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57" r:id="rId14"/>
    <p:sldId id="258"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8D34F1-8072-421C-A23F-570BE67B6F48}" type="datetimeFigureOut">
              <a:rPr lang="en-US" smtClean="0"/>
              <a:pPr/>
              <a:t>10/5/2017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F2C6C-4521-4392-ABAB-52145213C8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0" y="303213"/>
            <a:ext cx="1588" cy="1587"/>
          </a:xfrm>
          <a:prstGeom prst="rect">
            <a:avLst/>
          </a:prstGeom>
          <a:solidFill>
            <a:srgbClr val="FFFFFF"/>
          </a:solidFill>
          <a:ln w="9525">
            <a:solidFill>
              <a:srgbClr val="000000"/>
            </a:solidFill>
            <a:miter lim="800000"/>
            <a:headEnd/>
            <a:tailEnd/>
          </a:ln>
          <a:effectLst/>
        </p:spPr>
        <p:txBody>
          <a:bodyPr wrap="none" anchor="ctr"/>
          <a:lstStyle/>
          <a:p>
            <a:pPr>
              <a:lnSpc>
                <a:spcPct val="116000"/>
              </a:lnSpc>
              <a:buClr>
                <a:srgbClr val="000000"/>
              </a:buClr>
              <a:buSzPct val="100000"/>
              <a:buFont typeface="Times New Roman" charset="0"/>
              <a:buNone/>
            </a:pPr>
            <a:endParaRPr lang="en-US"/>
          </a:p>
        </p:txBody>
      </p:sp>
      <p:sp>
        <p:nvSpPr>
          <p:cNvPr id="29699" name="Rectangle 2"/>
          <p:cNvSpPr txBox="1">
            <a:spLocks noGrp="1" noChangeArrowheads="1"/>
          </p:cNvSpPr>
          <p:nvPr>
            <p:ph type="body"/>
          </p:nvPr>
        </p:nvSpPr>
        <p:spPr>
          <a:xfrm>
            <a:off x="503238" y="4316413"/>
            <a:ext cx="5856287" cy="4060825"/>
          </a:xfrm>
          <a:noFill/>
        </p:spPr>
        <p:txBody>
          <a:bodyPr wrap="none" anchor="ctr"/>
          <a:lstStyle/>
          <a:p>
            <a:endParaRPr lang="en-US" alt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621D7D-A5A4-4C95-A54F-8BEFEDDE37AF}"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621D7D-A5A4-4C95-A54F-8BEFEDDE37AF}"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621D7D-A5A4-4C95-A54F-8BEFEDDE37AF}"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621D7D-A5A4-4C95-A54F-8BEFEDDE37AF}"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621D7D-A5A4-4C95-A54F-8BEFEDDE37AF}" type="datetimeFigureOut">
              <a:rPr lang="en-US" smtClean="0"/>
              <a:pPr/>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621D7D-A5A4-4C95-A54F-8BEFEDDE37AF}"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621D7D-A5A4-4C95-A54F-8BEFEDDE37AF}" type="datetimeFigureOut">
              <a:rPr lang="en-US" smtClean="0"/>
              <a:pPr/>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621D7D-A5A4-4C95-A54F-8BEFEDDE37AF}" type="datetimeFigureOut">
              <a:rPr lang="en-US" smtClean="0"/>
              <a:pPr/>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21D7D-A5A4-4C95-A54F-8BEFEDDE37AF}" type="datetimeFigureOut">
              <a:rPr lang="en-US" smtClean="0"/>
              <a:pPr/>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621D7D-A5A4-4C95-A54F-8BEFEDDE37AF}"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621D7D-A5A4-4C95-A54F-8BEFEDDE37AF}" type="datetimeFigureOut">
              <a:rPr lang="en-US" smtClean="0"/>
              <a:pPr/>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EE2D7-EF88-4C8B-A34F-C77EF2B444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21D7D-A5A4-4C95-A54F-8BEFEDDE37AF}" type="datetimeFigureOut">
              <a:rPr lang="en-US" smtClean="0"/>
              <a:pPr/>
              <a:t>10/5/2017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9EE2D7-EF88-4C8B-A34F-C77EF2B444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latin typeface="Times New Roman" pitchFamily="18" charset="0"/>
                <a:cs typeface="Times New Roman" pitchFamily="18" charset="0"/>
              </a:rPr>
              <a:t>BPR</a:t>
            </a:r>
          </a:p>
        </p:txBody>
      </p:sp>
      <p:sp>
        <p:nvSpPr>
          <p:cNvPr id="5" name="Subtitle 4"/>
          <p:cNvSpPr>
            <a:spLocks noGrp="1"/>
          </p:cNvSpPr>
          <p:nvPr>
            <p:ph type="subTitle" idx="1"/>
          </p:nvPr>
        </p:nvSpPr>
        <p:spPr>
          <a:xfrm>
            <a:off x="1447800" y="3352800"/>
            <a:ext cx="6400800" cy="1752600"/>
          </a:xfrm>
        </p:spPr>
        <p:txBody>
          <a:bodyPr/>
          <a:lstStyle/>
          <a:p>
            <a:r>
              <a:rPr lang="en-US" b="1" dirty="0">
                <a:solidFill>
                  <a:schemeClr val="tx1"/>
                </a:solidFill>
                <a:latin typeface="Times New Roman" pitchFamily="18" charset="0"/>
                <a:cs typeface="Times New Roman" pitchFamily="18" charset="0"/>
              </a:rPr>
              <a:t>Process value chain, </a:t>
            </a:r>
          </a:p>
          <a:p>
            <a:r>
              <a:rPr lang="en-US" b="1" dirty="0">
                <a:solidFill>
                  <a:schemeClr val="tx1"/>
                </a:solidFill>
                <a:latin typeface="Times New Roman" pitchFamily="18" charset="0"/>
                <a:cs typeface="Times New Roman" pitchFamily="18" charset="0"/>
              </a:rPr>
              <a:t>process measurement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r>
              <a:rPr lang="en-US" sz="2400" dirty="0">
                <a:latin typeface="Times New Roman" pitchFamily="18" charset="0"/>
                <a:cs typeface="Times New Roman" pitchFamily="18" charset="0"/>
              </a:rPr>
              <a:t>Collaborative Processes</a:t>
            </a:r>
          </a:p>
        </p:txBody>
      </p:sp>
      <p:sp>
        <p:nvSpPr>
          <p:cNvPr id="398339" name="Rectangle 3"/>
          <p:cNvSpPr>
            <a:spLocks noGrp="1" noChangeArrowheads="1"/>
          </p:cNvSpPr>
          <p:nvPr>
            <p:ph type="body" idx="1"/>
          </p:nvPr>
        </p:nvSpPr>
        <p:spPr/>
        <p:txBody>
          <a:bodyPr/>
          <a:lstStyle/>
          <a:p>
            <a:pPr>
              <a:lnSpc>
                <a:spcPct val="90000"/>
              </a:lnSpc>
            </a:pPr>
            <a:r>
              <a:rPr lang="en-US" sz="2400" dirty="0">
                <a:latin typeface="Times New Roman" pitchFamily="18" charset="0"/>
                <a:cs typeface="Times New Roman" pitchFamily="18" charset="0"/>
              </a:rPr>
              <a:t>Process of multiple companies coming together to serve the same company</a:t>
            </a:r>
          </a:p>
          <a:p>
            <a:pPr>
              <a:lnSpc>
                <a:spcPct val="90000"/>
              </a:lnSpc>
            </a:pPr>
            <a:r>
              <a:rPr lang="en-US" sz="2400" dirty="0">
                <a:latin typeface="Times New Roman" pitchFamily="18" charset="0"/>
                <a:cs typeface="Times New Roman" pitchFamily="18" charset="0"/>
              </a:rPr>
              <a:t>Virtual corporation which is seen by customer as one</a:t>
            </a:r>
          </a:p>
          <a:p>
            <a:pPr>
              <a:lnSpc>
                <a:spcPct val="90000"/>
              </a:lnSpc>
            </a:pPr>
            <a:r>
              <a:rPr lang="en-US" sz="2400" dirty="0">
                <a:latin typeface="Times New Roman" pitchFamily="18" charset="0"/>
                <a:cs typeface="Times New Roman" pitchFamily="18" charset="0"/>
              </a:rPr>
              <a:t>One seamless set of processes between multiple companies (may be even competitors-</a:t>
            </a:r>
            <a:r>
              <a:rPr lang="en-US" sz="2400" dirty="0" err="1">
                <a:latin typeface="Times New Roman" pitchFamily="18" charset="0"/>
                <a:cs typeface="Times New Roman" pitchFamily="18" charset="0"/>
              </a:rPr>
              <a:t>coopetition</a:t>
            </a:r>
            <a:r>
              <a:rPr lang="en-US" sz="2400" dirty="0">
                <a:latin typeface="Times New Roman" pitchFamily="18" charset="0"/>
                <a:cs typeface="Times New Roman" pitchFamily="18" charset="0"/>
              </a:rPr>
              <a:t>) which span across various companies to ensure delivery of value to customer                                                                  - NTPC,  L&amp;T, BHEL bag order in Algeria,                           	- Compaq, Microsoft, Oracle, SAP, CISCO form virtual organization to offer Enterprise Solutions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0" y="152400"/>
            <a:ext cx="8991600" cy="457200"/>
          </a:xfrm>
        </p:spPr>
        <p:txBody>
          <a:bodyPr>
            <a:normAutofit/>
          </a:bodyPr>
          <a:lstStyle/>
          <a:p>
            <a:r>
              <a:rPr lang="en-US" sz="2000" dirty="0">
                <a:latin typeface="Times New Roman" pitchFamily="18" charset="0"/>
                <a:cs typeface="Times New Roman" pitchFamily="18" charset="0"/>
              </a:rPr>
              <a:t>Core business processes (Porter Value Chain) – Air Line Company</a:t>
            </a:r>
          </a:p>
        </p:txBody>
      </p:sp>
      <p:sp>
        <p:nvSpPr>
          <p:cNvPr id="242692" name="Text Box 4"/>
          <p:cNvSpPr txBox="1">
            <a:spLocks noChangeArrowheads="1"/>
          </p:cNvSpPr>
          <p:nvPr/>
        </p:nvSpPr>
        <p:spPr bwMode="auto">
          <a:xfrm>
            <a:off x="2362200" y="6400800"/>
            <a:ext cx="2975495" cy="400110"/>
          </a:xfrm>
          <a:prstGeom prst="rect">
            <a:avLst/>
          </a:prstGeom>
          <a:noFill/>
          <a:ln w="9525" algn="ctr">
            <a:noFill/>
            <a:miter lim="800000"/>
            <a:headEnd/>
            <a:tailEnd/>
          </a:ln>
          <a:effectLst/>
        </p:spPr>
        <p:txBody>
          <a:bodyPr wrap="none">
            <a:spAutoFit/>
          </a:bodyPr>
          <a:lstStyle/>
          <a:p>
            <a:pPr marL="342900" indent="-342900">
              <a:buFontTx/>
              <a:buNone/>
            </a:pPr>
            <a:r>
              <a:rPr lang="en-US" sz="2000" dirty="0">
                <a:latin typeface="Times New Roman" panose="02020603050405020304" pitchFamily="18" charset="0"/>
                <a:cs typeface="Times New Roman" panose="02020603050405020304" pitchFamily="18" charset="0"/>
              </a:rPr>
              <a:t>New Product Development</a:t>
            </a:r>
          </a:p>
        </p:txBody>
      </p:sp>
      <p:pic>
        <p:nvPicPr>
          <p:cNvPr id="242694" name="Picture 6"/>
          <p:cNvPicPr>
            <a:picLocks noGrp="1" noChangeArrowheads="1"/>
          </p:cNvPicPr>
          <p:nvPr>
            <p:ph idx="1"/>
          </p:nvPr>
        </p:nvPicPr>
        <p:blipFill>
          <a:blip r:embed="rId2" cstate="print"/>
          <a:srcRect/>
          <a:stretch>
            <a:fillRect/>
          </a:stretch>
        </p:blipFill>
        <p:spPr>
          <a:xfrm>
            <a:off x="304800" y="838200"/>
            <a:ext cx="8458200" cy="5562600"/>
          </a:xfrm>
          <a:noFill/>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457200"/>
            <a:ext cx="8534400" cy="762000"/>
          </a:xfrm>
          <a:ln/>
        </p:spPr>
        <p:txBody>
          <a:bodyPr>
            <a:norm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a:latin typeface="Times New Roman" pitchFamily="18" charset="0"/>
                <a:cs typeface="Times New Roman" pitchFamily="18" charset="0"/>
              </a:rPr>
              <a:t>Business process - performance measures</a:t>
            </a:r>
          </a:p>
        </p:txBody>
      </p:sp>
      <p:sp>
        <p:nvSpPr>
          <p:cNvPr id="5122" name="Rectangle 2"/>
          <p:cNvSpPr>
            <a:spLocks noGrp="1" noChangeArrowheads="1"/>
          </p:cNvSpPr>
          <p:nvPr>
            <p:ph type="body" idx="1"/>
          </p:nvPr>
        </p:nvSpPr>
        <p:spPr>
          <a:xfrm>
            <a:off x="685800" y="1524000"/>
            <a:ext cx="7772400" cy="4648200"/>
          </a:xfrm>
          <a:ln/>
        </p:spPr>
        <p:txBody>
          <a:bodyPr>
            <a:normAutofit fontScale="77500" lnSpcReduction="20000"/>
          </a:bodyPr>
          <a:lstStyle/>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Process : inputs, outputs, net work of activities, resources(Capital, labour)</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Flow units : unit of output</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Key process measures : </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1" dirty="0">
                <a:latin typeface="Times New Roman" pitchFamily="18" charset="0"/>
                <a:cs typeface="Times New Roman" pitchFamily="18" charset="0"/>
              </a:rPr>
              <a:t>Internal measures-operational </a:t>
            </a:r>
            <a:r>
              <a:rPr lang="en-GB" sz="1800" dirty="0">
                <a:latin typeface="Times New Roman" pitchFamily="18" charset="0"/>
                <a:cs typeface="Times New Roman" pitchFamily="18" charset="0"/>
              </a:rPr>
              <a:t>: process flow time,: Total time needed to transform one flow unit from input to output.</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Process flow rate/Throughput time: number of flow units that flow thru a specific point/stage in the process per unit of time.</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Inventory , Process quality</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Inventory : storage of finished units of product or service</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Buffer : flow units of product or service</a:t>
            </a: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Activity : transformation process</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Resources : Capital, labour</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Cycle Time : total flow time.</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1" dirty="0">
                <a:latin typeface="Times New Roman" pitchFamily="18" charset="0"/>
                <a:cs typeface="Times New Roman" pitchFamily="18" charset="0"/>
              </a:rPr>
              <a:t>Financial measures</a:t>
            </a:r>
            <a:r>
              <a:rPr lang="en-GB" sz="1800" dirty="0">
                <a:latin typeface="Times New Roman" pitchFamily="18" charset="0"/>
                <a:cs typeface="Times New Roman" pitchFamily="18" charset="0"/>
              </a:rPr>
              <a:t>(value for money to customer) : revenue, cost, profit , - turns, ROI, ROA, cash flow.</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1" dirty="0">
                <a:latin typeface="Times New Roman" pitchFamily="18" charset="0"/>
                <a:cs typeface="Times New Roman" pitchFamily="18" charset="0"/>
              </a:rPr>
              <a:t>External measures </a:t>
            </a:r>
            <a:r>
              <a:rPr lang="en-GB" sz="1800" dirty="0">
                <a:latin typeface="Times New Roman" pitchFamily="18" charset="0"/>
                <a:cs typeface="Times New Roman" pitchFamily="18" charset="0"/>
              </a:rPr>
              <a:t>(customer expectations): response time, product cost, variety</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b="1" dirty="0">
                <a:latin typeface="Times New Roman" pitchFamily="18" charset="0"/>
                <a:cs typeface="Times New Roman" pitchFamily="18" charset="0"/>
              </a:rPr>
              <a:t>Process competencies(</a:t>
            </a:r>
            <a:r>
              <a:rPr lang="en-GB" sz="1800" dirty="0">
                <a:latin typeface="Times New Roman" pitchFamily="18" charset="0"/>
                <a:cs typeface="Times New Roman" pitchFamily="18" charset="0"/>
              </a:rPr>
              <a:t>transformation) : process flow time, process flexibility, </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latin typeface="Times New Roman" pitchFamily="18" charset="0"/>
                <a:cs typeface="Times New Roman" pitchFamily="18" charset="0"/>
              </a:rPr>
              <a:t>process quality : process accuracy, conformance to design specs, process reliability &amp; sustainability.</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a:bodyPr>
          <a:lstStyle/>
          <a:p>
            <a:r>
              <a:rPr lang="en-US" sz="2400" dirty="0">
                <a:latin typeface="Times New Roman" pitchFamily="18" charset="0"/>
                <a:cs typeface="Times New Roman" pitchFamily="18" charset="0"/>
              </a:rPr>
              <a:t>Process measurement</a:t>
            </a:r>
          </a:p>
        </p:txBody>
      </p:sp>
      <p:sp>
        <p:nvSpPr>
          <p:cNvPr id="3" name="Subtitle 2"/>
          <p:cNvSpPr>
            <a:spLocks noGrp="1"/>
          </p:cNvSpPr>
          <p:nvPr>
            <p:ph type="subTitle" idx="1"/>
          </p:nvPr>
        </p:nvSpPr>
        <p:spPr>
          <a:xfrm>
            <a:off x="762000" y="1600200"/>
            <a:ext cx="7543800" cy="3810000"/>
          </a:xfrm>
        </p:spPr>
        <p:txBody>
          <a:bodyPr>
            <a:normAutofit/>
          </a:bodyPr>
          <a:lstStyle/>
          <a:p>
            <a:r>
              <a:rPr lang="en-US" sz="2000" dirty="0">
                <a:solidFill>
                  <a:schemeClr val="tx1"/>
                </a:solidFill>
                <a:latin typeface="Times New Roman" pitchFamily="18" charset="0"/>
                <a:cs typeface="Times New Roman" pitchFamily="18" charset="0"/>
              </a:rPr>
              <a:t>Little’s Law: Inventory equals throughput times average flow time.</a:t>
            </a:r>
          </a:p>
          <a:p>
            <a:endParaRPr lang="en-US" sz="2000" dirty="0">
              <a:solidFill>
                <a:schemeClr val="tx1"/>
              </a:solidFill>
              <a:latin typeface="Times New Roman" pitchFamily="18" charset="0"/>
              <a:cs typeface="Times New Roman" pitchFamily="18" charset="0"/>
            </a:endParaRPr>
          </a:p>
          <a:p>
            <a:r>
              <a:rPr lang="en-US" sz="2000" dirty="0">
                <a:solidFill>
                  <a:schemeClr val="tx1"/>
                </a:solidFill>
                <a:latin typeface="Times New Roman" pitchFamily="18" charset="0"/>
                <a:cs typeface="Times New Roman" pitchFamily="18" charset="0"/>
              </a:rPr>
              <a:t>Average inventory : (I) =Throughput  (R) x Average Flow Time(T)</a:t>
            </a:r>
          </a:p>
          <a:p>
            <a:r>
              <a:rPr lang="en-US" sz="2000" dirty="0">
                <a:solidFill>
                  <a:schemeClr val="tx1"/>
                </a:solidFill>
                <a:latin typeface="Times New Roman" pitchFamily="18" charset="0"/>
                <a:cs typeface="Times New Roman" pitchFamily="18" charset="0"/>
              </a:rPr>
              <a:t>Or</a:t>
            </a:r>
          </a:p>
          <a:p>
            <a:r>
              <a:rPr lang="en-US" sz="2000" dirty="0">
                <a:solidFill>
                  <a:schemeClr val="tx1"/>
                </a:solidFill>
                <a:latin typeface="Times New Roman" pitchFamily="18" charset="0"/>
                <a:cs typeface="Times New Roman" pitchFamily="18" charset="0"/>
              </a:rPr>
              <a:t>I = R x T</a:t>
            </a:r>
          </a:p>
          <a:p>
            <a:endParaRPr lang="en-US" sz="2000" dirty="0">
              <a:solidFill>
                <a:schemeClr val="tx1"/>
              </a:solidFill>
              <a:latin typeface="Times New Roman" pitchFamily="18" charset="0"/>
              <a:cs typeface="Times New Roman" pitchFamily="18" charset="0"/>
            </a:endParaRPr>
          </a:p>
          <a:p>
            <a:r>
              <a:rPr lang="en-US" sz="2000" dirty="0">
                <a:solidFill>
                  <a:schemeClr val="tx1"/>
                </a:solidFill>
                <a:latin typeface="Times New Roman" pitchFamily="18" charset="0"/>
                <a:cs typeface="Times New Roman" pitchFamily="18" charset="0"/>
              </a:rPr>
              <a:t>Average Flow Time(T) = Average Inventory(I)/ Throughput(R)</a:t>
            </a:r>
          </a:p>
          <a:p>
            <a:r>
              <a:rPr lang="en-US" sz="2000" dirty="0">
                <a:solidFill>
                  <a:schemeClr val="tx1"/>
                </a:solidFill>
                <a:latin typeface="Times New Roman" pitchFamily="18" charset="0"/>
                <a:cs typeface="Times New Roman" pitchFamily="18" charset="0"/>
              </a:rPr>
              <a:t>T = I/R</a:t>
            </a:r>
          </a:p>
          <a:p>
            <a:endParaRPr lang="en-US" sz="2000"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772400" cy="533399"/>
          </a:xfrm>
        </p:spPr>
        <p:txBody>
          <a:bodyPr>
            <a:normAutofit/>
          </a:bodyPr>
          <a:lstStyle/>
          <a:p>
            <a:r>
              <a:rPr lang="en-US" sz="2400" dirty="0">
                <a:latin typeface="Times New Roman" pitchFamily="18" charset="0"/>
                <a:cs typeface="Times New Roman" pitchFamily="18" charset="0"/>
              </a:rPr>
              <a:t>Process measurement -Examples-Exercises</a:t>
            </a:r>
          </a:p>
        </p:txBody>
      </p:sp>
      <p:sp>
        <p:nvSpPr>
          <p:cNvPr id="3" name="Subtitle 2"/>
          <p:cNvSpPr>
            <a:spLocks noGrp="1"/>
          </p:cNvSpPr>
          <p:nvPr>
            <p:ph type="subTitle" idx="1"/>
          </p:nvPr>
        </p:nvSpPr>
        <p:spPr>
          <a:xfrm>
            <a:off x="609600" y="1066800"/>
            <a:ext cx="7848600" cy="5181600"/>
          </a:xfrm>
        </p:spPr>
        <p:txBody>
          <a:bodyPr>
            <a:normAutofit/>
          </a:bodyPr>
          <a:lstStyle/>
          <a:p>
            <a:pPr algn="l"/>
            <a:r>
              <a:rPr lang="en-US" sz="1800" dirty="0">
                <a:solidFill>
                  <a:schemeClr val="tx1"/>
                </a:solidFill>
                <a:latin typeface="Times New Roman" pitchFamily="18" charset="0"/>
                <a:cs typeface="Times New Roman" pitchFamily="18" charset="0"/>
              </a:rPr>
              <a:t>Application of Little’s Law</a:t>
            </a:r>
            <a:r>
              <a:rPr lang="en-US" sz="1800" dirty="0">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Examples</a:t>
            </a:r>
          </a:p>
          <a:p>
            <a:pPr marL="342900" indent="-342900" algn="l">
              <a:buAutoNum type="arabicParenR"/>
            </a:pPr>
            <a:r>
              <a:rPr lang="en-US" sz="1400" b="1" dirty="0">
                <a:solidFill>
                  <a:schemeClr val="tx1"/>
                </a:solidFill>
                <a:latin typeface="Times New Roman" pitchFamily="18" charset="0"/>
                <a:cs typeface="Times New Roman" pitchFamily="18" charset="0"/>
              </a:rPr>
              <a:t>Material Flow </a:t>
            </a:r>
            <a:r>
              <a:rPr lang="en-US" sz="1400" dirty="0">
                <a:solidFill>
                  <a:schemeClr val="tx1"/>
                </a:solidFill>
                <a:latin typeface="Times New Roman" pitchFamily="18" charset="0"/>
                <a:cs typeface="Times New Roman" pitchFamily="18" charset="0"/>
              </a:rPr>
              <a:t>: A bakery processes an average of 500 Kgs of bread per week. Typical inventory of raw material for bread is 250 Kgs. Here the process is bakery and the flow rate is a kilogram of raw material for bread. Calculate average flow time.</a:t>
            </a:r>
          </a:p>
          <a:p>
            <a:pPr marL="342900" indent="-342900" algn="l">
              <a:buAutoNum type="arabicParenR"/>
            </a:pPr>
            <a:r>
              <a:rPr lang="en-US" sz="1400" b="1" dirty="0">
                <a:solidFill>
                  <a:schemeClr val="tx1"/>
                </a:solidFill>
                <a:latin typeface="Times New Roman" pitchFamily="18" charset="0"/>
                <a:cs typeface="Times New Roman" pitchFamily="18" charset="0"/>
              </a:rPr>
              <a:t>Customer flow</a:t>
            </a:r>
            <a:r>
              <a:rPr lang="en-US" sz="1400" dirty="0">
                <a:solidFill>
                  <a:schemeClr val="tx1"/>
                </a:solidFill>
                <a:latin typeface="Times New Roman" pitchFamily="18" charset="0"/>
                <a:cs typeface="Times New Roman" pitchFamily="18" charset="0"/>
              </a:rPr>
              <a:t>: An eatery on a national highway serves an average of 50 customers per day. A typical day at the eatery is about 10 hours. At any time there are an average of 15 customers at the eatery. These customers are eating their food/drinks or waiting to order or waiting for their order to arrive. Find out the total time spent by the customer in the eatery.</a:t>
            </a:r>
          </a:p>
          <a:p>
            <a:pPr marL="342900" indent="-342900" algn="l">
              <a:buAutoNum type="arabicParenR"/>
            </a:pPr>
            <a:r>
              <a:rPr lang="en-US" sz="1400" b="1" dirty="0">
                <a:solidFill>
                  <a:schemeClr val="tx1"/>
                </a:solidFill>
                <a:latin typeface="Times New Roman" pitchFamily="18" charset="0"/>
                <a:cs typeface="Times New Roman" pitchFamily="18" charset="0"/>
              </a:rPr>
              <a:t>Job flow </a:t>
            </a:r>
            <a:r>
              <a:rPr lang="en-US" sz="1400" dirty="0">
                <a:solidFill>
                  <a:schemeClr val="tx1"/>
                </a:solidFill>
                <a:latin typeface="Times New Roman" pitchFamily="18" charset="0"/>
                <a:cs typeface="Times New Roman" pitchFamily="18" charset="0"/>
              </a:rPr>
              <a:t>: A branch office of  an insurance company processes 1000 claims per year.  Average processing time is 2 weeks. The insurance office works for 50 weeks in a year. The process is a branch of insurance company and  the flow unit is an insurance claim. How many claims are being processed at ant time?</a:t>
            </a:r>
          </a:p>
          <a:p>
            <a:pPr marL="342900" indent="-342900" algn="l">
              <a:buAutoNum type="arabicParenR"/>
            </a:pPr>
            <a:r>
              <a:rPr lang="en-US" sz="1400" b="1" dirty="0">
                <a:solidFill>
                  <a:schemeClr val="tx1"/>
                </a:solidFill>
                <a:latin typeface="Times New Roman" pitchFamily="18" charset="0"/>
                <a:cs typeface="Times New Roman" pitchFamily="18" charset="0"/>
              </a:rPr>
              <a:t>Cash flow</a:t>
            </a:r>
            <a:r>
              <a:rPr lang="en-US" sz="1400" dirty="0">
                <a:solidFill>
                  <a:schemeClr val="tx1"/>
                </a:solidFill>
                <a:latin typeface="Times New Roman" pitchFamily="18" charset="0"/>
                <a:cs typeface="Times New Roman" pitchFamily="18" charset="0"/>
              </a:rPr>
              <a:t>: A cement plant processes Rs 400 crores of cement per year. The cost of processing cement is Rs 200 crores per year.  The average inventory is Rs 100 crores.  The process is cement plant and flow unit is a cost rupee. The value of inventory includes both raw materials and processing cost. Calculate the flow rate of a rupee.  </a:t>
            </a:r>
          </a:p>
          <a:p>
            <a:pPr marL="342900" indent="-342900" algn="l">
              <a:buAutoNum type="arabicParenR"/>
            </a:pPr>
            <a:r>
              <a:rPr lang="en-US" sz="1400" b="1" dirty="0">
                <a:solidFill>
                  <a:schemeClr val="tx1"/>
                </a:solidFill>
                <a:latin typeface="Times New Roman" pitchFamily="18" charset="0"/>
                <a:cs typeface="Times New Roman" pitchFamily="18" charset="0"/>
              </a:rPr>
              <a:t>Service flow</a:t>
            </a:r>
            <a:r>
              <a:rPr lang="en-US" sz="1400" dirty="0">
                <a:solidFill>
                  <a:schemeClr val="tx1"/>
                </a:solidFill>
                <a:latin typeface="Times New Roman" pitchFamily="18" charset="0"/>
                <a:cs typeface="Times New Roman" pitchFamily="18" charset="0"/>
              </a:rPr>
              <a:t>: A financial service organization receives on an average 160 enquiries per day about its products and services. It takes 30 minutes to process each enquiry. Management wants all enquiries to be answered on the same day.. Assume 8 hours  of work per day. Assume that each enquiry requires one person to handle it. How many people are needed  to process the enquiries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1"/>
            <a:ext cx="7772400" cy="609599"/>
          </a:xfrm>
        </p:spPr>
        <p:txBody>
          <a:bodyPr>
            <a:normAutofit/>
          </a:bodyPr>
          <a:lstStyle/>
          <a:p>
            <a:r>
              <a:rPr lang="en-US" sz="2800" dirty="0">
                <a:latin typeface="Times New Roman" pitchFamily="18" charset="0"/>
                <a:cs typeface="Times New Roman" pitchFamily="18" charset="0"/>
              </a:rPr>
              <a:t>Capacity-Cycle time Analysis</a:t>
            </a:r>
          </a:p>
        </p:txBody>
      </p:sp>
      <p:sp>
        <p:nvSpPr>
          <p:cNvPr id="3" name="Subtitle 2"/>
          <p:cNvSpPr>
            <a:spLocks noGrp="1"/>
          </p:cNvSpPr>
          <p:nvPr>
            <p:ph type="subTitle" idx="1"/>
          </p:nvPr>
        </p:nvSpPr>
        <p:spPr>
          <a:xfrm>
            <a:off x="838200" y="1447800"/>
            <a:ext cx="7696200" cy="4648200"/>
          </a:xfrm>
        </p:spPr>
        <p:txBody>
          <a:bodyPr>
            <a:normAutofit fontScale="92500" lnSpcReduction="10000"/>
          </a:bodyPr>
          <a:lstStyle/>
          <a:p>
            <a:pPr algn="l"/>
            <a:r>
              <a:rPr lang="en-US" sz="1800" dirty="0">
                <a:solidFill>
                  <a:schemeClr val="tx1"/>
                </a:solidFill>
                <a:latin typeface="Times New Roman" pitchFamily="18" charset="0"/>
                <a:cs typeface="Times New Roman" pitchFamily="18" charset="0"/>
              </a:rPr>
              <a:t>What kind of capacity?</a:t>
            </a:r>
          </a:p>
          <a:p>
            <a:pPr algn="l"/>
            <a:r>
              <a:rPr lang="en-US" sz="1800" dirty="0">
                <a:solidFill>
                  <a:schemeClr val="tx1"/>
                </a:solidFill>
                <a:latin typeface="Times New Roman" pitchFamily="18" charset="0"/>
                <a:cs typeface="Times New Roman" pitchFamily="18" charset="0"/>
              </a:rPr>
              <a:t>How much capacity?</a:t>
            </a:r>
          </a:p>
          <a:p>
            <a:pPr algn="l"/>
            <a:r>
              <a:rPr lang="en-US" sz="1800" dirty="0">
                <a:solidFill>
                  <a:schemeClr val="tx1"/>
                </a:solidFill>
                <a:latin typeface="Times New Roman" pitchFamily="18" charset="0"/>
                <a:cs typeface="Times New Roman" pitchFamily="18" charset="0"/>
              </a:rPr>
              <a:t>When the capacity needed?</a:t>
            </a:r>
          </a:p>
          <a:p>
            <a:pPr algn="l"/>
            <a:r>
              <a:rPr lang="en-US" sz="1800" dirty="0">
                <a:solidFill>
                  <a:schemeClr val="tx1"/>
                </a:solidFill>
                <a:latin typeface="Times New Roman" pitchFamily="18" charset="0"/>
                <a:cs typeface="Times New Roman" pitchFamily="18" charset="0"/>
              </a:rPr>
              <a:t>Cycle time analysis along with Rework, Multiple paths and Parallel activities..</a:t>
            </a:r>
          </a:p>
          <a:p>
            <a:pPr algn="l"/>
            <a:r>
              <a:rPr lang="en-US" sz="1800" dirty="0">
                <a:solidFill>
                  <a:schemeClr val="tx1"/>
                </a:solidFill>
                <a:latin typeface="Times New Roman" pitchFamily="18" charset="0"/>
                <a:cs typeface="Times New Roman" pitchFamily="18" charset="0"/>
              </a:rPr>
              <a:t>Rework/rejection affects output..results in further processing, rework and cycle time and capacity..</a:t>
            </a:r>
          </a:p>
          <a:p>
            <a:pPr algn="l"/>
            <a:r>
              <a:rPr lang="en-US" sz="1800" dirty="0">
                <a:solidFill>
                  <a:schemeClr val="tx1"/>
                </a:solidFill>
                <a:latin typeface="Times New Roman" pitchFamily="18" charset="0"/>
                <a:cs typeface="Times New Roman" pitchFamily="18" charset="0"/>
              </a:rPr>
              <a:t>Cycle time(CT) = (1+r) x T where T= sum of activity times including inspection, r= rejection %</a:t>
            </a:r>
          </a:p>
          <a:p>
            <a:pPr algn="l"/>
            <a:r>
              <a:rPr lang="en-US" sz="1800" dirty="0">
                <a:solidFill>
                  <a:schemeClr val="tx1"/>
                </a:solidFill>
                <a:latin typeface="Times New Roman" pitchFamily="18" charset="0"/>
                <a:cs typeface="Times New Roman" pitchFamily="18" charset="0"/>
              </a:rPr>
              <a:t>Multiple paths: fast track and normal track. Assume a process follows multiple paths after a decision point into fast track and normal track.</a:t>
            </a:r>
          </a:p>
          <a:p>
            <a:pPr algn="l"/>
            <a:r>
              <a:rPr lang="en-US" sz="1800" dirty="0">
                <a:solidFill>
                  <a:schemeClr val="tx1"/>
                </a:solidFill>
                <a:latin typeface="Times New Roman" pitchFamily="18" charset="0"/>
                <a:cs typeface="Times New Roman" pitchFamily="18" charset="0"/>
              </a:rPr>
              <a:t>Average cycle time across all paths is given as : CT is cycle time..</a:t>
            </a:r>
          </a:p>
          <a:p>
            <a:pPr algn="l"/>
            <a:r>
              <a:rPr lang="en-US" sz="1800" dirty="0">
                <a:solidFill>
                  <a:schemeClr val="tx1"/>
                </a:solidFill>
                <a:latin typeface="Times New Roman" pitchFamily="18" charset="0"/>
                <a:cs typeface="Times New Roman" pitchFamily="18" charset="0"/>
              </a:rPr>
              <a:t>CT = p(1) x T(1) + p(2) x T(2)…where p-  is probability that a process follows a normal or fast </a:t>
            </a:r>
            <a:r>
              <a:rPr lang="en-US" sz="1800" dirty="0" err="1">
                <a:solidFill>
                  <a:schemeClr val="tx1"/>
                </a:solidFill>
                <a:latin typeface="Times New Roman" pitchFamily="18" charset="0"/>
                <a:cs typeface="Times New Roman" pitchFamily="18" charset="0"/>
              </a:rPr>
              <a:t>track..T</a:t>
            </a:r>
            <a:r>
              <a:rPr lang="en-US" sz="1800" dirty="0">
                <a:solidFill>
                  <a:schemeClr val="tx1"/>
                </a:solidFill>
                <a:latin typeface="Times New Roman" pitchFamily="18" charset="0"/>
                <a:cs typeface="Times New Roman" pitchFamily="18" charset="0"/>
              </a:rPr>
              <a:t>  is </a:t>
            </a:r>
            <a:r>
              <a:rPr lang="en-US" sz="1800">
                <a:solidFill>
                  <a:schemeClr val="tx1"/>
                </a:solidFill>
                <a:latin typeface="Times New Roman" pitchFamily="18" charset="0"/>
                <a:cs typeface="Times New Roman" pitchFamily="18" charset="0"/>
              </a:rPr>
              <a:t>activity time.. </a:t>
            </a:r>
            <a:endParaRPr lang="en-US" sz="1800" dirty="0">
              <a:solidFill>
                <a:schemeClr val="tx1"/>
              </a:solidFill>
              <a:latin typeface="Times New Roman" pitchFamily="18" charset="0"/>
              <a:cs typeface="Times New Roman" pitchFamily="18" charset="0"/>
            </a:endParaRPr>
          </a:p>
          <a:p>
            <a:pPr algn="l"/>
            <a:r>
              <a:rPr lang="en-US" sz="1800" dirty="0">
                <a:solidFill>
                  <a:schemeClr val="tx1"/>
                </a:solidFill>
                <a:latin typeface="Times New Roman" pitchFamily="18" charset="0"/>
                <a:cs typeface="Times New Roman" pitchFamily="18" charset="0"/>
              </a:rPr>
              <a:t>Parallel activities : Cycle time efficiency = Process time/Cycle time(CT)</a:t>
            </a:r>
          </a:p>
          <a:p>
            <a:pPr algn="l"/>
            <a:r>
              <a:rPr lang="en-US" sz="1800" dirty="0">
                <a:solidFill>
                  <a:schemeClr val="tx1"/>
                </a:solidFill>
                <a:latin typeface="Times New Roman" pitchFamily="18" charset="0"/>
                <a:cs typeface="Times New Roman" pitchFamily="18" charset="0"/>
              </a:rPr>
              <a:t>Process Time = theoretical cycle time.</a:t>
            </a:r>
          </a:p>
          <a:p>
            <a:r>
              <a:rPr lang="en-US"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685799"/>
          </a:xfrm>
        </p:spPr>
        <p:txBody>
          <a:bodyPr>
            <a:normAutofit/>
          </a:bodyPr>
          <a:lstStyle/>
          <a:p>
            <a:r>
              <a:rPr lang="en-US" sz="2400" dirty="0">
                <a:latin typeface="Times New Roman" pitchFamily="18" charset="0"/>
                <a:cs typeface="Times New Roman" pitchFamily="18" charset="0"/>
              </a:rPr>
              <a:t>Cycle time analysis </a:t>
            </a:r>
          </a:p>
        </p:txBody>
      </p:sp>
      <p:sp>
        <p:nvSpPr>
          <p:cNvPr id="3" name="Subtitle 2"/>
          <p:cNvSpPr>
            <a:spLocks noGrp="1"/>
          </p:cNvSpPr>
          <p:nvPr>
            <p:ph type="subTitle" idx="1"/>
          </p:nvPr>
        </p:nvSpPr>
        <p:spPr>
          <a:xfrm>
            <a:off x="838200" y="1295400"/>
            <a:ext cx="7467600" cy="4876800"/>
          </a:xfrm>
        </p:spPr>
        <p:txBody>
          <a:bodyPr>
            <a:normAutofit/>
          </a:bodyPr>
          <a:lstStyle/>
          <a:p>
            <a:pPr algn="l"/>
            <a:r>
              <a:rPr lang="en-US" sz="1600" b="1" u="sng" dirty="0">
                <a:solidFill>
                  <a:schemeClr val="tx1"/>
                </a:solidFill>
                <a:latin typeface="Times New Roman" pitchFamily="18" charset="0"/>
                <a:cs typeface="Times New Roman" pitchFamily="18" charset="0"/>
              </a:rPr>
              <a:t>Example</a:t>
            </a:r>
            <a:r>
              <a:rPr lang="en-US" sz="1600" dirty="0">
                <a:solidFill>
                  <a:schemeClr val="tx1"/>
                </a:solidFill>
                <a:latin typeface="Times New Roman" pitchFamily="18" charset="0"/>
                <a:cs typeface="Times New Roman" pitchFamily="18" charset="0"/>
              </a:rPr>
              <a:t>: (page no-71-text book) A medical insurance company processes an average of 1200 claims per year. On an average, at any time 60 claims are pending at various stages of claim processing(waiting for additional information from the customer, in-transit from branch office to the head-office, waiting for approval). Assume that the company works for 50 weeks in a year. Find out the number of weeks taken for processing a claim.</a:t>
            </a:r>
          </a:p>
          <a:p>
            <a:pPr algn="l"/>
            <a:r>
              <a:rPr lang="en-US" sz="1600" b="1" u="sng" dirty="0">
                <a:solidFill>
                  <a:schemeClr val="tx1"/>
                </a:solidFill>
                <a:latin typeface="Times New Roman" pitchFamily="18" charset="0"/>
                <a:cs typeface="Times New Roman" pitchFamily="18" charset="0"/>
              </a:rPr>
              <a:t>Answer</a:t>
            </a:r>
            <a:r>
              <a:rPr lang="en-US" sz="2000" dirty="0">
                <a:solidFill>
                  <a:schemeClr val="tx1"/>
                </a:solidFill>
                <a:latin typeface="Times New Roman" pitchFamily="18" charset="0"/>
                <a:cs typeface="Times New Roman" pitchFamily="18" charset="0"/>
              </a:rPr>
              <a:t>: </a:t>
            </a:r>
            <a:r>
              <a:rPr lang="en-US" sz="1600" dirty="0">
                <a:solidFill>
                  <a:schemeClr val="tx1"/>
                </a:solidFill>
                <a:latin typeface="Times New Roman" pitchFamily="18" charset="0"/>
                <a:cs typeface="Times New Roman" pitchFamily="18" charset="0"/>
              </a:rPr>
              <a:t>average flow-rate or throughput rate = ^ = 1200/50 = 24 claims per week.</a:t>
            </a:r>
          </a:p>
          <a:p>
            <a:pPr algn="l"/>
            <a:r>
              <a:rPr lang="en-US" sz="1600" dirty="0">
                <a:solidFill>
                  <a:schemeClr val="tx1"/>
                </a:solidFill>
                <a:latin typeface="Times New Roman" pitchFamily="18" charset="0"/>
                <a:cs typeface="Times New Roman" pitchFamily="18" charset="0"/>
              </a:rPr>
              <a:t>                  Work-in –process= 60 claims.</a:t>
            </a:r>
          </a:p>
          <a:p>
            <a:pPr algn="l"/>
            <a:r>
              <a:rPr lang="en-US" sz="1600" dirty="0">
                <a:solidFill>
                  <a:schemeClr val="tx1"/>
                </a:solidFill>
                <a:latin typeface="Times New Roman" pitchFamily="18" charset="0"/>
                <a:cs typeface="Times New Roman" pitchFamily="18" charset="0"/>
              </a:rPr>
              <a:t>By </a:t>
            </a:r>
            <a:r>
              <a:rPr lang="en-US" sz="1600" dirty="0" err="1">
                <a:solidFill>
                  <a:schemeClr val="tx1"/>
                </a:solidFill>
                <a:latin typeface="Times New Roman" pitchFamily="18" charset="0"/>
                <a:cs typeface="Times New Roman" pitchFamily="18" charset="0"/>
              </a:rPr>
              <a:t>Littles</a:t>
            </a:r>
            <a:r>
              <a:rPr lang="en-US" sz="1600" dirty="0">
                <a:solidFill>
                  <a:schemeClr val="tx1"/>
                </a:solidFill>
                <a:latin typeface="Times New Roman" pitchFamily="18" charset="0"/>
                <a:cs typeface="Times New Roman" pitchFamily="18" charset="0"/>
              </a:rPr>
              <a:t> law : </a:t>
            </a:r>
          </a:p>
          <a:p>
            <a:pPr algn="l"/>
            <a:r>
              <a:rPr lang="en-US" sz="1600" dirty="0">
                <a:solidFill>
                  <a:schemeClr val="tx1"/>
                </a:solidFill>
                <a:latin typeface="Times New Roman" pitchFamily="18" charset="0"/>
                <a:cs typeface="Times New Roman" pitchFamily="18" charset="0"/>
              </a:rPr>
              <a:t>Average WIP/inventory(I) = Flow-rate/throughput ® X average flow-time(T)/cycle time</a:t>
            </a:r>
          </a:p>
          <a:p>
            <a:pPr algn="l"/>
            <a:r>
              <a:rPr lang="en-US" sz="1600" dirty="0">
                <a:solidFill>
                  <a:schemeClr val="tx1"/>
                </a:solidFill>
                <a:latin typeface="Times New Roman" pitchFamily="18" charset="0"/>
                <a:cs typeface="Times New Roman" pitchFamily="18" charset="0"/>
              </a:rPr>
              <a:t>Therefore Time taken for processing a claim: Cycle time = WIP/^ = 60/24 = 2.5 weeks ..which is rather high..</a:t>
            </a:r>
          </a:p>
          <a:p>
            <a:pPr algn="l"/>
            <a:r>
              <a:rPr lang="en-US" sz="1600" dirty="0">
                <a:solidFill>
                  <a:schemeClr val="tx1"/>
                </a:solidFill>
                <a:latin typeface="Times New Roman" pitchFamily="18" charset="0"/>
                <a:cs typeface="Times New Roman" pitchFamily="18" charset="0"/>
              </a:rPr>
              <a:t>Suppose the company wants to reduce the cycle time..as per Little’s law, either WIP must be reduced or flow rate should be increased. Suppose after a BPR exercise, the company is able to reduce the WIP by half . This can be achieved by reducing unplanned delays such as waiting for more info from customer, transit time..</a:t>
            </a:r>
          </a:p>
          <a:p>
            <a:pPr algn="l"/>
            <a:r>
              <a:rPr lang="en-US" sz="1600" dirty="0">
                <a:solidFill>
                  <a:schemeClr val="tx1"/>
                </a:solidFill>
                <a:latin typeface="Times New Roman" pitchFamily="18" charset="0"/>
                <a:cs typeface="Times New Roman" pitchFamily="18" charset="0"/>
              </a:rPr>
              <a:t>Thus the cycle time for the redesigned process can be calculated as </a:t>
            </a:r>
          </a:p>
          <a:p>
            <a:pPr algn="l"/>
            <a:r>
              <a:rPr lang="en-US" sz="1600" dirty="0">
                <a:solidFill>
                  <a:schemeClr val="tx1"/>
                </a:solidFill>
                <a:latin typeface="Times New Roman" pitchFamily="18" charset="0"/>
                <a:cs typeface="Times New Roman" pitchFamily="18" charset="0"/>
              </a:rPr>
              <a:t>CT = WIP/^ = 30/24= 1.25 weeks.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457200"/>
            <a:ext cx="8534400" cy="914400"/>
          </a:xfrm>
          <a:ln/>
        </p:spPr>
        <p:txBody>
          <a:bodyPr>
            <a:norm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latin typeface="Times New Roman" pitchFamily="18" charset="0"/>
                <a:cs typeface="Times New Roman" pitchFamily="18" charset="0"/>
              </a:rPr>
              <a:t>Process View </a:t>
            </a:r>
          </a:p>
        </p:txBody>
      </p:sp>
      <p:sp>
        <p:nvSpPr>
          <p:cNvPr id="5122" name="Rectangle 2"/>
          <p:cNvSpPr>
            <a:spLocks noGrp="1" noChangeArrowheads="1"/>
          </p:cNvSpPr>
          <p:nvPr>
            <p:ph type="body" idx="1"/>
          </p:nvPr>
        </p:nvSpPr>
        <p:spPr>
          <a:xfrm>
            <a:off x="685800" y="1447800"/>
            <a:ext cx="7772400" cy="4648200"/>
          </a:xfrm>
          <a:ln/>
        </p:spPr>
        <p:txBody>
          <a:bodyPr>
            <a:normAutofit/>
          </a:bodyPr>
          <a:lstStyle/>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latin typeface="Times New Roman" pitchFamily="18" charset="0"/>
              <a:cs typeface="Times New Roman" pitchFamily="18" charset="0"/>
            </a:endParaRP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latin typeface="Times New Roman" pitchFamily="18" charset="0"/>
              <a:cs typeface="Times New Roman" pitchFamily="18" charset="0"/>
            </a:endParaRPr>
          </a:p>
          <a:p>
            <a:pPr>
              <a:lnSpc>
                <a:spcPct val="12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latin typeface="Times New Roman" pitchFamily="18" charset="0"/>
                <a:cs typeface="Times New Roman" pitchFamily="18" charset="0"/>
              </a:rPr>
              <a:t>                                  Input                               Output</a:t>
            </a:r>
          </a:p>
          <a:p>
            <a:pPr>
              <a:lnSpc>
                <a:spcPct val="120000"/>
              </a:lnSpc>
              <a:buFont typeface="Times New Roman"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dirty="0">
                <a:latin typeface="Times New Roman" pitchFamily="18" charset="0"/>
                <a:cs typeface="Times New Roman" pitchFamily="18" charset="0"/>
              </a:rPr>
              <a:t>Raw materials, components</a:t>
            </a:r>
            <a:r>
              <a:rPr lang="en-GB" sz="2000" dirty="0">
                <a:latin typeface="Times New Roman" pitchFamily="18" charset="0"/>
                <a:cs typeface="Times New Roman" pitchFamily="18" charset="0"/>
              </a:rPr>
              <a:t>, </a:t>
            </a:r>
            <a:r>
              <a:rPr lang="en-GB" sz="1600" dirty="0">
                <a:latin typeface="Times New Roman" pitchFamily="18" charset="0"/>
                <a:cs typeface="Times New Roman" pitchFamily="18" charset="0"/>
              </a:rPr>
              <a:t>Info                                      </a:t>
            </a:r>
            <a:r>
              <a:rPr lang="en-GB" sz="1600" dirty="0" err="1">
                <a:latin typeface="Times New Roman" pitchFamily="18" charset="0"/>
                <a:cs typeface="Times New Roman" pitchFamily="18" charset="0"/>
              </a:rPr>
              <a:t>products,services</a:t>
            </a:r>
            <a:endParaRPr lang="en-GB" sz="1600" dirty="0">
              <a:latin typeface="Times New Roman" pitchFamily="18" charset="0"/>
              <a:cs typeface="Times New Roman" pitchFamily="18" charset="0"/>
            </a:endParaRPr>
          </a:p>
        </p:txBody>
      </p:sp>
      <p:sp>
        <p:nvSpPr>
          <p:cNvPr id="4" name="Rectangle 3"/>
          <p:cNvSpPr/>
          <p:nvPr/>
        </p:nvSpPr>
        <p:spPr>
          <a:xfrm>
            <a:off x="3657600" y="2286000"/>
            <a:ext cx="16764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tx1"/>
                </a:solidFill>
                <a:latin typeface="Times New Roman" pitchFamily="18" charset="0"/>
                <a:cs typeface="Times New Roman" pitchFamily="18" charset="0"/>
              </a:rPr>
              <a:t>PROCESS</a:t>
            </a:r>
          </a:p>
        </p:txBody>
      </p:sp>
      <p:cxnSp>
        <p:nvCxnSpPr>
          <p:cNvPr id="8" name="Straight Arrow Connector 7"/>
          <p:cNvCxnSpPr/>
          <p:nvPr/>
        </p:nvCxnSpPr>
        <p:spPr>
          <a:xfrm>
            <a:off x="5410200" y="2743200"/>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895600" y="27432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a:extLst>
              <a:ext uri="{FF2B5EF4-FFF2-40B4-BE49-F238E27FC236}">
                <a16:creationId xmlns:a16="http://schemas.microsoft.com/office/drawing/2014/main" id="{BDC11A64-FE2A-4E68-9493-B3B1B22A8A70}"/>
              </a:ext>
            </a:extLst>
          </p:cNvPr>
          <p:cNvSpPr>
            <a:spLocks noGrp="1" noChangeArrowheads="1"/>
          </p:cNvSpPr>
          <p:nvPr>
            <p:ph type="title"/>
          </p:nvPr>
        </p:nvSpPr>
        <p:spPr/>
        <p:txBody>
          <a:bodyPr>
            <a:normAutofit/>
          </a:bodyPr>
          <a:lstStyle/>
          <a:p>
            <a:r>
              <a:rPr lang="en-US" altLang="en-US" sz="2800" dirty="0">
                <a:latin typeface="Times New Roman" panose="02020603050405020304" pitchFamily="18" charset="0"/>
                <a:cs typeface="Times New Roman" panose="02020603050405020304" pitchFamily="18" charset="0"/>
              </a:rPr>
              <a:t>Process view of an </a:t>
            </a:r>
            <a:r>
              <a:rPr lang="en-US" altLang="en-US" sz="2800" dirty="0" err="1">
                <a:latin typeface="Times New Roman" panose="02020603050405020304" pitchFamily="18" charset="0"/>
                <a:cs typeface="Times New Roman" panose="02020603050405020304" pitchFamily="18" charset="0"/>
              </a:rPr>
              <a:t>organisation</a:t>
            </a:r>
            <a:endParaRPr lang="en-US" altLang="en-US" sz="2800" dirty="0">
              <a:latin typeface="Times New Roman" panose="02020603050405020304" pitchFamily="18" charset="0"/>
              <a:cs typeface="Times New Roman" panose="02020603050405020304" pitchFamily="18" charset="0"/>
            </a:endParaRPr>
          </a:p>
        </p:txBody>
      </p:sp>
      <p:sp>
        <p:nvSpPr>
          <p:cNvPr id="281603" name="Rectangle 3">
            <a:extLst>
              <a:ext uri="{FF2B5EF4-FFF2-40B4-BE49-F238E27FC236}">
                <a16:creationId xmlns:a16="http://schemas.microsoft.com/office/drawing/2014/main" id="{903AC39C-B576-44F2-BDB4-B0972D4B197B}"/>
              </a:ext>
            </a:extLst>
          </p:cNvPr>
          <p:cNvSpPr>
            <a:spLocks noGrp="1" noChangeArrowheads="1"/>
          </p:cNvSpPr>
          <p:nvPr>
            <p:ph type="body" idx="1"/>
          </p:nvPr>
        </p:nvSpPr>
        <p:spPr>
          <a:xfrm>
            <a:off x="457200" y="1417638"/>
            <a:ext cx="8229600" cy="4983162"/>
          </a:xfrm>
        </p:spPr>
        <p:txBody>
          <a:bodyPr>
            <a:normAutofit/>
          </a:bodyPr>
          <a:lstStyle/>
          <a:p>
            <a:pPr>
              <a:lnSpc>
                <a:spcPct val="80000"/>
              </a:lnSpc>
            </a:pPr>
            <a:r>
              <a:rPr lang="en-US" altLang="en-US" sz="2000" dirty="0">
                <a:latin typeface="Times New Roman" panose="02020603050405020304" pitchFamily="18" charset="0"/>
                <a:cs typeface="Times New Roman" panose="02020603050405020304" pitchFamily="18" charset="0"/>
              </a:rPr>
              <a:t>Processes are aligned horizontally with the objective of achieving the </a:t>
            </a:r>
            <a:r>
              <a:rPr lang="en-US" altLang="en-US" sz="2000" dirty="0" err="1">
                <a:latin typeface="Times New Roman" panose="02020603050405020304" pitchFamily="18" charset="0"/>
                <a:cs typeface="Times New Roman" panose="02020603050405020304" pitchFamily="18" charset="0"/>
              </a:rPr>
              <a:t>organisational</a:t>
            </a:r>
            <a:r>
              <a:rPr lang="en-US" altLang="en-US" sz="2000" dirty="0">
                <a:latin typeface="Times New Roman" panose="02020603050405020304" pitchFamily="18" charset="0"/>
                <a:cs typeface="Times New Roman" panose="02020603050405020304" pitchFamily="18" charset="0"/>
              </a:rPr>
              <a:t> objectives through the single point control of all the activities which culminate in the </a:t>
            </a:r>
            <a:r>
              <a:rPr lang="en-US" altLang="en-US" sz="2000" dirty="0" err="1">
                <a:latin typeface="Times New Roman" panose="02020603050405020304" pitchFamily="18" charset="0"/>
                <a:cs typeface="Times New Roman" panose="02020603050405020304" pitchFamily="18" charset="0"/>
              </a:rPr>
              <a:t>realisation</a:t>
            </a:r>
            <a:r>
              <a:rPr lang="en-US" altLang="en-US" sz="2000" dirty="0">
                <a:latin typeface="Times New Roman" panose="02020603050405020304" pitchFamily="18" charset="0"/>
                <a:cs typeface="Times New Roman" panose="02020603050405020304" pitchFamily="18" charset="0"/>
              </a:rPr>
              <a:t> of an objective</a:t>
            </a:r>
          </a:p>
          <a:p>
            <a:pPr>
              <a:lnSpc>
                <a:spcPct val="80000"/>
              </a:lnSpc>
            </a:pPr>
            <a:r>
              <a:rPr lang="en-US" altLang="en-US" sz="2000" dirty="0">
                <a:latin typeface="Times New Roman" panose="02020603050405020304" pitchFamily="18" charset="0"/>
                <a:cs typeface="Times New Roman" panose="02020603050405020304" pitchFamily="18" charset="0"/>
              </a:rPr>
              <a:t>Processes can be strategic, tactical or operational</a:t>
            </a:r>
          </a:p>
          <a:p>
            <a:pPr>
              <a:lnSpc>
                <a:spcPct val="80000"/>
              </a:lnSpc>
            </a:pPr>
            <a:r>
              <a:rPr lang="en-US" altLang="en-US" sz="2000" dirty="0">
                <a:latin typeface="Times New Roman" panose="02020603050405020304" pitchFamily="18" charset="0"/>
                <a:cs typeface="Times New Roman" panose="02020603050405020304" pitchFamily="18" charset="0"/>
              </a:rPr>
              <a:t>Strategic Processes Include –Strategic Business Planning, Succession Planning, Technology Planning </a:t>
            </a:r>
            <a:r>
              <a:rPr lang="en-US" altLang="en-US" sz="2000" dirty="0" err="1">
                <a:latin typeface="Times New Roman" panose="02020603050405020304" pitchFamily="18" charset="0"/>
                <a:cs typeface="Times New Roman" panose="02020603050405020304" pitchFamily="18" charset="0"/>
              </a:rPr>
              <a:t>etc</a:t>
            </a:r>
            <a:endParaRPr lang="en-US" altLang="en-US" sz="2000" dirty="0">
              <a:latin typeface="Times New Roman" panose="02020603050405020304" pitchFamily="18" charset="0"/>
              <a:cs typeface="Times New Roman" panose="02020603050405020304" pitchFamily="18" charset="0"/>
            </a:endParaRPr>
          </a:p>
          <a:p>
            <a:pPr>
              <a:lnSpc>
                <a:spcPct val="80000"/>
              </a:lnSpc>
            </a:pPr>
            <a:r>
              <a:rPr lang="en-US" altLang="en-US" sz="2000" dirty="0">
                <a:latin typeface="Times New Roman" panose="02020603050405020304" pitchFamily="18" charset="0"/>
                <a:cs typeface="Times New Roman" panose="02020603050405020304" pitchFamily="18" charset="0"/>
              </a:rPr>
              <a:t>Tactical planning includes capacity expansion, make or buy, resource planning decisions, new product dev</a:t>
            </a:r>
          </a:p>
          <a:p>
            <a:pPr>
              <a:lnSpc>
                <a:spcPct val="80000"/>
              </a:lnSpc>
            </a:pPr>
            <a:r>
              <a:rPr lang="en-US" altLang="en-US" sz="2000" dirty="0">
                <a:latin typeface="Times New Roman" panose="02020603050405020304" pitchFamily="18" charset="0"/>
                <a:cs typeface="Times New Roman" panose="02020603050405020304" pitchFamily="18" charset="0"/>
              </a:rPr>
              <a:t>Operational planning includes processes: cash planning to expenditure control </a:t>
            </a:r>
          </a:p>
          <a:p>
            <a:pPr>
              <a:lnSpc>
                <a:spcPct val="80000"/>
              </a:lnSpc>
            </a:pPr>
            <a:r>
              <a:rPr lang="en-US" altLang="en-US" sz="2000" dirty="0">
                <a:latin typeface="Times New Roman" panose="02020603050405020304" pitchFamily="18" charset="0"/>
                <a:cs typeface="Times New Roman" panose="02020603050405020304" pitchFamily="18" charset="0"/>
              </a:rPr>
              <a:t>- customer acquisition and retention                                                   </a:t>
            </a:r>
          </a:p>
          <a:p>
            <a:pPr>
              <a:lnSpc>
                <a:spcPct val="80000"/>
              </a:lnSpc>
            </a:pPr>
            <a:r>
              <a:rPr lang="en-US" altLang="en-US" sz="2000" dirty="0">
                <a:latin typeface="Times New Roman" panose="02020603050405020304" pitchFamily="18" charset="0"/>
                <a:cs typeface="Times New Roman" panose="02020603050405020304" pitchFamily="18" charset="0"/>
              </a:rPr>
              <a:t>-order to cash </a:t>
            </a:r>
          </a:p>
          <a:p>
            <a:pPr>
              <a:lnSpc>
                <a:spcPct val="80000"/>
              </a:lnSpc>
            </a:pPr>
            <a:r>
              <a:rPr lang="en-US" altLang="en-US" sz="2000" dirty="0">
                <a:latin typeface="Times New Roman" panose="02020603050405020304" pitchFamily="18" charset="0"/>
                <a:cs typeface="Times New Roman" panose="02020603050405020304" pitchFamily="18" charset="0"/>
              </a:rPr>
              <a:t>-procure to pay                                                                                       </a:t>
            </a:r>
          </a:p>
          <a:p>
            <a:pPr>
              <a:lnSpc>
                <a:spcPct val="80000"/>
              </a:lnSpc>
            </a:pPr>
            <a:r>
              <a:rPr lang="en-US" altLang="en-US" sz="2000" dirty="0">
                <a:latin typeface="Times New Roman" panose="02020603050405020304" pitchFamily="18" charset="0"/>
                <a:cs typeface="Times New Roman" panose="02020603050405020304" pitchFamily="18" charset="0"/>
              </a:rPr>
              <a:t>-plan to produce                                                                                      </a:t>
            </a:r>
          </a:p>
          <a:p>
            <a:pPr>
              <a:lnSpc>
                <a:spcPct val="80000"/>
              </a:lnSpc>
            </a:pPr>
            <a:r>
              <a:rPr lang="en-US" altLang="en-US" sz="2000" dirty="0">
                <a:latin typeface="Times New Roman" panose="02020603050405020304" pitchFamily="18" charset="0"/>
                <a:cs typeface="Times New Roman" panose="02020603050405020304" pitchFamily="18" charset="0"/>
              </a:rPr>
              <a:t>-hire to retire                                                                                                                                               -business continuity planning and control                                            </a:t>
            </a:r>
          </a:p>
          <a:p>
            <a:pPr>
              <a:lnSpc>
                <a:spcPct val="80000"/>
              </a:lnSpc>
            </a:pPr>
            <a:r>
              <a:rPr lang="en-US" altLang="en-US" sz="2000" dirty="0">
                <a:latin typeface="Times New Roman" panose="02020603050405020304" pitchFamily="18" charset="0"/>
                <a:cs typeface="Times New Roman" panose="02020603050405020304" pitchFamily="18" charset="0"/>
              </a:rPr>
              <a:t>-operational risk assessment and mitigation</a:t>
            </a:r>
          </a:p>
        </p:txBody>
      </p:sp>
    </p:spTree>
    <p:extLst>
      <p:ext uri="{BB962C8B-B14F-4D97-AF65-F5344CB8AC3E}">
        <p14:creationId xmlns:p14="http://schemas.microsoft.com/office/powerpoint/2010/main" val="2987463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762000" y="609600"/>
            <a:ext cx="7696200" cy="4427537"/>
          </a:xfrm>
        </p:spPr>
        <p:txBody>
          <a:bodyPr>
            <a:normAutofit/>
          </a:bodyPr>
          <a:lstStyle/>
          <a:p>
            <a:pPr algn="l">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2700" b="1" dirty="0">
                <a:latin typeface="Times New Roman" pitchFamily="18" charset="0"/>
                <a:cs typeface="Times New Roman" pitchFamily="18" charset="0"/>
              </a:rPr>
              <a:t>                     Business –Value Chain?</a:t>
            </a:r>
            <a:br>
              <a:rPr lang="en-GB" altLang="en-US" sz="2400" b="1" dirty="0">
                <a:latin typeface="Times New Roman" pitchFamily="18" charset="0"/>
                <a:cs typeface="Times New Roman" pitchFamily="18" charset="0"/>
              </a:rPr>
            </a:br>
            <a:r>
              <a:rPr lang="en-GB" altLang="en-US" sz="2000" dirty="0">
                <a:latin typeface="Times New Roman" pitchFamily="18" charset="0"/>
                <a:cs typeface="Times New Roman" pitchFamily="18" charset="0"/>
              </a:rPr>
              <a:t>One of the best known models of business is the ‘Value Chain’ framework developed by Harvard Business School professor Michael Porter who referred to processes as chains. Porter defined two types of activities in which the firm engage in : primary activities and support activities.</a:t>
            </a:r>
            <a:br>
              <a:rPr lang="en-GB" altLang="en-US" sz="2000" dirty="0">
                <a:latin typeface="Times New Roman" pitchFamily="18" charset="0"/>
                <a:cs typeface="Times New Roman" pitchFamily="18" charset="0"/>
              </a:rPr>
            </a:br>
            <a:br>
              <a:rPr lang="en-GB" altLang="en-US" sz="2000" dirty="0">
                <a:latin typeface="Times New Roman" pitchFamily="18" charset="0"/>
                <a:cs typeface="Times New Roman" pitchFamily="18" charset="0"/>
              </a:rPr>
            </a:br>
            <a:r>
              <a:rPr lang="en-GB" altLang="en-US" sz="2000" dirty="0">
                <a:latin typeface="Times New Roman" pitchFamily="18" charset="0"/>
                <a:cs typeface="Times New Roman" pitchFamily="18" charset="0"/>
              </a:rPr>
              <a:t>Primary activities are those activities through which a company ‘adds value’ to its input for their customers who are prepared to pay for its output .</a:t>
            </a:r>
            <a:br>
              <a:rPr lang="en-GB" altLang="en-US" sz="2800" dirty="0"/>
            </a:br>
            <a:br>
              <a:rPr lang="en-GB" altLang="en-US" sz="2800" b="1" dirty="0"/>
            </a:br>
            <a:endParaRPr lang="en-GB" altLang="en-US" sz="2800" b="1"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animEffect transition="in" filter="blinds(vertical)">
                                      <p:cBhvr>
                                        <p:cTn id="7" dur="500"/>
                                        <p:tgtEl>
                                          <p:spTgt spid="1740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0" y="152400"/>
            <a:ext cx="8991600" cy="457200"/>
          </a:xfrm>
        </p:spPr>
        <p:txBody>
          <a:bodyPr>
            <a:normAutofit/>
          </a:bodyPr>
          <a:lstStyle/>
          <a:p>
            <a:r>
              <a:rPr lang="en-US" sz="2400" dirty="0">
                <a:latin typeface="Times New Roman" pitchFamily="18" charset="0"/>
                <a:cs typeface="Times New Roman" pitchFamily="18" charset="0"/>
              </a:rPr>
              <a:t>CORE BUSINESS PROCESSES (Porter Value Chain) </a:t>
            </a:r>
          </a:p>
        </p:txBody>
      </p:sp>
      <p:pic>
        <p:nvPicPr>
          <p:cNvPr id="79876" name="Picture 4"/>
          <p:cNvPicPr>
            <a:picLocks noGrp="1" noChangeArrowheads="1"/>
          </p:cNvPicPr>
          <p:nvPr>
            <p:ph idx="1"/>
          </p:nvPr>
        </p:nvPicPr>
        <p:blipFill>
          <a:blip r:embed="rId2" cstate="print"/>
          <a:srcRect/>
          <a:stretch>
            <a:fillRect/>
          </a:stretch>
        </p:blipFill>
        <p:spPr>
          <a:xfrm>
            <a:off x="304800" y="838200"/>
            <a:ext cx="8534400" cy="5562600"/>
          </a:xfrm>
          <a:noFill/>
          <a:ln/>
        </p:spPr>
      </p:pic>
      <p:sp>
        <p:nvSpPr>
          <p:cNvPr id="79878" name="Text Box 6"/>
          <p:cNvSpPr txBox="1">
            <a:spLocks noChangeArrowheads="1"/>
          </p:cNvSpPr>
          <p:nvPr/>
        </p:nvSpPr>
        <p:spPr bwMode="auto">
          <a:xfrm>
            <a:off x="2362200" y="6400800"/>
            <a:ext cx="3759200" cy="457200"/>
          </a:xfrm>
          <a:prstGeom prst="rect">
            <a:avLst/>
          </a:prstGeom>
          <a:noFill/>
          <a:ln w="9525" algn="ctr">
            <a:noFill/>
            <a:miter lim="800000"/>
            <a:headEnd/>
            <a:tailEnd/>
          </a:ln>
          <a:effectLst/>
        </p:spPr>
        <p:txBody>
          <a:bodyPr wrap="none">
            <a:spAutoFit/>
          </a:bodyPr>
          <a:lstStyle/>
          <a:p>
            <a:pPr marL="342900" indent="-342900">
              <a:buFontTx/>
              <a:buNone/>
            </a:pPr>
            <a:r>
              <a:rPr lang="en-US" sz="2400"/>
              <a:t>New Product Development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a:extLst>
              <a:ext uri="{FF2B5EF4-FFF2-40B4-BE49-F238E27FC236}">
                <a16:creationId xmlns:a16="http://schemas.microsoft.com/office/drawing/2014/main" id="{D2D81C4A-CBB9-4DAE-8236-148BB87EA453}"/>
              </a:ext>
            </a:extLst>
          </p:cNvPr>
          <p:cNvSpPr>
            <a:spLocks noGrp="1" noChangeArrowheads="1"/>
          </p:cNvSpPr>
          <p:nvPr>
            <p:ph type="title"/>
          </p:nvPr>
        </p:nvSpPr>
        <p:spPr/>
        <p:txBody>
          <a:bodyPr>
            <a:normAutofit/>
          </a:bodyPr>
          <a:lstStyle/>
          <a:p>
            <a:r>
              <a:rPr lang="en-US" altLang="en-US" sz="2800" dirty="0">
                <a:latin typeface="Times New Roman" panose="02020603050405020304" pitchFamily="18" charset="0"/>
                <a:cs typeface="Times New Roman" panose="02020603050405020304" pitchFamily="18" charset="0"/>
              </a:rPr>
              <a:t>Classification of Business Processes</a:t>
            </a:r>
          </a:p>
        </p:txBody>
      </p:sp>
      <p:sp>
        <p:nvSpPr>
          <p:cNvPr id="343043" name="Rectangle 3">
            <a:extLst>
              <a:ext uri="{FF2B5EF4-FFF2-40B4-BE49-F238E27FC236}">
                <a16:creationId xmlns:a16="http://schemas.microsoft.com/office/drawing/2014/main" id="{4EE6907C-FAEA-43E2-A2D3-AE58AB685B26}"/>
              </a:ext>
            </a:extLst>
          </p:cNvPr>
          <p:cNvSpPr>
            <a:spLocks noGrp="1" noChangeArrowheads="1"/>
          </p:cNvSpPr>
          <p:nvPr>
            <p:ph type="body" idx="1"/>
          </p:nvPr>
        </p:nvSpPr>
        <p:spPr>
          <a:xfrm>
            <a:off x="457200" y="1417638"/>
            <a:ext cx="8229600" cy="4708525"/>
          </a:xfrm>
        </p:spPr>
        <p:txBody>
          <a:bodyPr>
            <a:normAutofit/>
          </a:bodyPr>
          <a:lstStyle/>
          <a:p>
            <a:pPr>
              <a:lnSpc>
                <a:spcPct val="80000"/>
              </a:lnSpc>
            </a:pPr>
            <a:r>
              <a:rPr lang="en-US" altLang="en-US" sz="2400" u="sng" dirty="0">
                <a:latin typeface="Times New Roman" panose="02020603050405020304" pitchFamily="18" charset="0"/>
                <a:cs typeface="Times New Roman" panose="02020603050405020304" pitchFamily="18" charset="0"/>
              </a:rPr>
              <a:t>Core processes </a:t>
            </a:r>
            <a:r>
              <a:rPr lang="en-US" altLang="en-US" sz="2400" dirty="0">
                <a:latin typeface="Times New Roman" panose="02020603050405020304" pitchFamily="18" charset="0"/>
                <a:cs typeface="Times New Roman" panose="02020603050405020304" pitchFamily="18" charset="0"/>
              </a:rPr>
              <a:t>which have direct interface with external customer</a:t>
            </a:r>
          </a:p>
          <a:p>
            <a:pPr>
              <a:lnSpc>
                <a:spcPct val="80000"/>
              </a:lnSpc>
            </a:pPr>
            <a:r>
              <a:rPr lang="en-US" altLang="en-US" sz="2400" u="sng" dirty="0">
                <a:latin typeface="Times New Roman" panose="02020603050405020304" pitchFamily="18" charset="0"/>
                <a:cs typeface="Times New Roman" panose="02020603050405020304" pitchFamily="18" charset="0"/>
              </a:rPr>
              <a:t>Supportive processes </a:t>
            </a:r>
            <a:r>
              <a:rPr lang="en-US" altLang="en-US" sz="2400" dirty="0">
                <a:latin typeface="Times New Roman" panose="02020603050405020304" pitchFamily="18" charset="0"/>
                <a:cs typeface="Times New Roman" panose="02020603050405020304" pitchFamily="18" charset="0"/>
              </a:rPr>
              <a:t>which support core processes and have internal customers</a:t>
            </a:r>
          </a:p>
          <a:p>
            <a:pPr>
              <a:lnSpc>
                <a:spcPct val="80000"/>
              </a:lnSpc>
            </a:pPr>
            <a:r>
              <a:rPr lang="en-US" altLang="en-US" sz="2400" dirty="0">
                <a:latin typeface="Times New Roman" panose="02020603050405020304" pitchFamily="18" charset="0"/>
                <a:cs typeface="Times New Roman" panose="02020603050405020304" pitchFamily="18" charset="0"/>
              </a:rPr>
              <a:t> </a:t>
            </a:r>
            <a:r>
              <a:rPr lang="en-US" altLang="en-US" sz="2400" u="sng" dirty="0">
                <a:latin typeface="Times New Roman" panose="02020603050405020304" pitchFamily="18" charset="0"/>
                <a:cs typeface="Times New Roman" panose="02020603050405020304" pitchFamily="18" charset="0"/>
              </a:rPr>
              <a:t>Outsourced processes </a:t>
            </a:r>
            <a:r>
              <a:rPr lang="en-US" altLang="en-US" sz="2400" dirty="0">
                <a:latin typeface="Times New Roman" panose="02020603050405020304" pitchFamily="18" charset="0"/>
                <a:cs typeface="Times New Roman" panose="02020603050405020304" pitchFamily="18" charset="0"/>
              </a:rPr>
              <a:t>which could be sub contracted or outsourced</a:t>
            </a:r>
          </a:p>
          <a:p>
            <a:pPr>
              <a:lnSpc>
                <a:spcPct val="80000"/>
              </a:lnSpc>
            </a:pPr>
            <a:r>
              <a:rPr lang="en-US" altLang="en-US" sz="2400" u="sng" dirty="0">
                <a:latin typeface="Times New Roman" panose="02020603050405020304" pitchFamily="18" charset="0"/>
                <a:cs typeface="Times New Roman" panose="02020603050405020304" pitchFamily="18" charset="0"/>
              </a:rPr>
              <a:t>Collaborative processes </a:t>
            </a:r>
            <a:r>
              <a:rPr lang="en-US" altLang="en-US" sz="2400" dirty="0">
                <a:latin typeface="Times New Roman" panose="02020603050405020304" pitchFamily="18" charset="0"/>
                <a:cs typeface="Times New Roman" panose="02020603050405020304" pitchFamily="18" charset="0"/>
              </a:rPr>
              <a:t>which span across companies which collaborate to achieve a joint objective</a:t>
            </a:r>
          </a:p>
        </p:txBody>
      </p:sp>
    </p:spTree>
    <p:extLst>
      <p:ext uri="{BB962C8B-B14F-4D97-AF65-F5344CB8AC3E}">
        <p14:creationId xmlns:p14="http://schemas.microsoft.com/office/powerpoint/2010/main" val="260959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sz="2400" dirty="0">
                <a:latin typeface="Times New Roman" pitchFamily="18" charset="0"/>
                <a:cs typeface="Times New Roman" pitchFamily="18" charset="0"/>
              </a:rPr>
              <a:t>Characteristics of Core Processes</a:t>
            </a:r>
          </a:p>
        </p:txBody>
      </p:sp>
      <p:sp>
        <p:nvSpPr>
          <p:cNvPr id="293891" name="Rectangle 3"/>
          <p:cNvSpPr>
            <a:spLocks noGrp="1" noChangeArrowheads="1"/>
          </p:cNvSpPr>
          <p:nvPr>
            <p:ph type="body" idx="1"/>
          </p:nvPr>
        </p:nvSpPr>
        <p:spPr>
          <a:xfrm>
            <a:off x="457200" y="1447800"/>
            <a:ext cx="8229600" cy="4678363"/>
          </a:xfrm>
        </p:spPr>
        <p:txBody>
          <a:bodyPr/>
          <a:lstStyle/>
          <a:p>
            <a:r>
              <a:rPr lang="en-US" sz="2000" dirty="0">
                <a:latin typeface="Times New Roman" pitchFamily="18" charset="0"/>
                <a:cs typeface="Times New Roman" pitchFamily="18" charset="0"/>
              </a:rPr>
              <a:t>Essential contributors to competitive advantage of firm</a:t>
            </a:r>
          </a:p>
          <a:p>
            <a:r>
              <a:rPr lang="en-US" sz="2000" dirty="0">
                <a:latin typeface="Times New Roman" pitchFamily="18" charset="0"/>
                <a:cs typeface="Times New Roman" pitchFamily="18" charset="0"/>
              </a:rPr>
              <a:t>Related to core competence</a:t>
            </a:r>
          </a:p>
          <a:p>
            <a:r>
              <a:rPr lang="en-US" sz="2000" dirty="0">
                <a:latin typeface="Times New Roman" pitchFamily="18" charset="0"/>
                <a:cs typeface="Times New Roman" pitchFamily="18" charset="0"/>
              </a:rPr>
              <a:t>Corporate strategy of firm depends on core processes</a:t>
            </a:r>
          </a:p>
          <a:p>
            <a:r>
              <a:rPr lang="en-US" sz="2000" dirty="0">
                <a:latin typeface="Times New Roman" pitchFamily="18" charset="0"/>
                <a:cs typeface="Times New Roman" pitchFamily="18" charset="0"/>
              </a:rPr>
              <a:t>Generally not outsourced</a:t>
            </a:r>
          </a:p>
          <a:p>
            <a:r>
              <a:rPr lang="en-US" sz="2000" dirty="0">
                <a:latin typeface="Times New Roman" pitchFamily="18" charset="0"/>
                <a:cs typeface="Times New Roman" pitchFamily="18" charset="0"/>
              </a:rPr>
              <a:t>Core  processes include Customer acquisition and retention ,product development, operations, logistics etc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sz="2400" dirty="0">
                <a:latin typeface="Times New Roman" pitchFamily="18" charset="0"/>
                <a:cs typeface="Times New Roman" pitchFamily="18" charset="0"/>
              </a:rPr>
              <a:t>Characteristics of supportive processes</a:t>
            </a:r>
          </a:p>
        </p:txBody>
      </p:sp>
      <p:sp>
        <p:nvSpPr>
          <p:cNvPr id="294915" name="Rectangle 3"/>
          <p:cNvSpPr>
            <a:spLocks noGrp="1" noChangeArrowheads="1"/>
          </p:cNvSpPr>
          <p:nvPr>
            <p:ph type="body" idx="1"/>
          </p:nvPr>
        </p:nvSpPr>
        <p:spPr>
          <a:xfrm>
            <a:off x="457200" y="1371600"/>
            <a:ext cx="8229600" cy="4754563"/>
          </a:xfrm>
        </p:spPr>
        <p:txBody>
          <a:bodyPr/>
          <a:lstStyle/>
          <a:p>
            <a:pPr>
              <a:lnSpc>
                <a:spcPct val="80000"/>
              </a:lnSpc>
            </a:pPr>
            <a:r>
              <a:rPr lang="en-US" sz="2000" dirty="0">
                <a:latin typeface="Times New Roman" pitchFamily="18" charset="0"/>
                <a:cs typeface="Times New Roman" pitchFamily="18" charset="0"/>
              </a:rPr>
              <a:t>Important processes but are not generally in direct interface with external customers</a:t>
            </a:r>
          </a:p>
          <a:p>
            <a:pPr>
              <a:lnSpc>
                <a:spcPct val="80000"/>
              </a:lnSpc>
            </a:pPr>
            <a:r>
              <a:rPr lang="en-US" sz="2000" dirty="0">
                <a:latin typeface="Times New Roman" pitchFamily="18" charset="0"/>
                <a:cs typeface="Times New Roman" pitchFamily="18" charset="0"/>
              </a:rPr>
              <a:t>Do not directly contribute to corporate revenues</a:t>
            </a:r>
          </a:p>
          <a:p>
            <a:pPr>
              <a:lnSpc>
                <a:spcPct val="80000"/>
              </a:lnSpc>
            </a:pPr>
            <a:r>
              <a:rPr lang="en-US" sz="2000" dirty="0">
                <a:latin typeface="Times New Roman" pitchFamily="18" charset="0"/>
                <a:cs typeface="Times New Roman" pitchFamily="18" charset="0"/>
              </a:rPr>
              <a:t>Their functioning enhances the effectiveness and efficiency of core processes</a:t>
            </a:r>
          </a:p>
          <a:p>
            <a:pPr>
              <a:lnSpc>
                <a:spcPct val="80000"/>
              </a:lnSpc>
            </a:pPr>
            <a:r>
              <a:rPr lang="en-US" sz="2000" dirty="0">
                <a:latin typeface="Times New Roman" pitchFamily="18" charset="0"/>
                <a:cs typeface="Times New Roman" pitchFamily="18" charset="0"/>
              </a:rPr>
              <a:t>Could be outsourced</a:t>
            </a:r>
          </a:p>
          <a:p>
            <a:pPr>
              <a:lnSpc>
                <a:spcPct val="80000"/>
              </a:lnSpc>
            </a:pPr>
            <a:r>
              <a:rPr lang="en-US" sz="2000" dirty="0">
                <a:latin typeface="Times New Roman" pitchFamily="18" charset="0"/>
                <a:cs typeface="Times New Roman" pitchFamily="18" charset="0"/>
              </a:rPr>
              <a:t>Supportive processes include Finance, HR Admin, IT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sz="2400" dirty="0">
                <a:latin typeface="Times New Roman" pitchFamily="18" charset="0"/>
                <a:cs typeface="Times New Roman" pitchFamily="18" charset="0"/>
              </a:rPr>
              <a:t>Outsourced Processes</a:t>
            </a:r>
          </a:p>
        </p:txBody>
      </p:sp>
      <p:sp>
        <p:nvSpPr>
          <p:cNvPr id="344067" name="Rectangle 3"/>
          <p:cNvSpPr>
            <a:spLocks noGrp="1" noChangeArrowheads="1"/>
          </p:cNvSpPr>
          <p:nvPr>
            <p:ph type="body" idx="1"/>
          </p:nvPr>
        </p:nvSpPr>
        <p:spPr/>
        <p:txBody>
          <a:bodyPr/>
          <a:lstStyle/>
          <a:p>
            <a:pPr>
              <a:lnSpc>
                <a:spcPct val="90000"/>
              </a:lnSpc>
            </a:pPr>
            <a:endParaRPr lang="en-US" sz="2000" dirty="0">
              <a:latin typeface="Times New Roman" pitchFamily="18" charset="0"/>
              <a:cs typeface="Times New Roman" pitchFamily="18" charset="0"/>
            </a:endParaRPr>
          </a:p>
          <a:p>
            <a:pPr>
              <a:lnSpc>
                <a:spcPct val="90000"/>
              </a:lnSpc>
            </a:pPr>
            <a:r>
              <a:rPr lang="en-US" sz="2000" dirty="0">
                <a:latin typeface="Times New Roman" pitchFamily="18" charset="0"/>
                <a:cs typeface="Times New Roman" pitchFamily="18" charset="0"/>
              </a:rPr>
              <a:t>Practice of getting non core processes performed by 3</a:t>
            </a:r>
            <a:r>
              <a:rPr lang="en-US" sz="2000" baseline="30000" dirty="0">
                <a:latin typeface="Times New Roman" pitchFamily="18" charset="0"/>
                <a:cs typeface="Times New Roman" pitchFamily="18" charset="0"/>
              </a:rPr>
              <a:t>rd</a:t>
            </a:r>
            <a:r>
              <a:rPr lang="en-US" sz="2000" dirty="0">
                <a:latin typeface="Times New Roman" pitchFamily="18" charset="0"/>
                <a:cs typeface="Times New Roman" pitchFamily="18" charset="0"/>
              </a:rPr>
              <a:t> party </a:t>
            </a:r>
            <a:r>
              <a:rPr lang="en-US" sz="2000" dirty="0" err="1">
                <a:latin typeface="Times New Roman" pitchFamily="18" charset="0"/>
                <a:cs typeface="Times New Roman" pitchFamily="18" charset="0"/>
              </a:rPr>
              <a:t>eg</a:t>
            </a:r>
            <a:r>
              <a:rPr lang="en-US" sz="2000" dirty="0">
                <a:latin typeface="Times New Roman" pitchFamily="18" charset="0"/>
                <a:cs typeface="Times New Roman" pitchFamily="18" charset="0"/>
              </a:rPr>
              <a:t>  Call </a:t>
            </a:r>
            <a:r>
              <a:rPr lang="en-US" sz="2000" dirty="0" err="1">
                <a:latin typeface="Times New Roman" pitchFamily="18" charset="0"/>
                <a:cs typeface="Times New Roman" pitchFamily="18" charset="0"/>
              </a:rPr>
              <a:t>Centres</a:t>
            </a:r>
            <a:r>
              <a:rPr lang="en-US" sz="2000" dirty="0">
                <a:latin typeface="Times New Roman" pitchFamily="18" charset="0"/>
                <a:cs typeface="Times New Roman" pitchFamily="18" charset="0"/>
              </a:rPr>
              <a:t>.</a:t>
            </a:r>
          </a:p>
          <a:p>
            <a:pPr>
              <a:lnSpc>
                <a:spcPct val="90000"/>
              </a:lnSpc>
            </a:pPr>
            <a:r>
              <a:rPr lang="en-US" sz="2000" dirty="0">
                <a:latin typeface="Times New Roman" pitchFamily="18" charset="0"/>
                <a:cs typeface="Times New Roman" pitchFamily="18" charset="0"/>
              </a:rPr>
              <a:t>Benefits of outsourcing include:  </a:t>
            </a:r>
          </a:p>
          <a:p>
            <a:pPr>
              <a:lnSpc>
                <a:spcPct val="90000"/>
              </a:lnSpc>
              <a:buNone/>
            </a:pPr>
            <a:r>
              <a:rPr lang="en-US" sz="2000" dirty="0">
                <a:latin typeface="Times New Roman" pitchFamily="18" charset="0"/>
                <a:cs typeface="Times New Roman" pitchFamily="18" charset="0"/>
              </a:rPr>
              <a:t>      - Cost saving thru reduction of overheads                                                       - Preparation of a lean org thru abolishment of non value added activities                                                                   - Elimination of monotonous jobs in the org as they are not its core competencies and  can be better done with companies equipped with domain skills </a:t>
            </a:r>
            <a:r>
              <a:rPr lang="en-US" sz="2000" dirty="0" err="1">
                <a:latin typeface="Times New Roman" pitchFamily="18" charset="0"/>
                <a:cs typeface="Times New Roman" pitchFamily="18" charset="0"/>
              </a:rPr>
              <a:t>eg</a:t>
            </a:r>
            <a:r>
              <a:rPr lang="en-US" sz="2000" dirty="0">
                <a:latin typeface="Times New Roman" pitchFamily="18" charset="0"/>
                <a:cs typeface="Times New Roman" pitchFamily="18" charset="0"/>
              </a:rPr>
              <a:t>  CISF                           </a:t>
            </a:r>
          </a:p>
          <a:p>
            <a:pPr>
              <a:lnSpc>
                <a:spcPct val="90000"/>
              </a:lnSpc>
              <a:buNone/>
            </a:pPr>
            <a:r>
              <a:rPr lang="en-US" sz="2000" dirty="0">
                <a:latin typeface="Times New Roman" pitchFamily="18" charset="0"/>
                <a:cs typeface="Times New Roman" pitchFamily="18" charset="0"/>
              </a:rPr>
              <a:t>     - Operational risk factors related to capacities competencies and operational continuity to be assessed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1451</Words>
  <Application>Microsoft Office PowerPoint</Application>
  <PresentationFormat>On-screen Show (4:3)</PresentationFormat>
  <Paragraphs>108</Paragraphs>
  <Slides>16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BPR</vt:lpstr>
      <vt:lpstr>Process View </vt:lpstr>
      <vt:lpstr>Process view of an organisation</vt:lpstr>
      <vt:lpstr>                     Business –Value Chain? One of the best known models of business is the ‘Value Chain’ framework developed by Harvard Business School professor Michael Porter who referred to processes as chains. Porter defined two types of activities in which the firm engage in : primary activities and support activities.  Primary activities are those activities through which a company ‘adds value’ to its input for their customers who are prepared to pay for its output .  </vt:lpstr>
      <vt:lpstr>CORE BUSINESS PROCESSES (Porter Value Chain) </vt:lpstr>
      <vt:lpstr>Classification of Business Processes</vt:lpstr>
      <vt:lpstr>Characteristics of Core Processes</vt:lpstr>
      <vt:lpstr>Characteristics of supportive processes</vt:lpstr>
      <vt:lpstr>Outsourced Processes</vt:lpstr>
      <vt:lpstr>Collaborative Processes</vt:lpstr>
      <vt:lpstr>Core business processes (Porter Value Chain) – Air Line Company</vt:lpstr>
      <vt:lpstr>Business process - performance measures</vt:lpstr>
      <vt:lpstr>Process measurement</vt:lpstr>
      <vt:lpstr>Process measurement -Examples-Exercises</vt:lpstr>
      <vt:lpstr>Capacity-Cycle time Analysis</vt:lpstr>
      <vt:lpstr>Cycle time analysis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BPR</dc:title>
  <dc:creator>murtybvr</dc:creator>
  <cp:lastModifiedBy>B V R Murty</cp:lastModifiedBy>
  <cp:revision>35</cp:revision>
  <dcterms:created xsi:type="dcterms:W3CDTF">2017-09-17T15:35:47Z</dcterms:created>
  <dcterms:modified xsi:type="dcterms:W3CDTF">2017-10-05T05:17:10Z</dcterms:modified>
</cp:coreProperties>
</file>