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73" r:id="rId4"/>
    <p:sldId id="258" r:id="rId5"/>
    <p:sldId id="264" r:id="rId6"/>
    <p:sldId id="265" r:id="rId7"/>
    <p:sldId id="267" r:id="rId8"/>
    <p:sldId id="266" r:id="rId9"/>
    <p:sldId id="268" r:id="rId10"/>
    <p:sldId id="269" r:id="rId11"/>
    <p:sldId id="270" r:id="rId12"/>
    <p:sldId id="271" r:id="rId13"/>
    <p:sldId id="272" r:id="rId14"/>
    <p:sldId id="259" r:id="rId15"/>
    <p:sldId id="260" r:id="rId16"/>
    <p:sldId id="261" r:id="rId17"/>
    <p:sldId id="26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94C2-E423-42A1-9C81-9B8CD247BD01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962-FE3C-427D-975F-0BC088A18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94C2-E423-42A1-9C81-9B8CD247BD01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962-FE3C-427D-975F-0BC088A18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94C2-E423-42A1-9C81-9B8CD247BD01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962-FE3C-427D-975F-0BC088A18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94C2-E423-42A1-9C81-9B8CD247BD01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962-FE3C-427D-975F-0BC088A18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94C2-E423-42A1-9C81-9B8CD247BD01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962-FE3C-427D-975F-0BC088A18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94C2-E423-42A1-9C81-9B8CD247BD01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962-FE3C-427D-975F-0BC088A18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94C2-E423-42A1-9C81-9B8CD247BD01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962-FE3C-427D-975F-0BC088A18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94C2-E423-42A1-9C81-9B8CD247BD01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962-FE3C-427D-975F-0BC088A18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94C2-E423-42A1-9C81-9B8CD247BD01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962-FE3C-427D-975F-0BC088A18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94C2-E423-42A1-9C81-9B8CD247BD01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962-FE3C-427D-975F-0BC088A18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294C2-E423-42A1-9C81-9B8CD247BD01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25962-FE3C-427D-975F-0BC088A18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294C2-E423-42A1-9C81-9B8CD247BD01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25962-FE3C-427D-975F-0BC088A18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80" name="Rectangle 4"/>
          <p:cNvSpPr>
            <a:spLocks noChangeArrowheads="1"/>
          </p:cNvSpPr>
          <p:nvPr/>
        </p:nvSpPr>
        <p:spPr bwMode="auto">
          <a:xfrm>
            <a:off x="304800" y="1143000"/>
            <a:ext cx="8610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342900" indent="-342900" algn="ctr">
              <a:buFontTx/>
              <a:buNone/>
            </a:pPr>
            <a:endParaRPr lang="en-US" sz="3600" b="1" dirty="0"/>
          </a:p>
          <a:p>
            <a:pPr marL="342900" indent="-342900" algn="ctr">
              <a:buFontTx/>
              <a:buNone/>
            </a:pPr>
            <a:endParaRPr lang="en-US" sz="3200" dirty="0">
              <a:solidFill>
                <a:srgbClr val="FFCC00"/>
              </a:solidFill>
            </a:endParaRPr>
          </a:p>
          <a:p>
            <a:pPr marL="342900" indent="-342900" algn="ctr">
              <a:buFontTx/>
              <a:buNone/>
            </a:pPr>
            <a:endParaRPr lang="en-US" sz="3200" dirty="0">
              <a:solidFill>
                <a:srgbClr val="FFCC00"/>
              </a:solidFill>
            </a:endParaRPr>
          </a:p>
          <a:p>
            <a:pPr marL="342900" indent="-342900" algn="ctr">
              <a:buFontTx/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Business Process Improvement(BPI)</a:t>
            </a:r>
          </a:p>
          <a:p>
            <a:pPr marL="342900" indent="-342900" algn="ctr">
              <a:buFontTx/>
              <a:buNone/>
            </a:pPr>
            <a:endParaRPr lang="en-US" sz="3200" b="1" dirty="0">
              <a:solidFill>
                <a:srgbClr val="FFCC00"/>
              </a:solidFill>
            </a:endParaRPr>
          </a:p>
          <a:p>
            <a:pPr marL="342900" indent="-342900" algn="ctr">
              <a:buFontTx/>
              <a:buNone/>
            </a:pPr>
            <a:endParaRPr lang="en-US" sz="3200" b="1" dirty="0"/>
          </a:p>
          <a:p>
            <a:pPr marL="342900" indent="-342900" algn="ctr">
              <a:buFontTx/>
              <a:buNone/>
            </a:pPr>
            <a:endParaRPr lang="en-US" sz="2000" b="1" dirty="0"/>
          </a:p>
          <a:p>
            <a:pPr marL="342900" indent="-342900" algn="ctr">
              <a:buFontTx/>
              <a:buNone/>
            </a:pPr>
            <a:endParaRPr lang="en-US" sz="2000" b="1" dirty="0"/>
          </a:p>
          <a:p>
            <a:pPr marL="342900" indent="-342900" algn="ctr">
              <a:buFontTx/>
              <a:buNone/>
            </a:pPr>
            <a:endParaRPr lang="en-US" sz="2000" b="1" dirty="0"/>
          </a:p>
          <a:p>
            <a:pPr marL="342900" indent="-342900" algn="ctr">
              <a:buFontTx/>
              <a:buNone/>
            </a:pPr>
            <a:endParaRPr lang="en-US" sz="2000" b="1" dirty="0"/>
          </a:p>
          <a:p>
            <a:pPr marL="342900" indent="-342900" algn="ctr">
              <a:buFontTx/>
              <a:buNone/>
            </a:pPr>
            <a:endParaRPr lang="en-US" sz="2000" b="1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MEASURABLE IMPROVEMENT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RESULT OF PROCESS ANALYSIS SHOULD BE CONTINUOUS MEASUREMENT PROCESS</a:t>
            </a: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IMPROVEMENT KEY METRICS INCLUDE QLTY,TIME,COST,THRUPUT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STEPS FOR BPI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DESCRIBE SYSTEM UNDER STUDY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IDENTIFY ALL SUBSYSTEMS THAT CONTRIBUTE TO CRITICAL SYSTEM AND DEFINE INTERDEPENDENCIES OF SUBSYSTEMS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PRIORITISE SUBSYSTEMS WRT CONTRIBUTION TO CRITICAL SYSTEM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LIST AND RECORD VALUE OF CRITICAL MEASUREMENTS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IDENTIFY OBVIOUS SYSTEM DEFICIENCIES AND POSSIBLE CAUSES FOR FAILURES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ESTABLISH MEASURES FOR SYSTEM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ASSESS PERFORMANCE OF SYSTEM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IDENTIFY BOTTLENECKS AND NON VALUE ADD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STEPS FOR BPI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DEVELOP TO-BE MODEL WHICH ELIMINATES OR MINIMIZES THE WASTES</a:t>
            </a:r>
          </a:p>
          <a:p>
            <a:pPr eaLnBrk="1" hangingPunct="1"/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RECOMMEND CHANGES TO IMPROVE SYSTEM PERFORMANCE</a:t>
            </a:r>
          </a:p>
          <a:p>
            <a:pPr eaLnBrk="1" hangingPunct="1"/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IMPLEMENT CHANGES</a:t>
            </a:r>
          </a:p>
          <a:p>
            <a:pPr eaLnBrk="1" hangingPunct="1"/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MONITOR PERFORMANCE TO ENSURE IMPROVEMENT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5 WHY 2 HOW OF BPI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WHAT(SUBJECT)-What is to be done and can task be eliminated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WHY(PURPOSE)-Why is the task required and clarify the purpose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WHERE(LOCATION)-Where is the activity being performed and why is being performed there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WHEN(TIME)-When is the best time to do it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WHO(PERSON)-Who has to do it and can somebody else do it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HOW(METHOD)-How is it being done and is there a better way to do it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dirty="0" smtClean="0">
                <a:latin typeface="Times New Roman" pitchFamily="18" charset="0"/>
                <a:cs typeface="Times New Roman" pitchFamily="18" charset="0"/>
              </a:rPr>
              <a:t>HOW MUCH(COST)-How much does it cost to perform the activity and how much will it cost after improvement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6" name="Rectangle 4"/>
          <p:cNvSpPr>
            <a:spLocks noChangeArrowheads="1"/>
          </p:cNvSpPr>
          <p:nvPr/>
        </p:nvSpPr>
        <p:spPr bwMode="auto">
          <a:xfrm>
            <a:off x="838200" y="152400"/>
            <a:ext cx="7315200" cy="6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GUIDELINES FOR BPI</a:t>
            </a:r>
          </a:p>
        </p:txBody>
      </p:sp>
      <p:sp>
        <p:nvSpPr>
          <p:cNvPr id="274437" name="Rectangle 5"/>
          <p:cNvSpPr>
            <a:spLocks noChangeArrowheads="1"/>
          </p:cNvSpPr>
          <p:nvPr/>
        </p:nvSpPr>
        <p:spPr bwMode="auto">
          <a:xfrm>
            <a:off x="611560" y="914400"/>
            <a:ext cx="8136904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/>
            <a:endParaRPr lang="en-US" dirty="0" smtClean="0">
              <a:solidFill>
                <a:schemeClr val="tx2"/>
              </a:solidFill>
            </a:endParaRPr>
          </a:p>
          <a:p>
            <a:pPr marL="342900" indent="-34290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EXPLOIT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‘IT’ max.</a:t>
            </a:r>
          </a:p>
          <a:p>
            <a:pPr marL="342900" indent="-342900"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(Treat geographical dispersed resources as one; Capture data only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when it is first created; Define new rules of Business…)</a:t>
            </a:r>
          </a:p>
          <a:p>
            <a:pPr marL="342900" indent="-342900">
              <a:buFontTx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dirty="0">
                <a:latin typeface="Times New Roman" pitchFamily="18" charset="0"/>
                <a:cs typeface="Times New Roman" pitchFamily="18" charset="0"/>
              </a:rPr>
              <a:t>CUSTOMER alone is responsible for defining what constitute VALUE  for PRODUCT/SERVICE</a:t>
            </a:r>
          </a:p>
          <a:p>
            <a:pPr marL="342900" indent="-34290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dirty="0">
                <a:latin typeface="Times New Roman" pitchFamily="18" charset="0"/>
                <a:cs typeface="Times New Roman" pitchFamily="18" charset="0"/>
              </a:rPr>
              <a:t>ORGANISE work around RESULTS and not TASKS (break Functional Silo)</a:t>
            </a:r>
          </a:p>
          <a:p>
            <a:pPr marL="342900" indent="-342900"/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Tx/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4" name="Rectangle 4"/>
          <p:cNvSpPr>
            <a:spLocks noChangeArrowheads="1"/>
          </p:cNvSpPr>
          <p:nvPr/>
        </p:nvSpPr>
        <p:spPr bwMode="auto">
          <a:xfrm>
            <a:off x="685800" y="152400"/>
            <a:ext cx="77724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CHANGES IN MANAGEMENT RULES</a:t>
            </a:r>
          </a:p>
        </p:txBody>
      </p:sp>
      <p:sp>
        <p:nvSpPr>
          <p:cNvPr id="276485" name="Rectangle 5"/>
          <p:cNvSpPr>
            <a:spLocks noChangeArrowheads="1"/>
          </p:cNvSpPr>
          <p:nvPr/>
        </p:nvSpPr>
        <p:spPr bwMode="auto">
          <a:xfrm>
            <a:off x="390525" y="1328738"/>
            <a:ext cx="4543425" cy="490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FontTx/>
              <a:buNone/>
            </a:pP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OLD RULES </a:t>
            </a:r>
          </a:p>
          <a:p>
            <a:pPr marL="342900" indent="-34290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ONLY EXPERTS CAN PERFORM COMPLEX JOBS</a:t>
            </a:r>
          </a:p>
          <a:p>
            <a:pPr marL="342900" indent="-34290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CHOOSE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BETWEEN CENTRALIZATION &amp; DECENTRALIZATION</a:t>
            </a:r>
            <a:endParaRPr lang="en-US" sz="2000" b="1" u="sng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MANAGERS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MAKES ALL DECISIONS </a:t>
            </a:r>
          </a:p>
        </p:txBody>
      </p:sp>
      <p:sp>
        <p:nvSpPr>
          <p:cNvPr id="276486" name="Rectangle 6"/>
          <p:cNvSpPr>
            <a:spLocks noChangeArrowheads="1"/>
          </p:cNvSpPr>
          <p:nvPr/>
        </p:nvSpPr>
        <p:spPr bwMode="auto">
          <a:xfrm>
            <a:off x="4876800" y="1295400"/>
            <a:ext cx="4267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FontTx/>
              <a:buNone/>
            </a:pP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NEW RULES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GENERALIST CAN DO JOB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(USING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EXPERT SYSTEM) </a:t>
            </a:r>
          </a:p>
          <a:p>
            <a:pPr marL="342900" indent="-34290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COMBINE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BENEFITS OF BOTH (TELECOM NET.)</a:t>
            </a:r>
          </a:p>
          <a:p>
            <a:pPr marL="342900" indent="-342900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DECISION-MAKING IS EVERYBODY’S JOB (D.S.S.)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8" name="Rectangle 4"/>
          <p:cNvSpPr>
            <a:spLocks noChangeArrowheads="1"/>
          </p:cNvSpPr>
          <p:nvPr/>
        </p:nvSpPr>
        <p:spPr bwMode="auto">
          <a:xfrm>
            <a:off x="685800" y="152400"/>
            <a:ext cx="7772400" cy="900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CHANGES IN MANAGEMENT RULES (contd.)</a:t>
            </a:r>
          </a:p>
        </p:txBody>
      </p:sp>
      <p:sp>
        <p:nvSpPr>
          <p:cNvPr id="277509" name="Rectangle 5"/>
          <p:cNvSpPr>
            <a:spLocks noChangeArrowheads="1"/>
          </p:cNvSpPr>
          <p:nvPr/>
        </p:nvSpPr>
        <p:spPr bwMode="auto">
          <a:xfrm>
            <a:off x="228600" y="1573213"/>
            <a:ext cx="4787900" cy="441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FontTx/>
              <a:buNone/>
            </a:pP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OLD RULES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INFO. APPEARS AT ONE PLACE AT A TIME</a:t>
            </a:r>
          </a:p>
          <a:p>
            <a:pPr marL="342900" indent="-342900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FIELD PERSONNEL NEEDS OFFICE TO STORE,TRANSMIT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RETRIEVE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INFO. </a:t>
            </a:r>
          </a:p>
        </p:txBody>
      </p:sp>
      <p:sp>
        <p:nvSpPr>
          <p:cNvPr id="277510" name="Rectangle 6"/>
          <p:cNvSpPr>
            <a:spLocks noChangeArrowheads="1"/>
          </p:cNvSpPr>
          <p:nvPr/>
        </p:nvSpPr>
        <p:spPr bwMode="auto">
          <a:xfrm>
            <a:off x="5076056" y="1587500"/>
            <a:ext cx="3991744" cy="336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FontTx/>
              <a:buNone/>
            </a:pP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NEW RULES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INFO. CAN APPEAR AT ANY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</a:t>
            </a:r>
          </a:p>
          <a:p>
            <a:pPr marL="342900" indent="-34290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PLACES SIMULTANEOUSLY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FIELD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PERSONNEL</a:t>
            </a:r>
          </a:p>
          <a:p>
            <a:pPr marL="342900" indent="-342900">
              <a:buFontTx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NEEDS NO OFFICE</a:t>
            </a:r>
          </a:p>
          <a:p>
            <a:pPr marL="342900" indent="-342900">
              <a:buFontTx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( SAT.COM.+ LAPTOP)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685800" y="365125"/>
            <a:ext cx="7772400" cy="759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CHANGES IN  MANAGEMENT RULES (contd.)</a:t>
            </a:r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390525" y="2063750"/>
            <a:ext cx="4381500" cy="441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FontTx/>
              <a:buNone/>
            </a:pP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OLD RULES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YOU HAVE TO FIND WHERE THINGS ARE</a:t>
            </a:r>
          </a:p>
          <a:p>
            <a:pPr marL="342900" indent="-342900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PLANS GETS REVISED PERIODICALLY</a:t>
            </a:r>
          </a:p>
        </p:txBody>
      </p:sp>
      <p:sp>
        <p:nvSpPr>
          <p:cNvPr id="278534" name="Rectangle 6"/>
          <p:cNvSpPr>
            <a:spLocks noChangeArrowheads="1"/>
          </p:cNvSpPr>
          <p:nvPr/>
        </p:nvSpPr>
        <p:spPr bwMode="auto">
          <a:xfrm>
            <a:off x="4860032" y="1981200"/>
            <a:ext cx="428396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FontTx/>
              <a:buNone/>
            </a:pP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NEW RULES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THINGS TELL WHERE THEY ARE(AUTO IDEN.&amp; TRACKING, RFID)</a:t>
            </a:r>
          </a:p>
          <a:p>
            <a:pPr marL="342900" indent="-34290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PLANS GETS REVISED INSTANTANEOUSLY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BUSINESS PROCESS IMPROVEMENT(BPI)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INVOLVES IMPROVING CERTAIN MEASURES OF A PROCESS OR ACTIVIES </a:t>
            </a: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YIELD IS INCREMENTAL AND NOT DRAMATIC</a:t>
            </a: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MINIMIZATION OF NON VALUE ADD ACTIVITIES AND ELIMINATION OF DELAYS AND INEFFICIENCIES  IN  BOTTLENECK PROCESSES</a:t>
            </a: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SIMPLIFICATION OF WORKFLOW THRU EMPOWERMENT</a:t>
            </a: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FOCUS IS ON TASKS AND ACTIVIES ALREADY 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GOALS OF BPI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INCREASED SERVICE LEVEL</a:t>
            </a:r>
          </a:p>
          <a:p>
            <a:pPr eaLnBrk="1" hangingPunct="1"/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REDUCED TOTAL PROCESS CYCLE TIME</a:t>
            </a:r>
          </a:p>
          <a:p>
            <a:pPr eaLnBrk="1" hangingPunct="1"/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INCREASED THRUPUT</a:t>
            </a:r>
          </a:p>
          <a:p>
            <a:pPr eaLnBrk="1" hangingPunct="1"/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REDUCED WAIT TIME</a:t>
            </a:r>
          </a:p>
          <a:p>
            <a:pPr eaLnBrk="1" hangingPunct="1"/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REDUCED ACTIVITY COST</a:t>
            </a:r>
          </a:p>
          <a:p>
            <a:pPr eaLnBrk="1" hangingPunct="1"/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REDUCED INVENTORY COSTS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4" name="Rectangle 4"/>
          <p:cNvSpPr>
            <a:spLocks noChangeArrowheads="1"/>
          </p:cNvSpPr>
          <p:nvPr/>
        </p:nvSpPr>
        <p:spPr bwMode="auto">
          <a:xfrm>
            <a:off x="755576" y="260648"/>
            <a:ext cx="73406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WHY BPI?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1605" name="Rectangle 5"/>
          <p:cNvSpPr>
            <a:spLocks noChangeArrowheads="1"/>
          </p:cNvSpPr>
          <p:nvPr/>
        </p:nvSpPr>
        <p:spPr bwMode="auto">
          <a:xfrm>
            <a:off x="683568" y="1052736"/>
            <a:ext cx="8153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buFontTx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“3 C”  CRISIS: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CUSTOMER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New markets; </a:t>
            </a:r>
            <a:r>
              <a:rPr lang="en-US" dirty="0">
                <a:latin typeface="Times New Roman" pitchFamily="18" charset="0"/>
                <a:cs typeface="Times New Roman" pitchFamily="18" charset="0"/>
                <a:hlinkClick r:id="" action="ppaction://noaction"/>
              </a:rPr>
              <a:t>High Expectations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Unique Needs</a:t>
            </a:r>
          </a:p>
          <a:p>
            <a:pPr marL="342900" indent="-342900">
              <a:lnSpc>
                <a:spcPct val="9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COMPETITION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World-class  ; Global</a:t>
            </a:r>
          </a:p>
          <a:p>
            <a:pPr marL="342900" indent="-342900">
              <a:lnSpc>
                <a:spcPct val="9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CHANGE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Technology</a:t>
            </a:r>
          </a:p>
          <a:p>
            <a:pPr marL="342900" indent="-342900"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Product Life cycle</a:t>
            </a:r>
          </a:p>
          <a:p>
            <a:pPr marL="342900" indent="-342900"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Customers/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markets</a:t>
            </a:r>
          </a:p>
          <a:p>
            <a:pPr marL="342900" indent="-342900"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Consumer behaviour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Competitors</a:t>
            </a:r>
          </a:p>
          <a:p>
            <a:pPr marL="342900" indent="-342900">
              <a:lnSpc>
                <a:spcPct val="90000"/>
              </a:lnSpc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Globalization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1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1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1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1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1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1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1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1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16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16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16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16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16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16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160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160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160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160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160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160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160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160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160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160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DRILLED DOWN VIEW OF BPI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VISION MISSION STATEMENTS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MAXIMIZE SHAREHOLDER VALUE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MAXIMIZED CUSTOMER SATISFACTION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EFFECTIVE AND EFFICIENT OPERATIONS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REVIEW IMPROVEMENT / REDESIGN OF PROCESSES                                                             -STRATEGIC ALIGNMENT                                     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    -VALUE CREATION                                                    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    -BENCHMARKING                                                       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    -PERFORMANCE MEASUREMENT SYSTEMS         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    -CAPABILITY MAXIMIZATION </a:t>
            </a:r>
            <a:endParaRPr lang="en-US" alt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    -RISK MANAGEMENT</a:t>
            </a:r>
            <a:endParaRPr lang="en-US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PHASES OF PROCESS IMPROVEMENT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PROCESS IDENTIFICATION</a:t>
            </a: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PROCESS METRICS AND CONTROL POINTS</a:t>
            </a: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PROCESS DATA ACQUISITION</a:t>
            </a: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PROCESS ANALYSIS</a:t>
            </a: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MEASURABLE IMPROVEMENT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PROCESS IDENTIFICATION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DETERMINE INITIAL INPUT WORK ACTIVITIES AND OUTPUT</a:t>
            </a: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IDENTIFY PROCESS OWNERSHIP</a:t>
            </a: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SELECT ACTIVITIES CRUCIAL TO MISSION OF BUSINESS NEEDING IMPROVEMENT</a:t>
            </a: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PRIORITISE ACTIVITIES</a:t>
            </a: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PROCESS CHANGE AUTHORISATION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PROCESS METRICS AND CONTROL POINTS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DEFINE PROCESS MEASURABLE GOALS SUCH AS COST REDUCTION, QLTY,SCHEDULE,WASTE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METRICS AND CONTROL POINTS REQD TO MONITOR PROCESS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MEASUREMENT BASED ON CUSTOMER REQMNT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CONTROL POINTS DEFINED AT KEY ACTIVITY POINTS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PROCESS DATA ACQUISITION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COLLECT DATA FOR ANALYSIS</a:t>
            </a: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DETERMINE IF PROCESS MEETS CUSTOMER REQMNTS</a:t>
            </a:r>
          </a:p>
          <a:p>
            <a:pPr eaLnBrk="1" hangingPunct="1"/>
            <a:r>
              <a:rPr lang="en-US" altLang="en-US" sz="2000" dirty="0" smtClean="0">
                <a:latin typeface="Times New Roman" pitchFamily="18" charset="0"/>
                <a:cs typeface="Times New Roman" pitchFamily="18" charset="0"/>
              </a:rPr>
              <a:t>DATA REQUIRED TO MONITOR PROCESS PROGRESS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655</Words>
  <Application>Microsoft Office PowerPoint</Application>
  <PresentationFormat>On-screen Show (4:3)</PresentationFormat>
  <Paragraphs>136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BUSINESS PROCESS IMPROVEMENT(BPI)</vt:lpstr>
      <vt:lpstr>GOALS OF BPI</vt:lpstr>
      <vt:lpstr>Slide 4</vt:lpstr>
      <vt:lpstr>DRILLED DOWN VIEW OF BPI</vt:lpstr>
      <vt:lpstr>PHASES OF PROCESS IMPROVEMENT</vt:lpstr>
      <vt:lpstr>PROCESS IDENTIFICATION</vt:lpstr>
      <vt:lpstr>PROCESS METRICS AND CONTROL POINTS</vt:lpstr>
      <vt:lpstr>PROCESS DATA ACQUISITION</vt:lpstr>
      <vt:lpstr>MEASURABLE IMPROVEMENT</vt:lpstr>
      <vt:lpstr>STEPS FOR BPI</vt:lpstr>
      <vt:lpstr>STEPS FOR BPI</vt:lpstr>
      <vt:lpstr>5 WHY 2 HOW OF BPI</vt:lpstr>
      <vt:lpstr>Slide 14</vt:lpstr>
      <vt:lpstr>Slide 15</vt:lpstr>
      <vt:lpstr>Slide 16</vt:lpstr>
      <vt:lpstr>Slide 17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 PC</dc:creator>
  <cp:lastModifiedBy>HOME PC</cp:lastModifiedBy>
  <cp:revision>20</cp:revision>
  <dcterms:created xsi:type="dcterms:W3CDTF">2021-01-31T13:08:31Z</dcterms:created>
  <dcterms:modified xsi:type="dcterms:W3CDTF">2021-02-01T16:09:24Z</dcterms:modified>
</cp:coreProperties>
</file>