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543" r:id="rId3"/>
    <p:sldId id="633" r:id="rId4"/>
    <p:sldId id="273" r:id="rId5"/>
    <p:sldId id="607" r:id="rId6"/>
    <p:sldId id="615" r:id="rId7"/>
    <p:sldId id="635" r:id="rId8"/>
    <p:sldId id="357" r:id="rId9"/>
    <p:sldId id="356" r:id="rId10"/>
    <p:sldId id="358" r:id="rId11"/>
    <p:sldId id="319" r:id="rId12"/>
    <p:sldId id="320" r:id="rId13"/>
    <p:sldId id="322" r:id="rId14"/>
    <p:sldId id="331" r:id="rId15"/>
    <p:sldId id="323" r:id="rId16"/>
    <p:sldId id="325" r:id="rId17"/>
    <p:sldId id="326" r:id="rId18"/>
    <p:sldId id="361" r:id="rId19"/>
    <p:sldId id="383" r:id="rId20"/>
    <p:sldId id="542" r:id="rId21"/>
    <p:sldId id="539" r:id="rId22"/>
    <p:sldId id="363" r:id="rId23"/>
    <p:sldId id="377" r:id="rId24"/>
    <p:sldId id="290" r:id="rId25"/>
    <p:sldId id="293" r:id="rId26"/>
    <p:sldId id="292" r:id="rId27"/>
    <p:sldId id="260" r:id="rId28"/>
    <p:sldId id="354" r:id="rId29"/>
    <p:sldId id="337" r:id="rId30"/>
    <p:sldId id="295" r:id="rId31"/>
    <p:sldId id="348" r:id="rId32"/>
    <p:sldId id="347" r:id="rId33"/>
    <p:sldId id="282" r:id="rId34"/>
    <p:sldId id="269" r:id="rId35"/>
    <p:sldId id="311" r:id="rId36"/>
    <p:sldId id="312" r:id="rId37"/>
    <p:sldId id="264" r:id="rId38"/>
    <p:sldId id="265" r:id="rId39"/>
    <p:sldId id="266" r:id="rId40"/>
    <p:sldId id="636" r:id="rId41"/>
    <p:sldId id="278" r:id="rId42"/>
    <p:sldId id="378" r:id="rId43"/>
    <p:sldId id="541" r:id="rId44"/>
    <p:sldId id="353" r:id="rId45"/>
    <p:sldId id="637" r:id="rId46"/>
    <p:sldId id="283" r:id="rId47"/>
    <p:sldId id="291" r:id="rId48"/>
    <p:sldId id="540" r:id="rId49"/>
    <p:sldId id="355" r:id="rId50"/>
    <p:sldId id="35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249" autoAdjust="0"/>
  </p:normalViewPr>
  <p:slideViewPr>
    <p:cSldViewPr>
      <p:cViewPr varScale="1">
        <p:scale>
          <a:sx n="64" d="100"/>
          <a:sy n="64" d="100"/>
        </p:scale>
        <p:origin x="200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049B9-EC30-45AE-A759-237409099CB2}" type="datetimeFigureOut">
              <a:rPr lang="en-US" smtClean="0"/>
              <a:pPr/>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49E86-2238-4500-8A02-24FB96F5D0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8C52A584-F91E-4554-809F-3355DA747DBF}"/>
              </a:ext>
            </a:extLst>
          </p:cNvPr>
          <p:cNvSpPr txBox="1">
            <a:spLocks noChangeArrowheads="1"/>
          </p:cNvSpPr>
          <p:nvPr/>
        </p:nvSpPr>
        <p:spPr bwMode="auto">
          <a:xfrm>
            <a:off x="1104900" y="812800"/>
            <a:ext cx="5345113"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24000"/>
              </a:lnSpc>
              <a:spcBef>
                <a:spcPct val="0"/>
              </a:spcBef>
              <a:buSzPct val="45000"/>
              <a:buFont typeface="Wingdings" panose="05000000000000000000" pitchFamily="2" charset="2"/>
              <a:buNone/>
            </a:pPr>
            <a:endParaRPr lang="en-US" altLang="en-US" sz="1800">
              <a:solidFill>
                <a:schemeClr val="bg1"/>
              </a:solidFill>
              <a:latin typeface="Luxi Sans" charset="0"/>
            </a:endParaRPr>
          </a:p>
        </p:txBody>
      </p:sp>
      <p:sp>
        <p:nvSpPr>
          <p:cNvPr id="5123" name="Rectangle 2">
            <a:extLst>
              <a:ext uri="{FF2B5EF4-FFF2-40B4-BE49-F238E27FC236}">
                <a16:creationId xmlns:a16="http://schemas.microsoft.com/office/drawing/2014/main" id="{FC724D82-C08D-453C-9545-6D89610827BF}"/>
              </a:ext>
            </a:extLst>
          </p:cNvPr>
          <p:cNvSpPr>
            <a:spLocks noGrp="1" noChangeArrowheads="1"/>
          </p:cNvSpPr>
          <p:nvPr>
            <p:ph type="body"/>
          </p:nvPr>
        </p:nvSpPr>
        <p:spPr>
          <a:xfrm>
            <a:off x="1168400" y="5086350"/>
            <a:ext cx="5222875"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dirty="0"/>
              <a:t>3</a:t>
            </a:r>
          </a:p>
        </p:txBody>
      </p:sp>
      <p:sp>
        <p:nvSpPr>
          <p:cNvPr id="31748"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dirty="0"/>
          </a:p>
        </p:txBody>
      </p:sp>
      <p:sp>
        <p:nvSpPr>
          <p:cNvPr id="31749"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dirty="0"/>
          </a:p>
        </p:txBody>
      </p:sp>
      <p:sp>
        <p:nvSpPr>
          <p:cNvPr id="31750" name="Rectangle 6"/>
          <p:cNvSpPr>
            <a:spLocks noGrp="1" noChangeArrowheads="1"/>
          </p:cNvSpPr>
          <p:nvPr>
            <p:ph type="body" idx="1"/>
          </p:nvPr>
        </p:nvSpPr>
        <p:spPr bwMode="auto">
          <a:xfrm>
            <a:off x="457200" y="3322638"/>
            <a:ext cx="5867400" cy="5135562"/>
          </a:xfrm>
          <a:prstGeom prst="rect">
            <a:avLst/>
          </a:prstGeom>
          <a:noFill/>
          <a:ln>
            <a:miter lim="800000"/>
            <a:headEnd/>
            <a:tailEnd/>
          </a:ln>
        </p:spPr>
        <p:txBody>
          <a:bodyPr lIns="90488" tIns="44450" rIns="90488" bIns="44450"/>
          <a:lstStyle/>
          <a:p>
            <a:endParaRPr lang="en-US" dirty="0"/>
          </a:p>
        </p:txBody>
      </p:sp>
      <p:sp>
        <p:nvSpPr>
          <p:cNvPr id="31751"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dirty="0"/>
          </a:p>
        </p:txBody>
      </p:sp>
      <p:sp>
        <p:nvSpPr>
          <p:cNvPr id="33795"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dirty="0"/>
              <a:t>4</a:t>
            </a:r>
          </a:p>
        </p:txBody>
      </p:sp>
      <p:sp>
        <p:nvSpPr>
          <p:cNvPr id="33796"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dirty="0"/>
          </a:p>
        </p:txBody>
      </p:sp>
      <p:sp>
        <p:nvSpPr>
          <p:cNvPr id="33797"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dirty="0"/>
          </a:p>
        </p:txBody>
      </p:sp>
      <p:sp>
        <p:nvSpPr>
          <p:cNvPr id="33798" name="Rectangle 6"/>
          <p:cNvSpPr>
            <a:spLocks noGrp="1" noChangeArrowheads="1"/>
          </p:cNvSpPr>
          <p:nvPr>
            <p:ph type="body" idx="1"/>
          </p:nvPr>
        </p:nvSpPr>
        <p:spPr bwMode="auto">
          <a:xfrm>
            <a:off x="457200" y="3322638"/>
            <a:ext cx="5867400" cy="5135562"/>
          </a:xfrm>
          <a:prstGeom prst="rect">
            <a:avLst/>
          </a:prstGeom>
          <a:noFill/>
          <a:ln>
            <a:miter lim="800000"/>
            <a:headEnd/>
            <a:tailEnd/>
          </a:ln>
        </p:spPr>
        <p:txBody>
          <a:bodyPr lIns="90488" tIns="44450" rIns="90488" bIns="44450"/>
          <a:lstStyle/>
          <a:p>
            <a:endParaRPr lang="en-US" dirty="0"/>
          </a:p>
        </p:txBody>
      </p:sp>
      <p:sp>
        <p:nvSpPr>
          <p:cNvPr id="33799"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dirty="0"/>
              <a:t>5</a:t>
            </a:r>
          </a:p>
        </p:txBody>
      </p:sp>
      <p:sp>
        <p:nvSpPr>
          <p:cNvPr id="3584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dirty="0"/>
          </a:p>
        </p:txBody>
      </p:sp>
      <p:sp>
        <p:nvSpPr>
          <p:cNvPr id="3584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dirty="0"/>
          </a:p>
        </p:txBody>
      </p:sp>
      <p:sp>
        <p:nvSpPr>
          <p:cNvPr id="35846" name="Rectangle 6"/>
          <p:cNvSpPr>
            <a:spLocks noGrp="1" noChangeArrowheads="1"/>
          </p:cNvSpPr>
          <p:nvPr>
            <p:ph type="body" idx="1"/>
          </p:nvPr>
        </p:nvSpPr>
        <p:spPr bwMode="auto">
          <a:xfrm>
            <a:off x="457200" y="3322638"/>
            <a:ext cx="5867400" cy="5135562"/>
          </a:xfrm>
          <a:prstGeom prst="rect">
            <a:avLst/>
          </a:prstGeom>
          <a:noFill/>
          <a:ln>
            <a:miter lim="800000"/>
            <a:headEnd/>
            <a:tailEnd/>
          </a:ln>
        </p:spPr>
        <p:txBody>
          <a:bodyPr lIns="90488" tIns="44450" rIns="90488" bIns="44450"/>
          <a:lstStyle/>
          <a:p>
            <a:endParaRPr lang="en-US" dirty="0"/>
          </a:p>
        </p:txBody>
      </p:sp>
      <p:sp>
        <p:nvSpPr>
          <p:cNvPr id="35847"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0" y="303213"/>
            <a:ext cx="1588" cy="1587"/>
          </a:xfrm>
          <a:prstGeom prst="rect">
            <a:avLst/>
          </a:prstGeom>
          <a:solidFill>
            <a:srgbClr val="FFFFFF"/>
          </a:solidFill>
          <a:ln w="9525">
            <a:solidFill>
              <a:srgbClr val="000000"/>
            </a:solidFill>
            <a:miter lim="800000"/>
            <a:headEnd/>
            <a:tailEnd/>
          </a:ln>
          <a:effectLst/>
        </p:spPr>
        <p:txBody>
          <a:bodyPr wrap="none" anchor="ctr"/>
          <a:lstStyle/>
          <a:p>
            <a:pPr>
              <a:lnSpc>
                <a:spcPct val="116000"/>
              </a:lnSpc>
              <a:buClr>
                <a:srgbClr val="000000"/>
              </a:buClr>
              <a:buSzPct val="100000"/>
              <a:buFont typeface="Times New Roman" charset="0"/>
              <a:buNone/>
            </a:pPr>
            <a:endParaRPr lang="en-US" dirty="0"/>
          </a:p>
        </p:txBody>
      </p:sp>
      <p:sp>
        <p:nvSpPr>
          <p:cNvPr id="44035" name="Rectangle 2"/>
          <p:cNvSpPr txBox="1">
            <a:spLocks noGrp="1" noChangeArrowheads="1"/>
          </p:cNvSpPr>
          <p:nvPr>
            <p:ph type="body"/>
          </p:nvPr>
        </p:nvSpPr>
        <p:spPr>
          <a:xfrm>
            <a:off x="503238" y="4316413"/>
            <a:ext cx="5856287" cy="4060825"/>
          </a:xfrm>
          <a:noFill/>
        </p:spPr>
        <p:txBody>
          <a:bodyPr wrap="none" anchor="ctr"/>
          <a:lstStyle/>
          <a:p>
            <a:endParaRPr lang="en-US" alt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0" y="303213"/>
            <a:ext cx="1588" cy="1587"/>
          </a:xfrm>
          <a:prstGeom prst="rect">
            <a:avLst/>
          </a:prstGeom>
          <a:solidFill>
            <a:srgbClr val="FFFFFF"/>
          </a:solidFill>
          <a:ln w="9525">
            <a:solidFill>
              <a:srgbClr val="000000"/>
            </a:solidFill>
            <a:miter lim="800000"/>
            <a:headEnd/>
            <a:tailEnd/>
          </a:ln>
          <a:effectLst/>
        </p:spPr>
        <p:txBody>
          <a:bodyPr wrap="none" anchor="ctr"/>
          <a:lstStyle/>
          <a:p>
            <a:pPr>
              <a:lnSpc>
                <a:spcPct val="116000"/>
              </a:lnSpc>
              <a:buClr>
                <a:srgbClr val="000000"/>
              </a:buClr>
              <a:buSzPct val="100000"/>
              <a:buFont typeface="Times New Roman" charset="0"/>
              <a:buNone/>
            </a:pPr>
            <a:endParaRPr lang="en-US"/>
          </a:p>
        </p:txBody>
      </p:sp>
      <p:sp>
        <p:nvSpPr>
          <p:cNvPr id="17411" name="Rectangle 2"/>
          <p:cNvSpPr txBox="1">
            <a:spLocks noGrp="1" noChangeArrowheads="1"/>
          </p:cNvSpPr>
          <p:nvPr>
            <p:ph type="body"/>
          </p:nvPr>
        </p:nvSpPr>
        <p:spPr>
          <a:xfrm>
            <a:off x="503238" y="4316413"/>
            <a:ext cx="5856287" cy="4060825"/>
          </a:xfrm>
          <a:noFill/>
        </p:spPr>
        <p:txBody>
          <a:bodyPr wrap="none" anchor="ctr"/>
          <a:lstStyle/>
          <a:p>
            <a:endParaRPr lang="en-US"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8CF2F018-CC31-409D-B749-6B65FC7E8AAF}"/>
              </a:ext>
            </a:extLst>
          </p:cNvPr>
          <p:cNvSpPr>
            <a:spLocks noGrp="1" noRot="1" noChangeAspect="1" noChangeArrowheads="1" noTextEdit="1"/>
          </p:cNvSpPr>
          <p:nvPr>
            <p:ph type="sldImg"/>
          </p:nvPr>
        </p:nvSpPr>
        <p:spPr>
          <a:xfrm>
            <a:off x="0" y="303213"/>
            <a:ext cx="1588" cy="1587"/>
          </a:xfrm>
          <a:ln>
            <a:solidFill>
              <a:srgbClr val="000000"/>
            </a:solidFill>
            <a:miter lim="800000"/>
            <a:headEnd/>
            <a:tailEnd/>
          </a:ln>
        </p:spPr>
      </p:sp>
      <p:sp>
        <p:nvSpPr>
          <p:cNvPr id="11267" name="Rectangle 2">
            <a:extLst>
              <a:ext uri="{FF2B5EF4-FFF2-40B4-BE49-F238E27FC236}">
                <a16:creationId xmlns:a16="http://schemas.microsoft.com/office/drawing/2014/main" id="{1F640890-5323-45B4-B1C8-1B6931C6B2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138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E4533708-37B8-4643-9BFC-1F5EABAD08BA}"/>
              </a:ext>
            </a:extLst>
          </p:cNvPr>
          <p:cNvSpPr>
            <a:spLocks noGrp="1" noRot="1" noChangeAspect="1" noChangeArrowheads="1" noTextEdit="1"/>
          </p:cNvSpPr>
          <p:nvPr>
            <p:ph type="sldImg"/>
          </p:nvPr>
        </p:nvSpPr>
        <p:spPr>
          <a:xfrm>
            <a:off x="0" y="307975"/>
            <a:ext cx="1588" cy="1588"/>
          </a:xfrm>
          <a:ln/>
        </p:spPr>
      </p:sp>
      <p:sp>
        <p:nvSpPr>
          <p:cNvPr id="13315" name="Rectangle 2">
            <a:extLst>
              <a:ext uri="{FF2B5EF4-FFF2-40B4-BE49-F238E27FC236}">
                <a16:creationId xmlns:a16="http://schemas.microsoft.com/office/drawing/2014/main" id="{2704965F-1EF2-40EE-91A5-6D0EFEA75BD0}"/>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664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0" y="307975"/>
            <a:ext cx="1588" cy="1588"/>
          </a:xfrm>
          <a:ln/>
        </p:spPr>
      </p:sp>
      <p:sp>
        <p:nvSpPr>
          <p:cNvPr id="2867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85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0" y="303213"/>
            <a:ext cx="1588" cy="1587"/>
          </a:xfrm>
          <a:prstGeom prst="rect">
            <a:avLst/>
          </a:prstGeom>
          <a:solidFill>
            <a:srgbClr val="FFFFFF"/>
          </a:solidFill>
          <a:ln w="9525">
            <a:solidFill>
              <a:srgbClr val="000000"/>
            </a:solidFill>
            <a:miter lim="800000"/>
            <a:headEnd/>
            <a:tailEnd/>
          </a:ln>
          <a:effectLst/>
        </p:spPr>
        <p:txBody>
          <a:bodyPr wrap="none" anchor="ctr"/>
          <a:lstStyle/>
          <a:p>
            <a:pPr>
              <a:lnSpc>
                <a:spcPct val="116000"/>
              </a:lnSpc>
              <a:buClr>
                <a:srgbClr val="000000"/>
              </a:buClr>
              <a:buSzPct val="100000"/>
              <a:buFont typeface="Times New Roman" charset="0"/>
              <a:buNone/>
            </a:pPr>
            <a:endParaRPr lang="en-US" dirty="0"/>
          </a:p>
        </p:txBody>
      </p:sp>
      <p:sp>
        <p:nvSpPr>
          <p:cNvPr id="41987" name="Rectangle 2"/>
          <p:cNvSpPr txBox="1">
            <a:spLocks noGrp="1" noChangeArrowheads="1"/>
          </p:cNvSpPr>
          <p:nvPr>
            <p:ph type="body"/>
          </p:nvPr>
        </p:nvSpPr>
        <p:spPr>
          <a:xfrm>
            <a:off x="503238" y="4316413"/>
            <a:ext cx="5856287" cy="4060825"/>
          </a:xfrm>
          <a:noFill/>
        </p:spPr>
        <p:txBody>
          <a:bodyPr wrap="none" anchor="ctr"/>
          <a:lstStyle/>
          <a:p>
            <a:endParaRPr lang="en-US" alt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2EB363D0-9B66-4885-963B-DC30F823D9D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A381E192-1489-461C-809B-1B04CBF3C83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7636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541F39-F26C-49E8-B4D4-4E6EA03C948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41F39-F26C-49E8-B4D4-4E6EA03C948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41F39-F26C-49E8-B4D4-4E6EA03C948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79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9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03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68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535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35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4840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26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41F39-F26C-49E8-B4D4-4E6EA03C948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91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1408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654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663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811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357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22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6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41F39-F26C-49E8-B4D4-4E6EA03C948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41F39-F26C-49E8-B4D4-4E6EA03C9481}"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41F39-F26C-49E8-B4D4-4E6EA03C9481}"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41F39-F26C-49E8-B4D4-4E6EA03C9481}"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41F39-F26C-49E8-B4D4-4E6EA03C9481}"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41F39-F26C-49E8-B4D4-4E6EA03C9481}"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41F39-F26C-49E8-B4D4-4E6EA03C9481}"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939F-CE25-480D-875C-FF43131E43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1F39-F26C-49E8-B4D4-4E6EA03C9481}" type="datetimeFigureOut">
              <a:rPr lang="en-US" smtClean="0"/>
              <a:pPr/>
              <a:t>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9939F-CE25-480D-875C-FF43131E43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349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a:extLst>
              <a:ext uri="{FF2B5EF4-FFF2-40B4-BE49-F238E27FC236}">
                <a16:creationId xmlns:a16="http://schemas.microsoft.com/office/drawing/2014/main" id="{3FD65ADA-8C47-4598-BE65-210BAEDA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161"/>
            <a:ext cx="9144000" cy="514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a:extLst>
              <a:ext uri="{FF2B5EF4-FFF2-40B4-BE49-F238E27FC236}">
                <a16:creationId xmlns:a16="http://schemas.microsoft.com/office/drawing/2014/main" id="{E9021CA0-2058-4290-9BD2-9A226CA35BF3}"/>
              </a:ext>
            </a:extLst>
          </p:cNvPr>
          <p:cNvSpPr txBox="1">
            <a:spLocks noChangeArrowheads="1"/>
          </p:cNvSpPr>
          <p:nvPr/>
        </p:nvSpPr>
        <p:spPr bwMode="auto">
          <a:xfrm>
            <a:off x="24480" y="2000522"/>
            <a:ext cx="6060961" cy="1384995"/>
          </a:xfrm>
          <a:prstGeom prst="rect">
            <a:avLst/>
          </a:prstGeom>
          <a:noFill/>
          <a:ln w="9525">
            <a:noFill/>
            <a:miter lim="800000"/>
            <a:headEnd/>
            <a:tailEnd/>
          </a:ln>
        </p:spPr>
        <p:txBody>
          <a:bodyPr wrap="square">
            <a:spAutoFit/>
          </a:bodyPr>
          <a:lstStyle/>
          <a:p>
            <a:pPr algn="ctr">
              <a:defRPr/>
            </a:pPr>
            <a:r>
              <a:rPr lang="en-US" sz="2800" b="1" dirty="0">
                <a:solidFill>
                  <a:srgbClr val="C00000"/>
                </a:solidFill>
                <a:latin typeface="Times New Roman" panose="02020603050405020304" pitchFamily="18" charset="0"/>
                <a:ea typeface="FangSong" pitchFamily="49" charset="-122"/>
                <a:cs typeface="Times New Roman" panose="02020603050405020304" pitchFamily="18" charset="0"/>
              </a:rPr>
              <a:t>PGDM-OM&amp;SCM- 2021-23 </a:t>
            </a:r>
          </a:p>
          <a:p>
            <a:pPr algn="ctr">
              <a:defRPr/>
            </a:pPr>
            <a:r>
              <a:rPr lang="en-US" sz="2800" b="1" dirty="0">
                <a:solidFill>
                  <a:srgbClr val="C00000"/>
                </a:solidFill>
                <a:latin typeface="Times New Roman" panose="02020603050405020304" pitchFamily="18" charset="0"/>
                <a:ea typeface="FangSong" pitchFamily="49" charset="-122"/>
                <a:cs typeface="Times New Roman" panose="02020603050405020304" pitchFamily="18" charset="0"/>
              </a:rPr>
              <a:t>Business Process Mgmt(BPR/BPM)</a:t>
            </a:r>
          </a:p>
          <a:p>
            <a:pPr algn="ctr">
              <a:defRPr/>
            </a:pPr>
            <a:r>
              <a:rPr lang="en-US" sz="2800" b="1" dirty="0">
                <a:solidFill>
                  <a:srgbClr val="C00000"/>
                </a:solidFill>
                <a:latin typeface="Times New Roman" panose="02020603050405020304" pitchFamily="18" charset="0"/>
                <a:ea typeface="FangSong" pitchFamily="49" charset="-122"/>
                <a:cs typeface="Times New Roman" panose="02020603050405020304" pitchFamily="18" charset="0"/>
              </a:rPr>
              <a:t>Introduction</a:t>
            </a:r>
          </a:p>
        </p:txBody>
      </p:sp>
      <p:sp>
        <p:nvSpPr>
          <p:cNvPr id="3076" name="TextBox 1">
            <a:extLst>
              <a:ext uri="{FF2B5EF4-FFF2-40B4-BE49-F238E27FC236}">
                <a16:creationId xmlns:a16="http://schemas.microsoft.com/office/drawing/2014/main" id="{3E7FE05E-4AD3-47A9-9E61-50EC6CF8A68F}"/>
              </a:ext>
            </a:extLst>
          </p:cNvPr>
          <p:cNvSpPr txBox="1">
            <a:spLocks noChangeArrowheads="1"/>
          </p:cNvSpPr>
          <p:nvPr/>
        </p:nvSpPr>
        <p:spPr bwMode="auto">
          <a:xfrm>
            <a:off x="4479636" y="4941001"/>
            <a:ext cx="18473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altLang="en-US" sz="1633">
              <a:solidFill>
                <a:srgbClr val="C00000"/>
              </a:solidFill>
            </a:endParaRPr>
          </a:p>
        </p:txBody>
      </p:sp>
      <p:pic>
        <p:nvPicPr>
          <p:cNvPr id="3077" name="Picture 2" descr="https://www.itm.edu/wp-content/uploads/2016/08/logo.png">
            <a:extLst>
              <a:ext uri="{FF2B5EF4-FFF2-40B4-BE49-F238E27FC236}">
                <a16:creationId xmlns:a16="http://schemas.microsoft.com/office/drawing/2014/main" id="{9E3D02A1-B90B-45AE-918C-51E9B2D6C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00" y="1256041"/>
            <a:ext cx="2828160" cy="75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a:extLst>
              <a:ext uri="{FF2B5EF4-FFF2-40B4-BE49-F238E27FC236}">
                <a16:creationId xmlns:a16="http://schemas.microsoft.com/office/drawing/2014/main" id="{5C87A71E-7DA0-48A3-B50A-75F5C157B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01" y="3213001"/>
            <a:ext cx="3381120" cy="253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7297C067-7244-4E44-B05C-F6028E3D4981}"/>
              </a:ext>
            </a:extLst>
          </p:cNvPr>
          <p:cNvSpPr>
            <a:spLocks noGrp="1" noChangeArrowheads="1"/>
          </p:cNvSpPr>
          <p:nvPr>
            <p:ph type="title"/>
          </p:nvPr>
        </p:nvSpPr>
        <p:spPr/>
        <p:txBody>
          <a:bodyPr>
            <a:normAutofit/>
          </a:bodyPr>
          <a:lstStyle/>
          <a:p>
            <a:r>
              <a:rPr lang="en-US" altLang="en-US" sz="4000" dirty="0">
                <a:latin typeface="Times New Roman" panose="02020603050405020304" pitchFamily="18" charset="0"/>
                <a:cs typeface="Times New Roman" panose="02020603050405020304" pitchFamily="18" charset="0"/>
              </a:rPr>
              <a:t>Objectives of Business Organizations</a:t>
            </a:r>
          </a:p>
        </p:txBody>
      </p:sp>
      <p:sp>
        <p:nvSpPr>
          <p:cNvPr id="337923" name="Rectangle 3">
            <a:extLst>
              <a:ext uri="{FF2B5EF4-FFF2-40B4-BE49-F238E27FC236}">
                <a16:creationId xmlns:a16="http://schemas.microsoft.com/office/drawing/2014/main" id="{5A1AB186-1251-4981-BD40-0A79FAE1538C}"/>
              </a:ext>
            </a:extLst>
          </p:cNvPr>
          <p:cNvSpPr>
            <a:spLocks noGrp="1" noChangeArrowheads="1"/>
          </p:cNvSpPr>
          <p:nvPr>
            <p:ph type="body" idx="1"/>
          </p:nvPr>
        </p:nvSpPr>
        <p:spPr/>
        <p:txBody>
          <a:bodyPr>
            <a:normAutofit/>
          </a:bodyPr>
          <a:lstStyle/>
          <a:p>
            <a:pPr>
              <a:lnSpc>
                <a:spcPct val="90000"/>
              </a:lnSpc>
            </a:pPr>
            <a:r>
              <a:rPr lang="en-US" altLang="en-US" sz="2400" dirty="0">
                <a:latin typeface="Times New Roman" panose="02020603050405020304" pitchFamily="18" charset="0"/>
                <a:cs typeface="Times New Roman" panose="02020603050405020304" pitchFamily="18" charset="0"/>
              </a:rPr>
              <a:t>Create wealth among stakeholders</a:t>
            </a:r>
          </a:p>
          <a:p>
            <a:pPr>
              <a:lnSpc>
                <a:spcPct val="90000"/>
              </a:lnSpc>
            </a:pPr>
            <a:r>
              <a:rPr lang="en-US" altLang="en-US" sz="2400" dirty="0">
                <a:latin typeface="Times New Roman" panose="02020603050405020304" pitchFamily="18" charset="0"/>
                <a:cs typeface="Times New Roman" panose="02020603050405020304" pitchFamily="18" charset="0"/>
              </a:rPr>
              <a:t>Stay and grow in business thru best practices and innovation</a:t>
            </a:r>
          </a:p>
          <a:p>
            <a:pPr>
              <a:lnSpc>
                <a:spcPct val="90000"/>
              </a:lnSpc>
            </a:pPr>
            <a:r>
              <a:rPr lang="en-US" altLang="en-US" sz="2400" dirty="0">
                <a:latin typeface="Times New Roman" panose="02020603050405020304" pitchFamily="18" charset="0"/>
                <a:cs typeface="Times New Roman" panose="02020603050405020304" pitchFamily="18" charset="0"/>
              </a:rPr>
              <a:t>Identify and satisfy customers</a:t>
            </a:r>
          </a:p>
          <a:p>
            <a:pPr>
              <a:lnSpc>
                <a:spcPct val="90000"/>
              </a:lnSpc>
            </a:pPr>
            <a:r>
              <a:rPr lang="en-US" altLang="en-US" sz="2400" dirty="0">
                <a:latin typeface="Times New Roman" panose="02020603050405020304" pitchFamily="18" charset="0"/>
                <a:cs typeface="Times New Roman" panose="02020603050405020304" pitchFamily="18" charset="0"/>
              </a:rPr>
              <a:t>Competitive advantage over competition</a:t>
            </a:r>
          </a:p>
          <a:p>
            <a:pPr>
              <a:lnSpc>
                <a:spcPct val="90000"/>
              </a:lnSpc>
            </a:pPr>
            <a:r>
              <a:rPr lang="en-US" altLang="en-US" sz="2400" dirty="0">
                <a:latin typeface="Times New Roman" panose="02020603050405020304" pitchFamily="18" charset="0"/>
                <a:cs typeface="Times New Roman" panose="02020603050405020304" pitchFamily="18" charset="0"/>
              </a:rPr>
              <a:t>Create employment opportunities</a:t>
            </a:r>
          </a:p>
          <a:p>
            <a:pPr>
              <a:lnSpc>
                <a:spcPct val="90000"/>
              </a:lnSpc>
            </a:pPr>
            <a:r>
              <a:rPr lang="en-US" altLang="en-US" sz="2400" dirty="0">
                <a:latin typeface="Times New Roman" panose="02020603050405020304" pitchFamily="18" charset="0"/>
                <a:cs typeface="Times New Roman" panose="02020603050405020304" pitchFamily="18" charset="0"/>
              </a:rPr>
              <a:t>Motivate employees thru total employee involvement and empowerment</a:t>
            </a:r>
          </a:p>
          <a:p>
            <a:pPr>
              <a:lnSpc>
                <a:spcPct val="90000"/>
              </a:lnSpc>
            </a:pPr>
            <a:r>
              <a:rPr lang="en-US" altLang="en-US" sz="2400" dirty="0">
                <a:latin typeface="Times New Roman" panose="02020603050405020304" pitchFamily="18" charset="0"/>
                <a:cs typeface="Times New Roman" panose="02020603050405020304" pitchFamily="18" charset="0"/>
              </a:rPr>
              <a:t>Maintain safety and adhere to regulations and law</a:t>
            </a:r>
          </a:p>
          <a:p>
            <a:pPr>
              <a:lnSpc>
                <a:spcPct val="90000"/>
              </a:lnSpc>
            </a:pPr>
            <a:r>
              <a:rPr lang="en-US" altLang="en-US" sz="2400" dirty="0">
                <a:latin typeface="Times New Roman" panose="02020603050405020304" pitchFamily="18" charset="0"/>
                <a:cs typeface="Times New Roman" panose="02020603050405020304" pitchFamily="18" charset="0"/>
              </a:rPr>
              <a:t>Serve local community</a:t>
            </a:r>
          </a:p>
        </p:txBody>
      </p:sp>
    </p:spTree>
    <p:extLst>
      <p:ext uri="{BB962C8B-B14F-4D97-AF65-F5344CB8AC3E}">
        <p14:creationId xmlns:p14="http://schemas.microsoft.com/office/powerpoint/2010/main" val="216566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D3FC1691-A82A-4F9B-B594-3340A7344F27}"/>
              </a:ext>
            </a:extLst>
          </p:cNvPr>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Types of Business Organizations</a:t>
            </a:r>
          </a:p>
        </p:txBody>
      </p:sp>
      <p:sp>
        <p:nvSpPr>
          <p:cNvPr id="336899" name="Rectangle 3">
            <a:extLst>
              <a:ext uri="{FF2B5EF4-FFF2-40B4-BE49-F238E27FC236}">
                <a16:creationId xmlns:a16="http://schemas.microsoft.com/office/drawing/2014/main" id="{3AE71816-C73A-47F8-97D8-EFA8432CD901}"/>
              </a:ext>
            </a:extLst>
          </p:cNvPr>
          <p:cNvSpPr>
            <a:spLocks noGrp="1" noChangeArrowheads="1"/>
          </p:cNvSpPr>
          <p:nvPr>
            <p:ph type="body" idx="1"/>
          </p:nvPr>
        </p:nvSpPr>
        <p:spPr/>
        <p:txBody>
          <a:bodyPr/>
          <a:lstStyle/>
          <a:p>
            <a:pPr>
              <a:lnSpc>
                <a:spcPct val="80000"/>
              </a:lnSpc>
            </a:pPr>
            <a:r>
              <a:rPr lang="en-US" altLang="en-US" sz="2800" dirty="0">
                <a:latin typeface="Times New Roman" panose="02020603050405020304" pitchFamily="18" charset="0"/>
                <a:cs typeface="Times New Roman" panose="02020603050405020304" pitchFamily="18" charset="0"/>
              </a:rPr>
              <a:t>Proprietary</a:t>
            </a:r>
          </a:p>
          <a:p>
            <a:pPr>
              <a:lnSpc>
                <a:spcPct val="80000"/>
              </a:lnSpc>
            </a:pPr>
            <a:r>
              <a:rPr lang="en-US" altLang="en-US" sz="2800" dirty="0">
                <a:latin typeface="Times New Roman" panose="02020603050405020304" pitchFamily="18" charset="0"/>
                <a:cs typeface="Times New Roman" panose="02020603050405020304" pitchFamily="18" charset="0"/>
              </a:rPr>
              <a:t>Cooperative</a:t>
            </a:r>
          </a:p>
          <a:p>
            <a:pPr>
              <a:lnSpc>
                <a:spcPct val="80000"/>
              </a:lnSpc>
            </a:pPr>
            <a:r>
              <a:rPr lang="en-US" altLang="en-US" sz="2800" dirty="0">
                <a:latin typeface="Times New Roman" panose="02020603050405020304" pitchFamily="18" charset="0"/>
                <a:cs typeface="Times New Roman" panose="02020603050405020304" pitchFamily="18" charset="0"/>
              </a:rPr>
              <a:t>Private sector-</a:t>
            </a:r>
            <a:r>
              <a:rPr lang="en-US" altLang="en-US" sz="2800" dirty="0" err="1">
                <a:latin typeface="Times New Roman" panose="02020603050405020304" pitchFamily="18" charset="0"/>
                <a:cs typeface="Times New Roman" panose="02020603050405020304" pitchFamily="18" charset="0"/>
              </a:rPr>
              <a:t>Pvt</a:t>
            </a:r>
            <a:r>
              <a:rPr lang="en-US" altLang="en-US" sz="2800" dirty="0">
                <a:latin typeface="Times New Roman" panose="02020603050405020304" pitchFamily="18" charset="0"/>
                <a:cs typeface="Times New Roman" panose="02020603050405020304" pitchFamily="18" charset="0"/>
              </a:rPr>
              <a:t> Ltd and Public Ltd</a:t>
            </a:r>
          </a:p>
          <a:p>
            <a:pPr>
              <a:lnSpc>
                <a:spcPct val="80000"/>
              </a:lnSpc>
            </a:pPr>
            <a:r>
              <a:rPr lang="en-US" altLang="en-US" sz="2800" dirty="0">
                <a:latin typeface="Times New Roman" panose="02020603050405020304" pitchFamily="18" charset="0"/>
                <a:cs typeface="Times New Roman" panose="02020603050405020304" pitchFamily="18" charset="0"/>
              </a:rPr>
              <a:t>Public sector</a:t>
            </a:r>
          </a:p>
          <a:p>
            <a:pPr>
              <a:lnSpc>
                <a:spcPct val="80000"/>
              </a:lnSpc>
            </a:pPr>
            <a:r>
              <a:rPr lang="en-US" altLang="en-US" sz="2800" dirty="0">
                <a:latin typeface="Times New Roman" panose="02020603050405020304" pitchFamily="18" charset="0"/>
                <a:cs typeface="Times New Roman" panose="02020603050405020304" pitchFamily="18" charset="0"/>
              </a:rPr>
              <a:t>Joint sector</a:t>
            </a:r>
          </a:p>
          <a:p>
            <a:pPr>
              <a:lnSpc>
                <a:spcPct val="80000"/>
              </a:lnSpc>
            </a:pPr>
            <a:r>
              <a:rPr lang="en-US" altLang="en-US" sz="2800" dirty="0">
                <a:latin typeface="Times New Roman" panose="02020603050405020304" pitchFamily="18" charset="0"/>
                <a:cs typeface="Times New Roman" panose="02020603050405020304" pitchFamily="18" charset="0"/>
              </a:rPr>
              <a:t>Multi national companies with right of liaison only</a:t>
            </a:r>
          </a:p>
          <a:p>
            <a:pPr>
              <a:lnSpc>
                <a:spcPct val="80000"/>
              </a:lnSpc>
            </a:pPr>
            <a:r>
              <a:rPr lang="en-US" altLang="en-US" sz="2800" dirty="0">
                <a:latin typeface="Times New Roman" panose="02020603050405020304" pitchFamily="18" charset="0"/>
                <a:cs typeface="Times New Roman" panose="02020603050405020304" pitchFamily="18" charset="0"/>
              </a:rPr>
              <a:t>Multinational companies with right of trading</a:t>
            </a:r>
          </a:p>
          <a:p>
            <a:pPr>
              <a:lnSpc>
                <a:spcPct val="80000"/>
              </a:lnSpc>
            </a:pPr>
            <a:r>
              <a:rPr lang="en-US" altLang="en-US" sz="2800" dirty="0">
                <a:latin typeface="Times New Roman" panose="02020603050405020304" pitchFamily="18" charset="0"/>
                <a:cs typeface="Times New Roman" panose="02020603050405020304" pitchFamily="18" charset="0"/>
              </a:rPr>
              <a:t>Multi national companies with joint venture with Indian companies</a:t>
            </a:r>
          </a:p>
          <a:p>
            <a:pPr>
              <a:lnSpc>
                <a:spcPct val="80000"/>
              </a:lnSpc>
            </a:pPr>
            <a:r>
              <a:rPr lang="en-US" altLang="en-US" sz="2800" dirty="0">
                <a:latin typeface="Times New Roman" panose="02020603050405020304" pitchFamily="18" charset="0"/>
                <a:cs typeface="Times New Roman" panose="02020603050405020304" pitchFamily="18" charset="0"/>
              </a:rPr>
              <a:t>MNC with wholly owned  enterprise</a:t>
            </a:r>
          </a:p>
        </p:txBody>
      </p:sp>
    </p:spTree>
    <p:extLst>
      <p:ext uri="{BB962C8B-B14F-4D97-AF65-F5344CB8AC3E}">
        <p14:creationId xmlns:p14="http://schemas.microsoft.com/office/powerpoint/2010/main" val="364458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_06_09"/>
          <p:cNvPicPr preferRelativeResize="0">
            <a:picLocks noChangeAspect="1" noChangeArrowheads="1"/>
          </p:cNvPicPr>
          <p:nvPr>
            <p:custDataLst>
              <p:tags r:id="rId1"/>
            </p:custDataLst>
          </p:nvPr>
        </p:nvPicPr>
        <p:blipFill>
          <a:blip r:embed="rId3" cstate="print"/>
          <a:srcRect/>
          <a:stretch>
            <a:fillRect/>
          </a:stretch>
        </p:blipFill>
        <p:spPr bwMode="auto">
          <a:xfrm>
            <a:off x="457200" y="2362200"/>
            <a:ext cx="8229600" cy="2170113"/>
          </a:xfrm>
          <a:prstGeom prst="rect">
            <a:avLst/>
          </a:prstGeom>
          <a:noFill/>
          <a:ln w="9525">
            <a:noFill/>
            <a:miter lim="800000"/>
            <a:headEnd/>
            <a:tailEnd/>
          </a:ln>
          <a:effectLst/>
        </p:spPr>
      </p:pic>
      <p:sp>
        <p:nvSpPr>
          <p:cNvPr id="10244" name="Rectangle 4" hidden="1"/>
          <p:cNvSpPr>
            <a:spLocks noGrp="1" noChangeArrowheads="1"/>
          </p:cNvSpPr>
          <p:nvPr>
            <p:ph type="title"/>
          </p:nvPr>
        </p:nvSpPr>
        <p:spPr/>
        <p:txBody>
          <a:bodyPr/>
          <a:lstStyle/>
          <a:p>
            <a:r>
              <a:rPr lang="en-US"/>
              <a:t>fig_06_09</a:t>
            </a:r>
          </a:p>
        </p:txBody>
      </p:sp>
      <p:sp>
        <p:nvSpPr>
          <p:cNvPr id="5" name="Content Placeholder 4"/>
          <p:cNvSpPr>
            <a:spLocks noGrp="1"/>
          </p:cNvSpPr>
          <p:nvPr>
            <p:ph idx="1"/>
          </p:nvPr>
        </p:nvSpPr>
        <p:spPr/>
        <p:txBody>
          <a:bodyPr>
            <a:normAutofit/>
          </a:bodyPr>
          <a:lstStyle/>
          <a:p>
            <a:pPr>
              <a:buNone/>
            </a:pPr>
            <a:r>
              <a:rPr lang="en-US" sz="2400" dirty="0">
                <a:latin typeface="Times New Roman" pitchFamily="18" charset="0"/>
                <a:cs typeface="Times New Roman" pitchFamily="18" charset="0"/>
              </a:rPr>
              <a:t>Function </a:t>
            </a:r>
            <a:r>
              <a:rPr lang="en-US" sz="2400" dirty="0" err="1">
                <a:latin typeface="Times New Roman" pitchFamily="18" charset="0"/>
                <a:cs typeface="Times New Roman" pitchFamily="18" charset="0"/>
              </a:rPr>
              <a:t>vs</a:t>
            </a:r>
            <a:r>
              <a:rPr lang="en-US" sz="2400" dirty="0">
                <a:latin typeface="Times New Roman" pitchFamily="18" charset="0"/>
                <a:cs typeface="Times New Roman" pitchFamily="18" charset="0"/>
              </a:rPr>
              <a:t> Business Process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F834575D-A84D-48D3-9B71-7990E7B89E0A}"/>
              </a:ext>
            </a:extLst>
          </p:cNvPr>
          <p:cNvSpPr>
            <a:spLocks noGrp="1" noChangeArrowheads="1"/>
          </p:cNvSpPr>
          <p:nvPr>
            <p:ph type="title"/>
          </p:nvPr>
        </p:nvSpPr>
        <p:spPr/>
        <p:txBody>
          <a:bodyPr>
            <a:normAutofit/>
          </a:bodyPr>
          <a:lstStyle/>
          <a:p>
            <a:r>
              <a:rPr lang="en-US" altLang="en-US" sz="2800" dirty="0">
                <a:latin typeface="Times New Roman" panose="02020603050405020304" pitchFamily="18" charset="0"/>
                <a:cs typeface="Times New Roman" panose="02020603050405020304" pitchFamily="18" charset="0"/>
              </a:rPr>
              <a:t>Functional view of an organization</a:t>
            </a:r>
          </a:p>
        </p:txBody>
      </p:sp>
      <p:sp>
        <p:nvSpPr>
          <p:cNvPr id="396291" name="Rectangle 3">
            <a:extLst>
              <a:ext uri="{FF2B5EF4-FFF2-40B4-BE49-F238E27FC236}">
                <a16:creationId xmlns:a16="http://schemas.microsoft.com/office/drawing/2014/main" id="{CB0E631D-4B33-42BE-A504-CA216CB87568}"/>
              </a:ext>
            </a:extLst>
          </p:cNvPr>
          <p:cNvSpPr>
            <a:spLocks noGrp="1" noChangeArrowheads="1"/>
          </p:cNvSpPr>
          <p:nvPr>
            <p:ph type="body" idx="1"/>
          </p:nvPr>
        </p:nvSpPr>
        <p:spPr>
          <a:xfrm>
            <a:off x="457200" y="1417638"/>
            <a:ext cx="8229600" cy="4708525"/>
          </a:xfrm>
        </p:spPr>
        <p:txBody>
          <a:bodyPr/>
          <a:lstStyle/>
          <a:p>
            <a:pPr>
              <a:lnSpc>
                <a:spcPct val="80000"/>
              </a:lnSpc>
            </a:pPr>
            <a:r>
              <a:rPr lang="en-US" altLang="en-US" sz="1800" dirty="0">
                <a:latin typeface="Times New Roman" panose="02020603050405020304" pitchFamily="18" charset="0"/>
                <a:cs typeface="Times New Roman" panose="02020603050405020304" pitchFamily="18" charset="0"/>
              </a:rPr>
              <a:t>Traditional org consists of vertically aligned functions</a:t>
            </a:r>
          </a:p>
          <a:p>
            <a:pPr>
              <a:lnSpc>
                <a:spcPct val="80000"/>
              </a:lnSpc>
            </a:pPr>
            <a:r>
              <a:rPr lang="en-US" altLang="en-US" sz="1800" dirty="0">
                <a:latin typeface="Times New Roman" panose="02020603050405020304" pitchFamily="18" charset="0"/>
                <a:cs typeface="Times New Roman" panose="02020603050405020304" pitchFamily="18" charset="0"/>
              </a:rPr>
              <a:t>Each function has people with functional skills and objectives of function are specific to the operations of the function including targets and budget</a:t>
            </a:r>
          </a:p>
          <a:p>
            <a:pPr>
              <a:lnSpc>
                <a:spcPct val="80000"/>
              </a:lnSpc>
            </a:pPr>
            <a:r>
              <a:rPr lang="en-US" altLang="en-US" sz="1800" dirty="0">
                <a:latin typeface="Times New Roman" panose="02020603050405020304" pitchFamily="18" charset="0"/>
                <a:cs typeface="Times New Roman" panose="02020603050405020304" pitchFamily="18" charset="0"/>
              </a:rPr>
              <a:t>Targets are a part of the org target</a:t>
            </a:r>
          </a:p>
          <a:p>
            <a:pPr>
              <a:lnSpc>
                <a:spcPct val="80000"/>
              </a:lnSpc>
            </a:pPr>
            <a:r>
              <a:rPr lang="en-US" altLang="en-US" sz="1800" dirty="0">
                <a:latin typeface="Times New Roman" panose="02020603050405020304" pitchFamily="18" charset="0"/>
                <a:cs typeface="Times New Roman" panose="02020603050405020304" pitchFamily="18" charset="0"/>
              </a:rPr>
              <a:t>Lack of  coordination or synergy with preceding or succeeding functions</a:t>
            </a:r>
          </a:p>
          <a:p>
            <a:pPr>
              <a:lnSpc>
                <a:spcPct val="80000"/>
              </a:lnSpc>
            </a:pPr>
            <a:r>
              <a:rPr lang="en-US" altLang="en-US" sz="1800" dirty="0">
                <a:latin typeface="Times New Roman" panose="02020603050405020304" pitchFamily="18" charset="0"/>
                <a:cs typeface="Times New Roman" panose="02020603050405020304" pitchFamily="18" charset="0"/>
              </a:rPr>
              <a:t>Functions  include Marketing, R&amp;D, Sales, Finance, Manufacturing,  Human Resources </a:t>
            </a:r>
            <a:r>
              <a:rPr lang="en-US" altLang="en-US" sz="1800" dirty="0" err="1">
                <a:latin typeface="Times New Roman" panose="02020603050405020304" pitchFamily="18" charset="0"/>
                <a:cs typeface="Times New Roman" panose="02020603050405020304" pitchFamily="18" charset="0"/>
              </a:rPr>
              <a:t>etc</a:t>
            </a:r>
            <a:endParaRPr lang="en-US" altLang="en-US" sz="1800" dirty="0">
              <a:latin typeface="Times New Roman" panose="02020603050405020304" pitchFamily="18" charset="0"/>
              <a:cs typeface="Times New Roman" panose="02020603050405020304" pitchFamily="18" charset="0"/>
            </a:endParaRPr>
          </a:p>
          <a:p>
            <a:pPr>
              <a:lnSpc>
                <a:spcPct val="80000"/>
              </a:lnSpc>
            </a:pPr>
            <a:r>
              <a:rPr lang="en-US" altLang="en-US" sz="1800" dirty="0">
                <a:latin typeface="Times New Roman" panose="02020603050405020304" pitchFamily="18" charset="0"/>
                <a:cs typeface="Times New Roman" panose="02020603050405020304" pitchFamily="18" charset="0"/>
              </a:rPr>
              <a:t>Functions include sub functions for example </a:t>
            </a:r>
            <a:r>
              <a:rPr lang="en-US" altLang="en-US" sz="1800" dirty="0" err="1">
                <a:latin typeface="Times New Roman" panose="02020603050405020304" pitchFamily="18" charset="0"/>
                <a:cs typeface="Times New Roman" panose="02020603050405020304" pitchFamily="18" charset="0"/>
              </a:rPr>
              <a:t>mfg</a:t>
            </a:r>
            <a:r>
              <a:rPr lang="en-US" altLang="en-US" sz="1800" dirty="0">
                <a:latin typeface="Times New Roman" panose="02020603050405020304" pitchFamily="18" charset="0"/>
                <a:cs typeface="Times New Roman" panose="02020603050405020304" pitchFamily="18" charset="0"/>
              </a:rPr>
              <a:t> has sub functions such as purchasing, inventory, quality, </a:t>
            </a:r>
            <a:r>
              <a:rPr lang="en-US" altLang="en-US" sz="1800" dirty="0" err="1">
                <a:latin typeface="Times New Roman" panose="02020603050405020304" pitchFamily="18" charset="0"/>
                <a:cs typeface="Times New Roman" panose="02020603050405020304" pitchFamily="18" charset="0"/>
              </a:rPr>
              <a:t>etc</a:t>
            </a:r>
            <a:endParaRPr lang="en-US" altLang="en-US" sz="1800" dirty="0">
              <a:latin typeface="Times New Roman" panose="02020603050405020304" pitchFamily="18" charset="0"/>
              <a:cs typeface="Times New Roman" panose="02020603050405020304" pitchFamily="18" charset="0"/>
            </a:endParaRPr>
          </a:p>
          <a:p>
            <a:pPr>
              <a:lnSpc>
                <a:spcPct val="80000"/>
              </a:lnSpc>
            </a:pPr>
            <a:r>
              <a:rPr lang="en-US" altLang="en-US" sz="1800" dirty="0">
                <a:latin typeface="Times New Roman" panose="02020603050405020304" pitchFamily="18" charset="0"/>
                <a:cs typeface="Times New Roman" panose="02020603050405020304" pitchFamily="18" charset="0"/>
              </a:rPr>
              <a:t>Sub functions can be further divided into activities and Tasks</a:t>
            </a:r>
          </a:p>
          <a:p>
            <a:pPr>
              <a:lnSpc>
                <a:spcPct val="80000"/>
              </a:lnSpc>
            </a:pPr>
            <a:r>
              <a:rPr lang="en-US" altLang="en-US" sz="1800" dirty="0">
                <a:latin typeface="Times New Roman" panose="02020603050405020304" pitchFamily="18" charset="0"/>
                <a:cs typeface="Times New Roman" panose="02020603050405020304" pitchFamily="18" charset="0"/>
              </a:rPr>
              <a:t>Example of subdivision of function into sub-function includes categorizing </a:t>
            </a:r>
            <a:r>
              <a:rPr lang="en-US" altLang="en-US" sz="1800" dirty="0" err="1">
                <a:latin typeface="Times New Roman" panose="02020603050405020304" pitchFamily="18" charset="0"/>
                <a:cs typeface="Times New Roman" panose="02020603050405020304" pitchFamily="18" charset="0"/>
              </a:rPr>
              <a:t>mfg</a:t>
            </a:r>
            <a:r>
              <a:rPr lang="en-US" altLang="en-US" sz="1800" dirty="0">
                <a:latin typeface="Times New Roman" panose="02020603050405020304" pitchFamily="18" charset="0"/>
                <a:cs typeface="Times New Roman" panose="02020603050405020304" pitchFamily="18" charset="0"/>
              </a:rPr>
              <a:t> into </a:t>
            </a:r>
            <a:r>
              <a:rPr lang="en-US" altLang="en-US" sz="1800" dirty="0" err="1">
                <a:latin typeface="Times New Roman" panose="02020603050405020304" pitchFamily="18" charset="0"/>
                <a:cs typeface="Times New Roman" panose="02020603050405020304" pitchFamily="18" charset="0"/>
              </a:rPr>
              <a:t>mfg</a:t>
            </a:r>
            <a:r>
              <a:rPr lang="en-US" altLang="en-US" sz="1800" dirty="0">
                <a:latin typeface="Times New Roman" panose="02020603050405020304" pitchFamily="18" charset="0"/>
                <a:cs typeface="Times New Roman" panose="02020603050405020304" pitchFamily="18" charset="0"/>
              </a:rPr>
              <a:t> planning, inventory, purchase, </a:t>
            </a:r>
            <a:r>
              <a:rPr lang="en-US" altLang="en-US" sz="1800" dirty="0" err="1">
                <a:latin typeface="Times New Roman" panose="02020603050405020304" pitchFamily="18" charset="0"/>
                <a:cs typeface="Times New Roman" panose="02020603050405020304" pitchFamily="18" charset="0"/>
              </a:rPr>
              <a:t>mfg</a:t>
            </a:r>
            <a:r>
              <a:rPr lang="en-US" altLang="en-US" sz="1800" dirty="0">
                <a:latin typeface="Times New Roman" panose="02020603050405020304" pitchFamily="18" charset="0"/>
                <a:cs typeface="Times New Roman" panose="02020603050405020304" pitchFamily="18" charset="0"/>
              </a:rPr>
              <a:t> exec and control and </a:t>
            </a:r>
            <a:r>
              <a:rPr lang="en-US" altLang="en-US" sz="1800" dirty="0" err="1">
                <a:latin typeface="Times New Roman" panose="02020603050405020304" pitchFamily="18" charset="0"/>
                <a:cs typeface="Times New Roman" panose="02020603050405020304" pitchFamily="18" charset="0"/>
              </a:rPr>
              <a:t>qlty</a:t>
            </a:r>
            <a:r>
              <a:rPr lang="en-US" altLang="en-US" sz="1800" dirty="0">
                <a:latin typeface="Times New Roman" panose="02020603050405020304" pitchFamily="18" charset="0"/>
                <a:cs typeface="Times New Roman" panose="02020603050405020304" pitchFamily="18" charset="0"/>
              </a:rPr>
              <a:t> control</a:t>
            </a:r>
          </a:p>
          <a:p>
            <a:pPr>
              <a:lnSpc>
                <a:spcPct val="80000"/>
              </a:lnSpc>
            </a:pPr>
            <a:r>
              <a:rPr lang="en-US" altLang="en-US" sz="1800" dirty="0">
                <a:latin typeface="Times New Roman" panose="02020603050405020304" pitchFamily="18" charset="0"/>
                <a:cs typeface="Times New Roman" panose="02020603050405020304" pitchFamily="18" charset="0"/>
              </a:rPr>
              <a:t>Activities are a set of tasks performed in a function to achieve a certain objective</a:t>
            </a:r>
          </a:p>
          <a:p>
            <a:pPr>
              <a:lnSpc>
                <a:spcPct val="80000"/>
              </a:lnSpc>
            </a:pPr>
            <a:r>
              <a:rPr lang="en-US" altLang="en-US" sz="1800" dirty="0">
                <a:latin typeface="Times New Roman" panose="02020603050405020304" pitchFamily="18" charset="0"/>
                <a:cs typeface="Times New Roman" panose="02020603050405020304" pitchFamily="18" charset="0"/>
              </a:rPr>
              <a:t>Activities in sub function inventory include stock control, adjustment, purchase requisition, receipt, inspection, reject, binning, lot tracking, expiry control, issues, returns  </a:t>
            </a:r>
          </a:p>
          <a:p>
            <a:pPr>
              <a:lnSpc>
                <a:spcPct val="80000"/>
              </a:lnSpc>
            </a:pPr>
            <a:endParaRPr lang="en-US" altLang="en-US" sz="1800" dirty="0">
              <a:latin typeface="Times New Roman" panose="02020603050405020304" pitchFamily="18" charset="0"/>
              <a:cs typeface="Times New Roman" panose="02020603050405020304" pitchFamily="18" charset="0"/>
            </a:endParaRPr>
          </a:p>
          <a:p>
            <a:pPr>
              <a:lnSpc>
                <a:spcPct val="80000"/>
              </a:lnSpc>
            </a:pPr>
            <a:endParaRPr lang="en-US" altLang="en-US" sz="1400" dirty="0"/>
          </a:p>
        </p:txBody>
      </p:sp>
    </p:spTree>
    <p:extLst>
      <p:ext uri="{BB962C8B-B14F-4D97-AF65-F5344CB8AC3E}">
        <p14:creationId xmlns:p14="http://schemas.microsoft.com/office/powerpoint/2010/main" val="18183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304800"/>
            <a:ext cx="7772400" cy="762000"/>
          </a:xfrm>
          <a:ln/>
        </p:spPr>
        <p:txBody>
          <a:bodyPr>
            <a:norm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Times New Roman" pitchFamily="18" charset="0"/>
                <a:cs typeface="Times New Roman" pitchFamily="18" charset="0"/>
              </a:rPr>
              <a:t>Functions- hierarchy</a:t>
            </a:r>
          </a:p>
        </p:txBody>
      </p:sp>
      <p:pic>
        <p:nvPicPr>
          <p:cNvPr id="4098" name="Picture 2"/>
          <p:cNvPicPr>
            <a:picLocks noChangeAspect="1" noChangeArrowheads="1"/>
          </p:cNvPicPr>
          <p:nvPr/>
        </p:nvPicPr>
        <p:blipFill>
          <a:blip r:embed="rId3" cstate="print"/>
          <a:srcRect/>
          <a:stretch>
            <a:fillRect/>
          </a:stretch>
        </p:blipFill>
        <p:spPr bwMode="auto">
          <a:xfrm>
            <a:off x="1066800" y="1524000"/>
            <a:ext cx="6889750" cy="44386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FFF3610E-959B-4D39-973D-41CD1AC45AF1}"/>
              </a:ext>
            </a:extLst>
          </p:cNvPr>
          <p:cNvSpPr>
            <a:spLocks noGrp="1" noChangeArrowheads="1"/>
          </p:cNvSpPr>
          <p:nvPr>
            <p:ph type="title"/>
          </p:nvPr>
        </p:nvSpPr>
        <p:spPr/>
        <p:txBody>
          <a:bodyPr>
            <a:normAutofit/>
          </a:bodyPr>
          <a:lstStyle/>
          <a:p>
            <a:r>
              <a:rPr lang="en-US" altLang="en-US" sz="2400" dirty="0">
                <a:latin typeface="Times New Roman" panose="02020603050405020304" pitchFamily="18" charset="0"/>
                <a:cs typeface="Times New Roman" panose="02020603050405020304" pitchFamily="18" charset="0"/>
              </a:rPr>
              <a:t>Disadvantage of functional View </a:t>
            </a:r>
          </a:p>
        </p:txBody>
      </p:sp>
      <p:sp>
        <p:nvSpPr>
          <p:cNvPr id="397315" name="Rectangle 3">
            <a:extLst>
              <a:ext uri="{FF2B5EF4-FFF2-40B4-BE49-F238E27FC236}">
                <a16:creationId xmlns:a16="http://schemas.microsoft.com/office/drawing/2014/main" id="{8CC37B2A-ECD7-49F9-B248-DED1C4292341}"/>
              </a:ext>
            </a:extLst>
          </p:cNvPr>
          <p:cNvSpPr>
            <a:spLocks noGrp="1" noChangeArrowheads="1"/>
          </p:cNvSpPr>
          <p:nvPr>
            <p:ph type="body" idx="1"/>
          </p:nvPr>
        </p:nvSpPr>
        <p:spPr>
          <a:xfrm>
            <a:off x="457200" y="1417638"/>
            <a:ext cx="8229600" cy="4708525"/>
          </a:xfrm>
        </p:spPr>
        <p:txBody>
          <a:bodyPr/>
          <a:lstStyle/>
          <a:p>
            <a:pPr>
              <a:lnSpc>
                <a:spcPct val="90000"/>
              </a:lnSpc>
            </a:pPr>
            <a:r>
              <a:rPr lang="en-US" altLang="en-US" sz="2000" dirty="0">
                <a:latin typeface="Times New Roman" panose="02020603050405020304" pitchFamily="18" charset="0"/>
                <a:cs typeface="Times New Roman" panose="02020603050405020304" pitchFamily="18" charset="0"/>
              </a:rPr>
              <a:t>Fragmentation of responsibility in executing a complete business cycle </a:t>
            </a:r>
            <a:r>
              <a:rPr lang="en-US" altLang="en-US" sz="2000" dirty="0" err="1">
                <a:latin typeface="Times New Roman" panose="02020603050405020304" pitchFamily="18" charset="0"/>
                <a:cs typeface="Times New Roman" panose="02020603050405020304" pitchFamily="18" charset="0"/>
              </a:rPr>
              <a:t>eg</a:t>
            </a:r>
            <a:r>
              <a:rPr lang="en-US" altLang="en-US" sz="2000" dirty="0">
                <a:latin typeface="Times New Roman" panose="02020603050405020304" pitchFamily="18" charset="0"/>
                <a:cs typeface="Times New Roman" panose="02020603050405020304" pitchFamily="18" charset="0"/>
              </a:rPr>
              <a:t> order fulfilment as well as different measures for what denotes completion of responsibility of function </a:t>
            </a:r>
            <a:r>
              <a:rPr lang="en-US" altLang="en-US" sz="2000" dirty="0" err="1">
                <a:latin typeface="Times New Roman" panose="02020603050405020304" pitchFamily="18" charset="0"/>
                <a:cs typeface="Times New Roman" panose="02020603050405020304" pitchFamily="18" charset="0"/>
              </a:rPr>
              <a:t>eg</a:t>
            </a:r>
            <a:r>
              <a:rPr lang="en-US" altLang="en-US" sz="2000" dirty="0">
                <a:latin typeface="Times New Roman" panose="02020603050405020304" pitchFamily="18" charset="0"/>
                <a:cs typeface="Times New Roman" panose="02020603050405020304" pitchFamily="18" charset="0"/>
              </a:rPr>
              <a:t> order booking by sales, completion of </a:t>
            </a:r>
            <a:r>
              <a:rPr lang="en-US" altLang="en-US" sz="2000" dirty="0" err="1">
                <a:latin typeface="Times New Roman" panose="02020603050405020304" pitchFamily="18" charset="0"/>
                <a:cs typeface="Times New Roman" panose="02020603050405020304" pitchFamily="18" charset="0"/>
              </a:rPr>
              <a:t>mfg</a:t>
            </a:r>
            <a:r>
              <a:rPr lang="en-US" altLang="en-US" sz="2000" dirty="0">
                <a:latin typeface="Times New Roman" panose="02020603050405020304" pitchFamily="18" charset="0"/>
                <a:cs typeface="Times New Roman" panose="02020603050405020304" pitchFamily="18" charset="0"/>
              </a:rPr>
              <a:t> by prodn, dispatch by logistics. </a:t>
            </a:r>
          </a:p>
          <a:p>
            <a:pPr>
              <a:lnSpc>
                <a:spcPct val="90000"/>
              </a:lnSpc>
            </a:pPr>
            <a:r>
              <a:rPr lang="en-US" altLang="en-US" sz="2000" dirty="0">
                <a:latin typeface="Times New Roman" panose="02020603050405020304" pitchFamily="18" charset="0"/>
                <a:cs typeface="Times New Roman" panose="02020603050405020304" pitchFamily="18" charset="0"/>
              </a:rPr>
              <a:t>But for finance sale is complete only when money is </a:t>
            </a:r>
            <a:r>
              <a:rPr lang="en-US" altLang="en-US" sz="2000" dirty="0" err="1">
                <a:latin typeface="Times New Roman" panose="02020603050405020304" pitchFamily="18" charset="0"/>
                <a:cs typeface="Times New Roman" panose="02020603050405020304" pitchFamily="18" charset="0"/>
              </a:rPr>
              <a:t>realised</a:t>
            </a:r>
            <a:r>
              <a:rPr lang="en-US" altLang="en-US" sz="2000" dirty="0">
                <a:latin typeface="Times New Roman" panose="02020603050405020304" pitchFamily="18" charset="0"/>
                <a:cs typeface="Times New Roman" panose="02020603050405020304" pitchFamily="18" charset="0"/>
              </a:rPr>
              <a:t> </a:t>
            </a:r>
          </a:p>
          <a:p>
            <a:pPr>
              <a:lnSpc>
                <a:spcPct val="90000"/>
              </a:lnSpc>
            </a:pPr>
            <a:r>
              <a:rPr lang="en-US" altLang="en-US" sz="2000" dirty="0">
                <a:latin typeface="Times New Roman" panose="02020603050405020304" pitchFamily="18" charset="0"/>
                <a:cs typeface="Times New Roman" panose="02020603050405020304" pitchFamily="18" charset="0"/>
              </a:rPr>
              <a:t>No one entity is in charge of the outcome of the entire cycle of activities starting from acceptance of order to realization of money</a:t>
            </a:r>
          </a:p>
          <a:p>
            <a:pPr>
              <a:lnSpc>
                <a:spcPct val="90000"/>
              </a:lnSpc>
            </a:pPr>
            <a:r>
              <a:rPr lang="en-US" altLang="en-US" sz="2000" dirty="0">
                <a:latin typeface="Times New Roman" panose="02020603050405020304" pitchFamily="18" charset="0"/>
                <a:cs typeface="Times New Roman" panose="02020603050405020304" pitchFamily="18" charset="0"/>
              </a:rPr>
              <a:t>Individual functions may have separate goals ,priorities and budgets leading to lack of focus</a:t>
            </a:r>
          </a:p>
        </p:txBody>
      </p:sp>
    </p:spTree>
    <p:extLst>
      <p:ext uri="{BB962C8B-B14F-4D97-AF65-F5344CB8AC3E}">
        <p14:creationId xmlns:p14="http://schemas.microsoft.com/office/powerpoint/2010/main" val="426657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8600" y="455613"/>
            <a:ext cx="8610600" cy="765175"/>
          </a:xfrm>
          <a:ln/>
        </p:spPr>
        <p:txBody>
          <a:bodyPr/>
          <a:lstStyle/>
          <a:p>
            <a:pPr>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Arial" charset="0"/>
              </a:rPr>
              <a:t>What is a Business Process?</a:t>
            </a:r>
          </a:p>
        </p:txBody>
      </p:sp>
      <p:sp>
        <p:nvSpPr>
          <p:cNvPr id="8194" name="Rectangle 2"/>
          <p:cNvSpPr>
            <a:spLocks noGrp="1" noChangeArrowheads="1"/>
          </p:cNvSpPr>
          <p:nvPr>
            <p:ph type="body" idx="1"/>
          </p:nvPr>
        </p:nvSpPr>
        <p:spPr>
          <a:xfrm>
            <a:off x="685800" y="609600"/>
            <a:ext cx="7772400" cy="5486400"/>
          </a:xfrm>
          <a:ln/>
        </p:spPr>
        <p:txBody>
          <a:bodyPr>
            <a:normAutofit/>
          </a:bodyPr>
          <a:lstStyle/>
          <a:p>
            <a:pPr algn="ctr">
              <a:lnSpc>
                <a:spcPct val="18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Business Process</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Set of logically related tasks</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Defined business outcome</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Internal or external customers</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Cross organisational boundaries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82882E-EDB9-4B1E-A2B6-CED44A22B4F4}"/>
              </a:ext>
            </a:extLst>
          </p:cNvPr>
          <p:cNvSpPr>
            <a:spLocks noGrp="1" noChangeArrowheads="1"/>
          </p:cNvSpPr>
          <p:nvPr>
            <p:ph type="title"/>
          </p:nvPr>
        </p:nvSpPr>
        <p:spPr/>
        <p:txBody>
          <a:bodyPr/>
          <a:lstStyle/>
          <a:p>
            <a:r>
              <a:rPr lang="en-US" altLang="en-US" dirty="0">
                <a:solidFill>
                  <a:schemeClr val="tx1"/>
                </a:solidFill>
                <a:latin typeface="Times New Roman" panose="02020603050405020304" pitchFamily="18" charset="0"/>
                <a:cs typeface="Times New Roman" panose="02020603050405020304" pitchFamily="18" charset="0"/>
              </a:rPr>
              <a:t>BUSINESS PROCESS</a:t>
            </a:r>
          </a:p>
        </p:txBody>
      </p:sp>
      <p:sp>
        <p:nvSpPr>
          <p:cNvPr id="3075" name="Rectangle 3">
            <a:extLst>
              <a:ext uri="{FF2B5EF4-FFF2-40B4-BE49-F238E27FC236}">
                <a16:creationId xmlns:a16="http://schemas.microsoft.com/office/drawing/2014/main" id="{F24F67C7-59BD-4772-99C1-BF580C8C8B3A}"/>
              </a:ext>
            </a:extLst>
          </p:cNvPr>
          <p:cNvSpPr>
            <a:spLocks noGrp="1" noChangeArrowheads="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A Business Process consists of a set of inter-related Activities/Tasks intended to transform one or more inputs (based on customer’s requirement trigger) into one or more of outputs that represents solution from (internal or external) Customers’ point of view.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4766CFC-736F-4964-8CC5-E4FDB5872616}"/>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099" name="Rectangle 3">
            <a:extLst>
              <a:ext uri="{FF2B5EF4-FFF2-40B4-BE49-F238E27FC236}">
                <a16:creationId xmlns:a16="http://schemas.microsoft.com/office/drawing/2014/main" id="{B5B534BB-77E8-414D-94AB-6607C0825E81}"/>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100" name="Rectangle 4">
            <a:extLst>
              <a:ext uri="{FF2B5EF4-FFF2-40B4-BE49-F238E27FC236}">
                <a16:creationId xmlns:a16="http://schemas.microsoft.com/office/drawing/2014/main" id="{5BA7BBA7-B8AA-400B-BDA7-8B53B8CCD722}"/>
              </a:ext>
            </a:extLst>
          </p:cNvPr>
          <p:cNvSpPr>
            <a:spLocks noChangeArrowheads="1"/>
          </p:cNvSpPr>
          <p:nvPr/>
        </p:nvSpPr>
        <p:spPr bwMode="auto">
          <a:xfrm>
            <a:off x="457200" y="533400"/>
            <a:ext cx="7391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u="sng" dirty="0"/>
              <a:t>BUSINESS PROCESS  …….. </a:t>
            </a:r>
          </a:p>
          <a:p>
            <a:pPr>
              <a:spcBef>
                <a:spcPct val="0"/>
              </a:spcBef>
              <a:buFontTx/>
              <a:buNone/>
            </a:pPr>
            <a:endParaRPr lang="en-US" altLang="en-US" sz="2800" b="1" i="1" u="sng" dirty="0"/>
          </a:p>
          <a:p>
            <a:pPr>
              <a:spcBef>
                <a:spcPct val="0"/>
              </a:spcBef>
              <a:buFontTx/>
              <a:buNone/>
            </a:pPr>
            <a:r>
              <a:rPr lang="en-US" altLang="en-US" sz="2400" b="1" i="1" dirty="0"/>
              <a:t>The process starts with customer need or request and ends when the need is satisfied in terms of key business improvement(</a:t>
            </a:r>
            <a:r>
              <a:rPr lang="en-US" altLang="en-US" sz="2400" b="1" i="1" dirty="0" err="1"/>
              <a:t>kbp</a:t>
            </a:r>
            <a:r>
              <a:rPr lang="en-US" altLang="en-US" sz="2400" b="1" i="1" dirty="0"/>
              <a:t>)</a:t>
            </a:r>
          </a:p>
          <a:p>
            <a:pPr>
              <a:spcBef>
                <a:spcPct val="0"/>
              </a:spcBef>
              <a:buFontTx/>
              <a:buNone/>
            </a:pPr>
            <a:r>
              <a:rPr lang="en-US" altLang="en-US" sz="2400" b="1" i="1" dirty="0"/>
              <a:t>Objective of key business improvement are…</a:t>
            </a:r>
          </a:p>
          <a:p>
            <a:pPr>
              <a:spcBef>
                <a:spcPct val="0"/>
              </a:spcBef>
              <a:buFontTx/>
              <a:buNone/>
            </a:pPr>
            <a:r>
              <a:rPr lang="en-US" altLang="en-US" sz="2400" b="1" i="1" dirty="0"/>
              <a:t>-making process efficient :</a:t>
            </a:r>
            <a:r>
              <a:rPr lang="en-US" altLang="en-US" sz="2400" b="1" i="1" dirty="0" err="1"/>
              <a:t>minimising</a:t>
            </a:r>
            <a:r>
              <a:rPr lang="en-US" altLang="en-US" sz="2400" b="1" i="1" dirty="0"/>
              <a:t> the resources used</a:t>
            </a:r>
          </a:p>
          <a:p>
            <a:pPr>
              <a:spcBef>
                <a:spcPct val="0"/>
              </a:spcBef>
              <a:buFontTx/>
              <a:buNone/>
            </a:pPr>
            <a:r>
              <a:rPr lang="en-US" altLang="en-US" sz="2400" b="1" i="1" dirty="0"/>
              <a:t>-making process effective : producing the desired results</a:t>
            </a:r>
          </a:p>
          <a:p>
            <a:pPr>
              <a:spcBef>
                <a:spcPct val="0"/>
              </a:spcBef>
              <a:buFontTx/>
              <a:buNone/>
            </a:pPr>
            <a:r>
              <a:rPr lang="en-US" altLang="en-US" sz="2400" b="1" i="1" dirty="0"/>
              <a:t>-making process adaptable : being able to adapt to changing customer and business needs.</a:t>
            </a:r>
          </a:p>
          <a:p>
            <a:pPr>
              <a:spcBef>
                <a:spcPct val="0"/>
              </a:spcBef>
              <a:buFontTx/>
              <a:buNone/>
            </a:pPr>
            <a:r>
              <a:rPr lang="en-US" altLang="en-US" sz="2400" b="1" i="1" dirty="0"/>
              <a:t>Parameters of excellence are : quality, cost, delivery, safety and morale</a:t>
            </a:r>
          </a:p>
          <a:p>
            <a:pPr>
              <a:spcBef>
                <a:spcPct val="0"/>
              </a:spcBef>
              <a:buFontTx/>
              <a:buNone/>
            </a:pPr>
            <a:endParaRPr lang="en-US" altLang="en-US" sz="2400" b="1" i="1" dirty="0">
              <a:solidFill>
                <a:schemeClr val="tx2"/>
              </a:solidFill>
            </a:endParaRPr>
          </a:p>
          <a:p>
            <a:pPr>
              <a:spcBef>
                <a:spcPct val="0"/>
              </a:spcBef>
              <a:buFontTx/>
              <a:buNone/>
            </a:pPr>
            <a:endParaRPr lang="en-US" altLang="en-US" sz="2400" b="1" i="1" dirty="0">
              <a:solidFill>
                <a:schemeClr val="tx2"/>
              </a:solidFill>
            </a:endParaRPr>
          </a:p>
        </p:txBody>
      </p:sp>
      <p:sp>
        <p:nvSpPr>
          <p:cNvPr id="27653" name="Rectangle 5">
            <a:extLst>
              <a:ext uri="{FF2B5EF4-FFF2-40B4-BE49-F238E27FC236}">
                <a16:creationId xmlns:a16="http://schemas.microsoft.com/office/drawing/2014/main" id="{BAF7FB46-D684-4048-B58D-C9614159813E}"/>
              </a:ext>
            </a:extLst>
          </p:cNvPr>
          <p:cNvSpPr>
            <a:spLocks noChangeArrowheads="1"/>
          </p:cNvSpPr>
          <p:nvPr/>
        </p:nvSpPr>
        <p:spPr bwMode="auto">
          <a:xfrm>
            <a:off x="304800" y="15240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b="1"/>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subTnLst>
                                    <p:animClr clrSpc="rgb" dir="cw">
                                      <p:cBhvr override="childStyle">
                                        <p:cTn dur="1" fill="hold" display="0" masterRel="nextClick" afterEffect="1"/>
                                        <p:tgtEl>
                                          <p:spTgt spid="27653">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752600" y="2743200"/>
            <a:ext cx="5878469" cy="1815882"/>
          </a:xfrm>
          <a:prstGeom prst="rect">
            <a:avLst/>
          </a:prstGeom>
          <a:noFill/>
          <a:ln w="9525">
            <a:noFill/>
            <a:miter lim="800000"/>
            <a:headEnd/>
            <a:tailEnd/>
          </a:ln>
          <a:effectLst/>
        </p:spPr>
        <p:txBody>
          <a:bodyPr wrap="none">
            <a:spAutoFit/>
          </a:bodyPr>
          <a:lstStyle/>
          <a:p>
            <a:r>
              <a:rPr lang="en-US" sz="2800" dirty="0">
                <a:latin typeface="Times New Roman" charset="0"/>
              </a:rPr>
              <a:t>Video- 3 minutes -</a:t>
            </a:r>
          </a:p>
          <a:p>
            <a:r>
              <a:rPr lang="en-US" sz="2800" dirty="0">
                <a:latin typeface="Times New Roman" charset="0"/>
              </a:rPr>
              <a:t>1.1 Business Process – How and Why? </a:t>
            </a:r>
          </a:p>
          <a:p>
            <a:r>
              <a:rPr lang="en-US" sz="2800" dirty="0">
                <a:latin typeface="Times New Roman" charset="0"/>
              </a:rPr>
              <a:t>                 </a:t>
            </a:r>
          </a:p>
          <a:p>
            <a:endParaRPr lang="en-US" sz="2800" dirty="0">
              <a:latin typeface="Times New Roman" charset="0"/>
            </a:endParaRPr>
          </a:p>
        </p:txBody>
      </p:sp>
    </p:spTree>
    <p:extLst>
      <p:ext uri="{BB962C8B-B14F-4D97-AF65-F5344CB8AC3E}">
        <p14:creationId xmlns:p14="http://schemas.microsoft.com/office/powerpoint/2010/main" val="294442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04845654-06D4-4AEA-B89B-528730742294}"/>
              </a:ext>
            </a:extLst>
          </p:cNvPr>
          <p:cNvSpPr txBox="1">
            <a:spLocks noChangeArrowheads="1"/>
          </p:cNvSpPr>
          <p:nvPr/>
        </p:nvSpPr>
        <p:spPr bwMode="auto">
          <a:xfrm>
            <a:off x="563041" y="595081"/>
            <a:ext cx="8294400" cy="59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40819" rIns="81638" bIns="40819">
            <a:spAutoFit/>
          </a:bodyPr>
          <a:lstStyle>
            <a:lvl1pPr>
              <a:lnSpc>
                <a:spcPct val="127000"/>
              </a:lnSpc>
              <a:buClr>
                <a:srgbClr val="0E594D"/>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Luxi Sans" charset="0"/>
              </a:defRPr>
            </a:lvl1pPr>
            <a:lvl2pPr marL="742950" indent="-285750">
              <a:lnSpc>
                <a:spcPct val="127000"/>
              </a:lnSpc>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Luxi Sans" charset="0"/>
              </a:defRPr>
            </a:lvl2pPr>
            <a:lvl3pPr marL="1143000" indent="-228600">
              <a:lnSpc>
                <a:spcPct val="127000"/>
              </a:lnSpc>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xi Sans" charset="0"/>
              </a:defRPr>
            </a:lvl3pPr>
            <a:lvl4pPr marL="1600200" indent="-228600">
              <a:lnSpc>
                <a:spcPct val="127000"/>
              </a:lnSpc>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4pPr>
            <a:lvl5pPr marL="2057400" indent="-228600">
              <a:lnSpc>
                <a:spcPct val="127000"/>
              </a:lnSpc>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5pPr>
            <a:lvl6pPr marL="2514600" indent="-228600" defTabSz="457200" eaLnBrk="0" fontAlgn="base" hangingPunct="0">
              <a:lnSpc>
                <a:spcPct val="127000"/>
              </a:lnSpc>
              <a:spcBef>
                <a:spcPct val="0"/>
              </a:spcBef>
              <a:spcAft>
                <a:spcPct val="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6pPr>
            <a:lvl7pPr marL="2971800" indent="-228600" defTabSz="457200" eaLnBrk="0" fontAlgn="base" hangingPunct="0">
              <a:lnSpc>
                <a:spcPct val="127000"/>
              </a:lnSpc>
              <a:spcBef>
                <a:spcPct val="0"/>
              </a:spcBef>
              <a:spcAft>
                <a:spcPct val="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7pPr>
            <a:lvl8pPr marL="3429000" indent="-228600" defTabSz="457200" eaLnBrk="0" fontAlgn="base" hangingPunct="0">
              <a:lnSpc>
                <a:spcPct val="127000"/>
              </a:lnSpc>
              <a:spcBef>
                <a:spcPct val="0"/>
              </a:spcBef>
              <a:spcAft>
                <a:spcPct val="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8pPr>
            <a:lvl9pPr marL="3886200" indent="-228600" defTabSz="457200" eaLnBrk="0" fontAlgn="base" hangingPunct="0">
              <a:lnSpc>
                <a:spcPct val="127000"/>
              </a:lnSpc>
              <a:spcBef>
                <a:spcPct val="0"/>
              </a:spcBef>
              <a:spcAft>
                <a:spcPct val="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xi Sans" charset="0"/>
              </a:defRPr>
            </a:lvl9pPr>
          </a:lstStyle>
          <a:p>
            <a:pPr>
              <a:lnSpc>
                <a:spcPct val="124000"/>
              </a:lnSpc>
              <a:buClr>
                <a:srgbClr val="000000"/>
              </a:buClr>
              <a:buFont typeface="Wingdings" panose="05000000000000000000" pitchFamily="2" charset="2"/>
              <a:buNone/>
            </a:pPr>
            <a:r>
              <a:rPr lang="en-US" altLang="en-US" sz="1633" b="1" u="sng" dirty="0">
                <a:solidFill>
                  <a:schemeClr val="tx1"/>
                </a:solidFill>
                <a:latin typeface="Times New Roman" panose="02020603050405020304" pitchFamily="18" charset="0"/>
                <a:cs typeface="Times New Roman" panose="02020603050405020304" pitchFamily="18" charset="0"/>
              </a:rPr>
              <a:t>Course Faculty -1</a:t>
            </a:r>
          </a:p>
          <a:p>
            <a:pPr>
              <a:lnSpc>
                <a:spcPct val="124000"/>
              </a:lnSpc>
              <a:buClr>
                <a:srgbClr val="000000"/>
              </a:buClr>
              <a:buFont typeface="Wingdings" panose="05000000000000000000" pitchFamily="2" charset="2"/>
              <a:buNone/>
            </a:pPr>
            <a:r>
              <a:rPr lang="en-US" altLang="en-US" sz="1633" b="1" u="sng" dirty="0">
                <a:solidFill>
                  <a:schemeClr val="tx1"/>
                </a:solidFill>
                <a:latin typeface="Times New Roman" panose="02020603050405020304" pitchFamily="18" charset="0"/>
                <a:cs typeface="Times New Roman" panose="02020603050405020304" pitchFamily="18" charset="0"/>
              </a:rPr>
              <a:t>Prof B.V.R. Murty</a:t>
            </a:r>
            <a:r>
              <a:rPr lang="en-US" altLang="en-US" sz="1633" dirty="0">
                <a:solidFill>
                  <a:schemeClr val="tx1"/>
                </a:solidFill>
                <a:latin typeface="Times New Roman" panose="02020603050405020304" pitchFamily="18" charset="0"/>
                <a:cs typeface="Times New Roman" panose="02020603050405020304" pitchFamily="18" charset="0"/>
              </a:rPr>
              <a:t>,                                                                                                  </a:t>
            </a: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MTech (IIT, Madras). Consultant Kharghar, Navi Mumbai.  </a:t>
            </a:r>
          </a:p>
          <a:p>
            <a:pPr>
              <a:lnSpc>
                <a:spcPct val="124000"/>
              </a:lnSpc>
              <a:buClr>
                <a:srgbClr val="000000"/>
              </a:buClr>
              <a:buFont typeface="Wingdings" panose="05000000000000000000" pitchFamily="2" charset="2"/>
              <a:buNone/>
            </a:pPr>
            <a:endParaRPr lang="en-US" altLang="en-US" sz="1633" dirty="0">
              <a:solidFill>
                <a:schemeClr val="tx1"/>
              </a:solidFill>
              <a:latin typeface="Times New Roman" panose="02020603050405020304" pitchFamily="18" charset="0"/>
              <a:cs typeface="Times New Roman" panose="02020603050405020304" pitchFamily="18" charset="0"/>
            </a:endParaRP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Over 20 years as Core Faculty in the area of Operations Management, 7 years as Deputy Director- ITM Global Leadership Centre offering 3 focused PGDM programmes with </a:t>
            </a:r>
          </a:p>
          <a:p>
            <a:pPr>
              <a:lnSpc>
                <a:spcPct val="124000"/>
              </a:lnSpc>
              <a:buClr>
                <a:srgbClr val="000000"/>
              </a:buClr>
              <a:buFont typeface="Wingdings" panose="05000000000000000000" pitchFamily="2" charset="2"/>
              <a:buNone/>
            </a:pPr>
            <a:endParaRPr lang="en-US" altLang="en-US" sz="1633" dirty="0">
              <a:solidFill>
                <a:schemeClr val="tx1"/>
              </a:solidFill>
              <a:latin typeface="Times New Roman" panose="02020603050405020304" pitchFamily="18" charset="0"/>
              <a:cs typeface="Times New Roman" panose="02020603050405020304" pitchFamily="18" charset="0"/>
            </a:endParaRP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Specialization in International Business, Retail Management and HR. </a:t>
            </a:r>
          </a:p>
          <a:p>
            <a:pPr>
              <a:lnSpc>
                <a:spcPct val="124000"/>
              </a:lnSpc>
              <a:buClr>
                <a:srgbClr val="000000"/>
              </a:buClr>
              <a:buFont typeface="Wingdings" panose="05000000000000000000" pitchFamily="2" charset="2"/>
              <a:buNone/>
            </a:pPr>
            <a:endParaRPr lang="en-US" altLang="en-US" sz="1633" dirty="0">
              <a:solidFill>
                <a:schemeClr val="tx1"/>
              </a:solidFill>
              <a:latin typeface="Times New Roman" panose="02020603050405020304" pitchFamily="18" charset="0"/>
              <a:cs typeface="Times New Roman" panose="02020603050405020304" pitchFamily="18" charset="0"/>
            </a:endParaRP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Over </a:t>
            </a:r>
            <a:r>
              <a:rPr lang="en-US" altLang="en-US" sz="1633" b="1" dirty="0">
                <a:solidFill>
                  <a:schemeClr val="tx1"/>
                </a:solidFill>
                <a:latin typeface="Times New Roman" panose="02020603050405020304" pitchFamily="18" charset="0"/>
                <a:cs typeface="Times New Roman" panose="02020603050405020304" pitchFamily="18" charset="0"/>
              </a:rPr>
              <a:t>27 years</a:t>
            </a:r>
            <a:r>
              <a:rPr lang="en-US" altLang="en-US" sz="1633" dirty="0">
                <a:solidFill>
                  <a:schemeClr val="tx1"/>
                </a:solidFill>
                <a:latin typeface="Times New Roman" panose="02020603050405020304" pitchFamily="18" charset="0"/>
                <a:cs typeface="Times New Roman" panose="02020603050405020304" pitchFamily="18" charset="0"/>
              </a:rPr>
              <a:t> industrial experience with leading organizations – L&amp;T, DRDO (Defense –GOI) in the area of product development, operations, maintenance and projects. Actively associated with consultancy projects.</a:t>
            </a:r>
          </a:p>
          <a:p>
            <a:pPr>
              <a:lnSpc>
                <a:spcPct val="124000"/>
              </a:lnSpc>
              <a:buClr>
                <a:srgbClr val="000000"/>
              </a:buClr>
              <a:buFont typeface="Wingdings" panose="05000000000000000000" pitchFamily="2" charset="2"/>
              <a:buNone/>
            </a:pPr>
            <a:endParaRPr lang="en-US" altLang="en-US" sz="1633" dirty="0">
              <a:solidFill>
                <a:schemeClr val="tx1"/>
              </a:solidFill>
              <a:latin typeface="Times New Roman" panose="02020603050405020304" pitchFamily="18" charset="0"/>
              <a:cs typeface="Times New Roman" panose="02020603050405020304" pitchFamily="18" charset="0"/>
            </a:endParaRP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Presented and published 45 research papers in National and international conferences. </a:t>
            </a: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Organized 2 International Conferences on Quality Management (2007 and 2009) in association with NCQM.  </a:t>
            </a:r>
          </a:p>
          <a:p>
            <a:pPr>
              <a:lnSpc>
                <a:spcPct val="124000"/>
              </a:lnSpc>
              <a:buClr>
                <a:srgbClr val="000000"/>
              </a:buClr>
              <a:buFont typeface="Wingdings" panose="05000000000000000000" pitchFamily="2" charset="2"/>
              <a:buNone/>
            </a:pPr>
            <a:endParaRPr lang="en-US" altLang="en-US" sz="1633" dirty="0">
              <a:solidFill>
                <a:schemeClr val="tx1"/>
              </a:solidFill>
              <a:latin typeface="Times New Roman" panose="02020603050405020304" pitchFamily="18" charset="0"/>
              <a:cs typeface="Times New Roman" panose="02020603050405020304" pitchFamily="18" charset="0"/>
            </a:endParaRPr>
          </a:p>
          <a:p>
            <a:pPr>
              <a:lnSpc>
                <a:spcPct val="124000"/>
              </a:lnSpc>
              <a:buClr>
                <a:srgbClr val="000000"/>
              </a:buClr>
              <a:buFont typeface="Wingdings" panose="05000000000000000000" pitchFamily="2" charset="2"/>
              <a:buNone/>
            </a:pPr>
            <a:r>
              <a:rPr lang="en-US" altLang="en-US" sz="1633" dirty="0">
                <a:solidFill>
                  <a:schemeClr val="tx1"/>
                </a:solidFill>
                <a:latin typeface="Times New Roman" panose="02020603050405020304" pitchFamily="18" charset="0"/>
                <a:cs typeface="Times New Roman" panose="02020603050405020304" pitchFamily="18" charset="0"/>
              </a:rPr>
              <a:t>Active Rotarian and associated with QCFI, NCQM, BMA, IIMM, IIIE and Social/cultural </a:t>
            </a:r>
            <a:r>
              <a:rPr lang="en-US" altLang="en-US" sz="1633" dirty="0" err="1">
                <a:solidFill>
                  <a:schemeClr val="tx1"/>
                </a:solidFill>
                <a:latin typeface="Times New Roman" panose="02020603050405020304" pitchFamily="18" charset="0"/>
                <a:cs typeface="Times New Roman" panose="02020603050405020304" pitchFamily="18" charset="0"/>
              </a:rPr>
              <a:t>organisations</a:t>
            </a:r>
            <a:r>
              <a:rPr lang="en-US" altLang="en-US" sz="1633" dirty="0">
                <a:solidFill>
                  <a:schemeClr val="tx1"/>
                </a:solidFill>
                <a:latin typeface="Times New Roman" panose="02020603050405020304" pitchFamily="18" charset="0"/>
                <a:cs typeface="Times New Roman" panose="02020603050405020304" pitchFamily="18" charset="0"/>
              </a:rPr>
              <a:t> (ISKON).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52C2FD6-C4C4-45B7-9141-C4ADF8FEEE34}"/>
              </a:ext>
            </a:extLst>
          </p:cNvPr>
          <p:cNvSpPr>
            <a:spLocks noGrp="1" noChangeArrowheads="1"/>
          </p:cNvSpPr>
          <p:nvPr>
            <p:ph type="title"/>
          </p:nvPr>
        </p:nvSpPr>
        <p:spPr>
          <a:xfrm>
            <a:off x="457200" y="274638"/>
            <a:ext cx="8229600" cy="715962"/>
          </a:xfrm>
        </p:spPr>
        <p:txBody>
          <a:bodyPr>
            <a:normAutofit/>
          </a:bodyPr>
          <a:lstStyle/>
          <a:p>
            <a:pPr eaLnBrk="1" hangingPunct="1"/>
            <a:r>
              <a:rPr lang="en-US" altLang="en-US" sz="2400" dirty="0">
                <a:latin typeface="Times New Roman" panose="02020603050405020304" pitchFamily="18" charset="0"/>
                <a:cs typeface="Times New Roman" panose="02020603050405020304" pitchFamily="18" charset="0"/>
              </a:rPr>
              <a:t>CHARACTERISTICS OF WELL MANAGED PROCESS</a:t>
            </a:r>
          </a:p>
        </p:txBody>
      </p:sp>
      <p:sp>
        <p:nvSpPr>
          <p:cNvPr id="11267" name="Rectangle 3">
            <a:extLst>
              <a:ext uri="{FF2B5EF4-FFF2-40B4-BE49-F238E27FC236}">
                <a16:creationId xmlns:a16="http://schemas.microsoft.com/office/drawing/2014/main" id="{DD27E32B-DE2C-410E-85D6-A58B52DD0339}"/>
              </a:ext>
            </a:extLst>
          </p:cNvPr>
          <p:cNvSpPr>
            <a:spLocks noGrp="1" noChangeArrowheads="1"/>
          </p:cNvSpPr>
          <p:nvPr>
            <p:ph type="body" idx="1"/>
          </p:nvPr>
        </p:nvSpPr>
        <p:spPr>
          <a:xfrm>
            <a:off x="457200" y="1143000"/>
            <a:ext cx="8229600" cy="4983163"/>
          </a:xfrm>
        </p:spPr>
        <p:txBody>
          <a:bodyPr>
            <a:normAutofit fontScale="92500" lnSpcReduction="10000"/>
          </a:bodyPr>
          <a:lstStyle/>
          <a:p>
            <a:pPr eaLnBrk="1" hangingPunct="1">
              <a:lnSpc>
                <a:spcPct val="80000"/>
              </a:lnSpc>
            </a:pPr>
            <a:r>
              <a:rPr lang="en-US" altLang="en-US" sz="2000" dirty="0">
                <a:latin typeface="Times New Roman" panose="02020603050405020304" pitchFamily="18" charset="0"/>
                <a:cs typeface="Times New Roman" panose="02020603050405020304" pitchFamily="18" charset="0"/>
              </a:rPr>
              <a:t>PROCESS OWNERSHIP AND RESPONSIBILITIES</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WELL DEFINED PROCESS SCOPE AND BOUNDARIES</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WELL DOCUMENTED PROCESS PROCEDURES</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WELL DEFINED MEASUREMENT AND FEEDBACK CONTROL CLOSE TO POINT WHERE ACTIVITY IS PERFORMED AND IMPACT ON PERFORMANCE</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PREDICTION AND CONTROL OF CHANGES IN BEHAVIOUR</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CUSTOMER RELATED TARGETS AND MEASURES</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FORMALISED CHANGE PROCEDURES</a:t>
            </a:r>
          </a:p>
          <a:p>
            <a:pPr marL="0" indent="0"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000" dirty="0">
                <a:latin typeface="Times New Roman" panose="02020603050405020304" pitchFamily="18" charset="0"/>
                <a:cs typeface="Times New Roman" panose="02020603050405020304" pitchFamily="18" charset="0"/>
              </a:rPr>
              <a:t>ELIMINATION OF PROCESS RISKS THROUGH RISK CONTROL PROCEDURES AND ROOT CAUSE ANALYSIS OF NON CONFORMITIES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103D591-EEAF-4E9F-861E-010066412814}"/>
              </a:ext>
            </a:extLst>
          </p:cNvPr>
          <p:cNvSpPr>
            <a:spLocks noGrp="1" noChangeArrowheads="1"/>
          </p:cNvSpPr>
          <p:nvPr>
            <p:ph type="title"/>
          </p:nvPr>
        </p:nvSpPr>
        <p:spPr>
          <a:xfrm>
            <a:off x="0" y="152400"/>
            <a:ext cx="8991600" cy="457200"/>
          </a:xfrm>
        </p:spPr>
        <p:txBody>
          <a:bodyPr/>
          <a:lstStyle/>
          <a:p>
            <a:r>
              <a:rPr lang="en-US" altLang="en-US" sz="2400">
                <a:solidFill>
                  <a:schemeClr val="tx1"/>
                </a:solidFill>
              </a:rPr>
              <a:t>CORE BUSINESS PROCESSES (Porter Value Chain) </a:t>
            </a:r>
          </a:p>
        </p:txBody>
      </p:sp>
      <p:pic>
        <p:nvPicPr>
          <p:cNvPr id="8195" name="Picture 4">
            <a:extLst>
              <a:ext uri="{FF2B5EF4-FFF2-40B4-BE49-F238E27FC236}">
                <a16:creationId xmlns:a16="http://schemas.microsoft.com/office/drawing/2014/main" id="{4263FB2E-972F-4749-8ABA-06D967890A5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534400" cy="5562600"/>
          </a:xfrm>
          <a:noFill/>
        </p:spPr>
      </p:pic>
      <p:sp>
        <p:nvSpPr>
          <p:cNvPr id="8196" name="Text Box 6">
            <a:extLst>
              <a:ext uri="{FF2B5EF4-FFF2-40B4-BE49-F238E27FC236}">
                <a16:creationId xmlns:a16="http://schemas.microsoft.com/office/drawing/2014/main" id="{5B06C085-184E-412C-8F5A-7067BD90BE2C}"/>
              </a:ext>
            </a:extLst>
          </p:cNvPr>
          <p:cNvSpPr txBox="1">
            <a:spLocks noChangeArrowheads="1"/>
          </p:cNvSpPr>
          <p:nvPr/>
        </p:nvSpPr>
        <p:spPr bwMode="auto">
          <a:xfrm>
            <a:off x="2362200" y="6400800"/>
            <a:ext cx="375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a:latin typeface="Tahoma" panose="020B0604030504040204" pitchFamily="34" charset="0"/>
              </a:rPr>
              <a:t>New Product Development</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689AA3-E6B1-45D5-901B-ECAC06C36F9A}"/>
              </a:ext>
            </a:extLst>
          </p:cNvPr>
          <p:cNvSpPr>
            <a:spLocks noGrp="1" noChangeArrowheads="1"/>
          </p:cNvSpPr>
          <p:nvPr>
            <p:ph type="title"/>
          </p:nvPr>
        </p:nvSpPr>
        <p:spPr>
          <a:xfrm>
            <a:off x="0" y="152400"/>
            <a:ext cx="8991600" cy="457200"/>
          </a:xfrm>
        </p:spPr>
        <p:txBody>
          <a:bodyPr/>
          <a:lstStyle/>
          <a:p>
            <a:r>
              <a:rPr lang="en-US" altLang="en-US" sz="2400">
                <a:solidFill>
                  <a:schemeClr val="tx1"/>
                </a:solidFill>
              </a:rPr>
              <a:t>CORE BUSINESS PROCESSES (Porter Value Chain) </a:t>
            </a:r>
          </a:p>
        </p:txBody>
      </p:sp>
      <p:sp>
        <p:nvSpPr>
          <p:cNvPr id="9219" name="Text Box 4">
            <a:extLst>
              <a:ext uri="{FF2B5EF4-FFF2-40B4-BE49-F238E27FC236}">
                <a16:creationId xmlns:a16="http://schemas.microsoft.com/office/drawing/2014/main" id="{236F1105-6C02-4B36-A655-815815D3B267}"/>
              </a:ext>
            </a:extLst>
          </p:cNvPr>
          <p:cNvSpPr txBox="1">
            <a:spLocks noChangeArrowheads="1"/>
          </p:cNvSpPr>
          <p:nvPr/>
        </p:nvSpPr>
        <p:spPr bwMode="auto">
          <a:xfrm>
            <a:off x="2362200" y="6400800"/>
            <a:ext cx="375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a:latin typeface="Tahoma" panose="020B0604030504040204" pitchFamily="34" charset="0"/>
              </a:rPr>
              <a:t>New Product Development</a:t>
            </a:r>
          </a:p>
        </p:txBody>
      </p:sp>
      <p:pic>
        <p:nvPicPr>
          <p:cNvPr id="9220" name="Picture 6">
            <a:extLst>
              <a:ext uri="{FF2B5EF4-FFF2-40B4-BE49-F238E27FC236}">
                <a16:creationId xmlns:a16="http://schemas.microsoft.com/office/drawing/2014/main" id="{961095FA-25EF-4BA3-AB19-EF0B010430B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458200" cy="5562600"/>
          </a:xfr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07008F50-9DC8-48FD-8A4B-444D54B4CA73}"/>
              </a:ext>
            </a:extLst>
          </p:cNvPr>
          <p:cNvSpPr>
            <a:spLocks noGrp="1" noChangeArrowheads="1"/>
          </p:cNvSpPr>
          <p:nvPr>
            <p:ph type="ctrTitle"/>
          </p:nvPr>
        </p:nvSpPr>
        <p:spPr>
          <a:xfrm>
            <a:off x="533400" y="304800"/>
            <a:ext cx="7772400" cy="304800"/>
          </a:xfrm>
        </p:spPr>
        <p:txBody>
          <a:bodyPr anchor="ctr">
            <a:normAutofit fontScale="90000"/>
          </a:bodyPr>
          <a:lstStyle/>
          <a:p>
            <a:pPr eaLnBrk="1" hangingPunct="1"/>
            <a:r>
              <a:rPr lang="en-US" altLang="en-US" sz="2800" u="sng"/>
              <a:t>Business Process - Terminology</a:t>
            </a:r>
          </a:p>
        </p:txBody>
      </p:sp>
      <p:sp>
        <p:nvSpPr>
          <p:cNvPr id="5123" name="Rectangle 1027">
            <a:extLst>
              <a:ext uri="{FF2B5EF4-FFF2-40B4-BE49-F238E27FC236}">
                <a16:creationId xmlns:a16="http://schemas.microsoft.com/office/drawing/2014/main" id="{436B7BB5-31AC-4BE5-82C1-90FDA9BC682C}"/>
              </a:ext>
            </a:extLst>
          </p:cNvPr>
          <p:cNvSpPr>
            <a:spLocks noGrp="1" noChangeArrowheads="1"/>
          </p:cNvSpPr>
          <p:nvPr>
            <p:ph type="subTitle" idx="1"/>
          </p:nvPr>
        </p:nvSpPr>
        <p:spPr>
          <a:xfrm>
            <a:off x="381000" y="838200"/>
            <a:ext cx="7848600" cy="5791200"/>
          </a:xfrm>
          <a:ln>
            <a:solidFill>
              <a:schemeClr val="hlink"/>
            </a:solidFill>
            <a:miter lim="800000"/>
            <a:headEnd/>
            <a:tailEnd/>
          </a:ln>
        </p:spPr>
        <p:txBody>
          <a:bodyPr>
            <a:normAutofit fontScale="92500" lnSpcReduction="10000"/>
          </a:bodyPr>
          <a:lstStyle/>
          <a:p>
            <a:pPr algn="l" eaLnBrk="1" hangingPunct="1"/>
            <a:r>
              <a:rPr lang="en-US" altLang="en-US" sz="1800" b="1" u="sng">
                <a:cs typeface="Times New Roman" panose="02020603050405020304" pitchFamily="18" charset="0"/>
              </a:rPr>
              <a:t>Business Process</a:t>
            </a:r>
            <a:r>
              <a:rPr lang="en-US" altLang="en-US" sz="1800" b="1">
                <a:cs typeface="Times New Roman" panose="02020603050405020304" pitchFamily="18" charset="0"/>
              </a:rPr>
              <a:t>: A continuous and regular action or succession of actions, taking place or carried on in a definite manner and leading to the accomplishment of some result; a continuous operation or series of operations.</a:t>
            </a:r>
          </a:p>
          <a:p>
            <a:pPr algn="l" eaLnBrk="1" hangingPunct="1"/>
            <a:r>
              <a:rPr lang="en-US" altLang="en-US" sz="1800" b="1">
                <a:cs typeface="Times New Roman" panose="02020603050405020304" pitchFamily="18" charset="0"/>
              </a:rPr>
              <a:t>BPR emphasises a process view which cuts across the functional hierarchies to reach the customer.</a:t>
            </a:r>
          </a:p>
          <a:p>
            <a:pPr algn="l" eaLnBrk="1" hangingPunct="1"/>
            <a:r>
              <a:rPr lang="en-US" altLang="en-US" sz="1800" b="1" u="sng">
                <a:cs typeface="Times New Roman" panose="02020603050405020304" pitchFamily="18" charset="0"/>
              </a:rPr>
              <a:t>Process Map</a:t>
            </a:r>
            <a:r>
              <a:rPr lang="en-US" altLang="en-US" sz="1800" b="1">
                <a:cs typeface="Times New Roman" panose="02020603050405020304" pitchFamily="18" charset="0"/>
              </a:rPr>
              <a:t>: intended to represent a process in such a way that it is easier to read and understand . Process map provides a focal point for discussion about the way people work and will help create common understanding of work patterns. Process maps give clearer explanation of a process than words. The process of mapping spurs teams and individuals into improvement-visibility of wasteful or plain silly process steps, makes people want to change them.</a:t>
            </a:r>
          </a:p>
          <a:p>
            <a:pPr algn="l" eaLnBrk="1" hangingPunct="1"/>
            <a:r>
              <a:rPr lang="en-US" altLang="en-US" sz="1800" b="1" u="sng">
                <a:cs typeface="Times New Roman" panose="02020603050405020304" pitchFamily="18" charset="0"/>
              </a:rPr>
              <a:t>Simple Flow chart symbols</a:t>
            </a:r>
            <a:r>
              <a:rPr lang="en-US" altLang="en-US" sz="1800" b="1">
                <a:cs typeface="Times New Roman" panose="02020603050405020304" pitchFamily="18" charset="0"/>
              </a:rPr>
              <a:t>: </a:t>
            </a:r>
          </a:p>
          <a:p>
            <a:pPr algn="l" eaLnBrk="1" hangingPunct="1"/>
            <a:endParaRPr lang="en-US" altLang="en-US" sz="1800" b="1">
              <a:cs typeface="Times New Roman" panose="02020603050405020304" pitchFamily="18" charset="0"/>
            </a:endParaRPr>
          </a:p>
          <a:p>
            <a:pPr algn="l" eaLnBrk="1" hangingPunct="1"/>
            <a:r>
              <a:rPr lang="en-US" altLang="en-US" sz="1800" b="1">
                <a:cs typeface="Times New Roman" panose="02020603050405020304" pitchFamily="18" charset="0"/>
              </a:rPr>
              <a:t>									 					</a:t>
            </a:r>
            <a:r>
              <a:rPr lang="en-US" altLang="en-US" sz="1800" b="1">
                <a:solidFill>
                  <a:schemeClr val="accent1"/>
                </a:solidFill>
                <a:cs typeface="Times New Roman" panose="02020603050405020304" pitchFamily="18" charset="0"/>
              </a:rPr>
              <a:t>        	      Flow</a:t>
            </a:r>
            <a:endParaRPr lang="en-US" altLang="en-US" sz="1800" b="1">
              <a:solidFill>
                <a:schemeClr val="bg1"/>
              </a:solidFill>
              <a:cs typeface="Times New Roman" panose="02020603050405020304" pitchFamily="18" charset="0"/>
            </a:endParaRPr>
          </a:p>
          <a:p>
            <a:pPr algn="l" eaLnBrk="1" hangingPunct="1"/>
            <a:endParaRPr lang="en-US" altLang="en-US" sz="1800" b="1">
              <a:cs typeface="Times New Roman" panose="02020603050405020304" pitchFamily="18" charset="0"/>
            </a:endParaRPr>
          </a:p>
          <a:p>
            <a:pPr algn="l" eaLnBrk="1" hangingPunct="1"/>
            <a:endParaRPr lang="en-US" altLang="en-US" sz="1800" b="1">
              <a:cs typeface="Times New Roman" panose="02020603050405020304" pitchFamily="18" charset="0"/>
            </a:endParaRPr>
          </a:p>
          <a:p>
            <a:pPr algn="l" eaLnBrk="1" hangingPunct="1"/>
            <a:endParaRPr lang="en-US" altLang="en-US" sz="1800" b="1">
              <a:cs typeface="Times New Roman" panose="02020603050405020304" pitchFamily="18" charset="0"/>
            </a:endParaRPr>
          </a:p>
          <a:p>
            <a:pPr algn="l" eaLnBrk="1" hangingPunct="1"/>
            <a:endParaRPr lang="en-US" altLang="en-US" sz="1800" b="1">
              <a:cs typeface="Times New Roman" panose="02020603050405020304" pitchFamily="18" charset="0"/>
            </a:endParaRPr>
          </a:p>
          <a:p>
            <a:pPr algn="l" eaLnBrk="1" hangingPunct="1"/>
            <a:endParaRPr lang="en-US" altLang="en-US" sz="1800" b="1">
              <a:cs typeface="Times New Roman" panose="02020603050405020304" pitchFamily="18" charset="0"/>
            </a:endParaRPr>
          </a:p>
          <a:p>
            <a:pPr algn="l" eaLnBrk="1" hangingPunct="1"/>
            <a:r>
              <a:rPr lang="en-US" altLang="en-US" sz="1800" b="1">
                <a:cs typeface="Times New Roman" panose="02020603050405020304" pitchFamily="18" charset="0"/>
              </a:rPr>
              <a:t>		</a:t>
            </a:r>
          </a:p>
          <a:p>
            <a:pPr algn="l" eaLnBrk="1" hangingPunct="1"/>
            <a:endParaRPr lang="en-US" altLang="en-US" sz="1800" b="1">
              <a:cs typeface="Times New Roman" panose="02020603050405020304" pitchFamily="18" charset="0"/>
            </a:endParaRPr>
          </a:p>
          <a:p>
            <a:pPr algn="l" eaLnBrk="1" hangingPunct="1"/>
            <a:endParaRPr lang="en-US" altLang="en-US" sz="1800" b="1">
              <a:cs typeface="Times New Roman" panose="02020603050405020304" pitchFamily="18" charset="0"/>
            </a:endParaRPr>
          </a:p>
        </p:txBody>
      </p:sp>
      <p:sp>
        <p:nvSpPr>
          <p:cNvPr id="5124" name="Oval 1029">
            <a:extLst>
              <a:ext uri="{FF2B5EF4-FFF2-40B4-BE49-F238E27FC236}">
                <a16:creationId xmlns:a16="http://schemas.microsoft.com/office/drawing/2014/main" id="{0BF41188-C668-4E71-B7FD-BCBFE57DEBF1}"/>
              </a:ext>
            </a:extLst>
          </p:cNvPr>
          <p:cNvSpPr>
            <a:spLocks noChangeArrowheads="1"/>
          </p:cNvSpPr>
          <p:nvPr/>
        </p:nvSpPr>
        <p:spPr bwMode="auto">
          <a:xfrm>
            <a:off x="685800" y="4572000"/>
            <a:ext cx="14478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Start/End</a:t>
            </a:r>
          </a:p>
        </p:txBody>
      </p:sp>
      <p:sp>
        <p:nvSpPr>
          <p:cNvPr id="5125" name="Rectangle 1030">
            <a:extLst>
              <a:ext uri="{FF2B5EF4-FFF2-40B4-BE49-F238E27FC236}">
                <a16:creationId xmlns:a16="http://schemas.microsoft.com/office/drawing/2014/main" id="{8CEFB894-A34F-4B2A-AC90-9B1FCCAF2598}"/>
              </a:ext>
            </a:extLst>
          </p:cNvPr>
          <p:cNvSpPr>
            <a:spLocks noChangeArrowheads="1"/>
          </p:cNvSpPr>
          <p:nvPr/>
        </p:nvSpPr>
        <p:spPr bwMode="auto">
          <a:xfrm>
            <a:off x="2743200" y="4648200"/>
            <a:ext cx="1676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Task</a:t>
            </a:r>
            <a:r>
              <a:rPr lang="en-US" altLang="en-US" sz="2400"/>
              <a:t>/</a:t>
            </a:r>
            <a:r>
              <a:rPr lang="en-US" altLang="en-US" sz="2400">
                <a:solidFill>
                  <a:schemeClr val="bg1"/>
                </a:solidFill>
              </a:rPr>
              <a:t>Activity</a:t>
            </a:r>
          </a:p>
        </p:txBody>
      </p:sp>
      <p:sp>
        <p:nvSpPr>
          <p:cNvPr id="5126" name="AutoShape 1031">
            <a:extLst>
              <a:ext uri="{FF2B5EF4-FFF2-40B4-BE49-F238E27FC236}">
                <a16:creationId xmlns:a16="http://schemas.microsoft.com/office/drawing/2014/main" id="{85B12E59-B591-470E-B875-43485E1A93D9}"/>
              </a:ext>
            </a:extLst>
          </p:cNvPr>
          <p:cNvSpPr>
            <a:spLocks noChangeArrowheads="1"/>
          </p:cNvSpPr>
          <p:nvPr/>
        </p:nvSpPr>
        <p:spPr bwMode="auto">
          <a:xfrm>
            <a:off x="5029200" y="4495800"/>
            <a:ext cx="1752600" cy="914400"/>
          </a:xfrm>
          <a:prstGeom prst="flowChartDecision">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Decision point</a:t>
            </a:r>
          </a:p>
        </p:txBody>
      </p:sp>
      <p:sp>
        <p:nvSpPr>
          <p:cNvPr id="5127" name="Line 1032">
            <a:extLst>
              <a:ext uri="{FF2B5EF4-FFF2-40B4-BE49-F238E27FC236}">
                <a16:creationId xmlns:a16="http://schemas.microsoft.com/office/drawing/2014/main" id="{BCC3D346-2BF8-4BFC-89EF-30174CABE0C7}"/>
              </a:ext>
            </a:extLst>
          </p:cNvPr>
          <p:cNvSpPr>
            <a:spLocks noChangeShapeType="1"/>
          </p:cNvSpPr>
          <p:nvPr/>
        </p:nvSpPr>
        <p:spPr bwMode="auto">
          <a:xfrm>
            <a:off x="7162800" y="4953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5066966B-0A92-47AC-AC3C-061FC3AFADE8}"/>
              </a:ext>
            </a:extLst>
          </p:cNvPr>
          <p:cNvSpPr>
            <a:spLocks noGrp="1" noChangeArrowheads="1"/>
          </p:cNvSpPr>
          <p:nvPr>
            <p:ph type="ctrTitle"/>
          </p:nvPr>
        </p:nvSpPr>
        <p:spPr>
          <a:xfrm>
            <a:off x="685800" y="304800"/>
            <a:ext cx="7772400" cy="457200"/>
          </a:xfrm>
        </p:spPr>
        <p:txBody>
          <a:bodyPr anchor="ctr">
            <a:normAutofit fontScale="90000"/>
          </a:bodyPr>
          <a:lstStyle/>
          <a:p>
            <a:pPr eaLnBrk="1" hangingPunct="1"/>
            <a:r>
              <a:rPr lang="en-US" altLang="en-US" sz="3200" u="sng" dirty="0"/>
              <a:t>Business Process - Terminology</a:t>
            </a:r>
          </a:p>
        </p:txBody>
      </p:sp>
      <p:sp>
        <p:nvSpPr>
          <p:cNvPr id="6147" name="Rectangle 1027">
            <a:extLst>
              <a:ext uri="{FF2B5EF4-FFF2-40B4-BE49-F238E27FC236}">
                <a16:creationId xmlns:a16="http://schemas.microsoft.com/office/drawing/2014/main" id="{A12046BC-B3A7-41B9-8CA1-861E0240F95E}"/>
              </a:ext>
            </a:extLst>
          </p:cNvPr>
          <p:cNvSpPr>
            <a:spLocks noGrp="1" noChangeArrowheads="1"/>
          </p:cNvSpPr>
          <p:nvPr>
            <p:ph type="subTitle" idx="1"/>
          </p:nvPr>
        </p:nvSpPr>
        <p:spPr>
          <a:xfrm>
            <a:off x="609600" y="1066800"/>
            <a:ext cx="7772400" cy="5257800"/>
          </a:xfrm>
        </p:spPr>
        <p:txBody>
          <a:bodyPr>
            <a:normAutofit fontScale="85000" lnSpcReduction="20000"/>
          </a:bodyPr>
          <a:lstStyle/>
          <a:p>
            <a:pPr eaLnBrk="1" hangingPunct="1"/>
            <a:r>
              <a:rPr lang="en-US" altLang="en-US" dirty="0"/>
              <a:t>                              Controls  :    company policy, legal.</a:t>
            </a:r>
          </a:p>
          <a:p>
            <a:pPr eaLnBrk="1" hangingPunct="1"/>
            <a:r>
              <a:rPr lang="en-US" altLang="en-US" dirty="0"/>
              <a:t>	</a:t>
            </a:r>
          </a:p>
          <a:p>
            <a:pPr eaLnBrk="1" hangingPunct="1"/>
            <a:endParaRPr lang="en-US" altLang="en-US" dirty="0"/>
          </a:p>
          <a:p>
            <a:pPr eaLnBrk="1" hangingPunct="1"/>
            <a:r>
              <a:rPr lang="en-US" altLang="en-US" dirty="0"/>
              <a:t>Inputs:				          Outputs:</a:t>
            </a:r>
          </a:p>
          <a:p>
            <a:pPr eaLnBrk="1" hangingPunct="1"/>
            <a:r>
              <a:rPr lang="en-US" altLang="en-US" dirty="0"/>
              <a:t>Materials, info..			           Product, info…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Mechanisms : people,</a:t>
            </a:r>
          </a:p>
          <a:p>
            <a:pPr eaLnBrk="1" hangingPunct="1"/>
            <a:r>
              <a:rPr lang="en-US" altLang="en-US" dirty="0"/>
              <a:t>Systems,</a:t>
            </a:r>
          </a:p>
        </p:txBody>
      </p:sp>
      <p:sp>
        <p:nvSpPr>
          <p:cNvPr id="6148" name="Line 1029">
            <a:extLst>
              <a:ext uri="{FF2B5EF4-FFF2-40B4-BE49-F238E27FC236}">
                <a16:creationId xmlns:a16="http://schemas.microsoft.com/office/drawing/2014/main" id="{06D0C6C2-7C53-4893-BDE9-8582AA1CB86B}"/>
              </a:ext>
            </a:extLst>
          </p:cNvPr>
          <p:cNvSpPr>
            <a:spLocks noChangeShapeType="1"/>
          </p:cNvSpPr>
          <p:nvPr/>
        </p:nvSpPr>
        <p:spPr bwMode="auto">
          <a:xfrm>
            <a:off x="4419600" y="16764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AutoShape 1030">
            <a:extLst>
              <a:ext uri="{FF2B5EF4-FFF2-40B4-BE49-F238E27FC236}">
                <a16:creationId xmlns:a16="http://schemas.microsoft.com/office/drawing/2014/main" id="{038C5371-30FF-420E-9725-FB4849ACA096}"/>
              </a:ext>
            </a:extLst>
          </p:cNvPr>
          <p:cNvSpPr>
            <a:spLocks noChangeArrowheads="1"/>
          </p:cNvSpPr>
          <p:nvPr/>
        </p:nvSpPr>
        <p:spPr bwMode="auto">
          <a:xfrm>
            <a:off x="3505200" y="2743200"/>
            <a:ext cx="1828800" cy="11430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Process</a:t>
            </a:r>
          </a:p>
        </p:txBody>
      </p:sp>
      <p:sp>
        <p:nvSpPr>
          <p:cNvPr id="6150" name="Line 1031">
            <a:extLst>
              <a:ext uri="{FF2B5EF4-FFF2-40B4-BE49-F238E27FC236}">
                <a16:creationId xmlns:a16="http://schemas.microsoft.com/office/drawing/2014/main" id="{E804973E-EC67-4EE1-8DED-C5795B553656}"/>
              </a:ext>
            </a:extLst>
          </p:cNvPr>
          <p:cNvSpPr>
            <a:spLocks noChangeShapeType="1"/>
          </p:cNvSpPr>
          <p:nvPr/>
        </p:nvSpPr>
        <p:spPr bwMode="auto">
          <a:xfrm>
            <a:off x="5410200" y="3276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1032">
            <a:extLst>
              <a:ext uri="{FF2B5EF4-FFF2-40B4-BE49-F238E27FC236}">
                <a16:creationId xmlns:a16="http://schemas.microsoft.com/office/drawing/2014/main" id="{4C93E8C5-0AC4-483D-AB41-C006E6E107AD}"/>
              </a:ext>
            </a:extLst>
          </p:cNvPr>
          <p:cNvSpPr>
            <a:spLocks noChangeShapeType="1"/>
          </p:cNvSpPr>
          <p:nvPr/>
        </p:nvSpPr>
        <p:spPr bwMode="auto">
          <a:xfrm>
            <a:off x="5410200" y="3505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1034">
            <a:extLst>
              <a:ext uri="{FF2B5EF4-FFF2-40B4-BE49-F238E27FC236}">
                <a16:creationId xmlns:a16="http://schemas.microsoft.com/office/drawing/2014/main" id="{E84E59FF-5AF4-46F5-9892-8D6F61E86C0D}"/>
              </a:ext>
            </a:extLst>
          </p:cNvPr>
          <p:cNvSpPr>
            <a:spLocks noChangeShapeType="1"/>
          </p:cNvSpPr>
          <p:nvPr/>
        </p:nvSpPr>
        <p:spPr bwMode="auto">
          <a:xfrm flipV="1">
            <a:off x="2438400" y="3276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1035">
            <a:extLst>
              <a:ext uri="{FF2B5EF4-FFF2-40B4-BE49-F238E27FC236}">
                <a16:creationId xmlns:a16="http://schemas.microsoft.com/office/drawing/2014/main" id="{EEA360B1-D816-438E-A18A-CA7327A3A440}"/>
              </a:ext>
            </a:extLst>
          </p:cNvPr>
          <p:cNvSpPr>
            <a:spLocks noChangeShapeType="1"/>
          </p:cNvSpPr>
          <p:nvPr/>
        </p:nvSpPr>
        <p:spPr bwMode="auto">
          <a:xfrm>
            <a:off x="2438400" y="3581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36">
            <a:extLst>
              <a:ext uri="{FF2B5EF4-FFF2-40B4-BE49-F238E27FC236}">
                <a16:creationId xmlns:a16="http://schemas.microsoft.com/office/drawing/2014/main" id="{519A595E-6009-45C1-8451-21D8773090A4}"/>
              </a:ext>
            </a:extLst>
          </p:cNvPr>
          <p:cNvSpPr>
            <a:spLocks noChangeShapeType="1"/>
          </p:cNvSpPr>
          <p:nvPr/>
        </p:nvSpPr>
        <p:spPr bwMode="auto">
          <a:xfrm flipV="1">
            <a:off x="4343400" y="4038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D31D75E-FADC-42EA-9C78-3031DBB8721E}"/>
              </a:ext>
            </a:extLst>
          </p:cNvPr>
          <p:cNvSpPr>
            <a:spLocks noChangeArrowheads="1"/>
          </p:cNvSpPr>
          <p:nvPr/>
        </p:nvSpPr>
        <p:spPr bwMode="auto">
          <a:xfrm>
            <a:off x="3000375" y="3470275"/>
            <a:ext cx="2870200" cy="2032000"/>
          </a:xfrm>
          <a:prstGeom prst="roundRect">
            <a:avLst>
              <a:gd name="adj" fmla="val 74"/>
            </a:avLst>
          </a:prstGeom>
          <a:solidFill>
            <a:srgbClr val="FFFFFF"/>
          </a:solidFill>
          <a:ln w="25560">
            <a:solidFill>
              <a:srgbClr val="000000"/>
            </a:solidFill>
            <a:round/>
            <a:headEnd/>
            <a:tailEnd/>
          </a:ln>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291" name="Line 2">
            <a:extLst>
              <a:ext uri="{FF2B5EF4-FFF2-40B4-BE49-F238E27FC236}">
                <a16:creationId xmlns:a16="http://schemas.microsoft.com/office/drawing/2014/main" id="{CE3E82D3-B996-4E52-9CAE-97FDDB98B2E2}"/>
              </a:ext>
            </a:extLst>
          </p:cNvPr>
          <p:cNvSpPr>
            <a:spLocks noChangeShapeType="1"/>
          </p:cNvSpPr>
          <p:nvPr/>
        </p:nvSpPr>
        <p:spPr bwMode="auto">
          <a:xfrm>
            <a:off x="4435475" y="2924175"/>
            <a:ext cx="1588" cy="53340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12292" name="Group 4">
            <a:extLst>
              <a:ext uri="{FF2B5EF4-FFF2-40B4-BE49-F238E27FC236}">
                <a16:creationId xmlns:a16="http://schemas.microsoft.com/office/drawing/2014/main" id="{97BA2EA6-FF6C-4C17-BC6F-B9AC7D42C2CA}"/>
              </a:ext>
            </a:extLst>
          </p:cNvPr>
          <p:cNvGrpSpPr>
            <a:grpSpLocks/>
          </p:cNvGrpSpPr>
          <p:nvPr/>
        </p:nvGrpSpPr>
        <p:grpSpPr bwMode="auto">
          <a:xfrm>
            <a:off x="609600" y="3738563"/>
            <a:ext cx="1179513" cy="523875"/>
            <a:chOff x="384" y="2355"/>
            <a:chExt cx="743" cy="330"/>
          </a:xfrm>
        </p:grpSpPr>
        <p:sp>
          <p:nvSpPr>
            <p:cNvPr id="12355" name="AutoShape 5">
              <a:extLst>
                <a:ext uri="{FF2B5EF4-FFF2-40B4-BE49-F238E27FC236}">
                  <a16:creationId xmlns:a16="http://schemas.microsoft.com/office/drawing/2014/main" id="{1D5D3B9B-0CB5-4786-B6AF-8179FDEB2BBF}"/>
                </a:ext>
              </a:extLst>
            </p:cNvPr>
            <p:cNvSpPr>
              <a:spLocks noChangeArrowheads="1"/>
            </p:cNvSpPr>
            <p:nvPr/>
          </p:nvSpPr>
          <p:spPr bwMode="auto">
            <a:xfrm>
              <a:off x="384" y="2355"/>
              <a:ext cx="744" cy="331"/>
            </a:xfrm>
            <a:prstGeom prst="roundRect">
              <a:avLst>
                <a:gd name="adj" fmla="val 301"/>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56" name="Group 6">
              <a:extLst>
                <a:ext uri="{FF2B5EF4-FFF2-40B4-BE49-F238E27FC236}">
                  <a16:creationId xmlns:a16="http://schemas.microsoft.com/office/drawing/2014/main" id="{090AE5D4-FF08-4B14-B0D5-285811167917}"/>
                </a:ext>
              </a:extLst>
            </p:cNvPr>
            <p:cNvGrpSpPr>
              <a:grpSpLocks/>
            </p:cNvGrpSpPr>
            <p:nvPr/>
          </p:nvGrpSpPr>
          <p:grpSpPr bwMode="auto">
            <a:xfrm>
              <a:off x="384" y="2355"/>
              <a:ext cx="742" cy="329"/>
              <a:chOff x="384" y="2355"/>
              <a:chExt cx="742" cy="329"/>
            </a:xfrm>
          </p:grpSpPr>
          <p:sp>
            <p:nvSpPr>
              <p:cNvPr id="12357" name="AutoShape 7">
                <a:extLst>
                  <a:ext uri="{FF2B5EF4-FFF2-40B4-BE49-F238E27FC236}">
                    <a16:creationId xmlns:a16="http://schemas.microsoft.com/office/drawing/2014/main" id="{408A777B-44A9-4AEA-9711-47ECF8F9BA8F}"/>
                  </a:ext>
                </a:extLst>
              </p:cNvPr>
              <p:cNvSpPr>
                <a:spLocks noChangeArrowheads="1"/>
              </p:cNvSpPr>
              <p:nvPr/>
            </p:nvSpPr>
            <p:spPr bwMode="auto">
              <a:xfrm>
                <a:off x="384" y="2355"/>
                <a:ext cx="743"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58" name="Group 8">
                <a:extLst>
                  <a:ext uri="{FF2B5EF4-FFF2-40B4-BE49-F238E27FC236}">
                    <a16:creationId xmlns:a16="http://schemas.microsoft.com/office/drawing/2014/main" id="{1210F9FC-FE7B-485B-8AB0-84D674B87CB3}"/>
                  </a:ext>
                </a:extLst>
              </p:cNvPr>
              <p:cNvGrpSpPr>
                <a:grpSpLocks/>
              </p:cNvGrpSpPr>
              <p:nvPr/>
            </p:nvGrpSpPr>
            <p:grpSpPr bwMode="auto">
              <a:xfrm>
                <a:off x="384" y="2355"/>
                <a:ext cx="742" cy="329"/>
                <a:chOff x="384" y="2355"/>
                <a:chExt cx="742" cy="329"/>
              </a:xfrm>
            </p:grpSpPr>
            <p:sp>
              <p:nvSpPr>
                <p:cNvPr id="12359" name="AutoShape 9">
                  <a:extLst>
                    <a:ext uri="{FF2B5EF4-FFF2-40B4-BE49-F238E27FC236}">
                      <a16:creationId xmlns:a16="http://schemas.microsoft.com/office/drawing/2014/main" id="{DD0156A5-B77F-4906-A506-64018ADB5907}"/>
                    </a:ext>
                  </a:extLst>
                </p:cNvPr>
                <p:cNvSpPr>
                  <a:spLocks noChangeArrowheads="1"/>
                </p:cNvSpPr>
                <p:nvPr/>
              </p:nvSpPr>
              <p:spPr bwMode="auto">
                <a:xfrm>
                  <a:off x="384" y="2355"/>
                  <a:ext cx="743"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60" name="AutoShape 10">
                  <a:extLst>
                    <a:ext uri="{FF2B5EF4-FFF2-40B4-BE49-F238E27FC236}">
                      <a16:creationId xmlns:a16="http://schemas.microsoft.com/office/drawing/2014/main" id="{3CDE2C11-E22D-4B55-AA0D-1DEC2CCB3595}"/>
                    </a:ext>
                  </a:extLst>
                </p:cNvPr>
                <p:cNvSpPr>
                  <a:spLocks noChangeArrowheads="1"/>
                </p:cNvSpPr>
                <p:nvPr/>
              </p:nvSpPr>
              <p:spPr bwMode="auto">
                <a:xfrm>
                  <a:off x="384" y="2355"/>
                  <a:ext cx="743"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rPr>
                    <a:t>Inputs</a:t>
                  </a:r>
                </a:p>
              </p:txBody>
            </p:sp>
          </p:grpSp>
        </p:grpSp>
      </p:grpSp>
      <p:grpSp>
        <p:nvGrpSpPr>
          <p:cNvPr id="12293" name="Group 11">
            <a:extLst>
              <a:ext uri="{FF2B5EF4-FFF2-40B4-BE49-F238E27FC236}">
                <a16:creationId xmlns:a16="http://schemas.microsoft.com/office/drawing/2014/main" id="{D9E9662B-110A-4AAC-A13A-8E987071E6B9}"/>
              </a:ext>
            </a:extLst>
          </p:cNvPr>
          <p:cNvGrpSpPr>
            <a:grpSpLocks/>
          </p:cNvGrpSpPr>
          <p:nvPr/>
        </p:nvGrpSpPr>
        <p:grpSpPr bwMode="auto">
          <a:xfrm>
            <a:off x="6553200" y="3748088"/>
            <a:ext cx="1436688" cy="523875"/>
            <a:chOff x="4128" y="2361"/>
            <a:chExt cx="905" cy="330"/>
          </a:xfrm>
        </p:grpSpPr>
        <p:sp>
          <p:nvSpPr>
            <p:cNvPr id="12349" name="AutoShape 12">
              <a:extLst>
                <a:ext uri="{FF2B5EF4-FFF2-40B4-BE49-F238E27FC236}">
                  <a16:creationId xmlns:a16="http://schemas.microsoft.com/office/drawing/2014/main" id="{D672B312-D516-4C7A-ADE7-AAFD82E87B19}"/>
                </a:ext>
              </a:extLst>
            </p:cNvPr>
            <p:cNvSpPr>
              <a:spLocks noChangeArrowheads="1"/>
            </p:cNvSpPr>
            <p:nvPr/>
          </p:nvSpPr>
          <p:spPr bwMode="auto">
            <a:xfrm>
              <a:off x="4128" y="2361"/>
              <a:ext cx="906" cy="331"/>
            </a:xfrm>
            <a:prstGeom prst="roundRect">
              <a:avLst>
                <a:gd name="adj" fmla="val 301"/>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50" name="Group 13">
              <a:extLst>
                <a:ext uri="{FF2B5EF4-FFF2-40B4-BE49-F238E27FC236}">
                  <a16:creationId xmlns:a16="http://schemas.microsoft.com/office/drawing/2014/main" id="{0D93BCCE-D258-41CD-955B-389172FE254A}"/>
                </a:ext>
              </a:extLst>
            </p:cNvPr>
            <p:cNvGrpSpPr>
              <a:grpSpLocks/>
            </p:cNvGrpSpPr>
            <p:nvPr/>
          </p:nvGrpSpPr>
          <p:grpSpPr bwMode="auto">
            <a:xfrm>
              <a:off x="4128" y="2361"/>
              <a:ext cx="904" cy="329"/>
              <a:chOff x="4128" y="2361"/>
              <a:chExt cx="904" cy="329"/>
            </a:xfrm>
          </p:grpSpPr>
          <p:sp>
            <p:nvSpPr>
              <p:cNvPr id="12351" name="AutoShape 14">
                <a:extLst>
                  <a:ext uri="{FF2B5EF4-FFF2-40B4-BE49-F238E27FC236}">
                    <a16:creationId xmlns:a16="http://schemas.microsoft.com/office/drawing/2014/main" id="{2BD5C808-552B-483F-93D9-D82E41E6B838}"/>
                  </a:ext>
                </a:extLst>
              </p:cNvPr>
              <p:cNvSpPr>
                <a:spLocks noChangeArrowheads="1"/>
              </p:cNvSpPr>
              <p:nvPr/>
            </p:nvSpPr>
            <p:spPr bwMode="auto">
              <a:xfrm>
                <a:off x="4128" y="2361"/>
                <a:ext cx="905"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52" name="Group 15">
                <a:extLst>
                  <a:ext uri="{FF2B5EF4-FFF2-40B4-BE49-F238E27FC236}">
                    <a16:creationId xmlns:a16="http://schemas.microsoft.com/office/drawing/2014/main" id="{2E47341C-5BCA-483C-AD9B-E4EF68F3485C}"/>
                  </a:ext>
                </a:extLst>
              </p:cNvPr>
              <p:cNvGrpSpPr>
                <a:grpSpLocks/>
              </p:cNvGrpSpPr>
              <p:nvPr/>
            </p:nvGrpSpPr>
            <p:grpSpPr bwMode="auto">
              <a:xfrm>
                <a:off x="4128" y="2361"/>
                <a:ext cx="904" cy="329"/>
                <a:chOff x="4128" y="2361"/>
                <a:chExt cx="904" cy="329"/>
              </a:xfrm>
            </p:grpSpPr>
            <p:sp>
              <p:nvSpPr>
                <p:cNvPr id="12353" name="AutoShape 16">
                  <a:extLst>
                    <a:ext uri="{FF2B5EF4-FFF2-40B4-BE49-F238E27FC236}">
                      <a16:creationId xmlns:a16="http://schemas.microsoft.com/office/drawing/2014/main" id="{05D83DE6-D206-4AE6-9043-A10815EAB56D}"/>
                    </a:ext>
                  </a:extLst>
                </p:cNvPr>
                <p:cNvSpPr>
                  <a:spLocks noChangeArrowheads="1"/>
                </p:cNvSpPr>
                <p:nvPr/>
              </p:nvSpPr>
              <p:spPr bwMode="auto">
                <a:xfrm>
                  <a:off x="4128" y="2361"/>
                  <a:ext cx="905"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54" name="AutoShape 17">
                  <a:extLst>
                    <a:ext uri="{FF2B5EF4-FFF2-40B4-BE49-F238E27FC236}">
                      <a16:creationId xmlns:a16="http://schemas.microsoft.com/office/drawing/2014/main" id="{246072E1-DBBB-48C2-8756-1BE77BEC906B}"/>
                    </a:ext>
                  </a:extLst>
                </p:cNvPr>
                <p:cNvSpPr>
                  <a:spLocks noChangeArrowheads="1"/>
                </p:cNvSpPr>
                <p:nvPr/>
              </p:nvSpPr>
              <p:spPr bwMode="auto">
                <a:xfrm>
                  <a:off x="4128" y="2361"/>
                  <a:ext cx="905" cy="330"/>
                </a:xfrm>
                <a:prstGeom prst="roundRect">
                  <a:avLst>
                    <a:gd name="adj" fmla="val 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rPr>
                    <a:t>Outputs</a:t>
                  </a:r>
                </a:p>
              </p:txBody>
            </p:sp>
          </p:grpSp>
        </p:grpSp>
      </p:grpSp>
      <p:grpSp>
        <p:nvGrpSpPr>
          <p:cNvPr id="12294" name="Group 18">
            <a:extLst>
              <a:ext uri="{FF2B5EF4-FFF2-40B4-BE49-F238E27FC236}">
                <a16:creationId xmlns:a16="http://schemas.microsoft.com/office/drawing/2014/main" id="{CE02A24F-B6E9-447F-94C7-5B3C41C91BBF}"/>
              </a:ext>
            </a:extLst>
          </p:cNvPr>
          <p:cNvGrpSpPr>
            <a:grpSpLocks/>
          </p:cNvGrpSpPr>
          <p:nvPr/>
        </p:nvGrpSpPr>
        <p:grpSpPr bwMode="auto">
          <a:xfrm>
            <a:off x="6705600" y="4343400"/>
            <a:ext cx="1220788" cy="827088"/>
            <a:chOff x="4224" y="2736"/>
            <a:chExt cx="769" cy="521"/>
          </a:xfrm>
        </p:grpSpPr>
        <p:sp>
          <p:nvSpPr>
            <p:cNvPr id="12343" name="AutoShape 19">
              <a:extLst>
                <a:ext uri="{FF2B5EF4-FFF2-40B4-BE49-F238E27FC236}">
                  <a16:creationId xmlns:a16="http://schemas.microsoft.com/office/drawing/2014/main" id="{275A5A94-883A-463B-9ED4-283CE5941632}"/>
                </a:ext>
              </a:extLst>
            </p:cNvPr>
            <p:cNvSpPr>
              <a:spLocks noChangeArrowheads="1"/>
            </p:cNvSpPr>
            <p:nvPr/>
          </p:nvSpPr>
          <p:spPr bwMode="auto">
            <a:xfrm>
              <a:off x="4224" y="2736"/>
              <a:ext cx="770" cy="522"/>
            </a:xfrm>
            <a:prstGeom prst="roundRect">
              <a:avLst>
                <a:gd name="adj" fmla="val 190"/>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44" name="Group 20">
              <a:extLst>
                <a:ext uri="{FF2B5EF4-FFF2-40B4-BE49-F238E27FC236}">
                  <a16:creationId xmlns:a16="http://schemas.microsoft.com/office/drawing/2014/main" id="{E7638424-78F5-43D2-9F63-9A663353170D}"/>
                </a:ext>
              </a:extLst>
            </p:cNvPr>
            <p:cNvGrpSpPr>
              <a:grpSpLocks/>
            </p:cNvGrpSpPr>
            <p:nvPr/>
          </p:nvGrpSpPr>
          <p:grpSpPr bwMode="auto">
            <a:xfrm>
              <a:off x="4224" y="2736"/>
              <a:ext cx="768" cy="520"/>
              <a:chOff x="4224" y="2736"/>
              <a:chExt cx="768" cy="520"/>
            </a:xfrm>
          </p:grpSpPr>
          <p:sp>
            <p:nvSpPr>
              <p:cNvPr id="12345" name="AutoShape 21">
                <a:extLst>
                  <a:ext uri="{FF2B5EF4-FFF2-40B4-BE49-F238E27FC236}">
                    <a16:creationId xmlns:a16="http://schemas.microsoft.com/office/drawing/2014/main" id="{B3DEC4A3-C75F-4031-A316-220C1A339D75}"/>
                  </a:ext>
                </a:extLst>
              </p:cNvPr>
              <p:cNvSpPr>
                <a:spLocks noChangeArrowheads="1"/>
              </p:cNvSpPr>
              <p:nvPr/>
            </p:nvSpPr>
            <p:spPr bwMode="auto">
              <a:xfrm>
                <a:off x="4224" y="2736"/>
                <a:ext cx="769"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46" name="Group 22">
                <a:extLst>
                  <a:ext uri="{FF2B5EF4-FFF2-40B4-BE49-F238E27FC236}">
                    <a16:creationId xmlns:a16="http://schemas.microsoft.com/office/drawing/2014/main" id="{CD1350BA-2BBD-4BB1-9EE4-E659024C5871}"/>
                  </a:ext>
                </a:extLst>
              </p:cNvPr>
              <p:cNvGrpSpPr>
                <a:grpSpLocks/>
              </p:cNvGrpSpPr>
              <p:nvPr/>
            </p:nvGrpSpPr>
            <p:grpSpPr bwMode="auto">
              <a:xfrm>
                <a:off x="4224" y="2736"/>
                <a:ext cx="768" cy="520"/>
                <a:chOff x="4224" y="2736"/>
                <a:chExt cx="768" cy="520"/>
              </a:xfrm>
            </p:grpSpPr>
            <p:sp>
              <p:nvSpPr>
                <p:cNvPr id="12347" name="AutoShape 23">
                  <a:extLst>
                    <a:ext uri="{FF2B5EF4-FFF2-40B4-BE49-F238E27FC236}">
                      <a16:creationId xmlns:a16="http://schemas.microsoft.com/office/drawing/2014/main" id="{1FACED88-DF93-4CEB-9F06-74EBD447BEA0}"/>
                    </a:ext>
                  </a:extLst>
                </p:cNvPr>
                <p:cNvSpPr>
                  <a:spLocks noChangeArrowheads="1"/>
                </p:cNvSpPr>
                <p:nvPr/>
              </p:nvSpPr>
              <p:spPr bwMode="auto">
                <a:xfrm>
                  <a:off x="4224" y="2736"/>
                  <a:ext cx="769"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48" name="AutoShape 24">
                  <a:extLst>
                    <a:ext uri="{FF2B5EF4-FFF2-40B4-BE49-F238E27FC236}">
                      <a16:creationId xmlns:a16="http://schemas.microsoft.com/office/drawing/2014/main" id="{C1DAB13D-167B-4BF1-9960-176C0A069DF5}"/>
                    </a:ext>
                  </a:extLst>
                </p:cNvPr>
                <p:cNvSpPr>
                  <a:spLocks noChangeArrowheads="1"/>
                </p:cNvSpPr>
                <p:nvPr/>
              </p:nvSpPr>
              <p:spPr bwMode="auto">
                <a:xfrm>
                  <a:off x="4224" y="2736"/>
                  <a:ext cx="769"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rPr>
                    <a:t>Goods /</a:t>
                  </a:r>
                </a:p>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rPr>
                    <a:t>Services</a:t>
                  </a:r>
                </a:p>
              </p:txBody>
            </p:sp>
          </p:grpSp>
        </p:grpSp>
      </p:grpSp>
      <p:grpSp>
        <p:nvGrpSpPr>
          <p:cNvPr id="12295" name="Group 32">
            <a:extLst>
              <a:ext uri="{FF2B5EF4-FFF2-40B4-BE49-F238E27FC236}">
                <a16:creationId xmlns:a16="http://schemas.microsoft.com/office/drawing/2014/main" id="{42D6E42A-2F4A-4855-8A1C-043B5926C184}"/>
              </a:ext>
            </a:extLst>
          </p:cNvPr>
          <p:cNvGrpSpPr>
            <a:grpSpLocks/>
          </p:cNvGrpSpPr>
          <p:nvPr/>
        </p:nvGrpSpPr>
        <p:grpSpPr bwMode="auto">
          <a:xfrm>
            <a:off x="7332663" y="2451100"/>
            <a:ext cx="1500187" cy="827088"/>
            <a:chOff x="4619" y="1544"/>
            <a:chExt cx="945" cy="521"/>
          </a:xfrm>
        </p:grpSpPr>
        <p:sp>
          <p:nvSpPr>
            <p:cNvPr id="12337" name="AutoShape 33">
              <a:extLst>
                <a:ext uri="{FF2B5EF4-FFF2-40B4-BE49-F238E27FC236}">
                  <a16:creationId xmlns:a16="http://schemas.microsoft.com/office/drawing/2014/main" id="{7BB098B1-369F-4276-916D-1BA496002B9B}"/>
                </a:ext>
              </a:extLst>
            </p:cNvPr>
            <p:cNvSpPr>
              <a:spLocks noChangeArrowheads="1"/>
            </p:cNvSpPr>
            <p:nvPr/>
          </p:nvSpPr>
          <p:spPr bwMode="auto">
            <a:xfrm>
              <a:off x="4619" y="1544"/>
              <a:ext cx="946" cy="522"/>
            </a:xfrm>
            <a:prstGeom prst="roundRect">
              <a:avLst>
                <a:gd name="adj" fmla="val 190"/>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38" name="Group 34">
              <a:extLst>
                <a:ext uri="{FF2B5EF4-FFF2-40B4-BE49-F238E27FC236}">
                  <a16:creationId xmlns:a16="http://schemas.microsoft.com/office/drawing/2014/main" id="{BA22A6AA-D222-4B25-AE10-652AFDC165FB}"/>
                </a:ext>
              </a:extLst>
            </p:cNvPr>
            <p:cNvGrpSpPr>
              <a:grpSpLocks/>
            </p:cNvGrpSpPr>
            <p:nvPr/>
          </p:nvGrpSpPr>
          <p:grpSpPr bwMode="auto">
            <a:xfrm>
              <a:off x="4619" y="1544"/>
              <a:ext cx="944" cy="520"/>
              <a:chOff x="4619" y="1544"/>
              <a:chExt cx="944" cy="520"/>
            </a:xfrm>
          </p:grpSpPr>
          <p:sp>
            <p:nvSpPr>
              <p:cNvPr id="12339" name="AutoShape 35">
                <a:extLst>
                  <a:ext uri="{FF2B5EF4-FFF2-40B4-BE49-F238E27FC236}">
                    <a16:creationId xmlns:a16="http://schemas.microsoft.com/office/drawing/2014/main" id="{E7CC5D87-4EA9-4173-B2C4-5F42EE866BDD}"/>
                  </a:ext>
                </a:extLst>
              </p:cNvPr>
              <p:cNvSpPr>
                <a:spLocks noChangeArrowheads="1"/>
              </p:cNvSpPr>
              <p:nvPr/>
            </p:nvSpPr>
            <p:spPr bwMode="auto">
              <a:xfrm>
                <a:off x="4619" y="1544"/>
                <a:ext cx="945"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40" name="Group 36">
                <a:extLst>
                  <a:ext uri="{FF2B5EF4-FFF2-40B4-BE49-F238E27FC236}">
                    <a16:creationId xmlns:a16="http://schemas.microsoft.com/office/drawing/2014/main" id="{7C12B5D1-E9CD-4B3F-BA40-A1DEAF4315EA}"/>
                  </a:ext>
                </a:extLst>
              </p:cNvPr>
              <p:cNvGrpSpPr>
                <a:grpSpLocks/>
              </p:cNvGrpSpPr>
              <p:nvPr/>
            </p:nvGrpSpPr>
            <p:grpSpPr bwMode="auto">
              <a:xfrm>
                <a:off x="4619" y="1544"/>
                <a:ext cx="944" cy="520"/>
                <a:chOff x="4619" y="1544"/>
                <a:chExt cx="944" cy="520"/>
              </a:xfrm>
            </p:grpSpPr>
            <p:sp>
              <p:nvSpPr>
                <p:cNvPr id="12341" name="AutoShape 37">
                  <a:extLst>
                    <a:ext uri="{FF2B5EF4-FFF2-40B4-BE49-F238E27FC236}">
                      <a16:creationId xmlns:a16="http://schemas.microsoft.com/office/drawing/2014/main" id="{20D732E4-3285-4C93-87BF-E017D21189F9}"/>
                    </a:ext>
                  </a:extLst>
                </p:cNvPr>
                <p:cNvSpPr>
                  <a:spLocks noChangeArrowheads="1"/>
                </p:cNvSpPr>
                <p:nvPr/>
              </p:nvSpPr>
              <p:spPr bwMode="auto">
                <a:xfrm>
                  <a:off x="4619" y="1544"/>
                  <a:ext cx="945"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42" name="AutoShape 38">
                  <a:extLst>
                    <a:ext uri="{FF2B5EF4-FFF2-40B4-BE49-F238E27FC236}">
                      <a16:creationId xmlns:a16="http://schemas.microsoft.com/office/drawing/2014/main" id="{B5385B34-6560-4D81-8B10-1E3F6A1F3D4D}"/>
                    </a:ext>
                  </a:extLst>
                </p:cNvPr>
                <p:cNvSpPr>
                  <a:spLocks noChangeArrowheads="1"/>
                </p:cNvSpPr>
                <p:nvPr/>
              </p:nvSpPr>
              <p:spPr bwMode="auto">
                <a:xfrm>
                  <a:off x="4619" y="1544"/>
                  <a:ext cx="945" cy="520"/>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rPr>
                    <a:t>Feedback</a:t>
                  </a:r>
                </a:p>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rPr>
                    <a:t>for </a:t>
                  </a:r>
                  <a:r>
                    <a:rPr kumimoji="0" lang="en-GB" altLang="en-US" sz="2400" b="0" i="1" u="none" strike="noStrike" kern="1200" cap="none" spc="0" normalizeH="0" baseline="0" noProof="0">
                      <a:ln>
                        <a:noFill/>
                      </a:ln>
                      <a:solidFill>
                        <a:prstClr val="black"/>
                      </a:solidFill>
                      <a:effectLst/>
                      <a:uLnTx/>
                      <a:uFillTx/>
                      <a:latin typeface="Times New Roman" panose="02020603050405020304" pitchFamily="18" charset="0"/>
                      <a:ea typeface="+mn-ea"/>
                    </a:rPr>
                    <a:t>control</a:t>
                  </a:r>
                </a:p>
              </p:txBody>
            </p:sp>
          </p:grpSp>
        </p:grpSp>
      </p:grpSp>
      <p:grpSp>
        <p:nvGrpSpPr>
          <p:cNvPr id="12296" name="Group 39">
            <a:extLst>
              <a:ext uri="{FF2B5EF4-FFF2-40B4-BE49-F238E27FC236}">
                <a16:creationId xmlns:a16="http://schemas.microsoft.com/office/drawing/2014/main" id="{791C8640-D3C9-40DE-A6A4-1B8D5319E250}"/>
              </a:ext>
            </a:extLst>
          </p:cNvPr>
          <p:cNvGrpSpPr>
            <a:grpSpLocks/>
          </p:cNvGrpSpPr>
          <p:nvPr/>
        </p:nvGrpSpPr>
        <p:grpSpPr bwMode="auto">
          <a:xfrm>
            <a:off x="3014663" y="3517900"/>
            <a:ext cx="2759075" cy="827088"/>
            <a:chOff x="1899" y="2216"/>
            <a:chExt cx="1738" cy="521"/>
          </a:xfrm>
        </p:grpSpPr>
        <p:sp>
          <p:nvSpPr>
            <p:cNvPr id="12331" name="AutoShape 40">
              <a:extLst>
                <a:ext uri="{FF2B5EF4-FFF2-40B4-BE49-F238E27FC236}">
                  <a16:creationId xmlns:a16="http://schemas.microsoft.com/office/drawing/2014/main" id="{3B061C0E-1FC5-432B-A958-E379696DE760}"/>
                </a:ext>
              </a:extLst>
            </p:cNvPr>
            <p:cNvSpPr>
              <a:spLocks noChangeArrowheads="1"/>
            </p:cNvSpPr>
            <p:nvPr/>
          </p:nvSpPr>
          <p:spPr bwMode="auto">
            <a:xfrm>
              <a:off x="1899" y="2216"/>
              <a:ext cx="1739" cy="522"/>
            </a:xfrm>
            <a:prstGeom prst="roundRect">
              <a:avLst>
                <a:gd name="adj" fmla="val 190"/>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32" name="Group 41">
              <a:extLst>
                <a:ext uri="{FF2B5EF4-FFF2-40B4-BE49-F238E27FC236}">
                  <a16:creationId xmlns:a16="http://schemas.microsoft.com/office/drawing/2014/main" id="{06B51CD5-77EA-462C-9F5C-DD3818476BC9}"/>
                </a:ext>
              </a:extLst>
            </p:cNvPr>
            <p:cNvGrpSpPr>
              <a:grpSpLocks/>
            </p:cNvGrpSpPr>
            <p:nvPr/>
          </p:nvGrpSpPr>
          <p:grpSpPr bwMode="auto">
            <a:xfrm>
              <a:off x="1899" y="2216"/>
              <a:ext cx="1737" cy="520"/>
              <a:chOff x="1899" y="2216"/>
              <a:chExt cx="1737" cy="520"/>
            </a:xfrm>
          </p:grpSpPr>
          <p:sp>
            <p:nvSpPr>
              <p:cNvPr id="12333" name="AutoShape 42">
                <a:extLst>
                  <a:ext uri="{FF2B5EF4-FFF2-40B4-BE49-F238E27FC236}">
                    <a16:creationId xmlns:a16="http://schemas.microsoft.com/office/drawing/2014/main" id="{AE3CF729-A9A8-4D43-ADD7-950C7868F7D3}"/>
                  </a:ext>
                </a:extLst>
              </p:cNvPr>
              <p:cNvSpPr>
                <a:spLocks noChangeArrowheads="1"/>
              </p:cNvSpPr>
              <p:nvPr/>
            </p:nvSpPr>
            <p:spPr bwMode="auto">
              <a:xfrm>
                <a:off x="1899" y="2216"/>
                <a:ext cx="1738"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34" name="Group 43">
                <a:extLst>
                  <a:ext uri="{FF2B5EF4-FFF2-40B4-BE49-F238E27FC236}">
                    <a16:creationId xmlns:a16="http://schemas.microsoft.com/office/drawing/2014/main" id="{E11FB2AA-69F9-48DA-B849-4091DFEB6A18}"/>
                  </a:ext>
                </a:extLst>
              </p:cNvPr>
              <p:cNvGrpSpPr>
                <a:grpSpLocks/>
              </p:cNvGrpSpPr>
              <p:nvPr/>
            </p:nvGrpSpPr>
            <p:grpSpPr bwMode="auto">
              <a:xfrm>
                <a:off x="1899" y="2216"/>
                <a:ext cx="1737" cy="520"/>
                <a:chOff x="1899" y="2216"/>
                <a:chExt cx="1737" cy="520"/>
              </a:xfrm>
            </p:grpSpPr>
            <p:sp>
              <p:nvSpPr>
                <p:cNvPr id="12335" name="AutoShape 44">
                  <a:extLst>
                    <a:ext uri="{FF2B5EF4-FFF2-40B4-BE49-F238E27FC236}">
                      <a16:creationId xmlns:a16="http://schemas.microsoft.com/office/drawing/2014/main" id="{F96CCF79-2A18-4BCB-BD3F-6B9F49ED4288}"/>
                    </a:ext>
                  </a:extLst>
                </p:cNvPr>
                <p:cNvSpPr>
                  <a:spLocks noChangeArrowheads="1"/>
                </p:cNvSpPr>
                <p:nvPr/>
              </p:nvSpPr>
              <p:spPr bwMode="auto">
                <a:xfrm>
                  <a:off x="1899" y="2216"/>
                  <a:ext cx="1738" cy="521"/>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2" name="AutoShape 45">
                  <a:extLst>
                    <a:ext uri="{FF2B5EF4-FFF2-40B4-BE49-F238E27FC236}">
                      <a16:creationId xmlns:a16="http://schemas.microsoft.com/office/drawing/2014/main" id="{B26534DB-D435-46E6-9774-8209558F22BC}"/>
                    </a:ext>
                  </a:extLst>
                </p:cNvPr>
                <p:cNvSpPr>
                  <a:spLocks noChangeArrowheads="1"/>
                </p:cNvSpPr>
                <p:nvPr/>
              </p:nvSpPr>
              <p:spPr bwMode="auto">
                <a:xfrm>
                  <a:off x="1899" y="2216"/>
                  <a:ext cx="1738" cy="521"/>
                </a:xfrm>
                <a:prstGeom prst="roundRect">
                  <a:avLst>
                    <a:gd name="adj" fmla="val 190"/>
                  </a:avLst>
                </a:prstGeom>
                <a:noFill/>
                <a:ln w="9525">
                  <a:noFill/>
                  <a:round/>
                  <a:headEnd/>
                  <a:tailEnd/>
                </a:ln>
              </p:spPr>
              <p:txBody>
                <a:bodyPr wrap="none" lIns="92160" tIns="46080" rIns="92160" bIns="46080">
                  <a:spAutoFit/>
                </a:bodyPr>
                <a:lstStyle/>
                <a:p>
                  <a:pPr marL="0" marR="0" lvl="0" indent="0" algn="ctr"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Times New Roman" pitchFamily="16" charset="0"/>
                      <a:ea typeface="+mn-ea"/>
                      <a:cs typeface="+mn-cs"/>
                    </a:rPr>
                    <a:t>Transformation:</a:t>
                  </a:r>
                </a:p>
                <a:p>
                  <a:pPr marL="0" marR="0" lvl="0" indent="0" algn="ctr" defTabSz="457200" rtl="0" eaLnBrk="1" fontAlgn="auto" latinLnBrk="0" hangingPunct="1">
                    <a:lnSpc>
                      <a:spcPct val="100000"/>
                    </a:lnSpc>
                    <a:spcBef>
                      <a:spcPts val="0"/>
                    </a:spcBef>
                    <a:spcAft>
                      <a:spcPts val="0"/>
                    </a:spcAft>
                    <a:buClr>
                      <a:srgbClr val="333333"/>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800" b="0" i="0" u="none" strike="noStrike" kern="1200" cap="none" spc="0" normalizeH="0" baseline="0" noProof="0" dirty="0">
                      <a:ln>
                        <a:noFill/>
                      </a:ln>
                      <a:solidFill>
                        <a:srgbClr val="333333"/>
                      </a:solidFill>
                      <a:effectLst/>
                      <a:uLnTx/>
                      <a:uFillTx/>
                      <a:latin typeface="Times New Roman" pitchFamily="16" charset="0"/>
                      <a:ea typeface="+mn-ea"/>
                      <a:cs typeface="+mn-cs"/>
                    </a:rPr>
                    <a:t>Network of activities</a:t>
                  </a:r>
                </a:p>
              </p:txBody>
            </p:sp>
          </p:grpSp>
        </p:grpSp>
      </p:grpSp>
      <p:grpSp>
        <p:nvGrpSpPr>
          <p:cNvPr id="12297" name="Group 46">
            <a:extLst>
              <a:ext uri="{FF2B5EF4-FFF2-40B4-BE49-F238E27FC236}">
                <a16:creationId xmlns:a16="http://schemas.microsoft.com/office/drawing/2014/main" id="{3595C571-F678-4EFB-8613-18E13D8B83E3}"/>
              </a:ext>
            </a:extLst>
          </p:cNvPr>
          <p:cNvGrpSpPr>
            <a:grpSpLocks/>
          </p:cNvGrpSpPr>
          <p:nvPr/>
        </p:nvGrpSpPr>
        <p:grpSpPr bwMode="auto">
          <a:xfrm>
            <a:off x="377825" y="4460875"/>
            <a:ext cx="2305050" cy="1201738"/>
            <a:chOff x="384" y="2744"/>
            <a:chExt cx="1452" cy="736"/>
          </a:xfrm>
        </p:grpSpPr>
        <p:sp>
          <p:nvSpPr>
            <p:cNvPr id="12325" name="AutoShape 47">
              <a:extLst>
                <a:ext uri="{FF2B5EF4-FFF2-40B4-BE49-F238E27FC236}">
                  <a16:creationId xmlns:a16="http://schemas.microsoft.com/office/drawing/2014/main" id="{6439B52B-282A-4F09-9AC0-7A1A4A0E59D6}"/>
                </a:ext>
              </a:extLst>
            </p:cNvPr>
            <p:cNvSpPr>
              <a:spLocks noChangeArrowheads="1"/>
            </p:cNvSpPr>
            <p:nvPr/>
          </p:nvSpPr>
          <p:spPr bwMode="auto">
            <a:xfrm>
              <a:off x="384" y="2744"/>
              <a:ext cx="1452" cy="736"/>
            </a:xfrm>
            <a:prstGeom prst="roundRect">
              <a:avLst>
                <a:gd name="adj" fmla="val 153"/>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26" name="Group 48">
              <a:extLst>
                <a:ext uri="{FF2B5EF4-FFF2-40B4-BE49-F238E27FC236}">
                  <a16:creationId xmlns:a16="http://schemas.microsoft.com/office/drawing/2014/main" id="{262D9FF0-1256-44AC-8425-59EFC3E8CB1E}"/>
                </a:ext>
              </a:extLst>
            </p:cNvPr>
            <p:cNvGrpSpPr>
              <a:grpSpLocks/>
            </p:cNvGrpSpPr>
            <p:nvPr/>
          </p:nvGrpSpPr>
          <p:grpSpPr bwMode="auto">
            <a:xfrm>
              <a:off x="384" y="2744"/>
              <a:ext cx="1451" cy="736"/>
              <a:chOff x="384" y="2744"/>
              <a:chExt cx="1451" cy="736"/>
            </a:xfrm>
          </p:grpSpPr>
          <p:sp>
            <p:nvSpPr>
              <p:cNvPr id="12327" name="AutoShape 49">
                <a:extLst>
                  <a:ext uri="{FF2B5EF4-FFF2-40B4-BE49-F238E27FC236}">
                    <a16:creationId xmlns:a16="http://schemas.microsoft.com/office/drawing/2014/main" id="{2FC85D8E-46C1-479E-A93D-7682765F5FEA}"/>
                  </a:ext>
                </a:extLst>
              </p:cNvPr>
              <p:cNvSpPr>
                <a:spLocks noChangeArrowheads="1"/>
              </p:cNvSpPr>
              <p:nvPr/>
            </p:nvSpPr>
            <p:spPr bwMode="auto">
              <a:xfrm>
                <a:off x="384" y="2744"/>
                <a:ext cx="1451" cy="736"/>
              </a:xfrm>
              <a:prstGeom prst="roundRect">
                <a:avLst>
                  <a:gd name="adj" fmla="val 1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28" name="Group 50">
                <a:extLst>
                  <a:ext uri="{FF2B5EF4-FFF2-40B4-BE49-F238E27FC236}">
                    <a16:creationId xmlns:a16="http://schemas.microsoft.com/office/drawing/2014/main" id="{FFE4DCC8-4F96-43CE-8F59-41139F0A03A0}"/>
                  </a:ext>
                </a:extLst>
              </p:cNvPr>
              <p:cNvGrpSpPr>
                <a:grpSpLocks/>
              </p:cNvGrpSpPr>
              <p:nvPr/>
            </p:nvGrpSpPr>
            <p:grpSpPr bwMode="auto">
              <a:xfrm>
                <a:off x="384" y="2744"/>
                <a:ext cx="1451" cy="736"/>
                <a:chOff x="384" y="2744"/>
                <a:chExt cx="1451" cy="736"/>
              </a:xfrm>
            </p:grpSpPr>
            <p:sp>
              <p:nvSpPr>
                <p:cNvPr id="12329" name="AutoShape 51">
                  <a:extLst>
                    <a:ext uri="{FF2B5EF4-FFF2-40B4-BE49-F238E27FC236}">
                      <a16:creationId xmlns:a16="http://schemas.microsoft.com/office/drawing/2014/main" id="{E720F5ED-2C68-41AF-B228-37C662015B26}"/>
                    </a:ext>
                  </a:extLst>
                </p:cNvPr>
                <p:cNvSpPr>
                  <a:spLocks noChangeArrowheads="1"/>
                </p:cNvSpPr>
                <p:nvPr/>
              </p:nvSpPr>
              <p:spPr bwMode="auto">
                <a:xfrm>
                  <a:off x="384" y="2744"/>
                  <a:ext cx="1451" cy="736"/>
                </a:xfrm>
                <a:prstGeom prst="roundRect">
                  <a:avLst>
                    <a:gd name="adj" fmla="val 1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30" name="AutoShape 52">
                  <a:extLst>
                    <a:ext uri="{FF2B5EF4-FFF2-40B4-BE49-F238E27FC236}">
                      <a16:creationId xmlns:a16="http://schemas.microsoft.com/office/drawing/2014/main" id="{87656EC0-E801-400D-93A9-71FE15C0C10C}"/>
                    </a:ext>
                  </a:extLst>
                </p:cNvPr>
                <p:cNvSpPr>
                  <a:spLocks noChangeArrowheads="1"/>
                </p:cNvSpPr>
                <p:nvPr/>
              </p:nvSpPr>
              <p:spPr bwMode="auto">
                <a:xfrm>
                  <a:off x="384" y="2744"/>
                  <a:ext cx="1360" cy="736"/>
                </a:xfrm>
                <a:prstGeom prst="roundRect">
                  <a:avLst>
                    <a:gd name="adj" fmla="val 1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rPr>
                    <a:t>Man, Machine, Material, Information,</a:t>
                  </a:r>
                </a:p>
                <a:p>
                  <a:pPr marL="0" marR="0" lvl="0" indent="0" algn="l"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rPr>
                    <a:t>Skills, etc.</a:t>
                  </a:r>
                </a:p>
              </p:txBody>
            </p:sp>
          </p:grpSp>
        </p:grpSp>
      </p:grpSp>
      <p:sp>
        <p:nvSpPr>
          <p:cNvPr id="12298" name="Freeform 53">
            <a:extLst>
              <a:ext uri="{FF2B5EF4-FFF2-40B4-BE49-F238E27FC236}">
                <a16:creationId xmlns:a16="http://schemas.microsoft.com/office/drawing/2014/main" id="{8966CB92-6315-4060-8CD3-B7F3EE469037}"/>
              </a:ext>
            </a:extLst>
          </p:cNvPr>
          <p:cNvSpPr>
            <a:spLocks/>
          </p:cNvSpPr>
          <p:nvPr/>
        </p:nvSpPr>
        <p:spPr bwMode="auto">
          <a:xfrm>
            <a:off x="5654675" y="2390775"/>
            <a:ext cx="1600200" cy="1219200"/>
          </a:xfrm>
          <a:custGeom>
            <a:avLst/>
            <a:gdLst>
              <a:gd name="T0" fmla="*/ 2147483646 w 4446"/>
              <a:gd name="T1" fmla="*/ 2147483646 h 3388"/>
              <a:gd name="T2" fmla="*/ 2147483646 w 4446"/>
              <a:gd name="T3" fmla="*/ 0 h 3388"/>
              <a:gd name="T4" fmla="*/ 0 w 4446"/>
              <a:gd name="T5" fmla="*/ 0 h 3388"/>
              <a:gd name="T6" fmla="*/ 0 60000 65536"/>
              <a:gd name="T7" fmla="*/ 0 60000 65536"/>
              <a:gd name="T8" fmla="*/ 0 60000 65536"/>
              <a:gd name="T9" fmla="*/ 0 w 4446"/>
              <a:gd name="T10" fmla="*/ 0 h 3388"/>
              <a:gd name="T11" fmla="*/ 4446 w 4446"/>
              <a:gd name="T12" fmla="*/ 3388 h 3388"/>
            </a:gdLst>
            <a:ahLst/>
            <a:cxnLst>
              <a:cxn ang="T6">
                <a:pos x="T0" y="T1"/>
              </a:cxn>
              <a:cxn ang="T7">
                <a:pos x="T2" y="T3"/>
              </a:cxn>
              <a:cxn ang="T8">
                <a:pos x="T4" y="T5"/>
              </a:cxn>
            </a:cxnLst>
            <a:rect l="T9" t="T10" r="T11" b="T12"/>
            <a:pathLst>
              <a:path w="4446" h="3388">
                <a:moveTo>
                  <a:pt x="4445" y="3387"/>
                </a:moveTo>
                <a:lnTo>
                  <a:pt x="4445" y="0"/>
                </a:lnTo>
                <a:lnTo>
                  <a:pt x="0" y="0"/>
                </a:lnTo>
              </a:path>
            </a:pathLst>
          </a:custGeom>
          <a:noFill/>
          <a:ln w="12600" cap="rnd">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299" name="AutoShape 61">
            <a:extLst>
              <a:ext uri="{FF2B5EF4-FFF2-40B4-BE49-F238E27FC236}">
                <a16:creationId xmlns:a16="http://schemas.microsoft.com/office/drawing/2014/main" id="{0B14B282-5736-4369-91B7-E810DE5782BE}"/>
              </a:ext>
            </a:extLst>
          </p:cNvPr>
          <p:cNvSpPr>
            <a:spLocks noChangeArrowheads="1"/>
          </p:cNvSpPr>
          <p:nvPr/>
        </p:nvSpPr>
        <p:spPr bwMode="auto">
          <a:xfrm>
            <a:off x="3298825" y="4454525"/>
            <a:ext cx="444500" cy="292100"/>
          </a:xfrm>
          <a:prstGeom prst="roundRect">
            <a:avLst>
              <a:gd name="adj" fmla="val 542"/>
            </a:avLst>
          </a:prstGeom>
          <a:solidFill>
            <a:srgbClr val="00CC99"/>
          </a:solidFill>
          <a:ln w="12600">
            <a:solidFill>
              <a:srgbClr val="000000"/>
            </a:solidFill>
            <a:round/>
            <a:headEnd/>
            <a:tailEnd/>
          </a:ln>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00" name="AutoShape 62">
            <a:extLst>
              <a:ext uri="{FF2B5EF4-FFF2-40B4-BE49-F238E27FC236}">
                <a16:creationId xmlns:a16="http://schemas.microsoft.com/office/drawing/2014/main" id="{4B041318-17D2-4BEE-9C6D-9235E22DBC0F}"/>
              </a:ext>
            </a:extLst>
          </p:cNvPr>
          <p:cNvSpPr>
            <a:spLocks noChangeArrowheads="1"/>
          </p:cNvSpPr>
          <p:nvPr/>
        </p:nvSpPr>
        <p:spPr bwMode="auto">
          <a:xfrm>
            <a:off x="4213225" y="4454525"/>
            <a:ext cx="444500" cy="292100"/>
          </a:xfrm>
          <a:prstGeom prst="roundRect">
            <a:avLst>
              <a:gd name="adj" fmla="val 542"/>
            </a:avLst>
          </a:prstGeom>
          <a:solidFill>
            <a:srgbClr val="00CC99"/>
          </a:solidFill>
          <a:ln w="12600">
            <a:solidFill>
              <a:srgbClr val="000000"/>
            </a:solidFill>
            <a:round/>
            <a:headEnd/>
            <a:tailEnd/>
          </a:ln>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01" name="AutoShape 63">
            <a:extLst>
              <a:ext uri="{FF2B5EF4-FFF2-40B4-BE49-F238E27FC236}">
                <a16:creationId xmlns:a16="http://schemas.microsoft.com/office/drawing/2014/main" id="{FE6FF036-73A7-4E10-8E5E-C803005B1FB4}"/>
              </a:ext>
            </a:extLst>
          </p:cNvPr>
          <p:cNvSpPr>
            <a:spLocks noChangeArrowheads="1"/>
          </p:cNvSpPr>
          <p:nvPr/>
        </p:nvSpPr>
        <p:spPr bwMode="auto">
          <a:xfrm>
            <a:off x="5127625" y="4454525"/>
            <a:ext cx="444500" cy="292100"/>
          </a:xfrm>
          <a:prstGeom prst="roundRect">
            <a:avLst>
              <a:gd name="adj" fmla="val 542"/>
            </a:avLst>
          </a:prstGeom>
          <a:solidFill>
            <a:srgbClr val="00CC99"/>
          </a:solidFill>
          <a:ln w="12600">
            <a:solidFill>
              <a:srgbClr val="000000"/>
            </a:solidFill>
            <a:round/>
            <a:headEnd/>
            <a:tailEnd/>
          </a:ln>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02" name="AutoShape 64">
            <a:extLst>
              <a:ext uri="{FF2B5EF4-FFF2-40B4-BE49-F238E27FC236}">
                <a16:creationId xmlns:a16="http://schemas.microsoft.com/office/drawing/2014/main" id="{AE86F6CF-0C6F-4D57-8E46-ADE2275D9F21}"/>
              </a:ext>
            </a:extLst>
          </p:cNvPr>
          <p:cNvSpPr>
            <a:spLocks noChangeArrowheads="1"/>
          </p:cNvSpPr>
          <p:nvPr/>
        </p:nvSpPr>
        <p:spPr bwMode="auto">
          <a:xfrm>
            <a:off x="4213225" y="4911725"/>
            <a:ext cx="444500" cy="292100"/>
          </a:xfrm>
          <a:prstGeom prst="roundRect">
            <a:avLst>
              <a:gd name="adj" fmla="val 542"/>
            </a:avLst>
          </a:prstGeom>
          <a:solidFill>
            <a:srgbClr val="00CC99"/>
          </a:solidFill>
          <a:ln w="12600">
            <a:solidFill>
              <a:srgbClr val="000000"/>
            </a:solidFill>
            <a:round/>
            <a:headEnd/>
            <a:tailEnd/>
          </a:ln>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03" name="Freeform 65">
            <a:extLst>
              <a:ext uri="{FF2B5EF4-FFF2-40B4-BE49-F238E27FC236}">
                <a16:creationId xmlns:a16="http://schemas.microsoft.com/office/drawing/2014/main" id="{CD04551A-A631-43D3-B879-A2EA67AB2762}"/>
              </a:ext>
            </a:extLst>
          </p:cNvPr>
          <p:cNvSpPr>
            <a:spLocks noChangeArrowheads="1"/>
          </p:cNvSpPr>
          <p:nvPr/>
        </p:nvSpPr>
        <p:spPr bwMode="auto">
          <a:xfrm>
            <a:off x="3825875" y="4448175"/>
            <a:ext cx="306388" cy="304800"/>
          </a:xfrm>
          <a:custGeom>
            <a:avLst/>
            <a:gdLst>
              <a:gd name="T0" fmla="*/ 0 w 852"/>
              <a:gd name="T1" fmla="*/ 2147483646 h 848"/>
              <a:gd name="T2" fmla="*/ 2147483646 w 852"/>
              <a:gd name="T3" fmla="*/ 0 h 848"/>
              <a:gd name="T4" fmla="*/ 2147483646 w 852"/>
              <a:gd name="T5" fmla="*/ 2147483646 h 848"/>
              <a:gd name="T6" fmla="*/ 0 w 852"/>
              <a:gd name="T7" fmla="*/ 2147483646 h 848"/>
              <a:gd name="T8" fmla="*/ 0 60000 65536"/>
              <a:gd name="T9" fmla="*/ 0 60000 65536"/>
              <a:gd name="T10" fmla="*/ 0 60000 65536"/>
              <a:gd name="T11" fmla="*/ 0 60000 65536"/>
              <a:gd name="T12" fmla="*/ 0 w 852"/>
              <a:gd name="T13" fmla="*/ 0 h 848"/>
              <a:gd name="T14" fmla="*/ 852 w 852"/>
              <a:gd name="T15" fmla="*/ 848 h 848"/>
            </a:gdLst>
            <a:ahLst/>
            <a:cxnLst>
              <a:cxn ang="T8">
                <a:pos x="T0" y="T1"/>
              </a:cxn>
              <a:cxn ang="T9">
                <a:pos x="T2" y="T3"/>
              </a:cxn>
              <a:cxn ang="T10">
                <a:pos x="T4" y="T5"/>
              </a:cxn>
              <a:cxn ang="T11">
                <a:pos x="T6" y="T7"/>
              </a:cxn>
            </a:cxnLst>
            <a:rect l="T12" t="T13" r="T14" b="T15"/>
            <a:pathLst>
              <a:path w="852" h="848">
                <a:moveTo>
                  <a:pt x="0" y="847"/>
                </a:moveTo>
                <a:lnTo>
                  <a:pt x="425" y="0"/>
                </a:lnTo>
                <a:lnTo>
                  <a:pt x="851" y="847"/>
                </a:lnTo>
                <a:lnTo>
                  <a:pt x="0" y="847"/>
                </a:lnTo>
              </a:path>
            </a:pathLst>
          </a:custGeom>
          <a:solidFill>
            <a:srgbClr val="00CC99"/>
          </a:solidFill>
          <a:ln w="1260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4" name="Freeform 66">
            <a:extLst>
              <a:ext uri="{FF2B5EF4-FFF2-40B4-BE49-F238E27FC236}">
                <a16:creationId xmlns:a16="http://schemas.microsoft.com/office/drawing/2014/main" id="{5CDD29F1-6A6A-4E49-8AF7-D7629F59B607}"/>
              </a:ext>
            </a:extLst>
          </p:cNvPr>
          <p:cNvSpPr>
            <a:spLocks noChangeArrowheads="1"/>
          </p:cNvSpPr>
          <p:nvPr/>
        </p:nvSpPr>
        <p:spPr bwMode="auto">
          <a:xfrm>
            <a:off x="4740275" y="4448175"/>
            <a:ext cx="306388" cy="304800"/>
          </a:xfrm>
          <a:custGeom>
            <a:avLst/>
            <a:gdLst>
              <a:gd name="T0" fmla="*/ 0 w 852"/>
              <a:gd name="T1" fmla="*/ 2147483646 h 848"/>
              <a:gd name="T2" fmla="*/ 2147483646 w 852"/>
              <a:gd name="T3" fmla="*/ 0 h 848"/>
              <a:gd name="T4" fmla="*/ 2147483646 w 852"/>
              <a:gd name="T5" fmla="*/ 2147483646 h 848"/>
              <a:gd name="T6" fmla="*/ 0 w 852"/>
              <a:gd name="T7" fmla="*/ 2147483646 h 848"/>
              <a:gd name="T8" fmla="*/ 0 60000 65536"/>
              <a:gd name="T9" fmla="*/ 0 60000 65536"/>
              <a:gd name="T10" fmla="*/ 0 60000 65536"/>
              <a:gd name="T11" fmla="*/ 0 60000 65536"/>
              <a:gd name="T12" fmla="*/ 0 w 852"/>
              <a:gd name="T13" fmla="*/ 0 h 848"/>
              <a:gd name="T14" fmla="*/ 852 w 852"/>
              <a:gd name="T15" fmla="*/ 848 h 848"/>
            </a:gdLst>
            <a:ahLst/>
            <a:cxnLst>
              <a:cxn ang="T8">
                <a:pos x="T0" y="T1"/>
              </a:cxn>
              <a:cxn ang="T9">
                <a:pos x="T2" y="T3"/>
              </a:cxn>
              <a:cxn ang="T10">
                <a:pos x="T4" y="T5"/>
              </a:cxn>
              <a:cxn ang="T11">
                <a:pos x="T6" y="T7"/>
              </a:cxn>
            </a:cxnLst>
            <a:rect l="T12" t="T13" r="T14" b="T15"/>
            <a:pathLst>
              <a:path w="852" h="848">
                <a:moveTo>
                  <a:pt x="0" y="847"/>
                </a:moveTo>
                <a:lnTo>
                  <a:pt x="425" y="0"/>
                </a:lnTo>
                <a:lnTo>
                  <a:pt x="851" y="847"/>
                </a:lnTo>
                <a:lnTo>
                  <a:pt x="0" y="847"/>
                </a:lnTo>
              </a:path>
            </a:pathLst>
          </a:custGeom>
          <a:solidFill>
            <a:srgbClr val="00CC99"/>
          </a:solidFill>
          <a:ln w="1260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5" name="Freeform 67">
            <a:extLst>
              <a:ext uri="{FF2B5EF4-FFF2-40B4-BE49-F238E27FC236}">
                <a16:creationId xmlns:a16="http://schemas.microsoft.com/office/drawing/2014/main" id="{559E87FE-DD99-4A24-9038-A3BE4A42E7ED}"/>
              </a:ext>
            </a:extLst>
          </p:cNvPr>
          <p:cNvSpPr>
            <a:spLocks noChangeArrowheads="1"/>
          </p:cNvSpPr>
          <p:nvPr/>
        </p:nvSpPr>
        <p:spPr bwMode="auto">
          <a:xfrm>
            <a:off x="4740275" y="4905375"/>
            <a:ext cx="306388" cy="304800"/>
          </a:xfrm>
          <a:custGeom>
            <a:avLst/>
            <a:gdLst>
              <a:gd name="T0" fmla="*/ 0 w 852"/>
              <a:gd name="T1" fmla="*/ 2147483646 h 848"/>
              <a:gd name="T2" fmla="*/ 2147483646 w 852"/>
              <a:gd name="T3" fmla="*/ 0 h 848"/>
              <a:gd name="T4" fmla="*/ 2147483646 w 852"/>
              <a:gd name="T5" fmla="*/ 2147483646 h 848"/>
              <a:gd name="T6" fmla="*/ 0 w 852"/>
              <a:gd name="T7" fmla="*/ 2147483646 h 848"/>
              <a:gd name="T8" fmla="*/ 0 60000 65536"/>
              <a:gd name="T9" fmla="*/ 0 60000 65536"/>
              <a:gd name="T10" fmla="*/ 0 60000 65536"/>
              <a:gd name="T11" fmla="*/ 0 60000 65536"/>
              <a:gd name="T12" fmla="*/ 0 w 852"/>
              <a:gd name="T13" fmla="*/ 0 h 848"/>
              <a:gd name="T14" fmla="*/ 852 w 852"/>
              <a:gd name="T15" fmla="*/ 848 h 848"/>
            </a:gdLst>
            <a:ahLst/>
            <a:cxnLst>
              <a:cxn ang="T8">
                <a:pos x="T0" y="T1"/>
              </a:cxn>
              <a:cxn ang="T9">
                <a:pos x="T2" y="T3"/>
              </a:cxn>
              <a:cxn ang="T10">
                <a:pos x="T4" y="T5"/>
              </a:cxn>
              <a:cxn ang="T11">
                <a:pos x="T6" y="T7"/>
              </a:cxn>
            </a:cxnLst>
            <a:rect l="T12" t="T13" r="T14" b="T15"/>
            <a:pathLst>
              <a:path w="852" h="848">
                <a:moveTo>
                  <a:pt x="0" y="847"/>
                </a:moveTo>
                <a:lnTo>
                  <a:pt x="425" y="0"/>
                </a:lnTo>
                <a:lnTo>
                  <a:pt x="851" y="847"/>
                </a:lnTo>
                <a:lnTo>
                  <a:pt x="0" y="847"/>
                </a:lnTo>
              </a:path>
            </a:pathLst>
          </a:custGeom>
          <a:solidFill>
            <a:srgbClr val="00CC99"/>
          </a:solidFill>
          <a:ln w="1260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6" name="Line 68">
            <a:extLst>
              <a:ext uri="{FF2B5EF4-FFF2-40B4-BE49-F238E27FC236}">
                <a16:creationId xmlns:a16="http://schemas.microsoft.com/office/drawing/2014/main" id="{B34161EA-35DF-4E52-93DD-27A0ED020A51}"/>
              </a:ext>
            </a:extLst>
          </p:cNvPr>
          <p:cNvSpPr>
            <a:spLocks noChangeShapeType="1"/>
          </p:cNvSpPr>
          <p:nvPr/>
        </p:nvSpPr>
        <p:spPr bwMode="auto">
          <a:xfrm>
            <a:off x="3749675" y="4600575"/>
            <a:ext cx="152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7" name="Line 69">
            <a:extLst>
              <a:ext uri="{FF2B5EF4-FFF2-40B4-BE49-F238E27FC236}">
                <a16:creationId xmlns:a16="http://schemas.microsoft.com/office/drawing/2014/main" id="{90F98999-E070-4FC0-A5F8-0E01667FF6BE}"/>
              </a:ext>
            </a:extLst>
          </p:cNvPr>
          <p:cNvSpPr>
            <a:spLocks noChangeShapeType="1"/>
          </p:cNvSpPr>
          <p:nvPr/>
        </p:nvSpPr>
        <p:spPr bwMode="auto">
          <a:xfrm>
            <a:off x="4054475" y="4600575"/>
            <a:ext cx="152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8" name="Line 70">
            <a:extLst>
              <a:ext uri="{FF2B5EF4-FFF2-40B4-BE49-F238E27FC236}">
                <a16:creationId xmlns:a16="http://schemas.microsoft.com/office/drawing/2014/main" id="{EC32DEA9-1EDF-476F-AFBD-048E6D94781F}"/>
              </a:ext>
            </a:extLst>
          </p:cNvPr>
          <p:cNvSpPr>
            <a:spLocks noChangeShapeType="1"/>
          </p:cNvSpPr>
          <p:nvPr/>
        </p:nvSpPr>
        <p:spPr bwMode="auto">
          <a:xfrm>
            <a:off x="4664075" y="4600575"/>
            <a:ext cx="152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09" name="Line 71">
            <a:extLst>
              <a:ext uri="{FF2B5EF4-FFF2-40B4-BE49-F238E27FC236}">
                <a16:creationId xmlns:a16="http://schemas.microsoft.com/office/drawing/2014/main" id="{8AE61B40-8588-4833-9EA5-C4EFF377DCC8}"/>
              </a:ext>
            </a:extLst>
          </p:cNvPr>
          <p:cNvSpPr>
            <a:spLocks noChangeShapeType="1"/>
          </p:cNvSpPr>
          <p:nvPr/>
        </p:nvSpPr>
        <p:spPr bwMode="auto">
          <a:xfrm>
            <a:off x="4968875" y="4600575"/>
            <a:ext cx="152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10" name="Line 72">
            <a:extLst>
              <a:ext uri="{FF2B5EF4-FFF2-40B4-BE49-F238E27FC236}">
                <a16:creationId xmlns:a16="http://schemas.microsoft.com/office/drawing/2014/main" id="{EB1ABEA0-A354-4956-AD26-C15A04833A45}"/>
              </a:ext>
            </a:extLst>
          </p:cNvPr>
          <p:cNvSpPr>
            <a:spLocks noChangeShapeType="1"/>
          </p:cNvSpPr>
          <p:nvPr/>
        </p:nvSpPr>
        <p:spPr bwMode="auto">
          <a:xfrm>
            <a:off x="5907484" y="3931444"/>
            <a:ext cx="608807" cy="1"/>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2311" name="Line 73">
            <a:extLst>
              <a:ext uri="{FF2B5EF4-FFF2-40B4-BE49-F238E27FC236}">
                <a16:creationId xmlns:a16="http://schemas.microsoft.com/office/drawing/2014/main" id="{28CC4143-4E84-4A1F-9059-5242383ABCB4}"/>
              </a:ext>
            </a:extLst>
          </p:cNvPr>
          <p:cNvSpPr>
            <a:spLocks noChangeShapeType="1"/>
          </p:cNvSpPr>
          <p:nvPr/>
        </p:nvSpPr>
        <p:spPr bwMode="auto">
          <a:xfrm>
            <a:off x="4054475" y="4752975"/>
            <a:ext cx="152400" cy="30480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12" name="Line 74">
            <a:extLst>
              <a:ext uri="{FF2B5EF4-FFF2-40B4-BE49-F238E27FC236}">
                <a16:creationId xmlns:a16="http://schemas.microsoft.com/office/drawing/2014/main" id="{4F6524C6-4D64-4047-B58D-8C63425CF493}"/>
              </a:ext>
            </a:extLst>
          </p:cNvPr>
          <p:cNvSpPr>
            <a:spLocks noChangeShapeType="1"/>
          </p:cNvSpPr>
          <p:nvPr/>
        </p:nvSpPr>
        <p:spPr bwMode="auto">
          <a:xfrm>
            <a:off x="4664075" y="5057775"/>
            <a:ext cx="152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13" name="Line 75">
            <a:extLst>
              <a:ext uri="{FF2B5EF4-FFF2-40B4-BE49-F238E27FC236}">
                <a16:creationId xmlns:a16="http://schemas.microsoft.com/office/drawing/2014/main" id="{85B53C57-7453-4D5C-B13A-57F247E71129}"/>
              </a:ext>
            </a:extLst>
          </p:cNvPr>
          <p:cNvSpPr>
            <a:spLocks noChangeShapeType="1"/>
          </p:cNvSpPr>
          <p:nvPr/>
        </p:nvSpPr>
        <p:spPr bwMode="auto">
          <a:xfrm flipV="1">
            <a:off x="4968875" y="4748213"/>
            <a:ext cx="152400" cy="314325"/>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14" name="Line 76">
            <a:extLst>
              <a:ext uri="{FF2B5EF4-FFF2-40B4-BE49-F238E27FC236}">
                <a16:creationId xmlns:a16="http://schemas.microsoft.com/office/drawing/2014/main" id="{4F6704C5-8FB9-4296-85F4-110E9B4BA9BC}"/>
              </a:ext>
            </a:extLst>
          </p:cNvPr>
          <p:cNvSpPr>
            <a:spLocks noChangeShapeType="1"/>
          </p:cNvSpPr>
          <p:nvPr/>
        </p:nvSpPr>
        <p:spPr bwMode="auto">
          <a:xfrm>
            <a:off x="1861344" y="3931444"/>
            <a:ext cx="10668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12315" name="Group 77">
            <a:extLst>
              <a:ext uri="{FF2B5EF4-FFF2-40B4-BE49-F238E27FC236}">
                <a16:creationId xmlns:a16="http://schemas.microsoft.com/office/drawing/2014/main" id="{7ADDB4DE-3509-47C2-B35E-C721971C3E38}"/>
              </a:ext>
            </a:extLst>
          </p:cNvPr>
          <p:cNvGrpSpPr>
            <a:grpSpLocks/>
          </p:cNvGrpSpPr>
          <p:nvPr/>
        </p:nvGrpSpPr>
        <p:grpSpPr bwMode="auto">
          <a:xfrm>
            <a:off x="3348038" y="1909763"/>
            <a:ext cx="2184400" cy="950912"/>
            <a:chOff x="2109" y="1203"/>
            <a:chExt cx="1376" cy="599"/>
          </a:xfrm>
        </p:grpSpPr>
        <p:sp>
          <p:nvSpPr>
            <p:cNvPr id="12319" name="AutoShape 78">
              <a:extLst>
                <a:ext uri="{FF2B5EF4-FFF2-40B4-BE49-F238E27FC236}">
                  <a16:creationId xmlns:a16="http://schemas.microsoft.com/office/drawing/2014/main" id="{1AB1D8C3-FC34-4EE7-BDF2-7FAD06237A56}"/>
                </a:ext>
              </a:extLst>
            </p:cNvPr>
            <p:cNvSpPr>
              <a:spLocks noChangeArrowheads="1"/>
            </p:cNvSpPr>
            <p:nvPr/>
          </p:nvSpPr>
          <p:spPr bwMode="auto">
            <a:xfrm>
              <a:off x="2109" y="1203"/>
              <a:ext cx="1377" cy="600"/>
            </a:xfrm>
            <a:prstGeom prst="roundRect">
              <a:avLst>
                <a:gd name="adj" fmla="val 167"/>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20" name="Group 79">
              <a:extLst>
                <a:ext uri="{FF2B5EF4-FFF2-40B4-BE49-F238E27FC236}">
                  <a16:creationId xmlns:a16="http://schemas.microsoft.com/office/drawing/2014/main" id="{2765EA90-DE37-45CA-ACB3-A432E7A5A829}"/>
                </a:ext>
              </a:extLst>
            </p:cNvPr>
            <p:cNvGrpSpPr>
              <a:grpSpLocks/>
            </p:cNvGrpSpPr>
            <p:nvPr/>
          </p:nvGrpSpPr>
          <p:grpSpPr bwMode="auto">
            <a:xfrm>
              <a:off x="2109" y="1203"/>
              <a:ext cx="1375" cy="598"/>
              <a:chOff x="2109" y="1203"/>
              <a:chExt cx="1375" cy="598"/>
            </a:xfrm>
          </p:grpSpPr>
          <p:sp>
            <p:nvSpPr>
              <p:cNvPr id="12321" name="AutoShape 80">
                <a:extLst>
                  <a:ext uri="{FF2B5EF4-FFF2-40B4-BE49-F238E27FC236}">
                    <a16:creationId xmlns:a16="http://schemas.microsoft.com/office/drawing/2014/main" id="{34DF19A3-74E2-492F-9453-6095927672DA}"/>
                  </a:ext>
                </a:extLst>
              </p:cNvPr>
              <p:cNvSpPr>
                <a:spLocks noChangeArrowheads="1"/>
              </p:cNvSpPr>
              <p:nvPr/>
            </p:nvSpPr>
            <p:spPr bwMode="auto">
              <a:xfrm>
                <a:off x="2109" y="1203"/>
                <a:ext cx="1376" cy="599"/>
              </a:xfrm>
              <a:prstGeom prst="roundRect">
                <a:avLst>
                  <a:gd name="adj" fmla="val 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2322" name="Group 81">
                <a:extLst>
                  <a:ext uri="{FF2B5EF4-FFF2-40B4-BE49-F238E27FC236}">
                    <a16:creationId xmlns:a16="http://schemas.microsoft.com/office/drawing/2014/main" id="{F8E4C9D9-7F52-4254-9FD8-9EA32A72BF0A}"/>
                  </a:ext>
                </a:extLst>
              </p:cNvPr>
              <p:cNvGrpSpPr>
                <a:grpSpLocks/>
              </p:cNvGrpSpPr>
              <p:nvPr/>
            </p:nvGrpSpPr>
            <p:grpSpPr bwMode="auto">
              <a:xfrm>
                <a:off x="2109" y="1203"/>
                <a:ext cx="1375" cy="598"/>
                <a:chOff x="2109" y="1203"/>
                <a:chExt cx="1375" cy="598"/>
              </a:xfrm>
            </p:grpSpPr>
            <p:sp>
              <p:nvSpPr>
                <p:cNvPr id="12323" name="AutoShape 82">
                  <a:extLst>
                    <a:ext uri="{FF2B5EF4-FFF2-40B4-BE49-F238E27FC236}">
                      <a16:creationId xmlns:a16="http://schemas.microsoft.com/office/drawing/2014/main" id="{C5F22328-66F0-45C8-9199-8FA85D4FB0B1}"/>
                    </a:ext>
                  </a:extLst>
                </p:cNvPr>
                <p:cNvSpPr>
                  <a:spLocks noChangeArrowheads="1"/>
                </p:cNvSpPr>
                <p:nvPr/>
              </p:nvSpPr>
              <p:spPr bwMode="auto">
                <a:xfrm>
                  <a:off x="2109" y="1203"/>
                  <a:ext cx="1376" cy="599"/>
                </a:xfrm>
                <a:prstGeom prst="roundRect">
                  <a:avLst>
                    <a:gd name="adj" fmla="val 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24" name="AutoShape 83">
                  <a:extLst>
                    <a:ext uri="{FF2B5EF4-FFF2-40B4-BE49-F238E27FC236}">
                      <a16:creationId xmlns:a16="http://schemas.microsoft.com/office/drawing/2014/main" id="{BDE2AA12-6F34-4499-A71F-2C4EA608B0C5}"/>
                    </a:ext>
                  </a:extLst>
                </p:cNvPr>
                <p:cNvSpPr>
                  <a:spLocks noChangeArrowheads="1"/>
                </p:cNvSpPr>
                <p:nvPr/>
              </p:nvSpPr>
              <p:spPr bwMode="auto">
                <a:xfrm>
                  <a:off x="2109" y="1203"/>
                  <a:ext cx="1376" cy="599"/>
                </a:xfrm>
                <a:prstGeom prst="roundRect">
                  <a:avLst>
                    <a:gd name="adj" fmla="val 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rPr>
                    <a:t>Operations</a:t>
                  </a:r>
                </a:p>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rPr>
                    <a:t>Management</a:t>
                  </a:r>
                </a:p>
              </p:txBody>
            </p:sp>
          </p:grpSp>
        </p:grpSp>
      </p:grpSp>
      <p:grpSp>
        <p:nvGrpSpPr>
          <p:cNvPr id="12316" name="Group 84">
            <a:extLst>
              <a:ext uri="{FF2B5EF4-FFF2-40B4-BE49-F238E27FC236}">
                <a16:creationId xmlns:a16="http://schemas.microsoft.com/office/drawing/2014/main" id="{E6A9EA3A-1146-47CF-B285-2EE0DF8F73FD}"/>
              </a:ext>
            </a:extLst>
          </p:cNvPr>
          <p:cNvGrpSpPr>
            <a:grpSpLocks/>
          </p:cNvGrpSpPr>
          <p:nvPr/>
        </p:nvGrpSpPr>
        <p:grpSpPr bwMode="auto">
          <a:xfrm>
            <a:off x="685800" y="609600"/>
            <a:ext cx="7769226" cy="1139826"/>
            <a:chOff x="432" y="384"/>
            <a:chExt cx="4894" cy="718"/>
          </a:xfrm>
        </p:grpSpPr>
        <p:sp>
          <p:nvSpPr>
            <p:cNvPr id="12317" name="AutoShape 85">
              <a:extLst>
                <a:ext uri="{FF2B5EF4-FFF2-40B4-BE49-F238E27FC236}">
                  <a16:creationId xmlns:a16="http://schemas.microsoft.com/office/drawing/2014/main" id="{B70ACC60-CBE6-4C27-BA34-D57A0C33217F}"/>
                </a:ext>
              </a:extLst>
            </p:cNvPr>
            <p:cNvSpPr>
              <a:spLocks noChangeArrowheads="1"/>
            </p:cNvSpPr>
            <p:nvPr/>
          </p:nvSpPr>
          <p:spPr bwMode="auto">
            <a:xfrm>
              <a:off x="432" y="384"/>
              <a:ext cx="4894" cy="718"/>
            </a:xfrm>
            <a:prstGeom prst="roundRect">
              <a:avLst>
                <a:gd name="adj" fmla="val 1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2318" name="Text Box 86">
              <a:extLst>
                <a:ext uri="{FF2B5EF4-FFF2-40B4-BE49-F238E27FC236}">
                  <a16:creationId xmlns:a16="http://schemas.microsoft.com/office/drawing/2014/main" id="{23D171A4-A10C-4ABC-A67B-D210BCAB3E41}"/>
                </a:ext>
              </a:extLst>
            </p:cNvPr>
            <p:cNvSpPr txBox="1">
              <a:spLocks noChangeArrowheads="1"/>
            </p:cNvSpPr>
            <p:nvPr/>
          </p:nvSpPr>
          <p:spPr bwMode="auto">
            <a:xfrm>
              <a:off x="432" y="578"/>
              <a:ext cx="489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cs typeface="Gothic" charset="0"/>
                </a:defRPr>
              </a:lvl1pPr>
              <a:lvl2pPr marL="742950" indent="-28575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cs typeface="Gothic" charset="0"/>
                </a:defRPr>
              </a:lvl2pPr>
              <a:lvl3pPr marL="1143000" indent="-2286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Gothic" charset="0"/>
                </a:defRPr>
              </a:lvl3pPr>
              <a:lvl4pPr marL="16002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4pPr>
              <a:lvl5pPr marL="2057400" indent="-228600">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cs typeface="Gothic" charset="0"/>
                </a:defRPr>
              </a:lvl9pPr>
            </a:lstStyle>
            <a:p>
              <a:pPr marL="0" marR="0" lvl="0" indent="0" algn="ctr" defTabSz="457200" rtl="0" eaLnBrk="1" fontAlgn="auto" latinLnBrk="0" hangingPunct="1">
                <a:lnSpc>
                  <a:spcPct val="87000"/>
                </a:lnSpc>
                <a:spcBef>
                  <a:spcPct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3200" b="1" i="0" u="none" strike="noStrike" kern="1200" cap="none" spc="0" normalizeH="0" baseline="0" noProof="0" dirty="0">
                  <a:ln>
                    <a:noFill/>
                  </a:ln>
                  <a:solidFill>
                    <a:srgbClr val="000000"/>
                  </a:solidFill>
                  <a:effectLst/>
                  <a:uLnTx/>
                  <a:uFillTx/>
                  <a:latin typeface="Bitstream Charter" charset="0"/>
                  <a:ea typeface="+mn-ea"/>
                </a:rPr>
                <a:t> Transformation Process?</a:t>
              </a:r>
            </a:p>
          </p:txBody>
        </p:sp>
      </p:grpSp>
    </p:spTree>
    <p:extLst>
      <p:ext uri="{BB962C8B-B14F-4D97-AF65-F5344CB8AC3E}">
        <p14:creationId xmlns:p14="http://schemas.microsoft.com/office/powerpoint/2010/main" val="36292685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1066800" y="0"/>
            <a:ext cx="7234238" cy="604838"/>
            <a:chOff x="672" y="0"/>
            <a:chExt cx="4557" cy="381"/>
          </a:xfrm>
        </p:grpSpPr>
        <p:sp>
          <p:nvSpPr>
            <p:cNvPr id="10263" name="AutoShape 2"/>
            <p:cNvSpPr>
              <a:spLocks noChangeArrowheads="1"/>
            </p:cNvSpPr>
            <p:nvPr/>
          </p:nvSpPr>
          <p:spPr bwMode="auto">
            <a:xfrm>
              <a:off x="672" y="0"/>
              <a:ext cx="4558"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0264" name="Text Box 3"/>
            <p:cNvSpPr txBox="1">
              <a:spLocks noChangeArrowheads="1"/>
            </p:cNvSpPr>
            <p:nvPr/>
          </p:nvSpPr>
          <p:spPr bwMode="auto">
            <a:xfrm>
              <a:off x="672" y="0"/>
              <a:ext cx="455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9pPr>
            </a:lstStyle>
            <a:p>
              <a:pPr marL="0" marR="0" lvl="0" indent="0" algn="ctr" defTabSz="4572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rPr>
                <a:t>Transformation Processes-Types</a:t>
              </a:r>
            </a:p>
          </p:txBody>
        </p:sp>
      </p:grpSp>
      <p:grpSp>
        <p:nvGrpSpPr>
          <p:cNvPr id="10243" name="Group 4"/>
          <p:cNvGrpSpPr>
            <a:grpSpLocks/>
          </p:cNvGrpSpPr>
          <p:nvPr/>
        </p:nvGrpSpPr>
        <p:grpSpPr bwMode="auto">
          <a:xfrm>
            <a:off x="685800" y="1981200"/>
            <a:ext cx="7769225" cy="4111625"/>
            <a:chOff x="432" y="1248"/>
            <a:chExt cx="4894" cy="2590"/>
          </a:xfrm>
        </p:grpSpPr>
        <p:sp>
          <p:nvSpPr>
            <p:cNvPr id="10261" name="AutoShape 5"/>
            <p:cNvSpPr>
              <a:spLocks noChangeArrowheads="1"/>
            </p:cNvSpPr>
            <p:nvPr/>
          </p:nvSpPr>
          <p:spPr bwMode="auto">
            <a:xfrm>
              <a:off x="432" y="1248"/>
              <a:ext cx="4894" cy="2590"/>
            </a:xfrm>
            <a:prstGeom prst="roundRect">
              <a:avLst>
                <a:gd name="adj" fmla="val 3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0262" name="Text Box 6"/>
            <p:cNvSpPr txBox="1">
              <a:spLocks noChangeArrowheads="1"/>
            </p:cNvSpPr>
            <p:nvPr/>
          </p:nvSpPr>
          <p:spPr bwMode="auto">
            <a:xfrm>
              <a:off x="432" y="1248"/>
              <a:ext cx="4894" cy="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338138" indent="-338138">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1pPr>
              <a:lvl2pPr marL="742950" indent="-285750">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2pPr>
              <a:lvl3pPr marL="1143000" indent="-228600">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3pPr>
              <a:lvl4pPr marL="1600200" indent="-228600">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4pPr>
              <a:lvl5pPr marL="2057400" indent="-228600">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sz="2400">
                  <a:solidFill>
                    <a:schemeClr val="bg1"/>
                  </a:solidFill>
                  <a:latin typeface="Times New Roman" panose="02020603050405020304" pitchFamily="18" charset="0"/>
                  <a:cs typeface="Gothic" charset="0"/>
                </a:defRPr>
              </a:lvl9pPr>
            </a:lstStyle>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Physical  		Manufacturing</a:t>
              </a:r>
            </a:p>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Locational 		Transport/storage</a:t>
              </a:r>
            </a:p>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Exchange 		Retail</a:t>
              </a:r>
            </a:p>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Physiological</a:t>
              </a:r>
              <a:r>
                <a:rPr kumimoji="0" lang="en-GB"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rPr>
                <a:t>	         </a:t>
              </a: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Healthcare</a:t>
              </a:r>
            </a:p>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Psychological  	Entertainment</a:t>
              </a:r>
            </a:p>
            <a:p>
              <a:pPr marL="338138" marR="0" lvl="0" indent="-338138" algn="l" defTabSz="457200" rtl="0" eaLnBrk="1" fontAlgn="auto" latinLnBrk="0" hangingPunct="1">
                <a:lnSpc>
                  <a:spcPct val="100000"/>
                </a:lnSpc>
                <a:spcBef>
                  <a:spcPts val="800"/>
                </a:spcBef>
                <a:spcAft>
                  <a:spcPts val="0"/>
                </a:spcAft>
                <a:buClr>
                  <a:srgbClr val="000000"/>
                </a:buClr>
                <a:buSzPct val="100000"/>
                <a:buFont typeface="Times New Roman" panose="02020603050405020304" pitchFamily="18" charset="0"/>
                <a:buChar char="•"/>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rPr>
                <a:t>Informational  	Communications</a:t>
              </a:r>
            </a:p>
          </p:txBody>
        </p:sp>
      </p:grpSp>
      <p:grpSp>
        <p:nvGrpSpPr>
          <p:cNvPr id="10244" name="Group 7"/>
          <p:cNvGrpSpPr>
            <a:grpSpLocks/>
          </p:cNvGrpSpPr>
          <p:nvPr/>
        </p:nvGrpSpPr>
        <p:grpSpPr bwMode="auto">
          <a:xfrm>
            <a:off x="3124200" y="955675"/>
            <a:ext cx="2205038" cy="750888"/>
            <a:chOff x="1968" y="602"/>
            <a:chExt cx="1389" cy="473"/>
          </a:xfrm>
        </p:grpSpPr>
        <p:sp>
          <p:nvSpPr>
            <p:cNvPr id="10257" name="AutoShape 8"/>
            <p:cNvSpPr>
              <a:spLocks noChangeArrowheads="1"/>
            </p:cNvSpPr>
            <p:nvPr/>
          </p:nvSpPr>
          <p:spPr bwMode="auto">
            <a:xfrm>
              <a:off x="1968" y="721"/>
              <a:ext cx="1390" cy="237"/>
            </a:xfrm>
            <a:prstGeom prst="roundRect">
              <a:avLst>
                <a:gd name="adj" fmla="val 421"/>
              </a:avLst>
            </a:prstGeom>
            <a:solidFill>
              <a:srgbClr val="00CC99"/>
            </a:solidFill>
            <a:ln w="12600">
              <a:solidFill>
                <a:srgbClr val="000000"/>
              </a:solidFill>
              <a:round/>
              <a:headEnd/>
              <a:tailEnd/>
            </a:ln>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0258" name="Group 9"/>
            <p:cNvGrpSpPr>
              <a:grpSpLocks/>
            </p:cNvGrpSpPr>
            <p:nvPr/>
          </p:nvGrpSpPr>
          <p:grpSpPr bwMode="auto">
            <a:xfrm>
              <a:off x="1968" y="602"/>
              <a:ext cx="1388" cy="473"/>
              <a:chOff x="1968" y="602"/>
              <a:chExt cx="1388" cy="473"/>
            </a:xfrm>
          </p:grpSpPr>
          <p:sp>
            <p:nvSpPr>
              <p:cNvPr id="10259" name="AutoShape 10"/>
              <p:cNvSpPr>
                <a:spLocks noChangeArrowheads="1"/>
              </p:cNvSpPr>
              <p:nvPr/>
            </p:nvSpPr>
            <p:spPr bwMode="auto">
              <a:xfrm>
                <a:off x="1968" y="721"/>
                <a:ext cx="1389" cy="237"/>
              </a:xfrm>
              <a:prstGeom prst="roundRect">
                <a:avLst>
                  <a:gd name="adj" fmla="val 4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0260" name="Text Box 11"/>
              <p:cNvSpPr txBox="1">
                <a:spLocks noChangeArrowheads="1"/>
              </p:cNvSpPr>
              <p:nvPr/>
            </p:nvSpPr>
            <p:spPr bwMode="auto">
              <a:xfrm>
                <a:off x="1968" y="602"/>
                <a:ext cx="1389"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9pPr>
              </a:lstStyle>
              <a:p>
                <a:pPr marL="0" marR="0" lvl="0" indent="0" algn="ctr" defTabSz="457200" rtl="0" eaLnBrk="1" fontAlgn="auto" latinLnBrk="0" hangingPunct="1">
                  <a:lnSpc>
                    <a:spcPct val="100000"/>
                  </a:lnSpc>
                  <a:spcBef>
                    <a:spcPts val="0"/>
                  </a:spcBef>
                  <a:spcAft>
                    <a:spcPts val="0"/>
                  </a:spcAft>
                  <a:buClr>
                    <a:srgbClr val="CCCCFF"/>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000" b="1" i="0" u="none" strike="noStrike" kern="1200" cap="none" spc="0" normalizeH="0" baseline="0" noProof="0">
                    <a:ln>
                      <a:noFill/>
                    </a:ln>
                    <a:solidFill>
                      <a:srgbClr val="FFFFFF"/>
                    </a:solidFill>
                    <a:effectLst/>
                    <a:uLnTx/>
                    <a:uFillTx/>
                    <a:latin typeface="Times New Roman" panose="02020603050405020304" pitchFamily="18" charset="0"/>
                    <a:ea typeface="+mn-ea"/>
                  </a:rPr>
                  <a:t>Transformation</a:t>
                </a:r>
              </a:p>
            </p:txBody>
          </p:sp>
        </p:grpSp>
      </p:grpSp>
      <p:sp>
        <p:nvSpPr>
          <p:cNvPr id="10245" name="Line 12"/>
          <p:cNvSpPr>
            <a:spLocks noChangeShapeType="1"/>
          </p:cNvSpPr>
          <p:nvPr/>
        </p:nvSpPr>
        <p:spPr bwMode="auto">
          <a:xfrm>
            <a:off x="2590800" y="1371600"/>
            <a:ext cx="5334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246" name="Line 13"/>
          <p:cNvSpPr>
            <a:spLocks noChangeShapeType="1"/>
          </p:cNvSpPr>
          <p:nvPr/>
        </p:nvSpPr>
        <p:spPr bwMode="auto">
          <a:xfrm>
            <a:off x="5334000" y="1371600"/>
            <a:ext cx="457200" cy="1588"/>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10247" name="Group 14"/>
          <p:cNvGrpSpPr>
            <a:grpSpLocks/>
          </p:cNvGrpSpPr>
          <p:nvPr/>
        </p:nvGrpSpPr>
        <p:grpSpPr bwMode="auto">
          <a:xfrm>
            <a:off x="1355725" y="1031875"/>
            <a:ext cx="911225" cy="454025"/>
            <a:chOff x="854" y="650"/>
            <a:chExt cx="574" cy="286"/>
          </a:xfrm>
        </p:grpSpPr>
        <p:sp>
          <p:nvSpPr>
            <p:cNvPr id="10253" name="AutoShape 15"/>
            <p:cNvSpPr>
              <a:spLocks noChangeArrowheads="1"/>
            </p:cNvSpPr>
            <p:nvPr/>
          </p:nvSpPr>
          <p:spPr bwMode="auto">
            <a:xfrm>
              <a:off x="854" y="650"/>
              <a:ext cx="575"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0254" name="Group 16"/>
            <p:cNvGrpSpPr>
              <a:grpSpLocks/>
            </p:cNvGrpSpPr>
            <p:nvPr/>
          </p:nvGrpSpPr>
          <p:grpSpPr bwMode="auto">
            <a:xfrm>
              <a:off x="854" y="650"/>
              <a:ext cx="574" cy="286"/>
              <a:chOff x="854" y="650"/>
              <a:chExt cx="574" cy="286"/>
            </a:xfrm>
          </p:grpSpPr>
          <p:sp>
            <p:nvSpPr>
              <p:cNvPr id="10255" name="AutoShape 17"/>
              <p:cNvSpPr>
                <a:spLocks noChangeArrowheads="1"/>
              </p:cNvSpPr>
              <p:nvPr/>
            </p:nvSpPr>
            <p:spPr bwMode="auto">
              <a:xfrm>
                <a:off x="854" y="650"/>
                <a:ext cx="575"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0256" name="AutoShape 18"/>
              <p:cNvSpPr>
                <a:spLocks noChangeArrowheads="1"/>
              </p:cNvSpPr>
              <p:nvPr/>
            </p:nvSpPr>
            <p:spPr bwMode="auto">
              <a:xfrm>
                <a:off x="854" y="650"/>
                <a:ext cx="575"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
                    <a:srgbClr val="CCCCFF"/>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rPr>
                  <a:t>Input</a:t>
                </a:r>
              </a:p>
            </p:txBody>
          </p:sp>
        </p:grpSp>
      </p:grpSp>
      <p:grpSp>
        <p:nvGrpSpPr>
          <p:cNvPr id="10248" name="Group 19"/>
          <p:cNvGrpSpPr>
            <a:grpSpLocks/>
          </p:cNvGrpSpPr>
          <p:nvPr/>
        </p:nvGrpSpPr>
        <p:grpSpPr bwMode="auto">
          <a:xfrm>
            <a:off x="6156325" y="1031875"/>
            <a:ext cx="1130300" cy="454025"/>
            <a:chOff x="3878" y="650"/>
            <a:chExt cx="712" cy="286"/>
          </a:xfrm>
        </p:grpSpPr>
        <p:sp>
          <p:nvSpPr>
            <p:cNvPr id="10249" name="AutoShape 20"/>
            <p:cNvSpPr>
              <a:spLocks noChangeArrowheads="1"/>
            </p:cNvSpPr>
            <p:nvPr/>
          </p:nvSpPr>
          <p:spPr bwMode="auto">
            <a:xfrm>
              <a:off x="3878" y="650"/>
              <a:ext cx="713"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grpSp>
          <p:nvGrpSpPr>
            <p:cNvPr id="10250" name="Group 21"/>
            <p:cNvGrpSpPr>
              <a:grpSpLocks/>
            </p:cNvGrpSpPr>
            <p:nvPr/>
          </p:nvGrpSpPr>
          <p:grpSpPr bwMode="auto">
            <a:xfrm>
              <a:off x="3878" y="650"/>
              <a:ext cx="712" cy="286"/>
              <a:chOff x="3878" y="650"/>
              <a:chExt cx="712" cy="286"/>
            </a:xfrm>
          </p:grpSpPr>
          <p:sp>
            <p:nvSpPr>
              <p:cNvPr id="10251" name="AutoShape 22"/>
              <p:cNvSpPr>
                <a:spLocks noChangeArrowheads="1"/>
              </p:cNvSpPr>
              <p:nvPr/>
            </p:nvSpPr>
            <p:spPr bwMode="auto">
              <a:xfrm>
                <a:off x="3878" y="650"/>
                <a:ext cx="713"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Gothic" charset="0"/>
                  </a:defRPr>
                </a:lvl1pPr>
                <a:lvl2pPr marL="742950" indent="-285750">
                  <a:defRPr sz="2400">
                    <a:solidFill>
                      <a:schemeClr val="bg1"/>
                    </a:solidFill>
                    <a:latin typeface="Times New Roman" panose="02020603050405020304" pitchFamily="18" charset="0"/>
                    <a:cs typeface="Gothic" charset="0"/>
                  </a:defRPr>
                </a:lvl2pPr>
                <a:lvl3pPr marL="1143000" indent="-228600">
                  <a:defRPr sz="2400">
                    <a:solidFill>
                      <a:schemeClr val="bg1"/>
                    </a:solidFill>
                    <a:latin typeface="Times New Roman" panose="02020603050405020304" pitchFamily="18" charset="0"/>
                    <a:cs typeface="Gothic" charset="0"/>
                  </a:defRPr>
                </a:lvl3pPr>
                <a:lvl4pPr marL="1600200" indent="-228600">
                  <a:defRPr sz="2400">
                    <a:solidFill>
                      <a:schemeClr val="bg1"/>
                    </a:solidFill>
                    <a:latin typeface="Times New Roman" panose="02020603050405020304" pitchFamily="18" charset="0"/>
                    <a:cs typeface="Gothic" charset="0"/>
                  </a:defRPr>
                </a:lvl4pPr>
                <a:lvl5pPr marL="2057400" indent="-228600">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endParaRPr>
              </a:p>
            </p:txBody>
          </p:sp>
          <p:sp>
            <p:nvSpPr>
              <p:cNvPr id="10252" name="AutoShape 23"/>
              <p:cNvSpPr>
                <a:spLocks noChangeArrowheads="1"/>
              </p:cNvSpPr>
              <p:nvPr/>
            </p:nvSpPr>
            <p:spPr bwMode="auto">
              <a:xfrm>
                <a:off x="3878" y="650"/>
                <a:ext cx="713"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Gothic" charset="0"/>
                  </a:defRPr>
                </a:lvl9pPr>
              </a:lstStyle>
              <a:p>
                <a:pPr marL="0" marR="0" lvl="0" indent="0" algn="l" defTabSz="457200" rtl="0" eaLnBrk="1" fontAlgn="auto" latinLnBrk="0" hangingPunct="1">
                  <a:lnSpc>
                    <a:spcPct val="100000"/>
                  </a:lnSpc>
                  <a:spcBef>
                    <a:spcPts val="0"/>
                  </a:spcBef>
                  <a:spcAft>
                    <a:spcPts val="0"/>
                  </a:spcAft>
                  <a:buClr>
                    <a:srgbClr val="CCCCFF"/>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rPr>
                  <a:t>Output</a:t>
                </a:r>
              </a:p>
            </p:txBody>
          </p:sp>
        </p:grpSp>
      </p:grpSp>
    </p:spTree>
    <p:extLst>
      <p:ext uri="{BB962C8B-B14F-4D97-AF65-F5344CB8AC3E}">
        <p14:creationId xmlns:p14="http://schemas.microsoft.com/office/powerpoint/2010/main" val="38583794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414390-5DC3-492B-B7DC-15089BCCA3D5}" type="slidenum">
              <a:rPr lang="en-US">
                <a:latin typeface="Times New Roman" pitchFamily="18" charset="0"/>
                <a:cs typeface="Times New Roman" pitchFamily="18" charset="0"/>
              </a:rPr>
              <a:pPr/>
              <a:t>27</a:t>
            </a:fld>
            <a:endParaRPr lang="en-US">
              <a:latin typeface="Times New Roman" pitchFamily="18" charset="0"/>
              <a:cs typeface="Times New Roman" pitchFamily="18" charset="0"/>
            </a:endParaRPr>
          </a:p>
        </p:txBody>
      </p:sp>
      <p:sp>
        <p:nvSpPr>
          <p:cNvPr id="146434" name="Rectangle 2"/>
          <p:cNvSpPr>
            <a:spLocks noGrp="1" noChangeArrowheads="1"/>
          </p:cNvSpPr>
          <p:nvPr>
            <p:ph type="title"/>
          </p:nvPr>
        </p:nvSpPr>
        <p:spPr/>
        <p:txBody>
          <a:bodyPr/>
          <a:lstStyle/>
          <a:p>
            <a:r>
              <a:rPr lang="en-US" sz="3200" dirty="0">
                <a:latin typeface="Times New Roman" pitchFamily="18" charset="0"/>
                <a:cs typeface="Times New Roman" pitchFamily="18" charset="0"/>
              </a:rPr>
              <a:t>Business Processes Across Functional Areas</a:t>
            </a:r>
            <a:endParaRPr lang="en-CA" sz="3200" dirty="0">
              <a:latin typeface="Times New Roman" pitchFamily="18" charset="0"/>
              <a:cs typeface="Times New Roman" pitchFamily="18" charset="0"/>
            </a:endParaRPr>
          </a:p>
        </p:txBody>
      </p:sp>
      <p:pic>
        <p:nvPicPr>
          <p:cNvPr id="146437" name="Picture 5" descr="E:\TMW\8-10.jpg"/>
          <p:cNvPicPr>
            <a:picLocks noChangeAspect="1" noChangeArrowheads="1"/>
          </p:cNvPicPr>
          <p:nvPr/>
        </p:nvPicPr>
        <p:blipFill>
          <a:blip r:embed="rId2" cstate="print"/>
          <a:srcRect/>
          <a:stretch>
            <a:fillRect/>
          </a:stretch>
        </p:blipFill>
        <p:spPr bwMode="auto">
          <a:xfrm>
            <a:off x="990600" y="1676400"/>
            <a:ext cx="7239000" cy="4419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a:bodyPr>
          <a:lstStyle/>
          <a:p>
            <a:r>
              <a:rPr lang="en-US" sz="2400" dirty="0">
                <a:latin typeface="Times New Roman" pitchFamily="18" charset="0"/>
                <a:cs typeface="Times New Roman" pitchFamily="18" charset="0"/>
              </a:rPr>
              <a:t>Business Process subdivisions</a:t>
            </a:r>
          </a:p>
        </p:txBody>
      </p:sp>
      <p:sp>
        <p:nvSpPr>
          <p:cNvPr id="297987" name="Rectangle 3"/>
          <p:cNvSpPr>
            <a:spLocks noGrp="1" noChangeArrowheads="1"/>
          </p:cNvSpPr>
          <p:nvPr>
            <p:ph type="body" idx="1"/>
          </p:nvPr>
        </p:nvSpPr>
        <p:spPr/>
        <p:txBody>
          <a:bodyPr>
            <a:normAutofit/>
          </a:bodyPr>
          <a:lstStyle/>
          <a:p>
            <a:r>
              <a:rPr lang="en-US" sz="2000" dirty="0">
                <a:latin typeface="Times New Roman" pitchFamily="18" charset="0"/>
                <a:cs typeface="Times New Roman" pitchFamily="18" charset="0"/>
              </a:rPr>
              <a:t>Processes</a:t>
            </a:r>
          </a:p>
          <a:p>
            <a:r>
              <a:rPr lang="en-US" sz="2000" dirty="0">
                <a:latin typeface="Times New Roman" pitchFamily="18" charset="0"/>
                <a:cs typeface="Times New Roman" pitchFamily="18" charset="0"/>
              </a:rPr>
              <a:t>Sub processes</a:t>
            </a:r>
          </a:p>
          <a:p>
            <a:r>
              <a:rPr lang="en-US" sz="2000" dirty="0">
                <a:latin typeface="Times New Roman" pitchFamily="18" charset="0"/>
                <a:cs typeface="Times New Roman" pitchFamily="18" charset="0"/>
              </a:rPr>
              <a:t>Activities </a:t>
            </a:r>
          </a:p>
          <a:p>
            <a:r>
              <a:rPr lang="en-US" sz="2000" dirty="0">
                <a:latin typeface="Times New Roman" pitchFamily="18" charset="0"/>
                <a:cs typeface="Times New Roman" pitchFamily="18" charset="0"/>
              </a:rPr>
              <a:t>Tasks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74638"/>
            <a:ext cx="8229600" cy="563562"/>
          </a:xfrm>
        </p:spPr>
        <p:txBody>
          <a:bodyPr>
            <a:normAutofit/>
          </a:bodyPr>
          <a:lstStyle/>
          <a:p>
            <a:r>
              <a:rPr lang="en-US" sz="2400" dirty="0">
                <a:latin typeface="Times New Roman" pitchFamily="18" charset="0"/>
                <a:cs typeface="Times New Roman" pitchFamily="18" charset="0"/>
              </a:rPr>
              <a:t>Business Process Hierarchy</a:t>
            </a:r>
          </a:p>
        </p:txBody>
      </p:sp>
      <p:sp>
        <p:nvSpPr>
          <p:cNvPr id="225283" name="Rectangle 3"/>
          <p:cNvSpPr>
            <a:spLocks noGrp="1" noChangeArrowheads="1"/>
          </p:cNvSpPr>
          <p:nvPr>
            <p:ph type="body" idx="1"/>
          </p:nvPr>
        </p:nvSpPr>
        <p:spPr>
          <a:xfrm>
            <a:off x="152400" y="990600"/>
            <a:ext cx="8839200" cy="5715000"/>
          </a:xfrm>
        </p:spPr>
        <p:txBody>
          <a:bodyPr>
            <a:normAutofit/>
          </a:bodyPr>
          <a:lstStyle/>
          <a:p>
            <a:pPr>
              <a:buFontTx/>
              <a:buNone/>
            </a:pPr>
            <a:r>
              <a:rPr lang="en-US" sz="2000" dirty="0">
                <a:latin typeface="Times New Roman" pitchFamily="18" charset="0"/>
                <a:cs typeface="Times New Roman" pitchFamily="18" charset="0"/>
              </a:rPr>
              <a:t>Process Level :</a:t>
            </a:r>
          </a:p>
          <a:p>
            <a:pPr>
              <a:buFontTx/>
              <a:buNone/>
            </a:pPr>
            <a:endParaRPr lang="en-US" dirty="0"/>
          </a:p>
          <a:p>
            <a:pPr>
              <a:buFontTx/>
              <a:buNone/>
            </a:pPr>
            <a:endParaRPr lang="en-US" dirty="0"/>
          </a:p>
          <a:p>
            <a:pPr>
              <a:buFontTx/>
              <a:buNone/>
            </a:pPr>
            <a:r>
              <a:rPr lang="en-US" sz="2000" b="1" u="sng" dirty="0">
                <a:latin typeface="Times New Roman" pitchFamily="18" charset="0"/>
                <a:cs typeface="Times New Roman" pitchFamily="18" charset="0"/>
              </a:rPr>
              <a:t>Sub-Process Level </a:t>
            </a:r>
            <a:r>
              <a:rPr lang="en-US" sz="2000" dirty="0">
                <a:latin typeface="Times New Roman" pitchFamily="18" charset="0"/>
                <a:cs typeface="Times New Roman" pitchFamily="18" charset="0"/>
              </a:rPr>
              <a:t>:</a:t>
            </a:r>
          </a:p>
          <a:p>
            <a:pPr>
              <a:buFontTx/>
              <a:buNone/>
            </a:pPr>
            <a:r>
              <a:rPr lang="en-US" sz="1800" b="1" u="sng" dirty="0">
                <a:latin typeface="Times New Roman" panose="02020603050405020304" pitchFamily="18" charset="0"/>
                <a:cs typeface="Times New Roman" panose="02020603050405020304" pitchFamily="18" charset="0"/>
              </a:rPr>
              <a:t>Purchasing</a:t>
            </a:r>
            <a:r>
              <a:rPr lang="en-US" sz="2400" b="1" dirty="0">
                <a:latin typeface="Times New Roman" panose="02020603050405020304" pitchFamily="18" charset="0"/>
                <a:cs typeface="Times New Roman" panose="02020603050405020304" pitchFamily="18" charset="0"/>
              </a:rPr>
              <a:t>-</a:t>
            </a:r>
          </a:p>
          <a:p>
            <a:pPr>
              <a:buFontTx/>
              <a:buNone/>
            </a:pPr>
            <a:endParaRPr lang="en-US" dirty="0"/>
          </a:p>
          <a:p>
            <a:pPr>
              <a:buFontTx/>
              <a:buNone/>
            </a:pPr>
            <a:endParaRPr lang="en-US" dirty="0"/>
          </a:p>
          <a:p>
            <a:pPr>
              <a:buFontTx/>
              <a:buNone/>
            </a:pPr>
            <a:endParaRPr lang="en-US" sz="2000" dirty="0">
              <a:latin typeface="Times New Roman" pitchFamily="18" charset="0"/>
              <a:cs typeface="Times New Roman" pitchFamily="18" charset="0"/>
            </a:endParaRPr>
          </a:p>
          <a:p>
            <a:pPr>
              <a:buFontTx/>
              <a:buNone/>
            </a:pPr>
            <a:r>
              <a:rPr lang="en-US" sz="1800" b="1" u="sng" dirty="0">
                <a:latin typeface="Times New Roman" pitchFamily="18" charset="0"/>
                <a:cs typeface="Times New Roman" pitchFamily="18" charset="0"/>
              </a:rPr>
              <a:t>Task Level </a:t>
            </a:r>
            <a:r>
              <a:rPr lang="en-US" sz="2000" dirty="0">
                <a:latin typeface="Times New Roman" pitchFamily="18" charset="0"/>
                <a:cs typeface="Times New Roman" pitchFamily="18" charset="0"/>
              </a:rPr>
              <a:t>:</a:t>
            </a:r>
          </a:p>
          <a:p>
            <a:pPr>
              <a:buFontTx/>
              <a:buNone/>
            </a:pPr>
            <a:endParaRPr lang="en-US" dirty="0"/>
          </a:p>
          <a:p>
            <a:pPr>
              <a:buFontTx/>
              <a:buNone/>
            </a:pPr>
            <a:endParaRPr lang="en-US" dirty="0"/>
          </a:p>
        </p:txBody>
      </p:sp>
      <p:sp>
        <p:nvSpPr>
          <p:cNvPr id="225284" name="Rectangle 4"/>
          <p:cNvSpPr>
            <a:spLocks noChangeArrowheads="1"/>
          </p:cNvSpPr>
          <p:nvPr/>
        </p:nvSpPr>
        <p:spPr bwMode="auto">
          <a:xfrm>
            <a:off x="1600200" y="1752600"/>
            <a:ext cx="1219200" cy="762000"/>
          </a:xfrm>
          <a:prstGeom prst="rect">
            <a:avLst/>
          </a:prstGeom>
          <a:gradFill rotWithShape="1">
            <a:gsLst>
              <a:gs pos="0">
                <a:srgbClr val="00FFCC"/>
              </a:gs>
              <a:gs pos="100000">
                <a:srgbClr val="A4E0F8"/>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Purchasing</a:t>
            </a:r>
          </a:p>
        </p:txBody>
      </p:sp>
      <p:sp>
        <p:nvSpPr>
          <p:cNvPr id="225286" name="Rectangle 6"/>
          <p:cNvSpPr>
            <a:spLocks noChangeArrowheads="1"/>
          </p:cNvSpPr>
          <p:nvPr/>
        </p:nvSpPr>
        <p:spPr bwMode="auto">
          <a:xfrm>
            <a:off x="3124200" y="1752600"/>
            <a:ext cx="1219200" cy="762000"/>
          </a:xfrm>
          <a:prstGeom prst="rect">
            <a:avLst/>
          </a:prstGeom>
          <a:gradFill rotWithShape="1">
            <a:gsLst>
              <a:gs pos="0">
                <a:srgbClr val="00FFCC"/>
              </a:gs>
              <a:gs pos="100000">
                <a:srgbClr val="A4E0F8"/>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Order</a:t>
            </a:r>
          </a:p>
          <a:p>
            <a:pPr algn="ctr">
              <a:spcBef>
                <a:spcPct val="0"/>
              </a:spcBef>
              <a:buClrTx/>
              <a:buSzTx/>
              <a:buFontTx/>
              <a:buNone/>
            </a:pPr>
            <a:r>
              <a:rPr lang="en-US" sz="2000" dirty="0">
                <a:latin typeface="Times New Roman" charset="0"/>
              </a:rPr>
              <a:t>Processing</a:t>
            </a:r>
          </a:p>
        </p:txBody>
      </p:sp>
      <p:sp>
        <p:nvSpPr>
          <p:cNvPr id="225287" name="Rectangle 7"/>
          <p:cNvSpPr>
            <a:spLocks noChangeArrowheads="1"/>
          </p:cNvSpPr>
          <p:nvPr/>
        </p:nvSpPr>
        <p:spPr bwMode="auto">
          <a:xfrm>
            <a:off x="4572000" y="1752600"/>
            <a:ext cx="1219200" cy="762000"/>
          </a:xfrm>
          <a:prstGeom prst="rect">
            <a:avLst/>
          </a:prstGeom>
          <a:gradFill rotWithShape="1">
            <a:gsLst>
              <a:gs pos="0">
                <a:srgbClr val="00FFCC"/>
              </a:gs>
              <a:gs pos="100000">
                <a:srgbClr val="A4E0F8"/>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Shipping</a:t>
            </a:r>
          </a:p>
        </p:txBody>
      </p:sp>
      <p:sp>
        <p:nvSpPr>
          <p:cNvPr id="225288" name="Rectangle 8"/>
          <p:cNvSpPr>
            <a:spLocks noChangeArrowheads="1"/>
          </p:cNvSpPr>
          <p:nvPr/>
        </p:nvSpPr>
        <p:spPr bwMode="auto">
          <a:xfrm>
            <a:off x="6019800" y="1752600"/>
            <a:ext cx="1447800" cy="762000"/>
          </a:xfrm>
          <a:prstGeom prst="rect">
            <a:avLst/>
          </a:prstGeom>
          <a:gradFill rotWithShape="1">
            <a:gsLst>
              <a:gs pos="0">
                <a:srgbClr val="00FFCC"/>
              </a:gs>
              <a:gs pos="100000">
                <a:srgbClr val="A4E0F8"/>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Vendor </a:t>
            </a:r>
          </a:p>
          <a:p>
            <a:pPr algn="ctr">
              <a:spcBef>
                <a:spcPct val="0"/>
              </a:spcBef>
              <a:buClrTx/>
              <a:buSzTx/>
              <a:buFontTx/>
              <a:buNone/>
            </a:pPr>
            <a:r>
              <a:rPr lang="en-US" sz="2000" dirty="0">
                <a:latin typeface="Times New Roman" charset="0"/>
              </a:rPr>
              <a:t>Management</a:t>
            </a:r>
          </a:p>
        </p:txBody>
      </p:sp>
      <p:sp>
        <p:nvSpPr>
          <p:cNvPr id="225289" name="Rectangle 9"/>
          <p:cNvSpPr>
            <a:spLocks noChangeArrowheads="1"/>
          </p:cNvSpPr>
          <p:nvPr/>
        </p:nvSpPr>
        <p:spPr bwMode="auto">
          <a:xfrm>
            <a:off x="7620000" y="1752600"/>
            <a:ext cx="1219200" cy="762000"/>
          </a:xfrm>
          <a:prstGeom prst="rect">
            <a:avLst/>
          </a:prstGeom>
          <a:gradFill rotWithShape="1">
            <a:gsLst>
              <a:gs pos="0">
                <a:srgbClr val="00FFCC"/>
              </a:gs>
              <a:gs pos="100000">
                <a:srgbClr val="A4E0F8"/>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1600" dirty="0">
                <a:latin typeface="Times New Roman" charset="0"/>
              </a:rPr>
              <a:t>Inventory</a:t>
            </a:r>
          </a:p>
          <a:p>
            <a:pPr algn="ctr">
              <a:spcBef>
                <a:spcPct val="0"/>
              </a:spcBef>
              <a:buClrTx/>
              <a:buSzTx/>
              <a:buFontTx/>
              <a:buNone/>
            </a:pPr>
            <a:r>
              <a:rPr lang="en-US" sz="1600" dirty="0">
                <a:latin typeface="Times New Roman" charset="0"/>
              </a:rPr>
              <a:t>Managemen</a:t>
            </a:r>
            <a:r>
              <a:rPr lang="en-US" sz="1600" dirty="0">
                <a:solidFill>
                  <a:schemeClr val="bg2"/>
                </a:solidFill>
                <a:latin typeface="Times New Roman" charset="0"/>
              </a:rPr>
              <a:t>t</a:t>
            </a:r>
          </a:p>
        </p:txBody>
      </p:sp>
      <p:sp>
        <p:nvSpPr>
          <p:cNvPr id="225290" name="Rectangle 10"/>
          <p:cNvSpPr>
            <a:spLocks noChangeArrowheads="1"/>
          </p:cNvSpPr>
          <p:nvPr/>
        </p:nvSpPr>
        <p:spPr bwMode="auto">
          <a:xfrm>
            <a:off x="16002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Issue</a:t>
            </a:r>
          </a:p>
          <a:p>
            <a:pPr algn="ctr">
              <a:spcBef>
                <a:spcPct val="0"/>
              </a:spcBef>
              <a:buClrTx/>
              <a:buSzTx/>
              <a:buFontTx/>
              <a:buNone/>
            </a:pPr>
            <a:r>
              <a:rPr lang="en-US" sz="2000" dirty="0">
                <a:latin typeface="Times New Roman" charset="0"/>
              </a:rPr>
              <a:t>RFQ</a:t>
            </a:r>
          </a:p>
        </p:txBody>
      </p:sp>
      <p:sp>
        <p:nvSpPr>
          <p:cNvPr id="225291" name="Rectangle 11"/>
          <p:cNvSpPr>
            <a:spLocks noChangeArrowheads="1"/>
          </p:cNvSpPr>
          <p:nvPr/>
        </p:nvSpPr>
        <p:spPr bwMode="auto">
          <a:xfrm>
            <a:off x="762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1600" dirty="0">
                <a:latin typeface="Times New Roman" charset="0"/>
              </a:rPr>
              <a:t>Specify</a:t>
            </a:r>
          </a:p>
          <a:p>
            <a:pPr algn="ctr">
              <a:spcBef>
                <a:spcPct val="0"/>
              </a:spcBef>
              <a:buClrTx/>
              <a:buSzTx/>
              <a:buFontTx/>
              <a:buNone/>
            </a:pPr>
            <a:r>
              <a:rPr lang="en-US" sz="1600" dirty="0">
                <a:latin typeface="Times New Roman" charset="0"/>
              </a:rPr>
              <a:t>Requirement</a:t>
            </a:r>
          </a:p>
        </p:txBody>
      </p:sp>
      <p:sp>
        <p:nvSpPr>
          <p:cNvPr id="225292" name="Rectangle 12"/>
          <p:cNvSpPr>
            <a:spLocks noChangeArrowheads="1"/>
          </p:cNvSpPr>
          <p:nvPr/>
        </p:nvSpPr>
        <p:spPr bwMode="auto">
          <a:xfrm>
            <a:off x="31242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Select </a:t>
            </a:r>
          </a:p>
          <a:p>
            <a:pPr algn="ctr">
              <a:spcBef>
                <a:spcPct val="0"/>
              </a:spcBef>
              <a:buClrTx/>
              <a:buSzTx/>
              <a:buFontTx/>
              <a:buNone/>
            </a:pPr>
            <a:r>
              <a:rPr lang="en-US" sz="2000" dirty="0">
                <a:latin typeface="Times New Roman" charset="0"/>
              </a:rPr>
              <a:t>Vendor</a:t>
            </a:r>
          </a:p>
        </p:txBody>
      </p:sp>
      <p:sp>
        <p:nvSpPr>
          <p:cNvPr id="225293" name="Rectangle 13"/>
          <p:cNvSpPr>
            <a:spLocks noChangeArrowheads="1"/>
          </p:cNvSpPr>
          <p:nvPr/>
        </p:nvSpPr>
        <p:spPr bwMode="auto">
          <a:xfrm>
            <a:off x="45720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Release</a:t>
            </a:r>
          </a:p>
          <a:p>
            <a:pPr algn="ctr">
              <a:spcBef>
                <a:spcPct val="0"/>
              </a:spcBef>
              <a:buClrTx/>
              <a:buSzTx/>
              <a:buFontTx/>
              <a:buNone/>
            </a:pPr>
            <a:r>
              <a:rPr lang="en-US" sz="2000" dirty="0">
                <a:latin typeface="Times New Roman" charset="0"/>
              </a:rPr>
              <a:t>P.O.</a:t>
            </a:r>
          </a:p>
        </p:txBody>
      </p:sp>
      <p:sp>
        <p:nvSpPr>
          <p:cNvPr id="225294" name="Rectangle 14"/>
          <p:cNvSpPr>
            <a:spLocks noChangeArrowheads="1"/>
          </p:cNvSpPr>
          <p:nvPr/>
        </p:nvSpPr>
        <p:spPr bwMode="auto">
          <a:xfrm>
            <a:off x="60960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Receive </a:t>
            </a:r>
          </a:p>
          <a:p>
            <a:pPr algn="ctr">
              <a:spcBef>
                <a:spcPct val="0"/>
              </a:spcBef>
              <a:buClrTx/>
              <a:buSzTx/>
              <a:buFontTx/>
              <a:buNone/>
            </a:pPr>
            <a:r>
              <a:rPr lang="en-US" sz="2000" dirty="0">
                <a:latin typeface="Times New Roman" charset="0"/>
              </a:rPr>
              <a:t>Material</a:t>
            </a:r>
          </a:p>
        </p:txBody>
      </p:sp>
      <p:sp>
        <p:nvSpPr>
          <p:cNvPr id="225295" name="Rectangle 15"/>
          <p:cNvSpPr>
            <a:spLocks noChangeArrowheads="1"/>
          </p:cNvSpPr>
          <p:nvPr/>
        </p:nvSpPr>
        <p:spPr bwMode="auto">
          <a:xfrm>
            <a:off x="7620000" y="3733800"/>
            <a:ext cx="1219200" cy="762000"/>
          </a:xfrm>
          <a:prstGeom prst="rect">
            <a:avLst/>
          </a:prstGeom>
          <a:gradFill rotWithShape="1">
            <a:gsLst>
              <a:gs pos="0">
                <a:srgbClr val="FF9191"/>
              </a:gs>
              <a:gs pos="100000">
                <a:srgbClr val="FFCCCC"/>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Issue</a:t>
            </a:r>
          </a:p>
          <a:p>
            <a:pPr algn="ctr">
              <a:spcBef>
                <a:spcPct val="0"/>
              </a:spcBef>
              <a:buClrTx/>
              <a:buSzTx/>
              <a:buFontTx/>
              <a:buNone/>
            </a:pPr>
            <a:r>
              <a:rPr lang="en-US" sz="2000" dirty="0">
                <a:latin typeface="Times New Roman" charset="0"/>
              </a:rPr>
              <a:t>Payment</a:t>
            </a:r>
          </a:p>
        </p:txBody>
      </p:sp>
      <p:sp>
        <p:nvSpPr>
          <p:cNvPr id="225296" name="Line 16"/>
          <p:cNvSpPr>
            <a:spLocks noChangeShapeType="1"/>
          </p:cNvSpPr>
          <p:nvPr/>
        </p:nvSpPr>
        <p:spPr bwMode="auto">
          <a:xfrm>
            <a:off x="609600" y="3505200"/>
            <a:ext cx="7620000" cy="0"/>
          </a:xfrm>
          <a:prstGeom prst="line">
            <a:avLst/>
          </a:prstGeom>
          <a:noFill/>
          <a:ln w="28575">
            <a:solidFill>
              <a:schemeClr val="tx1"/>
            </a:solidFill>
            <a:round/>
            <a:headEnd/>
            <a:tailEnd/>
          </a:ln>
          <a:effectLst/>
        </p:spPr>
        <p:txBody>
          <a:bodyPr wrap="none"/>
          <a:lstStyle/>
          <a:p>
            <a:endParaRPr lang="en-US"/>
          </a:p>
        </p:txBody>
      </p:sp>
      <p:sp>
        <p:nvSpPr>
          <p:cNvPr id="225297" name="Line 17"/>
          <p:cNvSpPr>
            <a:spLocks noChangeShapeType="1"/>
          </p:cNvSpPr>
          <p:nvPr/>
        </p:nvSpPr>
        <p:spPr bwMode="auto">
          <a:xfrm>
            <a:off x="6096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298" name="Line 18"/>
          <p:cNvSpPr>
            <a:spLocks noChangeShapeType="1"/>
          </p:cNvSpPr>
          <p:nvPr/>
        </p:nvSpPr>
        <p:spPr bwMode="auto">
          <a:xfrm>
            <a:off x="22098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299" name="Line 19"/>
          <p:cNvSpPr>
            <a:spLocks noChangeShapeType="1"/>
          </p:cNvSpPr>
          <p:nvPr/>
        </p:nvSpPr>
        <p:spPr bwMode="auto">
          <a:xfrm>
            <a:off x="37338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00" name="Line 20"/>
          <p:cNvSpPr>
            <a:spLocks noChangeShapeType="1"/>
          </p:cNvSpPr>
          <p:nvPr/>
        </p:nvSpPr>
        <p:spPr bwMode="auto">
          <a:xfrm>
            <a:off x="51816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01" name="Line 21"/>
          <p:cNvSpPr>
            <a:spLocks noChangeShapeType="1"/>
          </p:cNvSpPr>
          <p:nvPr/>
        </p:nvSpPr>
        <p:spPr bwMode="auto">
          <a:xfrm>
            <a:off x="67056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02" name="Line 22"/>
          <p:cNvSpPr>
            <a:spLocks noChangeShapeType="1"/>
          </p:cNvSpPr>
          <p:nvPr/>
        </p:nvSpPr>
        <p:spPr bwMode="auto">
          <a:xfrm>
            <a:off x="8229600" y="35052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03" name="Rectangle 23"/>
          <p:cNvSpPr>
            <a:spLocks noChangeArrowheads="1"/>
          </p:cNvSpPr>
          <p:nvPr/>
        </p:nvSpPr>
        <p:spPr bwMode="auto">
          <a:xfrm>
            <a:off x="16002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Justify</a:t>
            </a:r>
          </a:p>
          <a:p>
            <a:pPr algn="ctr">
              <a:spcBef>
                <a:spcPct val="0"/>
              </a:spcBef>
              <a:buClrTx/>
              <a:buSzTx/>
              <a:buFontTx/>
              <a:buNone/>
            </a:pPr>
            <a:r>
              <a:rPr lang="en-US" sz="2000" dirty="0">
                <a:latin typeface="Times New Roman" charset="0"/>
              </a:rPr>
              <a:t>Request</a:t>
            </a:r>
          </a:p>
        </p:txBody>
      </p:sp>
      <p:sp>
        <p:nvSpPr>
          <p:cNvPr id="225304" name="Rectangle 24"/>
          <p:cNvSpPr>
            <a:spLocks noChangeArrowheads="1"/>
          </p:cNvSpPr>
          <p:nvPr/>
        </p:nvSpPr>
        <p:spPr bwMode="auto">
          <a:xfrm>
            <a:off x="762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Verify</a:t>
            </a:r>
          </a:p>
          <a:p>
            <a:pPr algn="ctr">
              <a:spcBef>
                <a:spcPct val="0"/>
              </a:spcBef>
              <a:buClrTx/>
              <a:buSzTx/>
              <a:buFontTx/>
              <a:buNone/>
            </a:pPr>
            <a:r>
              <a:rPr lang="en-US" sz="2000" dirty="0">
                <a:latin typeface="Times New Roman" charset="0"/>
              </a:rPr>
              <a:t>Need</a:t>
            </a:r>
          </a:p>
        </p:txBody>
      </p:sp>
      <p:sp>
        <p:nvSpPr>
          <p:cNvPr id="225305" name="Rectangle 25"/>
          <p:cNvSpPr>
            <a:spLocks noChangeArrowheads="1"/>
          </p:cNvSpPr>
          <p:nvPr/>
        </p:nvSpPr>
        <p:spPr bwMode="auto">
          <a:xfrm>
            <a:off x="31242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Obtain Cost</a:t>
            </a:r>
          </a:p>
          <a:p>
            <a:pPr algn="ctr">
              <a:spcBef>
                <a:spcPct val="0"/>
              </a:spcBef>
              <a:buClrTx/>
              <a:buSzTx/>
              <a:buFontTx/>
              <a:buNone/>
            </a:pPr>
            <a:r>
              <a:rPr lang="en-US" sz="2000" dirty="0">
                <a:latin typeface="Times New Roman" charset="0"/>
              </a:rPr>
              <a:t>Estimate</a:t>
            </a:r>
          </a:p>
        </p:txBody>
      </p:sp>
      <p:sp>
        <p:nvSpPr>
          <p:cNvPr id="225306" name="Rectangle 26"/>
          <p:cNvSpPr>
            <a:spLocks noChangeArrowheads="1"/>
          </p:cNvSpPr>
          <p:nvPr/>
        </p:nvSpPr>
        <p:spPr bwMode="auto">
          <a:xfrm>
            <a:off x="45720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Verify </a:t>
            </a:r>
          </a:p>
          <a:p>
            <a:pPr algn="ctr">
              <a:spcBef>
                <a:spcPct val="0"/>
              </a:spcBef>
              <a:buClrTx/>
              <a:buSzTx/>
              <a:buFontTx/>
              <a:buNone/>
            </a:pPr>
            <a:r>
              <a:rPr lang="en-US" sz="2000" dirty="0">
                <a:latin typeface="Times New Roman" charset="0"/>
              </a:rPr>
              <a:t>Budget</a:t>
            </a:r>
          </a:p>
        </p:txBody>
      </p:sp>
      <p:sp>
        <p:nvSpPr>
          <p:cNvPr id="225307" name="Rectangle 27"/>
          <p:cNvSpPr>
            <a:spLocks noChangeArrowheads="1"/>
          </p:cNvSpPr>
          <p:nvPr/>
        </p:nvSpPr>
        <p:spPr bwMode="auto">
          <a:xfrm>
            <a:off x="60960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Prepare</a:t>
            </a:r>
          </a:p>
          <a:p>
            <a:pPr algn="ctr">
              <a:spcBef>
                <a:spcPct val="0"/>
              </a:spcBef>
              <a:buClrTx/>
              <a:buSzTx/>
              <a:buFontTx/>
              <a:buNone/>
            </a:pPr>
            <a:r>
              <a:rPr lang="en-US" sz="2000" dirty="0">
                <a:latin typeface="Times New Roman" charset="0"/>
              </a:rPr>
              <a:t>P.O. Form</a:t>
            </a:r>
          </a:p>
        </p:txBody>
      </p:sp>
      <p:sp>
        <p:nvSpPr>
          <p:cNvPr id="225308" name="Rectangle 28"/>
          <p:cNvSpPr>
            <a:spLocks noChangeArrowheads="1"/>
          </p:cNvSpPr>
          <p:nvPr/>
        </p:nvSpPr>
        <p:spPr bwMode="auto">
          <a:xfrm>
            <a:off x="7620000" y="5715000"/>
            <a:ext cx="1219200" cy="762000"/>
          </a:xfrm>
          <a:prstGeom prst="rect">
            <a:avLst/>
          </a:prstGeom>
          <a:gradFill rotWithShape="1">
            <a:gsLst>
              <a:gs pos="0">
                <a:srgbClr val="FFD0A1"/>
              </a:gs>
              <a:gs pos="100000">
                <a:srgbClr val="FFC269"/>
              </a:gs>
            </a:gsLst>
            <a:path path="shape">
              <a:fillToRect l="50000" t="50000" r="50000" b="50000"/>
            </a:path>
          </a:gradFill>
          <a:ln w="9525">
            <a:solidFill>
              <a:schemeClr val="tx1"/>
            </a:solidFill>
            <a:miter lim="800000"/>
            <a:headEnd/>
            <a:tailEnd/>
          </a:ln>
          <a:effectLst/>
        </p:spPr>
        <p:txBody>
          <a:bodyPr wrap="none" anchor="ctr"/>
          <a:lstStyle/>
          <a:p>
            <a:pPr algn="ctr">
              <a:spcBef>
                <a:spcPct val="0"/>
              </a:spcBef>
              <a:buClrTx/>
              <a:buSzTx/>
              <a:buFontTx/>
              <a:buNone/>
            </a:pPr>
            <a:r>
              <a:rPr lang="en-US" sz="2000" dirty="0">
                <a:latin typeface="Times New Roman" charset="0"/>
              </a:rPr>
              <a:t>Obtain P.O.</a:t>
            </a:r>
          </a:p>
          <a:p>
            <a:pPr algn="ctr">
              <a:spcBef>
                <a:spcPct val="0"/>
              </a:spcBef>
              <a:buClrTx/>
              <a:buSzTx/>
              <a:buFontTx/>
              <a:buNone/>
            </a:pPr>
            <a:r>
              <a:rPr lang="en-US" sz="2000" dirty="0">
                <a:latin typeface="Times New Roman" charset="0"/>
              </a:rPr>
              <a:t>Approval</a:t>
            </a:r>
          </a:p>
        </p:txBody>
      </p:sp>
      <p:sp>
        <p:nvSpPr>
          <p:cNvPr id="225309" name="Line 29"/>
          <p:cNvSpPr>
            <a:spLocks noChangeShapeType="1"/>
          </p:cNvSpPr>
          <p:nvPr/>
        </p:nvSpPr>
        <p:spPr bwMode="auto">
          <a:xfrm>
            <a:off x="609600" y="5486400"/>
            <a:ext cx="7620000" cy="0"/>
          </a:xfrm>
          <a:prstGeom prst="line">
            <a:avLst/>
          </a:prstGeom>
          <a:noFill/>
          <a:ln w="28575">
            <a:solidFill>
              <a:schemeClr val="tx1"/>
            </a:solidFill>
            <a:round/>
            <a:headEnd/>
            <a:tailEnd/>
          </a:ln>
          <a:effectLst/>
        </p:spPr>
        <p:txBody>
          <a:bodyPr wrap="none"/>
          <a:lstStyle/>
          <a:p>
            <a:endParaRPr lang="en-US"/>
          </a:p>
        </p:txBody>
      </p:sp>
      <p:sp>
        <p:nvSpPr>
          <p:cNvPr id="225310" name="Line 30"/>
          <p:cNvSpPr>
            <a:spLocks noChangeShapeType="1"/>
          </p:cNvSpPr>
          <p:nvPr/>
        </p:nvSpPr>
        <p:spPr bwMode="auto">
          <a:xfrm>
            <a:off x="6096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1" name="Line 31"/>
          <p:cNvSpPr>
            <a:spLocks noChangeShapeType="1"/>
          </p:cNvSpPr>
          <p:nvPr/>
        </p:nvSpPr>
        <p:spPr bwMode="auto">
          <a:xfrm>
            <a:off x="22098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2" name="Line 32"/>
          <p:cNvSpPr>
            <a:spLocks noChangeShapeType="1"/>
          </p:cNvSpPr>
          <p:nvPr/>
        </p:nvSpPr>
        <p:spPr bwMode="auto">
          <a:xfrm>
            <a:off x="37338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3" name="Line 33"/>
          <p:cNvSpPr>
            <a:spLocks noChangeShapeType="1"/>
          </p:cNvSpPr>
          <p:nvPr/>
        </p:nvSpPr>
        <p:spPr bwMode="auto">
          <a:xfrm>
            <a:off x="51816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4" name="Line 34"/>
          <p:cNvSpPr>
            <a:spLocks noChangeShapeType="1"/>
          </p:cNvSpPr>
          <p:nvPr/>
        </p:nvSpPr>
        <p:spPr bwMode="auto">
          <a:xfrm>
            <a:off x="67056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5" name="Line 35"/>
          <p:cNvSpPr>
            <a:spLocks noChangeShapeType="1"/>
          </p:cNvSpPr>
          <p:nvPr/>
        </p:nvSpPr>
        <p:spPr bwMode="auto">
          <a:xfrm>
            <a:off x="8229600" y="54864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6" name="Line 36"/>
          <p:cNvSpPr>
            <a:spLocks noChangeShapeType="1"/>
          </p:cNvSpPr>
          <p:nvPr/>
        </p:nvSpPr>
        <p:spPr bwMode="auto">
          <a:xfrm>
            <a:off x="2209800" y="1524000"/>
            <a:ext cx="6019800" cy="0"/>
          </a:xfrm>
          <a:prstGeom prst="line">
            <a:avLst/>
          </a:prstGeom>
          <a:noFill/>
          <a:ln w="28575">
            <a:solidFill>
              <a:schemeClr val="tx1"/>
            </a:solidFill>
            <a:round/>
            <a:headEnd/>
            <a:tailEnd/>
          </a:ln>
          <a:effectLst/>
        </p:spPr>
        <p:txBody>
          <a:bodyPr wrap="none"/>
          <a:lstStyle/>
          <a:p>
            <a:endParaRPr lang="en-US"/>
          </a:p>
        </p:txBody>
      </p:sp>
      <p:sp>
        <p:nvSpPr>
          <p:cNvPr id="225317" name="Line 37"/>
          <p:cNvSpPr>
            <a:spLocks noChangeShapeType="1"/>
          </p:cNvSpPr>
          <p:nvPr/>
        </p:nvSpPr>
        <p:spPr bwMode="auto">
          <a:xfrm>
            <a:off x="2209800" y="15240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8" name="Line 38"/>
          <p:cNvSpPr>
            <a:spLocks noChangeShapeType="1"/>
          </p:cNvSpPr>
          <p:nvPr/>
        </p:nvSpPr>
        <p:spPr bwMode="auto">
          <a:xfrm>
            <a:off x="3733800" y="15240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19" name="Line 39"/>
          <p:cNvSpPr>
            <a:spLocks noChangeShapeType="1"/>
          </p:cNvSpPr>
          <p:nvPr/>
        </p:nvSpPr>
        <p:spPr bwMode="auto">
          <a:xfrm>
            <a:off x="5181600" y="15240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20" name="Line 40"/>
          <p:cNvSpPr>
            <a:spLocks noChangeShapeType="1"/>
          </p:cNvSpPr>
          <p:nvPr/>
        </p:nvSpPr>
        <p:spPr bwMode="auto">
          <a:xfrm>
            <a:off x="6705600" y="1524000"/>
            <a:ext cx="0" cy="228600"/>
          </a:xfrm>
          <a:prstGeom prst="line">
            <a:avLst/>
          </a:prstGeom>
          <a:noFill/>
          <a:ln w="28575">
            <a:solidFill>
              <a:schemeClr val="tx1"/>
            </a:solidFill>
            <a:round/>
            <a:headEnd/>
            <a:tailEnd type="triangle" w="med" len="med"/>
          </a:ln>
          <a:effectLst/>
        </p:spPr>
        <p:txBody>
          <a:bodyPr wrap="none"/>
          <a:lstStyle/>
          <a:p>
            <a:endParaRPr lang="en-US"/>
          </a:p>
        </p:txBody>
      </p:sp>
      <p:sp>
        <p:nvSpPr>
          <p:cNvPr id="225321" name="Line 41"/>
          <p:cNvSpPr>
            <a:spLocks noChangeShapeType="1"/>
          </p:cNvSpPr>
          <p:nvPr/>
        </p:nvSpPr>
        <p:spPr bwMode="auto">
          <a:xfrm>
            <a:off x="8229600" y="1524000"/>
            <a:ext cx="0" cy="228600"/>
          </a:xfrm>
          <a:prstGeom prst="line">
            <a:avLst/>
          </a:prstGeom>
          <a:noFill/>
          <a:ln w="28575">
            <a:solidFill>
              <a:schemeClr val="tx1"/>
            </a:solidFill>
            <a:round/>
            <a:headEnd/>
            <a:tailEnd type="triangle" w="med" len="med"/>
          </a:ln>
          <a:effectLst/>
        </p:spPr>
        <p:txBody>
          <a:bodyPr wrap="none"/>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762000"/>
            <a:ext cx="6368670" cy="4874589"/>
          </a:xfrm>
        </p:spPr>
        <p:txBody>
          <a:bodyPr>
            <a:normAutofit fontScale="92500" lnSpcReduction="20000"/>
          </a:bodyPr>
          <a:lstStyle/>
          <a:p>
            <a:pPr algn="l"/>
            <a:r>
              <a:rPr lang="en-US" sz="2000" b="1" u="sng" dirty="0">
                <a:solidFill>
                  <a:schemeClr val="tx1"/>
                </a:solidFill>
                <a:latin typeface="Times New Roman" panose="02020603050405020304" pitchFamily="18" charset="0"/>
                <a:cs typeface="Times New Roman" panose="02020603050405020304" pitchFamily="18" charset="0"/>
              </a:rPr>
              <a:t>Course Faculty-2</a:t>
            </a:r>
          </a:p>
          <a:p>
            <a:pPr algn="l"/>
            <a:endParaRPr lang="en-US" sz="2000" b="1" u="sng" dirty="0">
              <a:solidFill>
                <a:schemeClr val="tx1"/>
              </a:solidFill>
              <a:latin typeface="Times New Roman" panose="02020603050405020304" pitchFamily="18" charset="0"/>
              <a:cs typeface="Times New Roman" panose="02020603050405020304" pitchFamily="18" charset="0"/>
            </a:endParaRPr>
          </a:p>
          <a:p>
            <a:pPr algn="l"/>
            <a:r>
              <a:rPr lang="en-US" sz="2000" b="1" dirty="0">
                <a:solidFill>
                  <a:schemeClr val="tx1"/>
                </a:solidFill>
                <a:latin typeface="Garamond" panose="02020404030301010803" pitchFamily="18" charset="0"/>
                <a:cs typeface="Times New Roman" panose="02020603050405020304" pitchFamily="18" charset="0"/>
              </a:rPr>
              <a:t>ITM Alumni - PGDM -2004-06</a:t>
            </a:r>
            <a:r>
              <a:rPr lang="en-US" sz="2000" dirty="0">
                <a:solidFill>
                  <a:schemeClr val="tx1"/>
                </a:solidFill>
                <a:latin typeface="Garamond" panose="02020404030301010803" pitchFamily="18" charset="0"/>
                <a:cs typeface="Times New Roman" panose="02020603050405020304" pitchFamily="18" charset="0"/>
              </a:rPr>
              <a:t>.</a:t>
            </a:r>
            <a:endParaRPr lang="en-US" sz="2000" b="1" u="sng"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r>
              <a:rPr lang="en-US" sz="2000" dirty="0">
                <a:solidFill>
                  <a:schemeClr val="tx1"/>
                </a:solidFill>
                <a:latin typeface="Times New Roman" panose="02020603050405020304" pitchFamily="18" charset="0"/>
                <a:cs typeface="Times New Roman" panose="02020603050405020304" pitchFamily="18" charset="0"/>
              </a:rPr>
              <a:t>Abhinav Sabharwal RPA &amp; AGILE  Trainer @ School of RPA</a:t>
            </a:r>
          </a:p>
          <a:p>
            <a:pPr algn="l"/>
            <a:r>
              <a:rPr lang="en-US" sz="2000" spc="25" dirty="0">
                <a:solidFill>
                  <a:schemeClr val="tx1"/>
                </a:solidFill>
                <a:effectLst/>
                <a:latin typeface="Times New Roman" panose="02020603050405020304" pitchFamily="18" charset="0"/>
                <a:ea typeface="Times New Roman" panose="02020603050405020304" pitchFamily="18" charset="0"/>
              </a:rPr>
              <a:t>with 13 years of overall experience in various domains like</a:t>
            </a:r>
            <a:r>
              <a:rPr lang="en-US" sz="2000" i="1"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Supply Chain Management, Transport Management, Ware- House Management, CRM &amp; ERP implementation, Banking domain for RPA (Robotic Process Automation) project. </a:t>
            </a:r>
          </a:p>
          <a:p>
            <a:pPr algn="l"/>
            <a:endParaRPr lang="en-US" sz="20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endParaRPr>
          </a:p>
          <a:p>
            <a:pPr algn="l"/>
            <a:r>
              <a:rPr lang="en-US" sz="20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Well versed with various SDLC methodologies like Waterfall, Agile &amp; V model of software development.</a:t>
            </a:r>
          </a:p>
          <a:p>
            <a:pPr algn="l"/>
            <a:r>
              <a:rPr lang="en-US" sz="20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Domain knowledge and experience – SCM, IT, Business Analyst</a:t>
            </a:r>
          </a:p>
          <a:p>
            <a:pPr algn="l"/>
            <a:endParaRPr lang="en-US" sz="20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endParaRPr>
          </a:p>
          <a:p>
            <a:pPr algn="l"/>
            <a:r>
              <a:rPr lang="en-US" sz="20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Worked in companies such as Capgemini, </a:t>
            </a:r>
            <a:r>
              <a:rPr lang="en-US" sz="2000" dirty="0" err="1">
                <a:solidFill>
                  <a:schemeClr val="tx1"/>
                </a:solidFill>
                <a:latin typeface="Garamond" panose="02020404030301010803" pitchFamily="18" charset="0"/>
                <a:ea typeface="Times New Roman" panose="02020603050405020304" pitchFamily="18" charset="0"/>
                <a:cs typeface="Times New Roman" panose="02020603050405020304" pitchFamily="18" charset="0"/>
              </a:rPr>
              <a:t>Melstar</a:t>
            </a:r>
            <a:r>
              <a:rPr lang="en-US" sz="20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Technologies, Future Logistics, Blue-chip Consultants..</a:t>
            </a:r>
            <a:endParaRPr lang="en-US" sz="20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p>
            <a:pPr algn="l"/>
            <a:r>
              <a:rPr lang="en-US" sz="2000" dirty="0">
                <a:solidFill>
                  <a:schemeClr val="tx1"/>
                </a:solidFill>
                <a:latin typeface="Garamond" panose="02020404030301010803"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971802"/>
            <a:ext cx="1600199" cy="184172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3535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n-US" sz="2400" dirty="0">
                <a:latin typeface="Times New Roman" pitchFamily="18" charset="0"/>
                <a:cs typeface="Times New Roman" pitchFamily="18" charset="0"/>
              </a:rPr>
              <a:t>Business processes-examples</a:t>
            </a:r>
          </a:p>
        </p:txBody>
      </p:sp>
      <p:sp>
        <p:nvSpPr>
          <p:cNvPr id="222211" name="Rectangle 3"/>
          <p:cNvSpPr>
            <a:spLocks noGrp="1" noChangeArrowheads="1"/>
          </p:cNvSpPr>
          <p:nvPr>
            <p:ph type="body" idx="1"/>
          </p:nvPr>
        </p:nvSpPr>
        <p:spPr>
          <a:xfrm>
            <a:off x="457200" y="1447800"/>
            <a:ext cx="8229600" cy="4953000"/>
          </a:xfrm>
        </p:spPr>
        <p:txBody>
          <a:bodyPr>
            <a:normAutofit/>
          </a:bodyPr>
          <a:lstStyle/>
          <a:p>
            <a:pPr>
              <a:lnSpc>
                <a:spcPct val="90000"/>
              </a:lnSpc>
            </a:pPr>
            <a:r>
              <a:rPr lang="en-US" sz="2000" dirty="0">
                <a:latin typeface="Times New Roman" pitchFamily="18" charset="0"/>
                <a:cs typeface="Times New Roman" pitchFamily="18" charset="0"/>
              </a:rPr>
              <a:t>Order (Customer) to cash(Sales/Marketing)</a:t>
            </a:r>
          </a:p>
          <a:p>
            <a:pPr>
              <a:lnSpc>
                <a:spcPct val="90000"/>
              </a:lnSpc>
            </a:pPr>
            <a:r>
              <a:rPr lang="en-US" sz="2000" dirty="0">
                <a:latin typeface="Times New Roman" pitchFamily="18" charset="0"/>
                <a:cs typeface="Times New Roman" pitchFamily="18" charset="0"/>
              </a:rPr>
              <a:t>Billing(Sales)</a:t>
            </a:r>
          </a:p>
          <a:p>
            <a:pPr>
              <a:lnSpc>
                <a:spcPct val="90000"/>
              </a:lnSpc>
            </a:pPr>
            <a:r>
              <a:rPr lang="en-US" sz="2000" dirty="0">
                <a:latin typeface="Times New Roman" pitchFamily="18" charset="0"/>
                <a:cs typeface="Times New Roman" pitchFamily="18" charset="0"/>
              </a:rPr>
              <a:t>Purchasing(Purchasing dept)</a:t>
            </a:r>
          </a:p>
          <a:p>
            <a:pPr>
              <a:lnSpc>
                <a:spcPct val="90000"/>
              </a:lnSpc>
            </a:pPr>
            <a:r>
              <a:rPr lang="en-US" sz="2000" dirty="0">
                <a:latin typeface="Times New Roman" pitchFamily="18" charset="0"/>
                <a:cs typeface="Times New Roman" pitchFamily="18" charset="0"/>
              </a:rPr>
              <a:t>Shipping(Logistics –inbound/out bound))</a:t>
            </a:r>
          </a:p>
          <a:p>
            <a:pPr>
              <a:lnSpc>
                <a:spcPct val="90000"/>
              </a:lnSpc>
            </a:pPr>
            <a:r>
              <a:rPr lang="en-US" sz="2000" dirty="0">
                <a:latin typeface="Times New Roman" pitchFamily="18" charset="0"/>
                <a:cs typeface="Times New Roman" pitchFamily="18" charset="0"/>
              </a:rPr>
              <a:t>Inventory Management(Purchasing dept)</a:t>
            </a:r>
          </a:p>
          <a:p>
            <a:pPr>
              <a:lnSpc>
                <a:spcPct val="90000"/>
              </a:lnSpc>
            </a:pPr>
            <a:r>
              <a:rPr lang="en-US" sz="2000" dirty="0">
                <a:latin typeface="Times New Roman" pitchFamily="18" charset="0"/>
                <a:cs typeface="Times New Roman" pitchFamily="18" charset="0"/>
              </a:rPr>
              <a:t>Warranty &amp; Claim Processing(Sales)</a:t>
            </a:r>
          </a:p>
          <a:p>
            <a:pPr>
              <a:lnSpc>
                <a:spcPct val="90000"/>
              </a:lnSpc>
            </a:pPr>
            <a:r>
              <a:rPr lang="en-US" sz="2000" dirty="0">
                <a:latin typeface="Times New Roman" pitchFamily="18" charset="0"/>
                <a:cs typeface="Times New Roman" pitchFamily="18" charset="0"/>
              </a:rPr>
              <a:t>Accounts payable(Sales/Finance)</a:t>
            </a:r>
          </a:p>
          <a:p>
            <a:pPr>
              <a:lnSpc>
                <a:spcPct val="90000"/>
              </a:lnSpc>
            </a:pPr>
            <a:r>
              <a:rPr lang="en-US" sz="2000" dirty="0">
                <a:latin typeface="Times New Roman" pitchFamily="18" charset="0"/>
                <a:cs typeface="Times New Roman" pitchFamily="18" charset="0"/>
              </a:rPr>
              <a:t>Accounts receivable(Sales/Finance)</a:t>
            </a:r>
          </a:p>
          <a:p>
            <a:pPr>
              <a:lnSpc>
                <a:spcPct val="90000"/>
              </a:lnSpc>
            </a:pPr>
            <a:r>
              <a:rPr lang="en-US" sz="2000" dirty="0">
                <a:latin typeface="Times New Roman" pitchFamily="18" charset="0"/>
                <a:cs typeface="Times New Roman" pitchFamily="18" charset="0"/>
              </a:rPr>
              <a:t>Vendor Approval process(Purchase dept)</a:t>
            </a:r>
          </a:p>
          <a:p>
            <a:pPr>
              <a:lnSpc>
                <a:spcPct val="90000"/>
              </a:lnSpc>
            </a:pPr>
            <a:r>
              <a:rPr lang="en-US" sz="2000" dirty="0">
                <a:latin typeface="Times New Roman" pitchFamily="18" charset="0"/>
                <a:cs typeface="Times New Roman" pitchFamily="18" charset="0"/>
              </a:rPr>
              <a:t>Credit approval Process(Sales)</a:t>
            </a:r>
          </a:p>
          <a:p>
            <a:pPr>
              <a:lnSpc>
                <a:spcPct val="90000"/>
              </a:lnSpc>
            </a:pPr>
            <a:r>
              <a:rPr lang="en-US" sz="2000" dirty="0">
                <a:latin typeface="Times New Roman" pitchFamily="18" charset="0"/>
                <a:cs typeface="Times New Roman" pitchFamily="18" charset="0"/>
              </a:rPr>
              <a:t>Human Resource planning…..(HR dept)</a:t>
            </a:r>
          </a:p>
          <a:p>
            <a:pPr>
              <a:lnSpc>
                <a:spcPct val="90000"/>
              </a:lnSpc>
            </a:pPr>
            <a:r>
              <a:rPr lang="en-US" sz="2000" dirty="0">
                <a:latin typeface="Times New Roman" pitchFamily="18" charset="0"/>
                <a:cs typeface="Times New Roman" pitchFamily="18" charset="0"/>
              </a:rPr>
              <a:t>Customer service(Customer complaints/CSI/Customer engagement)</a:t>
            </a:r>
          </a:p>
          <a:p>
            <a:pPr>
              <a:lnSpc>
                <a:spcPct val="90000"/>
              </a:lnSpc>
            </a:pPr>
            <a:r>
              <a:rPr lang="en-US" sz="2000" dirty="0">
                <a:latin typeface="Times New Roman" pitchFamily="18" charset="0"/>
                <a:cs typeface="Times New Roman" pitchFamily="18" charset="0"/>
              </a:rPr>
              <a:t>After sales service(Spares/repairs)</a:t>
            </a:r>
          </a:p>
          <a:p>
            <a:pPr>
              <a:lnSpc>
                <a:spcPct val="90000"/>
              </a:lnSpc>
            </a:pPr>
            <a:r>
              <a:rPr lang="en-US" sz="2000" dirty="0">
                <a:latin typeface="Times New Roman" pitchFamily="18" charset="0"/>
                <a:cs typeface="Times New Roman" pitchFamily="18" charset="0"/>
              </a:rPr>
              <a:t>Quality Management(inspection/QA/Compliance/Standards)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274638"/>
            <a:ext cx="8229600" cy="639762"/>
          </a:xfrm>
        </p:spPr>
        <p:txBody>
          <a:bodyPr/>
          <a:lstStyle/>
          <a:p>
            <a:r>
              <a:rPr lang="en-US" sz="2400" dirty="0">
                <a:latin typeface="Times New Roman" pitchFamily="18" charset="0"/>
                <a:cs typeface="Times New Roman" pitchFamily="18" charset="0"/>
              </a:rPr>
              <a:t>Order Processing - Sub-Processes – Order to Cash</a:t>
            </a:r>
          </a:p>
        </p:txBody>
      </p:sp>
      <p:sp>
        <p:nvSpPr>
          <p:cNvPr id="287747" name="Rectangle 3"/>
          <p:cNvSpPr>
            <a:spLocks noGrp="1" noChangeArrowheads="1"/>
          </p:cNvSpPr>
          <p:nvPr>
            <p:ph type="body" idx="1"/>
          </p:nvPr>
        </p:nvSpPr>
        <p:spPr>
          <a:xfrm>
            <a:off x="457200" y="1066800"/>
            <a:ext cx="8229600" cy="5059363"/>
          </a:xfrm>
        </p:spPr>
        <p:txBody>
          <a:bodyPr>
            <a:normAutofit/>
          </a:bodyPr>
          <a:lstStyle/>
          <a:p>
            <a:pPr>
              <a:lnSpc>
                <a:spcPct val="90000"/>
              </a:lnSpc>
            </a:pPr>
            <a:r>
              <a:rPr lang="en-US" sz="1800" dirty="0">
                <a:latin typeface="Times New Roman" pitchFamily="18" charset="0"/>
                <a:cs typeface="Times New Roman" pitchFamily="18" charset="0"/>
              </a:rPr>
              <a:t>Sub - process order entry -order acceptance -order production scheduling                                        -rough cut capacity planning </a:t>
            </a:r>
          </a:p>
          <a:p>
            <a:pPr>
              <a:lnSpc>
                <a:spcPct val="90000"/>
              </a:lnSpc>
            </a:pPr>
            <a:r>
              <a:rPr lang="en-US" sz="1800" dirty="0">
                <a:latin typeface="Times New Roman" pitchFamily="18" charset="0"/>
                <a:cs typeface="Times New Roman" pitchFamily="18" charset="0"/>
              </a:rPr>
              <a:t>Sub - process material reqmt planning -bill of material –purchase requisitioning                 </a:t>
            </a:r>
          </a:p>
          <a:p>
            <a:pPr marL="0" indent="0">
              <a:lnSpc>
                <a:spcPct val="90000"/>
              </a:lnSpc>
              <a:buNone/>
            </a:pPr>
            <a:r>
              <a:rPr lang="en-US" sz="1800" dirty="0">
                <a:latin typeface="Times New Roman" pitchFamily="18" charset="0"/>
                <a:cs typeface="Times New Roman" pitchFamily="18" charset="0"/>
              </a:rPr>
              <a:t>               Sub - process purchasing -tendering –purchase order on supplier</a:t>
            </a:r>
          </a:p>
          <a:p>
            <a:pPr marL="0" indent="0">
              <a:lnSpc>
                <a:spcPct val="90000"/>
              </a:lnSpc>
              <a:buNone/>
            </a:pPr>
            <a:r>
              <a:rPr lang="en-US" sz="1800" dirty="0">
                <a:latin typeface="Times New Roman" pitchFamily="18" charset="0"/>
                <a:cs typeface="Times New Roman" pitchFamily="18" charset="0"/>
              </a:rPr>
              <a:t>               Sub - process receipt -material receipt –inspection binning/rejection</a:t>
            </a:r>
          </a:p>
          <a:p>
            <a:pPr marL="0" indent="0">
              <a:lnSpc>
                <a:spcPct val="90000"/>
              </a:lnSpc>
              <a:buNone/>
            </a:pPr>
            <a:r>
              <a:rPr lang="en-US" sz="1800" dirty="0">
                <a:latin typeface="Times New Roman" pitchFamily="18" charset="0"/>
                <a:cs typeface="Times New Roman" pitchFamily="18" charset="0"/>
              </a:rPr>
              <a:t>               Sub - process invoicing- approval of supplier receipt and invoice thru 	3 way 	match-preparation of bill and forwarding to accounts for passing</a:t>
            </a:r>
          </a:p>
          <a:p>
            <a:pPr marL="0" indent="0">
              <a:lnSpc>
                <a:spcPct val="90000"/>
              </a:lnSpc>
              <a:buNone/>
            </a:pPr>
            <a:r>
              <a:rPr lang="en-US" sz="1800" dirty="0">
                <a:latin typeface="Times New Roman" pitchFamily="18" charset="0"/>
                <a:cs typeface="Times New Roman" pitchFamily="18" charset="0"/>
              </a:rPr>
              <a:t>               Sub - process inventory - material binning –inventory mgt –issues –returns –	reorder mgt –purchase requisition                                                                                               </a:t>
            </a:r>
          </a:p>
          <a:p>
            <a:pPr>
              <a:lnSpc>
                <a:spcPct val="90000"/>
              </a:lnSpc>
            </a:pPr>
            <a:r>
              <a:rPr lang="en-US" sz="1800" dirty="0">
                <a:latin typeface="Times New Roman" pitchFamily="18" charset="0"/>
                <a:cs typeface="Times New Roman" pitchFamily="18" charset="0"/>
              </a:rPr>
              <a:t>Sub - process mfg planning execution and control -production planning –work order  initiation -requisition and consumption of  materials -mfg execution control – eqpt mgt incl maintenance -productivity and quality control</a:t>
            </a:r>
          </a:p>
          <a:p>
            <a:pPr>
              <a:lnSpc>
                <a:spcPct val="90000"/>
              </a:lnSpc>
            </a:pPr>
            <a:r>
              <a:rPr lang="en-US" sz="1800" dirty="0">
                <a:latin typeface="Times New Roman" pitchFamily="18" charset="0"/>
                <a:cs typeface="Times New Roman" pitchFamily="18" charset="0"/>
              </a:rPr>
              <a:t>Sub - process goods dispatch and receivables                                                                                       -packing of goods -invoicing –logistics –delivery - follow up of accounts receivables –payment receipt -closing of account                                                                                   </a:t>
            </a:r>
          </a:p>
          <a:p>
            <a:pPr>
              <a:lnSpc>
                <a:spcPct val="90000"/>
              </a:lnSpc>
            </a:pPr>
            <a:endParaRPr lang="en-US" sz="1800" dirty="0">
              <a:latin typeface="Times New Roman" pitchFamily="18" charset="0"/>
              <a:cs typeface="Times New Roman" pitchFamily="18" charset="0"/>
            </a:endParaRPr>
          </a:p>
          <a:p>
            <a:pPr>
              <a:lnSpc>
                <a:spcPct val="90000"/>
              </a:lnSpc>
              <a:buFontTx/>
              <a:buNone/>
            </a:pPr>
            <a:r>
              <a:rPr lang="en-US" sz="18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42522C65-B447-44F5-B5A6-953D418D89DB}"/>
              </a:ext>
            </a:extLst>
          </p:cNvPr>
          <p:cNvSpPr>
            <a:spLocks noGrp="1" noChangeArrowheads="1"/>
          </p:cNvSpPr>
          <p:nvPr>
            <p:ph type="title"/>
          </p:nvPr>
        </p:nvSpPr>
        <p:spPr>
          <a:xfrm>
            <a:off x="685800" y="304800"/>
            <a:ext cx="7772400" cy="533400"/>
          </a:xfrm>
        </p:spPr>
        <p:txBody>
          <a:bodyPr>
            <a:normAutofit fontScale="90000"/>
          </a:bodyPr>
          <a:lstStyle/>
          <a:p>
            <a:pPr eaLnBrk="1" hangingPunct="1"/>
            <a:r>
              <a:rPr lang="en-US" altLang="en-US" sz="3200" u="sng" dirty="0">
                <a:latin typeface="Times New Roman" panose="02020603050405020304" pitchFamily="18" charset="0"/>
                <a:cs typeface="Times New Roman" panose="02020603050405020304" pitchFamily="18" charset="0"/>
              </a:rPr>
              <a:t>Why BPR ?</a:t>
            </a:r>
          </a:p>
        </p:txBody>
      </p:sp>
      <p:sp>
        <p:nvSpPr>
          <p:cNvPr id="12291" name="Rectangle 1027">
            <a:extLst>
              <a:ext uri="{FF2B5EF4-FFF2-40B4-BE49-F238E27FC236}">
                <a16:creationId xmlns:a16="http://schemas.microsoft.com/office/drawing/2014/main" id="{44781FB4-70BD-4C3D-B2F8-530313FED6EF}"/>
              </a:ext>
            </a:extLst>
          </p:cNvPr>
          <p:cNvSpPr>
            <a:spLocks noGrp="1" noChangeArrowheads="1"/>
          </p:cNvSpPr>
          <p:nvPr>
            <p:ph type="body" idx="1"/>
          </p:nvPr>
        </p:nvSpPr>
        <p:spPr>
          <a:xfrm>
            <a:off x="685800" y="1066800"/>
            <a:ext cx="7772400" cy="5257800"/>
          </a:xfrm>
        </p:spPr>
        <p:txBody>
          <a:bodyPr>
            <a:normAutofit/>
          </a:bodyPr>
          <a:lstStyle/>
          <a:p>
            <a:pPr eaLnBrk="1" hangingPunct="1">
              <a:lnSpc>
                <a:spcPct val="90000"/>
              </a:lnSpc>
            </a:pPr>
            <a:r>
              <a:rPr lang="en-US" altLang="en-US" sz="2400" dirty="0" err="1">
                <a:latin typeface="Times New Roman" panose="02020603050405020304" pitchFamily="18" charset="0"/>
                <a:cs typeface="Times New Roman" panose="02020603050405020304" pitchFamily="18" charset="0"/>
              </a:rPr>
              <a:t>Organisation</a:t>
            </a:r>
            <a:r>
              <a:rPr lang="en-US" altLang="en-US" sz="2400" dirty="0">
                <a:latin typeface="Times New Roman" panose="02020603050405020304" pitchFamily="18" charset="0"/>
                <a:cs typeface="Times New Roman" panose="02020603050405020304" pitchFamily="18" charset="0"/>
              </a:rPr>
              <a:t> is divided into </a:t>
            </a:r>
            <a:r>
              <a:rPr lang="en-US" altLang="en-US" sz="2400" dirty="0" err="1">
                <a:latin typeface="Times New Roman" panose="02020603050405020304" pitchFamily="18" charset="0"/>
                <a:cs typeface="Times New Roman" panose="02020603050405020304" pitchFamily="18" charset="0"/>
              </a:rPr>
              <a:t>specialised</a:t>
            </a:r>
            <a:r>
              <a:rPr lang="en-US" altLang="en-US" sz="2400" dirty="0">
                <a:latin typeface="Times New Roman" panose="02020603050405020304" pitchFamily="18" charset="0"/>
                <a:cs typeface="Times New Roman" panose="02020603050405020304" pitchFamily="18" charset="0"/>
              </a:rPr>
              <a:t> functions e.g. sales, operations, </a:t>
            </a:r>
            <a:r>
              <a:rPr lang="en-US" altLang="en-US" sz="2400" dirty="0" err="1">
                <a:latin typeface="Times New Roman" panose="02020603050405020304" pitchFamily="18" charset="0"/>
                <a:cs typeface="Times New Roman" panose="02020603050405020304" pitchFamily="18" charset="0"/>
              </a:rPr>
              <a:t>finance,engineering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etc</a:t>
            </a:r>
            <a:r>
              <a:rPr lang="en-US" alt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altLang="en-US" sz="2400" dirty="0">
                <a:latin typeface="Times New Roman" panose="02020603050405020304" pitchFamily="18" charset="0"/>
                <a:cs typeface="Times New Roman" panose="02020603050405020304" pitchFamily="18" charset="0"/>
              </a:rPr>
              <a:t>Management focus has traditionally been on the functional hierarchy</a:t>
            </a:r>
          </a:p>
          <a:p>
            <a:pPr eaLnBrk="1" hangingPunct="1">
              <a:lnSpc>
                <a:spcPct val="90000"/>
              </a:lnSpc>
            </a:pPr>
            <a:r>
              <a:rPr lang="en-US" altLang="en-US" sz="2400" dirty="0">
                <a:latin typeface="Times New Roman" panose="02020603050405020304" pitchFamily="18" charset="0"/>
                <a:cs typeface="Times New Roman" panose="02020603050405020304" pitchFamily="18" charset="0"/>
              </a:rPr>
              <a:t>Breakdown of tasks and </a:t>
            </a:r>
            <a:r>
              <a:rPr lang="en-US" altLang="en-US" sz="2400" dirty="0" err="1">
                <a:latin typeface="Times New Roman" panose="02020603050405020304" pitchFamily="18" charset="0"/>
                <a:cs typeface="Times New Roman" panose="02020603050405020304" pitchFamily="18" charset="0"/>
              </a:rPr>
              <a:t>specialisation</a:t>
            </a:r>
            <a:r>
              <a:rPr lang="en-US" altLang="en-US" sz="2400" dirty="0">
                <a:latin typeface="Times New Roman" panose="02020603050405020304" pitchFamily="18" charset="0"/>
                <a:cs typeface="Times New Roman" panose="02020603050405020304" pitchFamily="18" charset="0"/>
              </a:rPr>
              <a:t> in each, leading to</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	- Barriers in procedures and information flow</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	- Whole view of business process fragmented beyond recognition by any manager</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	- Lack of holistic view</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And also.. Unnecessary process steps(non-value added)</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		      Duplicated tasks and data ..examples?</a:t>
            </a:r>
          </a:p>
          <a:p>
            <a:pPr eaLnBrk="1" hangingPunct="1">
              <a:lnSpc>
                <a:spcPct val="90000"/>
              </a:lnSpc>
              <a:buFontTx/>
              <a:buNone/>
            </a:pPr>
            <a:r>
              <a:rPr lang="en-US" altLang="en-US" sz="2400" dirty="0">
                <a:latin typeface="Times New Roman" panose="02020603050405020304" pitchFamily="18" charset="0"/>
                <a:cs typeface="Times New Roman" panose="02020603050405020304" pitchFamily="18" charset="0"/>
              </a:rPr>
              <a:t>	             Time consuming, error prone manual procedures	</a:t>
            </a:r>
            <a:r>
              <a:rPr lang="en-US" altLang="en-US" sz="1800" b="1"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381000" y="457200"/>
            <a:ext cx="7924800" cy="12192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latin typeface="Times New Roman" pitchFamily="18" charset="0"/>
                <a:cs typeface="Times New Roman" pitchFamily="18" charset="0"/>
              </a:rPr>
              <a:t>Why reengineering ?</a:t>
            </a:r>
          </a:p>
        </p:txBody>
      </p:sp>
      <p:sp>
        <p:nvSpPr>
          <p:cNvPr id="23554" name="Rectangle 2"/>
          <p:cNvSpPr>
            <a:spLocks noGrp="1" noChangeArrowheads="1"/>
          </p:cNvSpPr>
          <p:nvPr>
            <p:ph type="body" idx="1"/>
          </p:nvPr>
        </p:nvSpPr>
        <p:spPr>
          <a:xfrm>
            <a:off x="685800" y="1981200"/>
            <a:ext cx="7772400" cy="4114800"/>
          </a:xfrm>
        </p:spPr>
        <p:txBody>
          <a:bodyPr/>
          <a:lstStyle/>
          <a:p>
            <a:pPr>
              <a:lnSpc>
                <a:spcPct val="100000"/>
              </a:lnSpc>
              <a:spcBef>
                <a:spcPts val="1000"/>
              </a:spcBef>
              <a:buClr>
                <a:srgbClr val="FFFF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b="1" dirty="0">
                <a:latin typeface="Times New Roman" pitchFamily="18" charset="0"/>
                <a:cs typeface="Times New Roman" pitchFamily="18" charset="0"/>
              </a:rPr>
              <a:t>Driving force behind reengineering is 3 C's:</a:t>
            </a:r>
          </a:p>
          <a:p>
            <a:pPr>
              <a:buClr>
                <a:srgbClr val="FFFF00"/>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i="1" dirty="0">
                <a:latin typeface="Times New Roman" pitchFamily="18" charset="0"/>
                <a:cs typeface="Times New Roman" pitchFamily="18" charset="0"/>
              </a:rPr>
              <a:t>CUSTOMER : </a:t>
            </a:r>
            <a:r>
              <a:rPr lang="en-GB" altLang="en-US" sz="2000" b="1" i="1" dirty="0">
                <a:latin typeface="Times New Roman" pitchFamily="18" charset="0"/>
                <a:cs typeface="Times New Roman" pitchFamily="18" charset="0"/>
              </a:rPr>
              <a:t>Fast changing consumer habits and expectations</a:t>
            </a:r>
          </a:p>
          <a:p>
            <a:pPr>
              <a:buClr>
                <a:srgbClr val="FFFF00"/>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i="1" dirty="0">
                <a:latin typeface="Times New Roman" pitchFamily="18" charset="0"/>
                <a:cs typeface="Times New Roman" pitchFamily="18" charset="0"/>
              </a:rPr>
              <a:t>COMPETITION : </a:t>
            </a:r>
            <a:r>
              <a:rPr lang="en-GB" altLang="en-US" sz="2000" b="1" i="1" dirty="0">
                <a:latin typeface="Times New Roman" pitchFamily="18" charset="0"/>
                <a:cs typeface="Times New Roman" pitchFamily="18" charset="0"/>
              </a:rPr>
              <a:t>Domestic and global,,</a:t>
            </a:r>
          </a:p>
          <a:p>
            <a:pPr>
              <a:buClr>
                <a:srgbClr val="FFFF00"/>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i="1" dirty="0">
                <a:latin typeface="Times New Roman" pitchFamily="18" charset="0"/>
                <a:cs typeface="Times New Roman" pitchFamily="18" charset="0"/>
              </a:rPr>
              <a:t>CHANGE : </a:t>
            </a:r>
            <a:r>
              <a:rPr lang="en-GB" altLang="en-US" sz="2000" b="1" i="1" dirty="0">
                <a:latin typeface="Times New Roman" pitchFamily="18" charset="0"/>
                <a:cs typeface="Times New Roman" pitchFamily="18" charset="0"/>
              </a:rPr>
              <a:t>Business, social, political  and economics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ppt_x</p:attrName>
                                        </p:attrNameLst>
                                      </p:cBhvr>
                                      <p:tavLst>
                                        <p:tav tm="100000">
                                          <p:val>
                                            <p:strVal val="0-#ppt_w/2"/>
                                          </p:val>
                                        </p:tav>
                                        <p:tav>
                                          <p:val>
                                            <p:strVal val="#ppt_x"/>
                                          </p:val>
                                        </p:tav>
                                      </p:tavLst>
                                    </p:anim>
                                    <p:anim calcmode="lin" valueType="num">
                                      <p:cBhvr>
                                        <p:cTn id="8" dur="500" fill="hold"/>
                                        <p:tgtEl>
                                          <p:spTgt spid="23554">
                                            <p:txEl>
                                              <p:pRg st="0" end="0"/>
                                            </p:txEl>
                                          </p:spTgt>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p:cTn id="13" dur="500" fill="hold"/>
                                        <p:tgtEl>
                                          <p:spTgt spid="23554">
                                            <p:txEl>
                                              <p:pRg st="1" end="1"/>
                                            </p:txEl>
                                          </p:spTgt>
                                        </p:tgtEl>
                                        <p:attrNameLst>
                                          <p:attrName>ppt_x</p:attrName>
                                        </p:attrNameLst>
                                      </p:cBhvr>
                                      <p:tavLst>
                                        <p:tav tm="100000">
                                          <p:val>
                                            <p:strVal val="0-#ppt_w/2"/>
                                          </p:val>
                                        </p:tav>
                                        <p:tav>
                                          <p:val>
                                            <p:strVal val="#ppt_x"/>
                                          </p:val>
                                        </p:tav>
                                      </p:tavLst>
                                    </p:anim>
                                    <p:anim calcmode="lin" valueType="num">
                                      <p:cBhvr>
                                        <p:cTn id="14" dur="500" fill="hold"/>
                                        <p:tgtEl>
                                          <p:spTgt spid="23554">
                                            <p:txEl>
                                              <p:pRg st="1" end="1"/>
                                            </p:txEl>
                                          </p:spTgt>
                                        </p:tgtEl>
                                        <p:attrNameLst>
                                          <p:attrName>ppt_y</p:attrName>
                                        </p:attrNameLst>
                                      </p:cBhvr>
                                      <p:tavLst>
                                        <p:tav tm="100000">
                                          <p:val>
                                            <p:strVal val="0-#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p:cTn id="19" dur="500" fill="hold"/>
                                        <p:tgtEl>
                                          <p:spTgt spid="23554">
                                            <p:txEl>
                                              <p:pRg st="2" end="2"/>
                                            </p:txEl>
                                          </p:spTgt>
                                        </p:tgtEl>
                                        <p:attrNameLst>
                                          <p:attrName>ppt_x</p:attrName>
                                        </p:attrNameLst>
                                      </p:cBhvr>
                                      <p:tavLst>
                                        <p:tav tm="100000">
                                          <p:val>
                                            <p:strVal val="0-#ppt_w/2"/>
                                          </p:val>
                                        </p:tav>
                                        <p:tav>
                                          <p:val>
                                            <p:strVal val="#ppt_x"/>
                                          </p:val>
                                        </p:tav>
                                      </p:tavLst>
                                    </p:anim>
                                    <p:anim calcmode="lin" valueType="num">
                                      <p:cBhvr>
                                        <p:cTn id="20" dur="500" fill="hold"/>
                                        <p:tgtEl>
                                          <p:spTgt spid="23554">
                                            <p:txEl>
                                              <p:pRg st="2" end="2"/>
                                            </p:txEl>
                                          </p:spTgt>
                                        </p:tgtEl>
                                        <p:attrNameLst>
                                          <p:attrName>ppt_y</p:attrName>
                                        </p:attrNameLst>
                                      </p:cBhvr>
                                      <p:tavLst>
                                        <p:tav tm="100000">
                                          <p:val>
                                            <p:strVal val="0-#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p:cTn id="25" dur="500" fill="hold"/>
                                        <p:tgtEl>
                                          <p:spTgt spid="23554">
                                            <p:txEl>
                                              <p:pRg st="3" end="3"/>
                                            </p:txEl>
                                          </p:spTgt>
                                        </p:tgtEl>
                                        <p:attrNameLst>
                                          <p:attrName>ppt_x</p:attrName>
                                        </p:attrNameLst>
                                      </p:cBhvr>
                                      <p:tavLst>
                                        <p:tav tm="100000">
                                          <p:val>
                                            <p:strVal val="0-#ppt_w/2"/>
                                          </p:val>
                                        </p:tav>
                                        <p:tav>
                                          <p:val>
                                            <p:strVal val="#ppt_x"/>
                                          </p:val>
                                        </p:tav>
                                      </p:tavLst>
                                    </p:anim>
                                    <p:anim calcmode="lin" valueType="num">
                                      <p:cBhvr>
                                        <p:cTn id="26" dur="500" fill="hold"/>
                                        <p:tgtEl>
                                          <p:spTgt spid="23554">
                                            <p:txEl>
                                              <p:pRg st="3" end="3"/>
                                            </p:txEl>
                                          </p:spTgt>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AEEB0B92-FBA0-4D80-9746-ED93623F980D}"/>
              </a:ext>
            </a:extLst>
          </p:cNvPr>
          <p:cNvSpPr>
            <a:spLocks noGrp="1" noChangeArrowheads="1"/>
          </p:cNvSpPr>
          <p:nvPr>
            <p:ph type="title"/>
          </p:nvPr>
        </p:nvSpPr>
        <p:spPr>
          <a:xfrm>
            <a:off x="685800" y="152401"/>
            <a:ext cx="7772400" cy="533400"/>
          </a:xfrm>
          <a:ln/>
        </p:spPr>
        <p:txBody>
          <a:bodyPr>
            <a:normAutofit fontScale="90000"/>
          </a:bodyPr>
          <a:lstStyle/>
          <a:p>
            <a:pPr>
              <a:lnSpc>
                <a:spcPct val="100000"/>
              </a:lnSpc>
              <a:buClr>
                <a:srgbClr val="FFFFFF"/>
              </a:buClr>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b="1" dirty="0">
                <a:latin typeface="Times New Roman" panose="02020603050405020304" pitchFamily="18" charset="0"/>
                <a:cs typeface="Times New Roman" panose="02020603050405020304" pitchFamily="18" charset="0"/>
              </a:rPr>
              <a:t>History of BPR?</a:t>
            </a:r>
          </a:p>
        </p:txBody>
      </p:sp>
      <p:sp>
        <p:nvSpPr>
          <p:cNvPr id="13314" name="Rectangle 2">
            <a:extLst>
              <a:ext uri="{FF2B5EF4-FFF2-40B4-BE49-F238E27FC236}">
                <a16:creationId xmlns:a16="http://schemas.microsoft.com/office/drawing/2014/main" id="{99E6B4C8-CC6F-4FC0-9260-56871CEEBB68}"/>
              </a:ext>
            </a:extLst>
          </p:cNvPr>
          <p:cNvSpPr>
            <a:spLocks noGrp="1" noChangeArrowheads="1"/>
          </p:cNvSpPr>
          <p:nvPr>
            <p:ph type="body" idx="1"/>
          </p:nvPr>
        </p:nvSpPr>
        <p:spPr>
          <a:xfrm>
            <a:off x="457200" y="685801"/>
            <a:ext cx="8229600" cy="5867399"/>
          </a:xfrm>
          <a:ln/>
        </p:spPr>
        <p:txBody>
          <a:bodyPr>
            <a:noAutofit/>
          </a:bodyPr>
          <a:lstStyle/>
          <a:p>
            <a:pPr>
              <a:lnSpc>
                <a:spcPct val="110000"/>
              </a:lnSpc>
              <a:spcBef>
                <a:spcPts val="600"/>
              </a:spcBef>
              <a:buFont typeface="Symbol" panose="05050102010706020507"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BPR Components already existed…</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Improving business processes – TQM, Six Sigma</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Greenfield design – organisation design</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IT enabled – systems analysis</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b="1" dirty="0">
                <a:latin typeface="Times New Roman" panose="02020603050405020304" pitchFamily="18" charset="0"/>
                <a:cs typeface="Times New Roman" panose="02020603050405020304" pitchFamily="18" charset="0"/>
              </a:rPr>
              <a:t>Introduced as a new idea by Michael Hammer and James Champy in 1990 in a book titled “ Reengineering the Corporation” stating that radical redesign and rethinking in an organisation will reduce cost and improve service quality.</a:t>
            </a:r>
          </a:p>
          <a:p>
            <a:pPr>
              <a:lnSpc>
                <a:spcPct val="110000"/>
              </a:lnSpc>
              <a:spcBef>
                <a:spcPts val="6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 Current Limitations…</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TQM methodology is narrow &amp; designed bottom-up</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Greenfield design too broad in scope</a:t>
            </a:r>
          </a:p>
          <a:p>
            <a:pPr lvl="1">
              <a:lnSpc>
                <a:spcPct val="110000"/>
              </a:lnSpc>
              <a:spcBef>
                <a:spcPts val="5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Systems analysis projects constrained to current structure</a:t>
            </a:r>
          </a:p>
          <a:p>
            <a:pPr>
              <a:lnSpc>
                <a:spcPct val="110000"/>
              </a:lnSpc>
              <a:spcBef>
                <a:spcPts val="6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latin typeface="Times New Roman" panose="02020603050405020304" pitchFamily="18" charset="0"/>
                <a:cs typeface="Times New Roman" panose="02020603050405020304" pitchFamily="18" charset="0"/>
              </a:rPr>
              <a:t>        BPR overcame limitations by using ‘business process’ as  design unit</a:t>
            </a:r>
          </a:p>
        </p:txBody>
      </p:sp>
    </p:spTree>
    <p:extLst>
      <p:ext uri="{BB962C8B-B14F-4D97-AF65-F5344CB8AC3E}">
        <p14:creationId xmlns:p14="http://schemas.microsoft.com/office/powerpoint/2010/main" val="3105208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29479A-2791-460E-AA29-B8623AF05AF0}"/>
              </a:ext>
            </a:extLst>
          </p:cNvPr>
          <p:cNvSpPr>
            <a:spLocks noGrp="1"/>
          </p:cNvSpPr>
          <p:nvPr>
            <p:ph type="sldNum" sz="quarter" idx="12"/>
          </p:nvPr>
        </p:nvSpPr>
        <p:spPr/>
        <p:txBody>
          <a:bodyPr/>
          <a:lstStyle/>
          <a:p>
            <a:fld id="{5D75221E-9035-468C-80F9-C6558C4AA233}" type="slidenum">
              <a:rPr lang="en-US" altLang="en-US"/>
              <a:pPr/>
              <a:t>35</a:t>
            </a:fld>
            <a:endParaRPr lang="en-US" altLang="en-US" dirty="0"/>
          </a:p>
        </p:txBody>
      </p:sp>
      <p:sp>
        <p:nvSpPr>
          <p:cNvPr id="147458" name="Rectangle 2">
            <a:extLst>
              <a:ext uri="{FF2B5EF4-FFF2-40B4-BE49-F238E27FC236}">
                <a16:creationId xmlns:a16="http://schemas.microsoft.com/office/drawing/2014/main" id="{30DE071B-F38B-4F8A-BC15-EBEEC8ED878E}"/>
              </a:ext>
            </a:extLst>
          </p:cNvPr>
          <p:cNvSpPr>
            <a:spLocks noGrp="1" noChangeArrowheads="1"/>
          </p:cNvSpPr>
          <p:nvPr>
            <p:ph type="title"/>
          </p:nvPr>
        </p:nvSpPr>
        <p:spPr>
          <a:xfrm>
            <a:off x="381000" y="639763"/>
            <a:ext cx="8229600" cy="1143000"/>
          </a:xfrm>
        </p:spPr>
        <p:txBody>
          <a:bodyPr>
            <a:normAutofit/>
          </a:bodyPr>
          <a:lstStyle/>
          <a:p>
            <a:r>
              <a:rPr lang="en-US" altLang="en-US" sz="2800" dirty="0">
                <a:latin typeface="Times New Roman" panose="02020603050405020304" pitchFamily="18" charset="0"/>
                <a:cs typeface="Times New Roman" panose="02020603050405020304" pitchFamily="18" charset="0"/>
              </a:rPr>
              <a:t>BPR - Evolution</a:t>
            </a:r>
            <a:endParaRPr lang="en-CA" altLang="en-US" sz="2800" dirty="0">
              <a:latin typeface="Times New Roman" panose="02020603050405020304" pitchFamily="18" charset="0"/>
              <a:cs typeface="Times New Roman" panose="02020603050405020304" pitchFamily="18" charset="0"/>
            </a:endParaRPr>
          </a:p>
        </p:txBody>
      </p:sp>
      <p:sp>
        <p:nvSpPr>
          <p:cNvPr id="147459" name="Rectangle 3">
            <a:extLst>
              <a:ext uri="{FF2B5EF4-FFF2-40B4-BE49-F238E27FC236}">
                <a16:creationId xmlns:a16="http://schemas.microsoft.com/office/drawing/2014/main" id="{E6E8345E-8CAA-4ADB-B73B-106C707F915C}"/>
              </a:ext>
            </a:extLst>
          </p:cNvPr>
          <p:cNvSpPr>
            <a:spLocks noGrp="1" noChangeArrowheads="1"/>
          </p:cNvSpPr>
          <p:nvPr>
            <p:ph type="body" idx="1"/>
          </p:nvPr>
        </p:nvSpPr>
        <p:spPr>
          <a:xfrm>
            <a:off x="685800" y="1417638"/>
            <a:ext cx="7772400" cy="4525962"/>
          </a:xfrm>
        </p:spPr>
        <p:txBody>
          <a:bodyPr>
            <a:noAutofit/>
          </a:bodyPr>
          <a:lstStyle/>
          <a:p>
            <a:pPr>
              <a:lnSpc>
                <a:spcPct val="10000"/>
              </a:lnSpc>
            </a:pPr>
            <a:endParaRPr lang="en-US" altLang="en-US" sz="2000" dirty="0">
              <a:latin typeface="Times New Roman" panose="02020603050405020304" pitchFamily="18" charset="0"/>
              <a:cs typeface="Times New Roman" panose="02020603050405020304" pitchFamily="18" charset="0"/>
            </a:endParaRPr>
          </a:p>
          <a:p>
            <a:pPr lvl="1"/>
            <a:r>
              <a:rPr lang="en-US" altLang="en-US" sz="2400" dirty="0">
                <a:latin typeface="Times New Roman" panose="02020603050405020304" pitchFamily="18" charset="0"/>
                <a:cs typeface="Times New Roman" panose="02020603050405020304" pitchFamily="18" charset="0"/>
              </a:rPr>
              <a:t>Initially, attention was given to a complete restructuring of organizations. Examples…</a:t>
            </a:r>
            <a:r>
              <a:rPr lang="en-US" altLang="en-US" sz="2400" dirty="0" err="1">
                <a:latin typeface="Times New Roman" panose="02020603050405020304" pitchFamily="18" charset="0"/>
                <a:cs typeface="Times New Roman" panose="02020603050405020304" pitchFamily="18" charset="0"/>
              </a:rPr>
              <a:t>Centralised</a:t>
            </a:r>
            <a:r>
              <a:rPr lang="en-US" altLang="en-US" sz="2400" dirty="0">
                <a:latin typeface="Times New Roman" panose="02020603050405020304" pitchFamily="18" charset="0"/>
                <a:cs typeface="Times New Roman" panose="02020603050405020304" pitchFamily="18" charset="0"/>
              </a:rPr>
              <a:t> to SBU(L&amp;T)</a:t>
            </a:r>
          </a:p>
          <a:p>
            <a:pPr lvl="1"/>
            <a:r>
              <a:rPr lang="en-US" altLang="en-US" sz="2400" dirty="0">
                <a:latin typeface="Times New Roman" panose="02020603050405020304" pitchFamily="18" charset="0"/>
                <a:cs typeface="Times New Roman" panose="02020603050405020304" pitchFamily="18" charset="0"/>
              </a:rPr>
              <a:t>Later, the concept was changed due to failures of BPR projects and the emergence of Web-based applications.</a:t>
            </a:r>
          </a:p>
          <a:p>
            <a:pPr lvl="1"/>
            <a:r>
              <a:rPr lang="en-US" altLang="en-US" sz="2400" dirty="0">
                <a:latin typeface="Times New Roman" panose="02020603050405020304" pitchFamily="18" charset="0"/>
                <a:cs typeface="Times New Roman" panose="02020603050405020304" pitchFamily="18" charset="0"/>
              </a:rPr>
              <a:t>Today, BPR can focus on anything from the complete restructuring of an organization to the redesigning of individual processes. </a:t>
            </a:r>
          </a:p>
          <a:p>
            <a:pPr lvl="1"/>
            <a:r>
              <a:rPr lang="en-US" altLang="en-US" sz="2400" dirty="0">
                <a:latin typeface="Times New Roman" panose="02020603050405020304" pitchFamily="18" charset="0"/>
                <a:cs typeface="Times New Roman" panose="02020603050405020304" pitchFamily="18" charset="0"/>
              </a:rPr>
              <a:t>Major objective of BPR = </a:t>
            </a:r>
            <a:r>
              <a:rPr lang="en-US" altLang="en-US" sz="2400" b="1" i="1" dirty="0">
                <a:latin typeface="Times New Roman" panose="02020603050405020304" pitchFamily="18" charset="0"/>
                <a:cs typeface="Times New Roman" panose="02020603050405020304" pitchFamily="18" charset="0"/>
              </a:rPr>
              <a:t>Information Integration</a:t>
            </a:r>
            <a:r>
              <a:rPr lang="en-US" altLang="en-US" sz="2000" b="1" dirty="0">
                <a:latin typeface="Times New Roman" panose="02020603050405020304" pitchFamily="18" charset="0"/>
                <a:cs typeface="Times New Roman" panose="02020603050405020304" pitchFamily="18" charset="0"/>
              </a:rPr>
              <a:t>.</a:t>
            </a:r>
            <a:endParaRPr lang="en-CA"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37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30725" name="Rectangle 5"/>
          <p:cNvSpPr>
            <a:spLocks noGrp="1" noChangeArrowheads="1"/>
          </p:cNvSpPr>
          <p:nvPr>
            <p:ph type="title"/>
          </p:nvPr>
        </p:nvSpPr>
        <p:spPr>
          <a:xfrm>
            <a:off x="179388" y="304800"/>
            <a:ext cx="8785225" cy="1219200"/>
          </a:xfrm>
          <a:noFill/>
          <a:ln/>
        </p:spPr>
        <p:txBody>
          <a:bodyPr>
            <a:normAutofit/>
          </a:bodyPr>
          <a:lstStyle/>
          <a:p>
            <a:pPr eaLnBrk="0" hangingPunct="0"/>
            <a:r>
              <a:rPr lang="en-US" sz="2800" b="1" dirty="0">
                <a:latin typeface="Times New Roman" pitchFamily="18" charset="0"/>
                <a:cs typeface="Times New Roman" pitchFamily="18" charset="0"/>
              </a:rPr>
              <a:t>Business Process Reengineering</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Definition </a:t>
            </a:r>
            <a:endParaRPr lang="en-US" sz="2800" b="1" i="1" dirty="0">
              <a:latin typeface="Times New Roman" pitchFamily="18" charset="0"/>
              <a:cs typeface="Times New Roman" pitchFamily="18" charset="0"/>
            </a:endParaRPr>
          </a:p>
        </p:txBody>
      </p:sp>
      <p:sp>
        <p:nvSpPr>
          <p:cNvPr id="30726" name="Rectangle 6"/>
          <p:cNvSpPr>
            <a:spLocks noGrp="1" noChangeArrowheads="1"/>
          </p:cNvSpPr>
          <p:nvPr>
            <p:ph type="body" idx="1"/>
          </p:nvPr>
        </p:nvSpPr>
        <p:spPr>
          <a:xfrm>
            <a:off x="517525" y="1681163"/>
            <a:ext cx="7292975" cy="4230687"/>
          </a:xfrm>
          <a:noFill/>
          <a:ln/>
        </p:spPr>
        <p:txBody>
          <a:bodyPr>
            <a:normAutofit/>
          </a:bodyPr>
          <a:lstStyle/>
          <a:p>
            <a:pPr eaLnBrk="0" hangingPunct="0">
              <a:lnSpc>
                <a:spcPct val="90000"/>
              </a:lnSpc>
            </a:pPr>
            <a:r>
              <a:rPr lang="en-US" sz="2400" b="1" dirty="0">
                <a:latin typeface="Times New Roman" pitchFamily="18" charset="0"/>
                <a:cs typeface="Times New Roman" pitchFamily="18" charset="0"/>
              </a:rPr>
              <a:t>Business Process Reengineering</a:t>
            </a:r>
            <a:r>
              <a:rPr lang="en-US" sz="2400" dirty="0">
                <a:latin typeface="Times New Roman" pitchFamily="18" charset="0"/>
                <a:cs typeface="Times New Roman" pitchFamily="18" charset="0"/>
              </a:rPr>
              <a:t> is defined as the </a:t>
            </a:r>
            <a:r>
              <a:rPr lang="en-US" sz="2400" b="1" u="sng" dirty="0">
                <a:latin typeface="Times New Roman" pitchFamily="18" charset="0"/>
                <a:cs typeface="Times New Roman" pitchFamily="18" charset="0"/>
              </a:rPr>
              <a:t>fundamental</a:t>
            </a:r>
            <a:r>
              <a:rPr lang="en-US" sz="2400" b="1" dirty="0">
                <a:solidFill>
                  <a:schemeClr val="accent1"/>
                </a:solidFill>
                <a:latin typeface="Times New Roman" pitchFamily="18" charset="0"/>
                <a:cs typeface="Times New Roman" pitchFamily="18" charset="0"/>
              </a:rPr>
              <a:t> </a:t>
            </a:r>
            <a:r>
              <a:rPr lang="en-US" sz="2400" dirty="0">
                <a:latin typeface="Times New Roman" pitchFamily="18" charset="0"/>
                <a:cs typeface="Times New Roman" pitchFamily="18" charset="0"/>
              </a:rPr>
              <a:t>rethinking and </a:t>
            </a:r>
            <a:r>
              <a:rPr lang="en-US" sz="2400" b="1" u="sng" dirty="0">
                <a:latin typeface="Times New Roman" pitchFamily="18" charset="0"/>
                <a:cs typeface="Times New Roman" pitchFamily="18" charset="0"/>
              </a:rPr>
              <a:t>radical</a:t>
            </a:r>
            <a:r>
              <a:rPr lang="en-US" sz="2400" dirty="0">
                <a:latin typeface="Times New Roman" pitchFamily="18" charset="0"/>
                <a:cs typeface="Times New Roman" pitchFamily="18" charset="0"/>
              </a:rPr>
              <a:t> redesign of </a:t>
            </a:r>
            <a:r>
              <a:rPr lang="en-US" sz="2400" b="1" u="sng" dirty="0">
                <a:latin typeface="Times New Roman" pitchFamily="18" charset="0"/>
                <a:cs typeface="Times New Roman" pitchFamily="18" charset="0"/>
              </a:rPr>
              <a:t>business processes </a:t>
            </a:r>
            <a:r>
              <a:rPr lang="en-US" sz="2400" dirty="0">
                <a:latin typeface="Times New Roman" pitchFamily="18" charset="0"/>
                <a:cs typeface="Times New Roman" pitchFamily="18" charset="0"/>
              </a:rPr>
              <a:t>to achieve </a:t>
            </a:r>
            <a:r>
              <a:rPr lang="en-US" sz="2400" b="1" u="sng" dirty="0">
                <a:latin typeface="Times New Roman" pitchFamily="18" charset="0"/>
                <a:cs typeface="Times New Roman" pitchFamily="18" charset="0"/>
              </a:rPr>
              <a:t>dramatic</a:t>
            </a:r>
            <a:r>
              <a:rPr lang="en-US" sz="2400" dirty="0">
                <a:latin typeface="Times New Roman" pitchFamily="18" charset="0"/>
                <a:cs typeface="Times New Roman" pitchFamily="18" charset="0"/>
              </a:rPr>
              <a:t> improvements in critical, contemporary measures of performance such as cost, quality, service, and speed.</a:t>
            </a:r>
          </a:p>
          <a:p>
            <a:pPr eaLnBrk="0" hangingPunct="0">
              <a:lnSpc>
                <a:spcPct val="90000"/>
              </a:lnSpc>
            </a:pPr>
            <a:r>
              <a:rPr lang="en-US" sz="2400" b="1" dirty="0">
                <a:latin typeface="Times New Roman" pitchFamily="18" charset="0"/>
                <a:cs typeface="Times New Roman" pitchFamily="18" charset="0"/>
              </a:rPr>
              <a:t>Business process reengineering</a:t>
            </a:r>
            <a:r>
              <a:rPr lang="en-US" sz="2400" dirty="0">
                <a:latin typeface="Times New Roman" pitchFamily="18" charset="0"/>
                <a:cs typeface="Times New Roman" pitchFamily="18" charset="0"/>
              </a:rPr>
              <a:t> is focused on reengineering business processes.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wipe(left)">
                                      <p:cBhvr>
                                        <p:cTn id="7" dur="500"/>
                                        <p:tgtEl>
                                          <p:spTgt spid="30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6">
                                            <p:txEl>
                                              <p:pRg st="1" end="1"/>
                                            </p:txEl>
                                          </p:spTgt>
                                        </p:tgtEl>
                                        <p:attrNameLst>
                                          <p:attrName>style.visibility</p:attrName>
                                        </p:attrNameLst>
                                      </p:cBhvr>
                                      <p:to>
                                        <p:strVal val="visible"/>
                                      </p:to>
                                    </p:set>
                                    <p:animEffect transition="in" filter="wipe(left)">
                                      <p:cBhvr>
                                        <p:cTn id="12" dur="500"/>
                                        <p:tgtEl>
                                          <p:spTgt spid="307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32773" name="Rectangle 5"/>
          <p:cNvSpPr>
            <a:spLocks noGrp="1" noChangeArrowheads="1"/>
          </p:cNvSpPr>
          <p:nvPr>
            <p:ph type="title"/>
          </p:nvPr>
        </p:nvSpPr>
        <p:spPr>
          <a:xfrm>
            <a:off x="381000" y="381000"/>
            <a:ext cx="8362950" cy="1295400"/>
          </a:xfrm>
          <a:noFill/>
          <a:ln/>
        </p:spPr>
        <p:txBody>
          <a:bodyPr>
            <a:normAutofit/>
          </a:bodyPr>
          <a:lstStyle/>
          <a:p>
            <a:pPr eaLnBrk="0" hangingPunct="0"/>
            <a:r>
              <a:rPr lang="en-US" sz="2800" b="1" dirty="0">
                <a:latin typeface="Times New Roman" pitchFamily="18" charset="0"/>
                <a:cs typeface="Times New Roman" pitchFamily="18" charset="0"/>
              </a:rPr>
              <a:t>Key Words in Reengineering Definition</a:t>
            </a:r>
          </a:p>
        </p:txBody>
      </p:sp>
      <p:sp>
        <p:nvSpPr>
          <p:cNvPr id="32774" name="Rectangle 6"/>
          <p:cNvSpPr>
            <a:spLocks noGrp="1" noChangeArrowheads="1"/>
          </p:cNvSpPr>
          <p:nvPr>
            <p:ph type="body" idx="1"/>
          </p:nvPr>
        </p:nvSpPr>
        <p:spPr>
          <a:xfrm>
            <a:off x="958850" y="1676400"/>
            <a:ext cx="7213600" cy="4741863"/>
          </a:xfrm>
          <a:noFill/>
          <a:ln/>
        </p:spPr>
        <p:txBody>
          <a:bodyPr>
            <a:normAutofit/>
          </a:bodyPr>
          <a:lstStyle/>
          <a:p>
            <a:pPr eaLnBrk="0" hangingPunct="0"/>
            <a:r>
              <a:rPr lang="en-US" sz="2800" dirty="0">
                <a:latin typeface="Times New Roman" pitchFamily="18" charset="0"/>
                <a:cs typeface="Times New Roman" pitchFamily="18" charset="0"/>
              </a:rPr>
              <a:t>Fundamental</a:t>
            </a:r>
          </a:p>
          <a:p>
            <a:pPr lvl="1" eaLnBrk="0" hangingPunct="0">
              <a:buSzPct val="75000"/>
            </a:pPr>
            <a:r>
              <a:rPr lang="en-US" i="1" dirty="0">
                <a:latin typeface="Times New Roman" pitchFamily="18" charset="0"/>
                <a:cs typeface="Times New Roman" pitchFamily="18" charset="0"/>
              </a:rPr>
              <a:t>Why</a:t>
            </a:r>
            <a:r>
              <a:rPr lang="en-US" dirty="0">
                <a:latin typeface="Times New Roman" pitchFamily="18" charset="0"/>
                <a:cs typeface="Times New Roman" pitchFamily="18" charset="0"/>
              </a:rPr>
              <a:t> do we do what we do?</a:t>
            </a:r>
          </a:p>
          <a:p>
            <a:pPr lvl="1" eaLnBrk="0" hangingPunct="0">
              <a:buSzPct val="75000"/>
            </a:pPr>
            <a:r>
              <a:rPr lang="en-US" dirty="0">
                <a:latin typeface="Times New Roman" pitchFamily="18" charset="0"/>
                <a:cs typeface="Times New Roman" pitchFamily="18" charset="0"/>
              </a:rPr>
              <a:t>Ignore </a:t>
            </a:r>
            <a:r>
              <a:rPr lang="en-US" i="1" dirty="0">
                <a:latin typeface="Times New Roman" pitchFamily="18" charset="0"/>
                <a:cs typeface="Times New Roman" pitchFamily="18" charset="0"/>
              </a:rPr>
              <a:t>what is</a:t>
            </a:r>
            <a:r>
              <a:rPr lang="en-US" dirty="0">
                <a:latin typeface="Times New Roman" pitchFamily="18" charset="0"/>
                <a:cs typeface="Times New Roman" pitchFamily="18" charset="0"/>
              </a:rPr>
              <a:t> and concentrate on </a:t>
            </a:r>
            <a:r>
              <a:rPr lang="en-US" i="1" dirty="0">
                <a:latin typeface="Times New Roman" pitchFamily="18" charset="0"/>
                <a:cs typeface="Times New Roman" pitchFamily="18" charset="0"/>
              </a:rPr>
              <a:t>what should be…GST</a:t>
            </a:r>
            <a:endParaRPr lang="en-US" dirty="0">
              <a:latin typeface="Times New Roman" pitchFamily="18" charset="0"/>
              <a:cs typeface="Times New Roman" pitchFamily="18" charset="0"/>
            </a:endParaRPr>
          </a:p>
          <a:p>
            <a:pPr eaLnBrk="0" hangingPunct="0"/>
            <a:r>
              <a:rPr lang="en-US" sz="2800" dirty="0">
                <a:latin typeface="Times New Roman" pitchFamily="18" charset="0"/>
                <a:cs typeface="Times New Roman" pitchFamily="18" charset="0"/>
              </a:rPr>
              <a:t>Radical</a:t>
            </a:r>
          </a:p>
          <a:p>
            <a:pPr lvl="1" eaLnBrk="0" hangingPunct="0">
              <a:buSzPct val="75000"/>
            </a:pPr>
            <a:r>
              <a:rPr lang="en-US" dirty="0">
                <a:latin typeface="Times New Roman" pitchFamily="18" charset="0"/>
                <a:cs typeface="Times New Roman" pitchFamily="18" charset="0"/>
              </a:rPr>
              <a:t>Business </a:t>
            </a:r>
            <a:r>
              <a:rPr lang="en-US" i="1" dirty="0">
                <a:latin typeface="Times New Roman" pitchFamily="18" charset="0"/>
                <a:cs typeface="Times New Roman" pitchFamily="18" charset="0"/>
              </a:rPr>
              <a:t>reinvention</a:t>
            </a:r>
            <a:r>
              <a:rPr lang="en-US" dirty="0">
                <a:latin typeface="Times New Roman" pitchFamily="18" charset="0"/>
                <a:cs typeface="Times New Roman" pitchFamily="18" charset="0"/>
              </a:rPr>
              <a:t> vs. business improvement …PGDM </a:t>
            </a:r>
            <a:r>
              <a:rPr lang="en-US" i="1" dirty="0">
                <a:latin typeface="Times New Roman" pitchFamily="18" charset="0"/>
                <a:cs typeface="Times New Roman" pitchFamily="18" charset="0"/>
              </a:rPr>
              <a:t>I</a:t>
            </a:r>
            <a:r>
              <a:rPr lang="en-US" dirty="0">
                <a:latin typeface="Times New Roman" pitchFamily="18" charset="0"/>
                <a:cs typeface="Times New Roman" pitchFamily="18" charset="0"/>
              </a:rPr>
              <a:t> Connect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wipe(left)">
                                      <p:cBhvr>
                                        <p:cTn id="7" dur="500"/>
                                        <p:tgtEl>
                                          <p:spTgt spid="32774">
                                            <p:txEl>
                                              <p:pRg st="0" end="0"/>
                                            </p:txEl>
                                          </p:spTgt>
                                        </p:tgtEl>
                                      </p:cBhvr>
                                    </p:animEffect>
                                  </p:childTnLst>
                                  <p:subTnLst>
                                    <p:animClr clrSpc="rgb" dir="cw">
                                      <p:cBhvr override="childStyle">
                                        <p:cTn dur="1" fill="hold" display="0" masterRel="nextClick" afterEffect="1"/>
                                        <p:tgtEl>
                                          <p:spTgt spid="32774">
                                            <p:txEl>
                                              <p:pRg st="0" end="0"/>
                                            </p:txEl>
                                          </p:spTgt>
                                        </p:tgtEl>
                                        <p:attrNameLst>
                                          <p:attrName>ppt_c</p:attrName>
                                        </p:attrNameLst>
                                      </p:cBhvr>
                                      <p:to>
                                        <a:schemeClr val="accent2"/>
                                      </p:to>
                                    </p:animClr>
                                  </p:subTnLst>
                                </p:cTn>
                              </p:par>
                              <p:par>
                                <p:cTn id="8" presetID="22" presetClass="entr" presetSubtype="8" fill="hold" grpId="0" nodeType="withEffect">
                                  <p:stCondLst>
                                    <p:cond delay="0"/>
                                  </p:stCondLst>
                                  <p:childTnLst>
                                    <p:set>
                                      <p:cBhvr>
                                        <p:cTn id="9" dur="1" fill="hold">
                                          <p:stCondLst>
                                            <p:cond delay="0"/>
                                          </p:stCondLst>
                                        </p:cTn>
                                        <p:tgtEl>
                                          <p:spTgt spid="32774">
                                            <p:txEl>
                                              <p:pRg st="1" end="1"/>
                                            </p:txEl>
                                          </p:spTgt>
                                        </p:tgtEl>
                                        <p:attrNameLst>
                                          <p:attrName>style.visibility</p:attrName>
                                        </p:attrNameLst>
                                      </p:cBhvr>
                                      <p:to>
                                        <p:strVal val="visible"/>
                                      </p:to>
                                    </p:set>
                                    <p:animEffect transition="in" filter="wipe(left)">
                                      <p:cBhvr>
                                        <p:cTn id="10" dur="500"/>
                                        <p:tgtEl>
                                          <p:spTgt spid="32774">
                                            <p:txEl>
                                              <p:pRg st="1" end="1"/>
                                            </p:txEl>
                                          </p:spTgt>
                                        </p:tgtEl>
                                      </p:cBhvr>
                                    </p:animEffect>
                                  </p:childTnLst>
                                  <p:subTnLst>
                                    <p:animClr clrSpc="rgb" dir="cw">
                                      <p:cBhvr override="childStyle">
                                        <p:cTn dur="1" fill="hold" display="0" masterRel="nextClick" afterEffect="1"/>
                                        <p:tgtEl>
                                          <p:spTgt spid="32774">
                                            <p:txEl>
                                              <p:pRg st="1" end="1"/>
                                            </p:txEl>
                                          </p:spTgt>
                                        </p:tgtEl>
                                        <p:attrNameLst>
                                          <p:attrName>ppt_c</p:attrName>
                                        </p:attrNameLst>
                                      </p:cBhvr>
                                      <p:to>
                                        <a:schemeClr val="accent2"/>
                                      </p:to>
                                    </p:animClr>
                                  </p:subTnLst>
                                </p:cTn>
                              </p:par>
                              <p:par>
                                <p:cTn id="11" presetID="22" presetClass="entr" presetSubtype="8" fill="hold" grpId="0" nodeType="withEffect">
                                  <p:stCondLst>
                                    <p:cond delay="0"/>
                                  </p:stCondLst>
                                  <p:childTnLst>
                                    <p:set>
                                      <p:cBhvr>
                                        <p:cTn id="12" dur="1" fill="hold">
                                          <p:stCondLst>
                                            <p:cond delay="0"/>
                                          </p:stCondLst>
                                        </p:cTn>
                                        <p:tgtEl>
                                          <p:spTgt spid="32774">
                                            <p:txEl>
                                              <p:pRg st="2" end="2"/>
                                            </p:txEl>
                                          </p:spTgt>
                                        </p:tgtEl>
                                        <p:attrNameLst>
                                          <p:attrName>style.visibility</p:attrName>
                                        </p:attrNameLst>
                                      </p:cBhvr>
                                      <p:to>
                                        <p:strVal val="visible"/>
                                      </p:to>
                                    </p:set>
                                    <p:animEffect transition="in" filter="wipe(left)">
                                      <p:cBhvr>
                                        <p:cTn id="13" dur="500"/>
                                        <p:tgtEl>
                                          <p:spTgt spid="32774">
                                            <p:txEl>
                                              <p:pRg st="2" end="2"/>
                                            </p:txEl>
                                          </p:spTgt>
                                        </p:tgtEl>
                                      </p:cBhvr>
                                    </p:animEffect>
                                  </p:childTnLst>
                                  <p:subTnLst>
                                    <p:animClr clrSpc="rgb" dir="cw">
                                      <p:cBhvr override="childStyle">
                                        <p:cTn dur="1" fill="hold" display="0" masterRel="nextClick" afterEffect="1"/>
                                        <p:tgtEl>
                                          <p:spTgt spid="32774">
                                            <p:txEl>
                                              <p:pRg st="2" end="2"/>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774">
                                            <p:txEl>
                                              <p:pRg st="3" end="3"/>
                                            </p:txEl>
                                          </p:spTgt>
                                        </p:tgtEl>
                                        <p:attrNameLst>
                                          <p:attrName>style.visibility</p:attrName>
                                        </p:attrNameLst>
                                      </p:cBhvr>
                                      <p:to>
                                        <p:strVal val="visible"/>
                                      </p:to>
                                    </p:set>
                                    <p:animEffect transition="in" filter="wipe(left)">
                                      <p:cBhvr>
                                        <p:cTn id="18" dur="500"/>
                                        <p:tgtEl>
                                          <p:spTgt spid="32774">
                                            <p:txEl>
                                              <p:pRg st="3" end="3"/>
                                            </p:txEl>
                                          </p:spTgt>
                                        </p:tgtEl>
                                      </p:cBhvr>
                                    </p:animEffect>
                                  </p:childTnLst>
                                  <p:subTnLst>
                                    <p:animClr clrSpc="rgb" dir="cw">
                                      <p:cBhvr override="childStyle">
                                        <p:cTn dur="1" fill="hold" display="0" masterRel="nextClick" afterEffect="1"/>
                                        <p:tgtEl>
                                          <p:spTgt spid="32774">
                                            <p:txEl>
                                              <p:pRg st="3" end="3"/>
                                            </p:txEl>
                                          </p:spTgt>
                                        </p:tgtEl>
                                        <p:attrNameLst>
                                          <p:attrName>ppt_c</p:attrName>
                                        </p:attrNameLst>
                                      </p:cBhvr>
                                      <p:to>
                                        <a:schemeClr val="accent2"/>
                                      </p:to>
                                    </p:animClr>
                                  </p:subTnLst>
                                </p:cTn>
                              </p:par>
                              <p:par>
                                <p:cTn id="19" presetID="22" presetClass="entr" presetSubtype="8" fill="hold" grpId="0" nodeType="withEffect">
                                  <p:stCondLst>
                                    <p:cond delay="0"/>
                                  </p:stCondLst>
                                  <p:childTnLst>
                                    <p:set>
                                      <p:cBhvr>
                                        <p:cTn id="20" dur="1" fill="hold">
                                          <p:stCondLst>
                                            <p:cond delay="0"/>
                                          </p:stCondLst>
                                        </p:cTn>
                                        <p:tgtEl>
                                          <p:spTgt spid="32774">
                                            <p:txEl>
                                              <p:pRg st="4" end="4"/>
                                            </p:txEl>
                                          </p:spTgt>
                                        </p:tgtEl>
                                        <p:attrNameLst>
                                          <p:attrName>style.visibility</p:attrName>
                                        </p:attrNameLst>
                                      </p:cBhvr>
                                      <p:to>
                                        <p:strVal val="visible"/>
                                      </p:to>
                                    </p:set>
                                    <p:animEffect transition="in" filter="wipe(left)">
                                      <p:cBhvr>
                                        <p:cTn id="21" dur="500"/>
                                        <p:tgtEl>
                                          <p:spTgt spid="32774">
                                            <p:txEl>
                                              <p:pRg st="4" end="4"/>
                                            </p:txEl>
                                          </p:spTgt>
                                        </p:tgtEl>
                                      </p:cBhvr>
                                    </p:animEffect>
                                  </p:childTnLst>
                                  <p:subTnLst>
                                    <p:animClr clrSpc="rgb" dir="cw">
                                      <p:cBhvr override="childStyle">
                                        <p:cTn dur="1" fill="hold" display="0" masterRel="nextClick" afterEffect="1"/>
                                        <p:tgtEl>
                                          <p:spTgt spid="32774">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34820" name="Rectangle 4"/>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34821" name="Rectangle 5"/>
          <p:cNvSpPr>
            <a:spLocks noGrp="1" noChangeArrowheads="1"/>
          </p:cNvSpPr>
          <p:nvPr>
            <p:ph type="title"/>
          </p:nvPr>
        </p:nvSpPr>
        <p:spPr>
          <a:xfrm>
            <a:off x="179388" y="304800"/>
            <a:ext cx="8785225" cy="990600"/>
          </a:xfrm>
          <a:noFill/>
          <a:ln/>
        </p:spPr>
        <p:txBody>
          <a:bodyPr>
            <a:normAutofit/>
          </a:bodyPr>
          <a:lstStyle/>
          <a:p>
            <a:pPr eaLnBrk="0" hangingPunct="0"/>
            <a:r>
              <a:rPr lang="en-US" sz="2800" b="1" dirty="0">
                <a:latin typeface="Times New Roman" pitchFamily="18" charset="0"/>
                <a:cs typeface="Times New Roman" pitchFamily="18" charset="0"/>
              </a:rPr>
              <a:t>Key Words in Reengineering Definition (Continued)</a:t>
            </a:r>
          </a:p>
        </p:txBody>
      </p:sp>
      <p:sp>
        <p:nvSpPr>
          <p:cNvPr id="34822" name="Rectangle 6"/>
          <p:cNvSpPr>
            <a:spLocks noGrp="1" noChangeArrowheads="1"/>
          </p:cNvSpPr>
          <p:nvPr>
            <p:ph type="body" idx="1"/>
          </p:nvPr>
        </p:nvSpPr>
        <p:spPr>
          <a:xfrm>
            <a:off x="152400" y="1371600"/>
            <a:ext cx="8610600" cy="4800600"/>
          </a:xfrm>
          <a:noFill/>
          <a:ln/>
        </p:spPr>
        <p:txBody>
          <a:bodyPr>
            <a:noAutofit/>
          </a:bodyPr>
          <a:lstStyle/>
          <a:p>
            <a:pPr eaLnBrk="0" hangingPunct="0"/>
            <a:r>
              <a:rPr lang="en-US" sz="2800" dirty="0">
                <a:latin typeface="Times New Roman" pitchFamily="18" charset="0"/>
                <a:cs typeface="Times New Roman" pitchFamily="18" charset="0"/>
              </a:rPr>
              <a:t>Dramatic</a:t>
            </a:r>
          </a:p>
          <a:p>
            <a:pPr lvl="1" eaLnBrk="0" hangingPunct="0">
              <a:buSzPct val="75000"/>
            </a:pPr>
            <a:r>
              <a:rPr lang="en-US" dirty="0">
                <a:latin typeface="Times New Roman" pitchFamily="18" charset="0"/>
                <a:cs typeface="Times New Roman" pitchFamily="18" charset="0"/>
              </a:rPr>
              <a:t>Reengineering should be brought in “when a need exits for heavy blasting.”</a:t>
            </a:r>
          </a:p>
          <a:p>
            <a:pPr lvl="2" eaLnBrk="0" hangingPunct="0">
              <a:buSzPct val="75000"/>
            </a:pPr>
            <a:r>
              <a:rPr lang="en-US" sz="2800" dirty="0">
                <a:latin typeface="Times New Roman" pitchFamily="18" charset="0"/>
                <a:cs typeface="Times New Roman" pitchFamily="18" charset="0"/>
              </a:rPr>
              <a:t>Companies in deep trouble.</a:t>
            </a:r>
          </a:p>
          <a:p>
            <a:pPr lvl="2" eaLnBrk="0" hangingPunct="0">
              <a:buSzPct val="75000"/>
            </a:pPr>
            <a:r>
              <a:rPr lang="en-US" sz="2800" dirty="0">
                <a:latin typeface="Times New Roman" pitchFamily="18" charset="0"/>
                <a:cs typeface="Times New Roman" pitchFamily="18" charset="0"/>
              </a:rPr>
              <a:t>Companies that see trouble coming.</a:t>
            </a:r>
          </a:p>
          <a:p>
            <a:pPr lvl="2" eaLnBrk="0" hangingPunct="0">
              <a:buSzPct val="75000"/>
            </a:pPr>
            <a:r>
              <a:rPr lang="en-US" sz="2800" dirty="0">
                <a:latin typeface="Times New Roman" pitchFamily="18" charset="0"/>
                <a:cs typeface="Times New Roman" pitchFamily="18" charset="0"/>
              </a:rPr>
              <a:t>Companies that are in peak condition.</a:t>
            </a:r>
          </a:p>
          <a:p>
            <a:pPr eaLnBrk="0" hangingPunct="0"/>
            <a:r>
              <a:rPr lang="en-US" sz="2800" dirty="0">
                <a:latin typeface="Times New Roman" pitchFamily="18" charset="0"/>
                <a:cs typeface="Times New Roman" pitchFamily="18" charset="0"/>
              </a:rPr>
              <a:t>Business Process </a:t>
            </a:r>
          </a:p>
          <a:p>
            <a:pPr lvl="1" eaLnBrk="0" hangingPunct="0">
              <a:buSzPct val="75000"/>
            </a:pPr>
            <a:r>
              <a:rPr lang="en-US" dirty="0">
                <a:latin typeface="Times New Roman" pitchFamily="18" charset="0"/>
                <a:cs typeface="Times New Roman" pitchFamily="18" charset="0"/>
              </a:rPr>
              <a:t>a collection of activities that takes one or more kinds of inputs and creates an output that is of value to a customer.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wipe(left)">
                                      <p:cBhvr>
                                        <p:cTn id="7" dur="500"/>
                                        <p:tgtEl>
                                          <p:spTgt spid="34822">
                                            <p:txEl>
                                              <p:pRg st="0" end="0"/>
                                            </p:txEl>
                                          </p:spTgt>
                                        </p:tgtEl>
                                      </p:cBhvr>
                                    </p:animEffect>
                                  </p:childTnLst>
                                  <p:subTnLst>
                                    <p:animClr clrSpc="rgb" dir="cw">
                                      <p:cBhvr override="childStyle">
                                        <p:cTn dur="1" fill="hold" display="0" masterRel="nextClick" afterEffect="1"/>
                                        <p:tgtEl>
                                          <p:spTgt spid="34822">
                                            <p:txEl>
                                              <p:pRg st="0" end="0"/>
                                            </p:txEl>
                                          </p:spTgt>
                                        </p:tgtEl>
                                        <p:attrNameLst>
                                          <p:attrName>ppt_c</p:attrName>
                                        </p:attrNameLst>
                                      </p:cBhvr>
                                      <p:to>
                                        <a:schemeClr val="accent2"/>
                                      </p:to>
                                    </p:animClr>
                                  </p:subTnLst>
                                </p:cTn>
                              </p:par>
                              <p:par>
                                <p:cTn id="8" presetID="22" presetClass="entr" presetSubtype="8" fill="hold" grpId="0" nodeType="withEffect">
                                  <p:stCondLst>
                                    <p:cond delay="0"/>
                                  </p:stCondLst>
                                  <p:childTnLst>
                                    <p:set>
                                      <p:cBhvr>
                                        <p:cTn id="9" dur="1" fill="hold">
                                          <p:stCondLst>
                                            <p:cond delay="0"/>
                                          </p:stCondLst>
                                        </p:cTn>
                                        <p:tgtEl>
                                          <p:spTgt spid="34822">
                                            <p:txEl>
                                              <p:pRg st="1" end="1"/>
                                            </p:txEl>
                                          </p:spTgt>
                                        </p:tgtEl>
                                        <p:attrNameLst>
                                          <p:attrName>style.visibility</p:attrName>
                                        </p:attrNameLst>
                                      </p:cBhvr>
                                      <p:to>
                                        <p:strVal val="visible"/>
                                      </p:to>
                                    </p:set>
                                    <p:animEffect transition="in" filter="wipe(left)">
                                      <p:cBhvr>
                                        <p:cTn id="10" dur="500"/>
                                        <p:tgtEl>
                                          <p:spTgt spid="34822">
                                            <p:txEl>
                                              <p:pRg st="1" end="1"/>
                                            </p:txEl>
                                          </p:spTgt>
                                        </p:tgtEl>
                                      </p:cBhvr>
                                    </p:animEffect>
                                  </p:childTnLst>
                                  <p:subTnLst>
                                    <p:animClr clrSpc="rgb" dir="cw">
                                      <p:cBhvr override="childStyle">
                                        <p:cTn dur="1" fill="hold" display="0" masterRel="nextClick" afterEffect="1"/>
                                        <p:tgtEl>
                                          <p:spTgt spid="34822">
                                            <p:txEl>
                                              <p:pRg st="1" end="1"/>
                                            </p:txEl>
                                          </p:spTgt>
                                        </p:tgtEl>
                                        <p:attrNameLst>
                                          <p:attrName>ppt_c</p:attrName>
                                        </p:attrNameLst>
                                      </p:cBhvr>
                                      <p:to>
                                        <a:schemeClr val="accent2"/>
                                      </p:to>
                                    </p:animClr>
                                  </p:subTnLst>
                                </p:cTn>
                              </p:par>
                              <p:par>
                                <p:cTn id="11" presetID="22" presetClass="entr" presetSubtype="8" fill="hold" grpId="0" nodeType="withEffect">
                                  <p:stCondLst>
                                    <p:cond delay="0"/>
                                  </p:stCondLst>
                                  <p:childTnLst>
                                    <p:set>
                                      <p:cBhvr>
                                        <p:cTn id="12" dur="1" fill="hold">
                                          <p:stCondLst>
                                            <p:cond delay="0"/>
                                          </p:stCondLst>
                                        </p:cTn>
                                        <p:tgtEl>
                                          <p:spTgt spid="34822">
                                            <p:txEl>
                                              <p:pRg st="2" end="2"/>
                                            </p:txEl>
                                          </p:spTgt>
                                        </p:tgtEl>
                                        <p:attrNameLst>
                                          <p:attrName>style.visibility</p:attrName>
                                        </p:attrNameLst>
                                      </p:cBhvr>
                                      <p:to>
                                        <p:strVal val="visible"/>
                                      </p:to>
                                    </p:set>
                                    <p:animEffect transition="in" filter="wipe(left)">
                                      <p:cBhvr>
                                        <p:cTn id="13" dur="500"/>
                                        <p:tgtEl>
                                          <p:spTgt spid="34822">
                                            <p:txEl>
                                              <p:pRg st="2" end="2"/>
                                            </p:txEl>
                                          </p:spTgt>
                                        </p:tgtEl>
                                      </p:cBhvr>
                                    </p:animEffect>
                                  </p:childTnLst>
                                  <p:subTnLst>
                                    <p:animClr clrSpc="rgb" dir="cw">
                                      <p:cBhvr override="childStyle">
                                        <p:cTn dur="1" fill="hold" display="0" masterRel="nextClick" afterEffect="1"/>
                                        <p:tgtEl>
                                          <p:spTgt spid="34822">
                                            <p:txEl>
                                              <p:pRg st="2" end="2"/>
                                            </p:txEl>
                                          </p:spTgt>
                                        </p:tgtEl>
                                        <p:attrNameLst>
                                          <p:attrName>ppt_c</p:attrName>
                                        </p:attrNameLst>
                                      </p:cBhvr>
                                      <p:to>
                                        <a:schemeClr val="accent2"/>
                                      </p:to>
                                    </p:animClr>
                                  </p:subTnLst>
                                </p:cTn>
                              </p:par>
                              <p:par>
                                <p:cTn id="14" presetID="22" presetClass="entr" presetSubtype="8" fill="hold" grpId="0" nodeType="withEffect">
                                  <p:stCondLst>
                                    <p:cond delay="0"/>
                                  </p:stCondLst>
                                  <p:childTnLst>
                                    <p:set>
                                      <p:cBhvr>
                                        <p:cTn id="15" dur="1" fill="hold">
                                          <p:stCondLst>
                                            <p:cond delay="0"/>
                                          </p:stCondLst>
                                        </p:cTn>
                                        <p:tgtEl>
                                          <p:spTgt spid="34822">
                                            <p:txEl>
                                              <p:pRg st="3" end="3"/>
                                            </p:txEl>
                                          </p:spTgt>
                                        </p:tgtEl>
                                        <p:attrNameLst>
                                          <p:attrName>style.visibility</p:attrName>
                                        </p:attrNameLst>
                                      </p:cBhvr>
                                      <p:to>
                                        <p:strVal val="visible"/>
                                      </p:to>
                                    </p:set>
                                    <p:animEffect transition="in" filter="wipe(left)">
                                      <p:cBhvr>
                                        <p:cTn id="16" dur="500"/>
                                        <p:tgtEl>
                                          <p:spTgt spid="34822">
                                            <p:txEl>
                                              <p:pRg st="3" end="3"/>
                                            </p:txEl>
                                          </p:spTgt>
                                        </p:tgtEl>
                                      </p:cBhvr>
                                    </p:animEffect>
                                  </p:childTnLst>
                                  <p:subTnLst>
                                    <p:animClr clrSpc="rgb" dir="cw">
                                      <p:cBhvr override="childStyle">
                                        <p:cTn dur="1" fill="hold" display="0" masterRel="nextClick" afterEffect="1"/>
                                        <p:tgtEl>
                                          <p:spTgt spid="34822">
                                            <p:txEl>
                                              <p:pRg st="3" end="3"/>
                                            </p:txEl>
                                          </p:spTgt>
                                        </p:tgtEl>
                                        <p:attrNameLst>
                                          <p:attrName>ppt_c</p:attrName>
                                        </p:attrNameLst>
                                      </p:cBhvr>
                                      <p:to>
                                        <a:schemeClr val="accent2"/>
                                      </p:to>
                                    </p:animClr>
                                  </p:subTnLst>
                                </p:cTn>
                              </p:par>
                              <p:par>
                                <p:cTn id="17" presetID="22" presetClass="entr" presetSubtype="8" fill="hold" grpId="0" nodeType="withEffect">
                                  <p:stCondLst>
                                    <p:cond delay="0"/>
                                  </p:stCondLst>
                                  <p:childTnLst>
                                    <p:set>
                                      <p:cBhvr>
                                        <p:cTn id="18" dur="1" fill="hold">
                                          <p:stCondLst>
                                            <p:cond delay="0"/>
                                          </p:stCondLst>
                                        </p:cTn>
                                        <p:tgtEl>
                                          <p:spTgt spid="34822">
                                            <p:txEl>
                                              <p:pRg st="4" end="4"/>
                                            </p:txEl>
                                          </p:spTgt>
                                        </p:tgtEl>
                                        <p:attrNameLst>
                                          <p:attrName>style.visibility</p:attrName>
                                        </p:attrNameLst>
                                      </p:cBhvr>
                                      <p:to>
                                        <p:strVal val="visible"/>
                                      </p:to>
                                    </p:set>
                                    <p:animEffect transition="in" filter="wipe(left)">
                                      <p:cBhvr>
                                        <p:cTn id="19" dur="500"/>
                                        <p:tgtEl>
                                          <p:spTgt spid="34822">
                                            <p:txEl>
                                              <p:pRg st="4" end="4"/>
                                            </p:txEl>
                                          </p:spTgt>
                                        </p:tgtEl>
                                      </p:cBhvr>
                                    </p:animEffect>
                                  </p:childTnLst>
                                  <p:subTnLst>
                                    <p:animClr clrSpc="rgb" dir="cw">
                                      <p:cBhvr override="childStyle">
                                        <p:cTn dur="1" fill="hold" display="0" masterRel="nextClick" afterEffect="1"/>
                                        <p:tgtEl>
                                          <p:spTgt spid="34822">
                                            <p:txEl>
                                              <p:pRg st="4" end="4"/>
                                            </p:txEl>
                                          </p:spTgt>
                                        </p:tgtEl>
                                        <p:attrNameLst>
                                          <p:attrName>ppt_c</p:attrName>
                                        </p:attrNameLst>
                                      </p:cBhvr>
                                      <p:to>
                                        <a:schemeClr val="accent2"/>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822">
                                            <p:txEl>
                                              <p:pRg st="5" end="5"/>
                                            </p:txEl>
                                          </p:spTgt>
                                        </p:tgtEl>
                                        <p:attrNameLst>
                                          <p:attrName>style.visibility</p:attrName>
                                        </p:attrNameLst>
                                      </p:cBhvr>
                                      <p:to>
                                        <p:strVal val="visible"/>
                                      </p:to>
                                    </p:set>
                                    <p:animEffect transition="in" filter="wipe(left)">
                                      <p:cBhvr>
                                        <p:cTn id="24" dur="500"/>
                                        <p:tgtEl>
                                          <p:spTgt spid="34822">
                                            <p:txEl>
                                              <p:pRg st="5" end="5"/>
                                            </p:txEl>
                                          </p:spTgt>
                                        </p:tgtEl>
                                      </p:cBhvr>
                                    </p:animEffect>
                                  </p:childTnLst>
                                  <p:subTnLst>
                                    <p:animClr clrSpc="rgb" dir="cw">
                                      <p:cBhvr override="childStyle">
                                        <p:cTn dur="1" fill="hold" display="0" masterRel="nextClick" afterEffect="1"/>
                                        <p:tgtEl>
                                          <p:spTgt spid="34822">
                                            <p:txEl>
                                              <p:pRg st="5" end="5"/>
                                            </p:txEl>
                                          </p:spTgt>
                                        </p:tgtEl>
                                        <p:attrNameLst>
                                          <p:attrName>ppt_c</p:attrName>
                                        </p:attrNameLst>
                                      </p:cBhvr>
                                      <p:to>
                                        <a:schemeClr val="accent2"/>
                                      </p:to>
                                    </p:animClr>
                                  </p:subTnLst>
                                </p:cTn>
                              </p:par>
                              <p:par>
                                <p:cTn id="25" presetID="22" presetClass="entr" presetSubtype="8" fill="hold" grpId="0" nodeType="withEffect">
                                  <p:stCondLst>
                                    <p:cond delay="0"/>
                                  </p:stCondLst>
                                  <p:childTnLst>
                                    <p:set>
                                      <p:cBhvr>
                                        <p:cTn id="26" dur="1" fill="hold">
                                          <p:stCondLst>
                                            <p:cond delay="0"/>
                                          </p:stCondLst>
                                        </p:cTn>
                                        <p:tgtEl>
                                          <p:spTgt spid="34822">
                                            <p:txEl>
                                              <p:pRg st="6" end="6"/>
                                            </p:txEl>
                                          </p:spTgt>
                                        </p:tgtEl>
                                        <p:attrNameLst>
                                          <p:attrName>style.visibility</p:attrName>
                                        </p:attrNameLst>
                                      </p:cBhvr>
                                      <p:to>
                                        <p:strVal val="visible"/>
                                      </p:to>
                                    </p:set>
                                    <p:animEffect transition="in" filter="wipe(left)">
                                      <p:cBhvr>
                                        <p:cTn id="27" dur="500"/>
                                        <p:tgtEl>
                                          <p:spTgt spid="34822">
                                            <p:txEl>
                                              <p:pRg st="6" end="6"/>
                                            </p:txEl>
                                          </p:spTgt>
                                        </p:tgtEl>
                                      </p:cBhvr>
                                    </p:animEffect>
                                  </p:childTnLst>
                                  <p:subTnLst>
                                    <p:animClr clrSpc="rgb" dir="cw">
                                      <p:cBhvr override="childStyle">
                                        <p:cTn dur="1" fill="hold" display="0" masterRel="nextClick" afterEffect="1"/>
                                        <p:tgtEl>
                                          <p:spTgt spid="34822">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752600" y="2743200"/>
            <a:ext cx="2864182" cy="1815882"/>
          </a:xfrm>
          <a:prstGeom prst="rect">
            <a:avLst/>
          </a:prstGeom>
          <a:noFill/>
          <a:ln w="9525">
            <a:noFill/>
            <a:miter lim="800000"/>
            <a:headEnd/>
            <a:tailEnd/>
          </a:ln>
          <a:effectLst/>
        </p:spPr>
        <p:txBody>
          <a:bodyPr wrap="none">
            <a:spAutoFit/>
          </a:bodyPr>
          <a:lstStyle/>
          <a:p>
            <a:r>
              <a:rPr lang="en-US" sz="2800" dirty="0">
                <a:latin typeface="Times New Roman" charset="0"/>
              </a:rPr>
              <a:t>Video- 3 minutes -</a:t>
            </a:r>
          </a:p>
          <a:p>
            <a:r>
              <a:rPr lang="en-US" sz="2800" dirty="0">
                <a:latin typeface="Times New Roman" charset="0"/>
              </a:rPr>
              <a:t>1.2 BPR - Intro </a:t>
            </a:r>
          </a:p>
          <a:p>
            <a:r>
              <a:rPr lang="en-US" sz="2800" dirty="0">
                <a:latin typeface="Times New Roman" charset="0"/>
              </a:rPr>
              <a:t>                 </a:t>
            </a:r>
          </a:p>
          <a:p>
            <a:endParaRPr lang="en-US" sz="2800" dirty="0">
              <a:latin typeface="Times New Roman" charset="0"/>
            </a:endParaRPr>
          </a:p>
        </p:txBody>
      </p:sp>
    </p:spTree>
    <p:extLst>
      <p:ext uri="{BB962C8B-B14F-4D97-AF65-F5344CB8AC3E}">
        <p14:creationId xmlns:p14="http://schemas.microsoft.com/office/powerpoint/2010/main" val="40515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a:extLst>
              <a:ext uri="{FF2B5EF4-FFF2-40B4-BE49-F238E27FC236}">
                <a16:creationId xmlns:a16="http://schemas.microsoft.com/office/drawing/2014/main" id="{8A04484D-8805-4A5A-8571-1B85C9E42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9" y="733321"/>
            <a:ext cx="9144000" cy="514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a:extLst>
              <a:ext uri="{FF2B5EF4-FFF2-40B4-BE49-F238E27FC236}">
                <a16:creationId xmlns:a16="http://schemas.microsoft.com/office/drawing/2014/main" id="{4F9D6721-A3F6-4523-9BFC-312057AEAEA4}"/>
              </a:ext>
            </a:extLst>
          </p:cNvPr>
          <p:cNvSpPr txBox="1">
            <a:spLocks noChangeArrowheads="1"/>
          </p:cNvSpPr>
          <p:nvPr/>
        </p:nvSpPr>
        <p:spPr bwMode="auto">
          <a:xfrm>
            <a:off x="-83519" y="980999"/>
            <a:ext cx="8844480" cy="5262979"/>
          </a:xfrm>
          <a:prstGeom prst="rect">
            <a:avLst/>
          </a:prstGeom>
          <a:noFill/>
          <a:ln w="9525">
            <a:noFill/>
            <a:miter lim="800000"/>
            <a:headEnd/>
            <a:tailEnd/>
          </a:ln>
        </p:spPr>
        <p:txBody>
          <a:bodyPr wrap="square">
            <a:spAutoFit/>
          </a:bodyPr>
          <a:lstStyle/>
          <a:p>
            <a:pPr>
              <a:defRPr/>
            </a:pPr>
            <a:r>
              <a:rPr lang="en-US" sz="2400" b="1" u="sng" dirty="0">
                <a:solidFill>
                  <a:srgbClr val="C00000"/>
                </a:solidFill>
                <a:latin typeface="Times New Roman" panose="02020603050405020304" pitchFamily="18" charset="0"/>
                <a:ea typeface="FangSong" pitchFamily="49" charset="-122"/>
                <a:cs typeface="Times New Roman" panose="02020603050405020304" pitchFamily="18" charset="0"/>
              </a:rPr>
              <a:t>Recent events..</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Toyota to cut global production by 40% ?</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GM to recall Chevrolet Bolt cars ? $1 billion loss</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Maruti Suzuki reported 40% drop in sales in H1 </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Govt.  to relook at reopening international flights/travel?</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Many countries have put 6 African countries in red list?</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Alpha, Beta, Gama, Delta…Omicron?</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    What is the common issue/process in the above …?</a:t>
            </a:r>
          </a:p>
          <a:p>
            <a:pPr>
              <a:defRPr/>
            </a:pPr>
            <a:endParaRPr lang="en-US" sz="2400" b="1" dirty="0">
              <a:solidFill>
                <a:srgbClr val="C00000"/>
              </a:solidFill>
              <a:latin typeface="Times New Roman" panose="02020603050405020304" pitchFamily="18" charset="0"/>
              <a:ea typeface="FangSong" pitchFamily="49" charset="-122"/>
              <a:cs typeface="Times New Roman" panose="02020603050405020304" pitchFamily="18" charset="0"/>
            </a:endParaRP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What are Global challenges today?</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        Discuss…</a:t>
            </a:r>
          </a:p>
          <a:p>
            <a:pPr>
              <a:defRPr/>
            </a:pP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Geo-political , Afghanistan, Global warming, Shipping delays, High crude prices, LPG, Petrol, Diesel, High inflation, </a:t>
            </a:r>
            <a:r>
              <a:rPr lang="en-US" sz="2400" b="1" dirty="0" err="1">
                <a:solidFill>
                  <a:srgbClr val="C00000"/>
                </a:solidFill>
                <a:latin typeface="Times New Roman" panose="02020603050405020304" pitchFamily="18" charset="0"/>
                <a:ea typeface="FangSong" pitchFamily="49" charset="-122"/>
                <a:cs typeface="Times New Roman" panose="02020603050405020304" pitchFamily="18" charset="0"/>
              </a:rPr>
              <a:t>Labour</a:t>
            </a:r>
            <a:r>
              <a:rPr lang="en-US" sz="2400" b="1" dirty="0">
                <a:solidFill>
                  <a:srgbClr val="C00000"/>
                </a:solidFill>
                <a:latin typeface="Times New Roman" panose="02020603050405020304" pitchFamily="18" charset="0"/>
                <a:ea typeface="FangSong" pitchFamily="49" charset="-122"/>
                <a:cs typeface="Times New Roman" panose="02020603050405020304" pitchFamily="18" charset="0"/>
              </a:rPr>
              <a:t> shortage, Super  Power rivalry, any other..?</a:t>
            </a:r>
          </a:p>
        </p:txBody>
      </p:sp>
      <p:sp>
        <p:nvSpPr>
          <p:cNvPr id="7172" name="TextBox 1">
            <a:extLst>
              <a:ext uri="{FF2B5EF4-FFF2-40B4-BE49-F238E27FC236}">
                <a16:creationId xmlns:a16="http://schemas.microsoft.com/office/drawing/2014/main" id="{29A072C1-A392-4F27-909A-5F23DDDF631B}"/>
              </a:ext>
            </a:extLst>
          </p:cNvPr>
          <p:cNvSpPr txBox="1">
            <a:spLocks noChangeArrowheads="1"/>
          </p:cNvSpPr>
          <p:nvPr/>
        </p:nvSpPr>
        <p:spPr bwMode="auto">
          <a:xfrm>
            <a:off x="4479636" y="4941001"/>
            <a:ext cx="18473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altLang="en-US" sz="1633">
              <a:solidFill>
                <a:srgbClr val="C00000"/>
              </a:solidFill>
            </a:endParaRPr>
          </a:p>
        </p:txBody>
      </p:sp>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668311" y="395287"/>
            <a:ext cx="7772400" cy="609600"/>
          </a:xfrm>
        </p:spPr>
        <p:txBody>
          <a:bodyPr/>
          <a:lstStyle/>
          <a:p>
            <a:pPr>
              <a:lnSpc>
                <a:spcPct val="100000"/>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b="1" dirty="0">
                <a:latin typeface="Times New Roman" pitchFamily="18" charset="0"/>
                <a:cs typeface="Times New Roman" pitchFamily="18" charset="0"/>
              </a:rPr>
              <a:t>So What is BPR?</a:t>
            </a:r>
          </a:p>
        </p:txBody>
      </p:sp>
      <p:sp>
        <p:nvSpPr>
          <p:cNvPr id="24578" name="Rectangle 2"/>
          <p:cNvSpPr>
            <a:spLocks noGrp="1" noChangeArrowheads="1"/>
          </p:cNvSpPr>
          <p:nvPr>
            <p:ph type="body" idx="1"/>
          </p:nvPr>
        </p:nvSpPr>
        <p:spPr>
          <a:xfrm>
            <a:off x="685800" y="1004888"/>
            <a:ext cx="7772400" cy="5457826"/>
          </a:xfrm>
        </p:spPr>
        <p:txBody>
          <a:bodyPr>
            <a:normAutofit/>
          </a:bodyPr>
          <a:lstStyle/>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Times New Roman" pitchFamily="18" charset="0"/>
                <a:cs typeface="Times New Roman" pitchFamily="18" charset="0"/>
              </a:rPr>
              <a:t>BPR is an important philosophy. It aims to achieve huge improvements in performance  by redesigning the processes through which an organization operates, maximizing their value-added content and minimizing everything else. This approach can be applied at an individual process level or to the whole organization.</a:t>
            </a: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Times New Roman" pitchFamily="18" charset="0"/>
                <a:cs typeface="Times New Roman" pitchFamily="18" charset="0"/>
              </a:rPr>
              <a:t>Drivers for BPR; Cost, Quality, Delivery reliability, product features, product support and service.</a:t>
            </a: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Times New Roman" pitchFamily="18" charset="0"/>
                <a:cs typeface="Times New Roman" pitchFamily="18" charset="0"/>
              </a:rPr>
              <a:t>Focus areas : process focus, radical change, &amp; radical improvement.</a:t>
            </a: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Times New Roman" pitchFamily="18" charset="0"/>
                <a:cs typeface="Times New Roman" pitchFamily="18" charset="0"/>
              </a:rPr>
              <a:t>Phases : Rethink, Redesign and Retool.</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BC9062E-D28C-4C6D-9063-2A805BBDC5E1}"/>
              </a:ext>
            </a:extLst>
          </p:cNvPr>
          <p:cNvSpPr>
            <a:spLocks noGrp="1" noChangeArrowheads="1"/>
          </p:cNvSpPr>
          <p:nvPr>
            <p:ph type="title"/>
          </p:nvPr>
        </p:nvSpPr>
        <p:spPr>
          <a:xfrm>
            <a:off x="685800" y="152400"/>
            <a:ext cx="7772400" cy="685800"/>
          </a:xfrm>
        </p:spPr>
        <p:txBody>
          <a:bodyPr/>
          <a:lstStyle/>
          <a:p>
            <a:r>
              <a:rPr lang="en-US" altLang="en-US" sz="3200" dirty="0">
                <a:latin typeface="Times New Roman" panose="02020603050405020304" pitchFamily="18" charset="0"/>
                <a:cs typeface="Times New Roman" panose="02020603050405020304" pitchFamily="18" charset="0"/>
              </a:rPr>
              <a:t>BPR PHILOSOPHY</a:t>
            </a:r>
          </a:p>
        </p:txBody>
      </p:sp>
      <p:sp>
        <p:nvSpPr>
          <p:cNvPr id="16387" name="Rectangle 3">
            <a:extLst>
              <a:ext uri="{FF2B5EF4-FFF2-40B4-BE49-F238E27FC236}">
                <a16:creationId xmlns:a16="http://schemas.microsoft.com/office/drawing/2014/main" id="{A88BACD9-5AFB-46EF-B951-40B0955B896F}"/>
              </a:ext>
            </a:extLst>
          </p:cNvPr>
          <p:cNvSpPr>
            <a:spLocks noGrp="1" noChangeArrowheads="1"/>
          </p:cNvSpPr>
          <p:nvPr>
            <p:ph type="body" idx="1"/>
          </p:nvPr>
        </p:nvSpPr>
        <p:spPr>
          <a:xfrm>
            <a:off x="228600" y="1001713"/>
            <a:ext cx="8382000" cy="5475287"/>
          </a:xfrm>
        </p:spPr>
        <p:txBody>
          <a:bodyPr/>
          <a:lstStyle/>
          <a:p>
            <a:r>
              <a:rPr lang="en-US" altLang="en-US" sz="2900" dirty="0">
                <a:latin typeface="Times New Roman" panose="02020603050405020304" pitchFamily="18" charset="0"/>
                <a:cs typeface="Times New Roman" panose="02020603050405020304" pitchFamily="18" charset="0"/>
              </a:rPr>
              <a:t>BREAK  ESTABLISHED TRADITIONS</a:t>
            </a:r>
          </a:p>
          <a:p>
            <a:pPr>
              <a:buFontTx/>
              <a:buNone/>
            </a:pPr>
            <a:r>
              <a:rPr lang="en-US" altLang="en-US" sz="29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(Functional Silos; ‘Clean-slate’ Approach, Mgt. Practices)</a:t>
            </a:r>
          </a:p>
          <a:p>
            <a:endParaRPr lang="en-US" altLang="en-US" sz="2900" dirty="0">
              <a:latin typeface="Times New Roman" panose="02020603050405020304" pitchFamily="18" charset="0"/>
              <a:cs typeface="Times New Roman" panose="02020603050405020304" pitchFamily="18" charset="0"/>
            </a:endParaRPr>
          </a:p>
          <a:p>
            <a:r>
              <a:rPr lang="en-US" altLang="en-US" sz="2900" dirty="0">
                <a:latin typeface="Times New Roman" panose="02020603050405020304" pitchFamily="18" charset="0"/>
                <a:cs typeface="Times New Roman" panose="02020603050405020304" pitchFamily="18" charset="0"/>
              </a:rPr>
              <a:t>TOP-DOWN APPROACH</a:t>
            </a:r>
          </a:p>
          <a:p>
            <a:pPr>
              <a:buFontTx/>
              <a:buNone/>
            </a:pPr>
            <a:r>
              <a:rPr lang="en-US" altLang="en-US" sz="29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(Re-look at ‘PROCESSES’, and not at </a:t>
            </a:r>
          </a:p>
          <a:p>
            <a:pPr>
              <a:buFontTx/>
              <a:buNone/>
            </a:pPr>
            <a:r>
              <a:rPr lang="en-US" altLang="en-US" sz="2400" dirty="0">
                <a:latin typeface="Times New Roman" panose="02020603050405020304" pitchFamily="18" charset="0"/>
                <a:cs typeface="Times New Roman" panose="02020603050405020304" pitchFamily="18" charset="0"/>
              </a:rPr>
              <a:t>                 ‘SUB-PROCESSES’  &amp; ‘TASKS’)</a:t>
            </a:r>
          </a:p>
          <a:p>
            <a:endParaRPr lang="en-US" altLang="en-US" sz="2900" dirty="0">
              <a:latin typeface="Times New Roman" panose="02020603050405020304" pitchFamily="18" charset="0"/>
              <a:cs typeface="Times New Roman" panose="02020603050405020304" pitchFamily="18" charset="0"/>
            </a:endParaRPr>
          </a:p>
          <a:p>
            <a:r>
              <a:rPr lang="en-US" altLang="en-US" sz="2900" dirty="0">
                <a:latin typeface="Times New Roman" panose="02020603050405020304" pitchFamily="18" charset="0"/>
                <a:cs typeface="Times New Roman" panose="02020603050405020304" pitchFamily="18" charset="0"/>
              </a:rPr>
              <a:t>EXPLOIT  ‘IT’ &amp; ‘INNOVATION’</a:t>
            </a:r>
          </a:p>
        </p:txBody>
      </p:sp>
    </p:spTree>
    <p:extLst>
      <p:ext uri="{BB962C8B-B14F-4D97-AF65-F5344CB8AC3E}">
        <p14:creationId xmlns:p14="http://schemas.microsoft.com/office/powerpoint/2010/main" val="246485545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B6AB06-1221-4EFB-98B1-14B582B5A6D0}"/>
              </a:ext>
            </a:extLst>
          </p:cNvPr>
          <p:cNvSpPr>
            <a:spLocks noGrp="1" noChangeArrowheads="1"/>
          </p:cNvSpPr>
          <p:nvPr>
            <p:ph type="title"/>
          </p:nvPr>
        </p:nvSpPr>
        <p:spPr/>
        <p:txBody>
          <a:bodyPr/>
          <a:lstStyle/>
          <a:p>
            <a:r>
              <a:rPr lang="en-US" altLang="en-US" sz="3200" dirty="0">
                <a:solidFill>
                  <a:schemeClr val="tx1"/>
                </a:solidFill>
                <a:latin typeface="Times New Roman" panose="02020603050405020304" pitchFamily="18" charset="0"/>
                <a:cs typeface="Times New Roman" panose="02020603050405020304" pitchFamily="18" charset="0"/>
              </a:rPr>
              <a:t>OTHER NAMES SIMILAR TO BPR</a:t>
            </a:r>
          </a:p>
        </p:txBody>
      </p:sp>
      <p:sp>
        <p:nvSpPr>
          <p:cNvPr id="187395" name="Rectangle 3">
            <a:extLst>
              <a:ext uri="{FF2B5EF4-FFF2-40B4-BE49-F238E27FC236}">
                <a16:creationId xmlns:a16="http://schemas.microsoft.com/office/drawing/2014/main" id="{87256595-7CAB-4D80-B1E9-640F302B1BDB}"/>
              </a:ext>
            </a:extLst>
          </p:cNvPr>
          <p:cNvSpPr>
            <a:spLocks noGrp="1" noChangeArrowheads="1"/>
          </p:cNvSpPr>
          <p:nvPr>
            <p:ph type="body" idx="1"/>
          </p:nvPr>
        </p:nvSpPr>
        <p:spPr/>
        <p:txBody>
          <a:bodyPr/>
          <a:lstStyle/>
          <a:p>
            <a:pPr marL="0" indent="0">
              <a:buFontTx/>
              <a:buNone/>
              <a:defRPr/>
            </a:pPr>
            <a:endParaRPr lang="en-US" altLang="en-US" sz="2400" dirty="0"/>
          </a:p>
          <a:p>
            <a:pPr>
              <a:defRPr/>
            </a:pPr>
            <a:r>
              <a:rPr lang="en-US" altLang="en-US" sz="2400" dirty="0">
                <a:latin typeface="Times New Roman" panose="02020603050405020304" pitchFamily="18" charset="0"/>
                <a:cs typeface="Times New Roman" panose="02020603050405020304" pitchFamily="18" charset="0"/>
              </a:rPr>
              <a:t>PROCESS REENGINEERING</a:t>
            </a:r>
          </a:p>
          <a:p>
            <a:pPr marL="0" indent="0">
              <a:buNone/>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BUSINESS PROCESS REDESIGN</a:t>
            </a:r>
          </a:p>
          <a:p>
            <a:pPr marL="0" indent="0">
              <a:buNone/>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BUSINESS TRANSFORMATION</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BUSINESS RINVENTING</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898525"/>
            <a:ext cx="7772400" cy="5045075"/>
          </a:xfrm>
        </p:spPr>
        <p:txBody>
          <a:bodyPr>
            <a:normAutofit fontScale="90000"/>
          </a:bodyPr>
          <a:lstStyle/>
          <a:p>
            <a:pPr algn="l">
              <a:lnSpc>
                <a:spcPct val="100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dirty="0">
                <a:latin typeface="Times New Roman" pitchFamily="18" charset="0"/>
                <a:cs typeface="Times New Roman" pitchFamily="18" charset="0"/>
              </a:rPr>
              <a:t>Example : </a:t>
            </a:r>
            <a:br>
              <a:rPr lang="en-GB" altLang="en-US" sz="2400" b="1" dirty="0">
                <a:latin typeface="Times New Roman" pitchFamily="18" charset="0"/>
                <a:cs typeface="Times New Roman" pitchFamily="18" charset="0"/>
              </a:rPr>
            </a:br>
            <a:r>
              <a:rPr lang="en-GB" altLang="en-US" sz="2800" b="1" dirty="0">
                <a:latin typeface="Times New Roman" pitchFamily="18" charset="0"/>
                <a:cs typeface="Times New Roman" pitchFamily="18" charset="0"/>
              </a:rPr>
              <a:t>Receiving the order, entering into the computer, checking the customer credit, picking the goods out of stock, packing, loading into the truck and so on. None of these activities is of any value or interest to the customer. Customer is only interested in the end result of these tasks </a:t>
            </a:r>
            <a:r>
              <a:rPr lang="en-GB" altLang="en-US" sz="2800" b="1" dirty="0" err="1">
                <a:latin typeface="Times New Roman" pitchFamily="18" charset="0"/>
                <a:cs typeface="Times New Roman" pitchFamily="18" charset="0"/>
              </a:rPr>
              <a:t>ie</a:t>
            </a:r>
            <a:r>
              <a:rPr lang="en-GB" altLang="en-US" sz="2800" b="1" dirty="0">
                <a:latin typeface="Times New Roman" pitchFamily="18" charset="0"/>
                <a:cs typeface="Times New Roman" pitchFamily="18" charset="0"/>
              </a:rPr>
              <a:t>,  Deliver Goods/Service.</a:t>
            </a:r>
            <a:br>
              <a:rPr lang="en-GB" altLang="en-US" sz="2800" b="1" dirty="0">
                <a:latin typeface="Times New Roman" pitchFamily="18" charset="0"/>
                <a:cs typeface="Times New Roman" pitchFamily="18" charset="0"/>
              </a:rPr>
            </a:br>
            <a:br>
              <a:rPr lang="en-GB" altLang="en-US" sz="2800" b="1" dirty="0">
                <a:latin typeface="Times New Roman" pitchFamily="18" charset="0"/>
                <a:cs typeface="Times New Roman" pitchFamily="18" charset="0"/>
              </a:rPr>
            </a:br>
            <a:r>
              <a:rPr lang="en-GB" altLang="en-US" sz="2800" b="1" dirty="0">
                <a:latin typeface="Times New Roman" pitchFamily="18" charset="0"/>
                <a:cs typeface="Times New Roman" pitchFamily="18" charset="0"/>
              </a:rPr>
              <a:t>How do we reengineer the process to minimise time and speedy delivery ?</a:t>
            </a:r>
            <a:br>
              <a:rPr lang="en-GB" altLang="en-US" sz="2800" b="1" dirty="0">
                <a:solidFill>
                  <a:srgbClr val="FFFFFF"/>
                </a:solidFill>
              </a:rPr>
            </a:br>
            <a:endParaRPr lang="en-GB" altLang="en-US" sz="2800" b="1" dirty="0">
              <a:solidFill>
                <a:srgbClr val="FFFFFF"/>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dissolve">
                                      <p:cBhvr>
                                        <p:cTn id="7"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752600" y="2743200"/>
            <a:ext cx="5612434" cy="1815882"/>
          </a:xfrm>
          <a:prstGeom prst="rect">
            <a:avLst/>
          </a:prstGeom>
          <a:noFill/>
          <a:ln w="9525">
            <a:noFill/>
            <a:miter lim="800000"/>
            <a:headEnd/>
            <a:tailEnd/>
          </a:ln>
          <a:effectLst/>
        </p:spPr>
        <p:txBody>
          <a:bodyPr wrap="none">
            <a:spAutoFit/>
          </a:bodyPr>
          <a:lstStyle/>
          <a:p>
            <a:r>
              <a:rPr lang="en-US" sz="2800" dirty="0">
                <a:latin typeface="Times New Roman" charset="0"/>
              </a:rPr>
              <a:t>Video- 5 minutes -</a:t>
            </a:r>
          </a:p>
          <a:p>
            <a:r>
              <a:rPr lang="en-US" sz="2800" dirty="0">
                <a:latin typeface="Times New Roman" charset="0"/>
              </a:rPr>
              <a:t>1.3 Business Process Reengineering? </a:t>
            </a:r>
          </a:p>
          <a:p>
            <a:r>
              <a:rPr lang="en-US" sz="2800" dirty="0">
                <a:latin typeface="Times New Roman" charset="0"/>
              </a:rPr>
              <a:t>                 </a:t>
            </a:r>
          </a:p>
          <a:p>
            <a:endParaRPr lang="en-US" sz="2800" dirty="0">
              <a:latin typeface="Times New Roman" charset="0"/>
            </a:endParaRPr>
          </a:p>
        </p:txBody>
      </p:sp>
    </p:spTree>
    <p:extLst>
      <p:ext uri="{BB962C8B-B14F-4D97-AF65-F5344CB8AC3E}">
        <p14:creationId xmlns:p14="http://schemas.microsoft.com/office/powerpoint/2010/main" val="2083206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923A68B5-3AFE-4E40-B483-3286886665D6}"/>
              </a:ext>
            </a:extLst>
          </p:cNvPr>
          <p:cNvSpPr>
            <a:spLocks noGrp="1" noChangeArrowheads="1"/>
          </p:cNvSpPr>
          <p:nvPr>
            <p:ph type="title"/>
          </p:nvPr>
        </p:nvSpPr>
        <p:spPr>
          <a:xfrm>
            <a:off x="685800" y="381000"/>
            <a:ext cx="7772400" cy="609600"/>
          </a:xfrm>
        </p:spPr>
        <p:txBody>
          <a:bodyPr/>
          <a:lstStyle/>
          <a:p>
            <a:pPr eaLnBrk="1" hangingPunct="1"/>
            <a:r>
              <a:rPr lang="en-US" altLang="en-US" sz="3200" u="sng" dirty="0">
                <a:latin typeface="Times New Roman" panose="02020603050405020304" pitchFamily="18" charset="0"/>
                <a:cs typeface="Times New Roman" panose="02020603050405020304" pitchFamily="18" charset="0"/>
              </a:rPr>
              <a:t>BPR- basics</a:t>
            </a:r>
          </a:p>
        </p:txBody>
      </p:sp>
      <p:sp>
        <p:nvSpPr>
          <p:cNvPr id="13315" name="Rectangle 1027">
            <a:extLst>
              <a:ext uri="{FF2B5EF4-FFF2-40B4-BE49-F238E27FC236}">
                <a16:creationId xmlns:a16="http://schemas.microsoft.com/office/drawing/2014/main" id="{2E30B68C-DBF3-4CD6-AA88-354B909C0D5E}"/>
              </a:ext>
            </a:extLst>
          </p:cNvPr>
          <p:cNvSpPr>
            <a:spLocks noGrp="1" noChangeArrowheads="1"/>
          </p:cNvSpPr>
          <p:nvPr>
            <p:ph type="body" idx="1"/>
          </p:nvPr>
        </p:nvSpPr>
        <p:spPr>
          <a:xfrm>
            <a:off x="685800" y="1219200"/>
            <a:ext cx="7772400" cy="4876800"/>
          </a:xfrm>
        </p:spPr>
        <p:txBody>
          <a:bodyPr/>
          <a:lstStyle/>
          <a:p>
            <a:pPr eaLnBrk="1" hangingPunct="1">
              <a:buFontTx/>
              <a:buNone/>
            </a:pPr>
            <a:r>
              <a:rPr lang="en-US" altLang="en-US" sz="2400" dirty="0">
                <a:latin typeface="Times New Roman" panose="02020603050405020304" pitchFamily="18" charset="0"/>
                <a:cs typeface="Times New Roman" panose="02020603050405020304" pitchFamily="18" charset="0"/>
              </a:rPr>
              <a:t>The basics of BPR include</a:t>
            </a:r>
          </a:p>
          <a:p>
            <a:pPr eaLnBrk="1" hangingPunct="1">
              <a:buFontTx/>
              <a:buNone/>
            </a:pPr>
            <a:r>
              <a:rPr lang="en-US" altLang="en-US" sz="2400" dirty="0">
                <a:latin typeface="Times New Roman" panose="02020603050405020304" pitchFamily="18" charset="0"/>
                <a:cs typeface="Times New Roman" panose="02020603050405020304" pitchFamily="18" charset="0"/>
              </a:rPr>
              <a:t>	1) A process orientation</a:t>
            </a:r>
          </a:p>
          <a:p>
            <a:pPr eaLnBrk="1" hangingPunct="1">
              <a:buFontTx/>
              <a:buNone/>
            </a:pPr>
            <a:r>
              <a:rPr lang="en-US" altLang="en-US" sz="2400" dirty="0">
                <a:latin typeface="Times New Roman" panose="02020603050405020304" pitchFamily="18" charset="0"/>
                <a:cs typeface="Times New Roman" panose="02020603050405020304" pitchFamily="18" charset="0"/>
              </a:rPr>
              <a:t>	2) A horizontal focus across boundaries(rather than a vertical, functional approach within an </a:t>
            </a:r>
            <a:r>
              <a:rPr lang="en-US" altLang="en-US" sz="2400" dirty="0" err="1">
                <a:latin typeface="Times New Roman" panose="02020603050405020304" pitchFamily="18" charset="0"/>
                <a:cs typeface="Times New Roman" panose="02020603050405020304" pitchFamily="18" charset="0"/>
              </a:rPr>
              <a:t>organisation</a:t>
            </a:r>
            <a:r>
              <a:rPr lang="en-US" altLang="en-US" sz="2400" dirty="0">
                <a:latin typeface="Times New Roman" panose="02020603050405020304" pitchFamily="18" charset="0"/>
                <a:cs typeface="Times New Roman" panose="02020603050405020304" pitchFamily="18" charset="0"/>
              </a:rPr>
              <a:t>)</a:t>
            </a:r>
          </a:p>
          <a:p>
            <a:pPr eaLnBrk="1" hangingPunct="1">
              <a:buFontTx/>
              <a:buNone/>
            </a:pPr>
            <a:r>
              <a:rPr lang="en-US" altLang="en-US" sz="2400" dirty="0">
                <a:latin typeface="Times New Roman" panose="02020603050405020304" pitchFamily="18" charset="0"/>
                <a:cs typeface="Times New Roman" panose="02020603050405020304" pitchFamily="18" charset="0"/>
              </a:rPr>
              <a:t>	3) A customer perspective</a:t>
            </a:r>
          </a:p>
          <a:p>
            <a:pPr eaLnBrk="1" hangingPunct="1">
              <a:buFontTx/>
              <a:buNone/>
            </a:pPr>
            <a:r>
              <a:rPr lang="en-US" altLang="en-US" sz="2400" dirty="0">
                <a:latin typeface="Times New Roman" panose="02020603050405020304" pitchFamily="18" charset="0"/>
                <a:cs typeface="Times New Roman" panose="02020603050405020304" pitchFamily="18" charset="0"/>
              </a:rPr>
              <a:t>	4) Bench marking performance measures</a:t>
            </a:r>
          </a:p>
          <a:p>
            <a:pPr eaLnBrk="1" hangingPunct="1">
              <a:buFontTx/>
              <a:buNone/>
            </a:pPr>
            <a:r>
              <a:rPr lang="en-US" altLang="en-US" sz="2400" dirty="0">
                <a:latin typeface="Times New Roman" panose="02020603050405020304" pitchFamily="18" charset="0"/>
                <a:cs typeface="Times New Roman" panose="02020603050405020304" pitchFamily="18" charset="0"/>
              </a:rPr>
              <a:t>	5) Building </a:t>
            </a:r>
            <a:r>
              <a:rPr lang="en-US" altLang="en-US" sz="2400" dirty="0" err="1">
                <a:latin typeface="Times New Roman" panose="02020603050405020304" pitchFamily="18" charset="0"/>
                <a:cs typeface="Times New Roman" panose="02020603050405020304" pitchFamily="18" charset="0"/>
              </a:rPr>
              <a:t>organisational</a:t>
            </a:r>
            <a:r>
              <a:rPr lang="en-US" altLang="en-US" sz="2400" dirty="0">
                <a:latin typeface="Times New Roman" panose="02020603050405020304" pitchFamily="18" charset="0"/>
                <a:cs typeface="Times New Roman" panose="02020603050405020304" pitchFamily="18" charset="0"/>
              </a:rPr>
              <a:t> capabilities and competencies</a:t>
            </a:r>
          </a:p>
          <a:p>
            <a:pPr eaLnBrk="1" hangingPunct="1">
              <a:buFontTx/>
              <a:buNone/>
            </a:pPr>
            <a:r>
              <a:rPr lang="en-US" altLang="en-US" sz="2400" dirty="0">
                <a:latin typeface="Times New Roman" panose="02020603050405020304" pitchFamily="18" charset="0"/>
                <a:cs typeface="Times New Roman" panose="02020603050405020304" pitchFamily="18" charset="0"/>
              </a:rPr>
              <a:t>	6) Empowerment of </a:t>
            </a:r>
            <a:r>
              <a:rPr lang="en-US" altLang="en-US" sz="2400" dirty="0" err="1">
                <a:latin typeface="Times New Roman" panose="02020603050405020304" pitchFamily="18" charset="0"/>
                <a:cs typeface="Times New Roman" panose="02020603050405020304" pitchFamily="18" charset="0"/>
              </a:rPr>
              <a:t>inviduals</a:t>
            </a:r>
            <a:r>
              <a:rPr lang="en-US" altLang="en-US" sz="2400" dirty="0">
                <a:latin typeface="Times New Roman" panose="02020603050405020304" pitchFamily="18" charset="0"/>
                <a:cs typeface="Times New Roman" panose="02020603050405020304" pitchFamily="18" charset="0"/>
              </a:rPr>
              <a:t> in the </a:t>
            </a:r>
            <a:r>
              <a:rPr lang="en-US" altLang="en-US" sz="2400" dirty="0" err="1">
                <a:latin typeface="Times New Roman" panose="02020603050405020304" pitchFamily="18" charset="0"/>
                <a:cs typeface="Times New Roman" panose="02020603050405020304" pitchFamily="18" charset="0"/>
              </a:rPr>
              <a:t>organisation</a:t>
            </a:r>
            <a:endParaRPr lang="en-US" altLang="en-US" sz="2400" dirty="0">
              <a:latin typeface="Times New Roman" panose="02020603050405020304" pitchFamily="18" charset="0"/>
              <a:cs typeface="Times New Roman" panose="02020603050405020304" pitchFamily="18" charset="0"/>
            </a:endParaRPr>
          </a:p>
          <a:p>
            <a:pPr eaLnBrk="1" hangingPunct="1">
              <a:buFontTx/>
              <a:buNone/>
            </a:pPr>
            <a:r>
              <a:rPr lang="en-US" altLang="en-US" sz="2400" dirty="0">
                <a:latin typeface="Times New Roman" panose="02020603050405020304" pitchFamily="18" charset="0"/>
                <a:cs typeface="Times New Roman" panose="02020603050405020304" pitchFamily="18" charset="0"/>
              </a:rPr>
              <a:t>	7) Improvement through application of information technology.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0F8FF2-4633-46D7-87CB-69D5137452C5}"/>
              </a:ext>
            </a:extLst>
          </p:cNvPr>
          <p:cNvSpPr>
            <a:spLocks noChangeArrowheads="1"/>
          </p:cNvSpPr>
          <p:nvPr/>
        </p:nvSpPr>
        <p:spPr bwMode="auto">
          <a:xfrm>
            <a:off x="68580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dirty="0"/>
              <a:t>BPR basics(continued)</a:t>
            </a:r>
          </a:p>
        </p:txBody>
      </p:sp>
      <p:sp>
        <p:nvSpPr>
          <p:cNvPr id="14339" name="Rectangle 3">
            <a:extLst>
              <a:ext uri="{FF2B5EF4-FFF2-40B4-BE49-F238E27FC236}">
                <a16:creationId xmlns:a16="http://schemas.microsoft.com/office/drawing/2014/main" id="{C66E5DD0-63AB-4C10-BD37-362590DC4183}"/>
              </a:ext>
            </a:extLst>
          </p:cNvPr>
          <p:cNvSpPr>
            <a:spLocks noChangeArrowheads="1"/>
          </p:cNvSpPr>
          <p:nvPr/>
        </p:nvSpPr>
        <p:spPr bwMode="auto">
          <a:xfrm>
            <a:off x="685800" y="12192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dirty="0"/>
              <a:t> </a:t>
            </a:r>
            <a:r>
              <a:rPr lang="en-US" altLang="en-US" sz="2400" b="1" u="sng" dirty="0"/>
              <a:t>Value chain analysis</a:t>
            </a:r>
            <a:r>
              <a:rPr lang="en-US" altLang="en-US" sz="2400" b="1" dirty="0"/>
              <a:t> </a:t>
            </a:r>
            <a:r>
              <a:rPr lang="en-US" altLang="en-US" sz="2400" dirty="0"/>
              <a:t>enables identifying essential activities.</a:t>
            </a:r>
          </a:p>
          <a:p>
            <a:pPr eaLnBrk="1" hangingPunct="1">
              <a:buFontTx/>
              <a:buNone/>
            </a:pPr>
            <a:r>
              <a:rPr lang="en-US" altLang="en-US" sz="2400" dirty="0"/>
              <a:t> Each activity has both a physical and an information component. For example, in the past application of technology has usually focused on the physical component of the </a:t>
            </a:r>
            <a:r>
              <a:rPr lang="en-US" altLang="en-US" sz="2400" dirty="0" err="1"/>
              <a:t>activity,for</a:t>
            </a:r>
            <a:r>
              <a:rPr lang="en-US" altLang="en-US" sz="2400" dirty="0"/>
              <a:t> example robotics in manufacturing. </a:t>
            </a:r>
          </a:p>
          <a:p>
            <a:pPr eaLnBrk="1" hangingPunct="1">
              <a:buFontTx/>
              <a:buNone/>
            </a:pPr>
            <a:r>
              <a:rPr lang="en-US" altLang="en-US" sz="2400" dirty="0"/>
              <a:t> Now systems analysts can approach the value chain as a means of identifying areas, which can apply technology for greater business benefit in the value chain.</a:t>
            </a:r>
          </a:p>
          <a:p>
            <a:pPr eaLnBrk="1" hangingPunct="1">
              <a:buFontTx/>
              <a:buNone/>
            </a:pPr>
            <a:r>
              <a:rPr lang="en-US" altLang="en-US" sz="2400" dirty="0"/>
              <a:t> Structured approach is essential </a:t>
            </a:r>
          </a:p>
          <a:p>
            <a:pPr eaLnBrk="1" hangingPunct="1">
              <a:buFontTx/>
              <a:buNone/>
            </a:pPr>
            <a:r>
              <a:rPr lang="en-US" altLang="en-US" sz="2400" dirty="0"/>
              <a:t>   -what needs to be done, when it should be </a:t>
            </a:r>
            <a:r>
              <a:rPr lang="en-US" altLang="en-US" sz="2400" dirty="0" err="1"/>
              <a:t>done,how</a:t>
            </a:r>
            <a:r>
              <a:rPr lang="en-US" altLang="en-US" sz="2400" dirty="0"/>
              <a:t> it should be done and how it should it be controlled</a:t>
            </a:r>
          </a:p>
          <a:p>
            <a:pPr eaLnBrk="1" hangingPunct="1">
              <a:buFontTx/>
              <a:buNone/>
            </a:pPr>
            <a:r>
              <a:rPr lang="en-US" altLang="en-US" sz="2400" dirty="0"/>
              <a:t>      </a:t>
            </a:r>
            <a:r>
              <a:rPr lang="en-US" altLang="en-US" sz="2400" b="1" u="sng" dirty="0"/>
              <a:t>Refer to slide – 1.2 …value concept</a:t>
            </a:r>
            <a:r>
              <a:rPr lang="en-US" altLang="en-US" sz="2400"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0B072ED-F567-45A3-9580-933FD9D886E8}"/>
              </a:ext>
            </a:extLst>
          </p:cNvPr>
          <p:cNvSpPr>
            <a:spLocks noGrp="1" noChangeArrowheads="1"/>
          </p:cNvSpPr>
          <p:nvPr>
            <p:ph type="ctrTitle"/>
          </p:nvPr>
        </p:nvSpPr>
        <p:spPr>
          <a:xfrm>
            <a:off x="685800" y="304800"/>
            <a:ext cx="7772400" cy="609600"/>
          </a:xfrm>
        </p:spPr>
        <p:txBody>
          <a:bodyPr anchor="ctr">
            <a:normAutofit/>
          </a:bodyPr>
          <a:lstStyle/>
          <a:p>
            <a:pPr eaLnBrk="1" hangingPunct="1"/>
            <a:r>
              <a:rPr lang="en-US" altLang="en-US" sz="2800" u="sng" dirty="0">
                <a:latin typeface="Times New Roman" panose="02020603050405020304" pitchFamily="18" charset="0"/>
                <a:cs typeface="Times New Roman" panose="02020603050405020304" pitchFamily="18" charset="0"/>
              </a:rPr>
              <a:t>BPR Terminology(continued)</a:t>
            </a:r>
          </a:p>
        </p:txBody>
      </p:sp>
      <p:sp>
        <p:nvSpPr>
          <p:cNvPr id="15363" name="Rectangle 3">
            <a:extLst>
              <a:ext uri="{FF2B5EF4-FFF2-40B4-BE49-F238E27FC236}">
                <a16:creationId xmlns:a16="http://schemas.microsoft.com/office/drawing/2014/main" id="{0541B327-BE40-4098-A2E6-2B75FC3D808D}"/>
              </a:ext>
            </a:extLst>
          </p:cNvPr>
          <p:cNvSpPr>
            <a:spLocks noGrp="1" noChangeArrowheads="1"/>
          </p:cNvSpPr>
          <p:nvPr>
            <p:ph type="subTitle" idx="1"/>
          </p:nvPr>
        </p:nvSpPr>
        <p:spPr>
          <a:xfrm>
            <a:off x="457200" y="1066800"/>
            <a:ext cx="8001000" cy="5181600"/>
          </a:xfrm>
        </p:spPr>
        <p:txBody>
          <a:bodyPr>
            <a:normAutofit lnSpcReduction="10000"/>
          </a:bodyPr>
          <a:lstStyle/>
          <a:p>
            <a:pPr algn="l" eaLnBrk="1" hangingPunct="1"/>
            <a:r>
              <a:rPr lang="en-US" altLang="en-US" sz="2400" u="sng" dirty="0">
                <a:solidFill>
                  <a:schemeClr val="tx1"/>
                </a:solidFill>
                <a:latin typeface="Times New Roman" panose="02020603050405020304" pitchFamily="18" charset="0"/>
                <a:cs typeface="Times New Roman" panose="02020603050405020304" pitchFamily="18" charset="0"/>
              </a:rPr>
              <a:t>Lead Times</a:t>
            </a:r>
            <a:r>
              <a:rPr lang="en-US" altLang="en-US" sz="2400" dirty="0">
                <a:solidFill>
                  <a:schemeClr val="tx1"/>
                </a:solidFill>
                <a:latin typeface="Times New Roman" panose="02020603050405020304" pitchFamily="18" charset="0"/>
                <a:cs typeface="Times New Roman" panose="02020603050405020304" pitchFamily="18" charset="0"/>
              </a:rPr>
              <a:t>: how long is the process, how long does it    take to complete each step and in between each step.</a:t>
            </a:r>
          </a:p>
          <a:p>
            <a:pPr algn="l" eaLnBrk="1" hangingPunct="1"/>
            <a:r>
              <a:rPr lang="en-US" altLang="en-US" sz="2400" u="sng" dirty="0">
                <a:solidFill>
                  <a:schemeClr val="tx1"/>
                </a:solidFill>
                <a:latin typeface="Times New Roman" panose="02020603050405020304" pitchFamily="18" charset="0"/>
                <a:cs typeface="Times New Roman" panose="02020603050405020304" pitchFamily="18" charset="0"/>
              </a:rPr>
              <a:t>Dependences</a:t>
            </a:r>
            <a:r>
              <a:rPr lang="en-US" altLang="en-US" sz="2400" dirty="0">
                <a:solidFill>
                  <a:schemeClr val="tx1"/>
                </a:solidFill>
                <a:latin typeface="Times New Roman" panose="02020603050405020304" pitchFamily="18" charset="0"/>
                <a:cs typeface="Times New Roman" panose="02020603050405020304" pitchFamily="18" charset="0"/>
              </a:rPr>
              <a:t>: should be clear, </a:t>
            </a:r>
            <a:r>
              <a:rPr lang="en-US" altLang="en-US" sz="2400" dirty="0" err="1">
                <a:solidFill>
                  <a:schemeClr val="tx1"/>
                </a:solidFill>
                <a:latin typeface="Times New Roman" panose="02020603050405020304" pitchFamily="18" charset="0"/>
                <a:cs typeface="Times New Roman" panose="02020603050405020304" pitchFamily="18" charset="0"/>
              </a:rPr>
              <a:t>i.e</a:t>
            </a:r>
            <a:r>
              <a:rPr lang="en-US" altLang="en-US" sz="2400" dirty="0">
                <a:solidFill>
                  <a:schemeClr val="tx1"/>
                </a:solidFill>
                <a:latin typeface="Times New Roman" panose="02020603050405020304" pitchFamily="18" charset="0"/>
                <a:cs typeface="Times New Roman" panose="02020603050405020304" pitchFamily="18" charset="0"/>
              </a:rPr>
              <a:t> where a task depends on the output of another.</a:t>
            </a:r>
          </a:p>
          <a:p>
            <a:pPr algn="l" eaLnBrk="1" hangingPunct="1"/>
            <a:r>
              <a:rPr lang="en-US" altLang="en-US" sz="2400" u="sng" dirty="0">
                <a:solidFill>
                  <a:schemeClr val="tx1"/>
                </a:solidFill>
                <a:latin typeface="Times New Roman" panose="02020603050405020304" pitchFamily="18" charset="0"/>
                <a:cs typeface="Times New Roman" panose="02020603050405020304" pitchFamily="18" charset="0"/>
              </a:rPr>
              <a:t>Who</a:t>
            </a:r>
            <a:r>
              <a:rPr lang="en-US" altLang="en-US" sz="2400" dirty="0">
                <a:solidFill>
                  <a:schemeClr val="tx1"/>
                </a:solidFill>
                <a:latin typeface="Times New Roman" panose="02020603050405020304" pitchFamily="18" charset="0"/>
                <a:cs typeface="Times New Roman" panose="02020603050405020304" pitchFamily="18" charset="0"/>
              </a:rPr>
              <a:t> is performing each task?</a:t>
            </a:r>
          </a:p>
          <a:p>
            <a:pPr algn="l" eaLnBrk="1" hangingPunct="1"/>
            <a:r>
              <a:rPr lang="en-US" altLang="en-US" sz="2400" u="sng" dirty="0">
                <a:solidFill>
                  <a:schemeClr val="tx1"/>
                </a:solidFill>
                <a:latin typeface="Times New Roman" panose="02020603050405020304" pitchFamily="18" charset="0"/>
                <a:cs typeface="Times New Roman" panose="02020603050405020304" pitchFamily="18" charset="0"/>
              </a:rPr>
              <a:t>Problem areas</a:t>
            </a:r>
            <a:r>
              <a:rPr lang="en-US" altLang="en-US" sz="2400" dirty="0">
                <a:solidFill>
                  <a:schemeClr val="tx1"/>
                </a:solidFill>
                <a:latin typeface="Times New Roman" panose="02020603050405020304" pitchFamily="18" charset="0"/>
                <a:cs typeface="Times New Roman" panose="02020603050405020304" pitchFamily="18" charset="0"/>
              </a:rPr>
              <a:t>: should be shown- those tasks that are difficult, dirty or dangerous and those which frequently experience problems.</a:t>
            </a:r>
          </a:p>
          <a:p>
            <a:pPr algn="l" eaLnBrk="1" hangingPunct="1"/>
            <a:r>
              <a:rPr lang="en-US" altLang="en-US" sz="2400" u="sng" dirty="0">
                <a:solidFill>
                  <a:schemeClr val="tx1"/>
                </a:solidFill>
                <a:latin typeface="Times New Roman" panose="02020603050405020304" pitchFamily="18" charset="0"/>
                <a:cs typeface="Times New Roman" panose="02020603050405020304" pitchFamily="18" charset="0"/>
              </a:rPr>
              <a:t>Value addition</a:t>
            </a:r>
            <a:r>
              <a:rPr lang="en-US" altLang="en-US" sz="2400" dirty="0">
                <a:solidFill>
                  <a:schemeClr val="tx1"/>
                </a:solidFill>
                <a:latin typeface="Times New Roman" panose="02020603050405020304" pitchFamily="18" charset="0"/>
                <a:cs typeface="Times New Roman" panose="02020603050405020304" pitchFamily="18" charset="0"/>
              </a:rPr>
              <a:t>: whether a step “adds value” or merely adds cost.</a:t>
            </a:r>
          </a:p>
          <a:p>
            <a:pPr algn="l" eaLnBrk="1" hangingPunct="1"/>
            <a:r>
              <a:rPr lang="en-US" altLang="en-US" sz="2400" dirty="0">
                <a:solidFill>
                  <a:schemeClr val="tx1"/>
                </a:solidFill>
                <a:latin typeface="Times New Roman" panose="02020603050405020304" pitchFamily="18" charset="0"/>
                <a:cs typeface="Times New Roman" panose="02020603050405020304" pitchFamily="18" charset="0"/>
              </a:rPr>
              <a:t>It is necessary to identify “levels” of processes by indicating each process step being broken down into more detail on another chart.</a:t>
            </a:r>
          </a:p>
          <a:p>
            <a:pPr eaLnBrk="1" hangingPunct="1"/>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588A2631-BF80-4244-9CF2-A82CF5591887}" type="slidenum">
              <a:rPr lang="en-US"/>
              <a:pPr/>
              <a:t>48</a:t>
            </a:fld>
            <a:endParaRPr lang="en-US"/>
          </a:p>
        </p:txBody>
      </p:sp>
      <p:sp>
        <p:nvSpPr>
          <p:cNvPr id="149506" name="Rectangle 2"/>
          <p:cNvSpPr>
            <a:spLocks noGrp="1" noChangeArrowheads="1"/>
          </p:cNvSpPr>
          <p:nvPr>
            <p:ph type="title"/>
          </p:nvPr>
        </p:nvSpPr>
        <p:spPr/>
        <p:txBody>
          <a:bodyPr/>
          <a:lstStyle/>
          <a:p>
            <a:r>
              <a:rPr lang="en-US" dirty="0">
                <a:latin typeface="Times New Roman" pitchFamily="18" charset="0"/>
                <a:cs typeface="Times New Roman" pitchFamily="18" charset="0"/>
              </a:rPr>
              <a:t>The Enabling Role of IT</a:t>
            </a:r>
            <a:endParaRPr lang="en-CA" dirty="0">
              <a:latin typeface="Times New Roman" pitchFamily="18" charset="0"/>
              <a:cs typeface="Times New Roman" pitchFamily="18" charset="0"/>
            </a:endParaRPr>
          </a:p>
        </p:txBody>
      </p:sp>
      <p:graphicFrame>
        <p:nvGraphicFramePr>
          <p:cNvPr id="149613" name="Group 109"/>
          <p:cNvGraphicFramePr>
            <a:graphicFrameLocks noGrp="1"/>
          </p:cNvGraphicFramePr>
          <p:nvPr/>
        </p:nvGraphicFramePr>
        <p:xfrm>
          <a:off x="685800" y="1752600"/>
          <a:ext cx="7772400" cy="3634105"/>
        </p:xfrm>
        <a:graphic>
          <a:graphicData uri="http://schemas.openxmlformats.org/drawingml/2006/table">
            <a:tbl>
              <a:tblPr/>
              <a:tblGrid>
                <a:gridCol w="2362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175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1" i="1" u="none" strike="noStrike" cap="none" normalizeH="0" baseline="0" dirty="0">
                          <a:ln>
                            <a:noFill/>
                          </a:ln>
                          <a:solidFill>
                            <a:schemeClr val="hlink"/>
                          </a:solidFill>
                          <a:effectLst/>
                          <a:latin typeface="Times New Roman" pitchFamily="18" charset="0"/>
                          <a:cs typeface="Times New Roman" pitchFamily="18" charset="0"/>
                        </a:rPr>
                        <a:t>Old Rule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1" i="1" u="none" strike="noStrike" cap="none" normalizeH="0" baseline="0" dirty="0">
                          <a:ln>
                            <a:noFill/>
                          </a:ln>
                          <a:solidFill>
                            <a:schemeClr val="hlink"/>
                          </a:solidFill>
                          <a:effectLst/>
                          <a:latin typeface="Times New Roman" pitchFamily="18" charset="0"/>
                          <a:cs typeface="Times New Roman" pitchFamily="18" charset="0"/>
                        </a:rPr>
                        <a:t>Intervening Technology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1" i="1" u="none" strike="noStrike" cap="none" normalizeH="0" baseline="0">
                          <a:ln>
                            <a:noFill/>
                          </a:ln>
                          <a:solidFill>
                            <a:schemeClr val="hlink"/>
                          </a:solidFill>
                          <a:effectLst/>
                          <a:latin typeface="Times New Roman" pitchFamily="18" charset="0"/>
                          <a:cs typeface="Times New Roman" pitchFamily="18" charset="0"/>
                        </a:rPr>
                        <a:t>New Rule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70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Information appears in only one place at one time.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Shared databases, client/server architecture, Internet, intranets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Information appears simultaneously wherever needed.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Only an expert can perform complex work.</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Expert systems, neural computing</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Novices can perform complex work.</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Business must be either centralized or distributed.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Telecommunication and networks: client/server, intranet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Business can be both centralized and distributed.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70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Only managers make decisions.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Decision support systems, enterprise support systems, expert systems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CA" sz="1600" b="0" i="0" u="none" strike="noStrike" cap="none" normalizeH="0" baseline="0" dirty="0">
                          <a:ln>
                            <a:noFill/>
                          </a:ln>
                          <a:solidFill>
                            <a:schemeClr val="tx1"/>
                          </a:solidFill>
                          <a:effectLst/>
                          <a:latin typeface="Times New Roman" pitchFamily="18" charset="0"/>
                          <a:cs typeface="Times New Roman" pitchFamily="18" charset="0"/>
                        </a:rPr>
                        <a:t>Decision making is part of everyone’s job.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4107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74638"/>
            <a:ext cx="8229600" cy="868362"/>
          </a:xfrm>
        </p:spPr>
        <p:txBody>
          <a:bodyPr>
            <a:normAutofit/>
          </a:bodyPr>
          <a:lstStyle/>
          <a:p>
            <a:r>
              <a:rPr lang="en-US" sz="2400" dirty="0">
                <a:latin typeface="Times New Roman" pitchFamily="18" charset="0"/>
                <a:cs typeface="Times New Roman" pitchFamily="18" charset="0"/>
              </a:rPr>
              <a:t>Business Process Reengineering  Involves..</a:t>
            </a:r>
          </a:p>
        </p:txBody>
      </p:sp>
      <p:sp>
        <p:nvSpPr>
          <p:cNvPr id="363523" name="Rectangle 3"/>
          <p:cNvSpPr>
            <a:spLocks noGrp="1" noChangeArrowheads="1"/>
          </p:cNvSpPr>
          <p:nvPr>
            <p:ph type="body" idx="1"/>
          </p:nvPr>
        </p:nvSpPr>
        <p:spPr>
          <a:xfrm>
            <a:off x="457200" y="1219200"/>
            <a:ext cx="8229600" cy="4906963"/>
          </a:xfrm>
        </p:spPr>
        <p:txBody>
          <a:bodyPr>
            <a:normAutofit/>
          </a:bodyPr>
          <a:lstStyle/>
          <a:p>
            <a:pPr>
              <a:lnSpc>
                <a:spcPct val="80000"/>
              </a:lnSpc>
            </a:pPr>
            <a:r>
              <a:rPr lang="en-US" sz="2400" dirty="0">
                <a:latin typeface="Times New Roman" pitchFamily="18" charset="0"/>
                <a:cs typeface="Times New Roman" pitchFamily="18" charset="0"/>
              </a:rPr>
              <a:t>Examining how and why we add less value than competition                     </a:t>
            </a:r>
          </a:p>
          <a:p>
            <a:pPr>
              <a:lnSpc>
                <a:spcPct val="80000"/>
              </a:lnSpc>
            </a:pPr>
            <a:r>
              <a:rPr lang="en-US" sz="2400" dirty="0">
                <a:latin typeface="Times New Roman" pitchFamily="18" charset="0"/>
                <a:cs typeface="Times New Roman" pitchFamily="18" charset="0"/>
              </a:rPr>
              <a:t>Continuous appraisal of customer requirements and tradeoffs they make between price functionality quality service </a:t>
            </a:r>
          </a:p>
          <a:p>
            <a:pPr>
              <a:lnSpc>
                <a:spcPct val="80000"/>
              </a:lnSpc>
            </a:pPr>
            <a:r>
              <a:rPr lang="en-US" sz="2400" dirty="0">
                <a:latin typeface="Times New Roman" pitchFamily="18" charset="0"/>
                <a:cs typeface="Times New Roman" pitchFamily="18" charset="0"/>
              </a:rPr>
              <a:t>Eliminating unnecessary activities reducing delays in processes and improving task efficiencies</a:t>
            </a:r>
          </a:p>
          <a:p>
            <a:pPr>
              <a:lnSpc>
                <a:spcPct val="80000"/>
              </a:lnSpc>
            </a:pPr>
            <a:r>
              <a:rPr lang="en-US" sz="2400" dirty="0">
                <a:latin typeface="Times New Roman" pitchFamily="18" charset="0"/>
                <a:cs typeface="Times New Roman" pitchFamily="18" charset="0"/>
              </a:rPr>
              <a:t>Increasing flexibility of processes and task force</a:t>
            </a:r>
          </a:p>
          <a:p>
            <a:pPr>
              <a:lnSpc>
                <a:spcPct val="80000"/>
              </a:lnSpc>
            </a:pPr>
            <a:r>
              <a:rPr lang="en-US" sz="2400" dirty="0">
                <a:latin typeface="Times New Roman" pitchFamily="18" charset="0"/>
                <a:cs typeface="Times New Roman" pitchFamily="18" charset="0"/>
              </a:rPr>
              <a:t>Increased involvement of customers and suppliers</a:t>
            </a:r>
          </a:p>
          <a:p>
            <a:pPr>
              <a:lnSpc>
                <a:spcPct val="80000"/>
              </a:lnSpc>
            </a:pPr>
            <a:r>
              <a:rPr lang="en-US" sz="2400" dirty="0">
                <a:latin typeface="Times New Roman" pitchFamily="18" charset="0"/>
                <a:cs typeface="Times New Roman" pitchFamily="18" charset="0"/>
              </a:rPr>
              <a:t>Empowered staff with greater responsibility</a:t>
            </a:r>
          </a:p>
          <a:p>
            <a:pPr>
              <a:lnSpc>
                <a:spcPct val="80000"/>
              </a:lnSpc>
            </a:pPr>
            <a:r>
              <a:rPr lang="en-US" sz="2400" dirty="0">
                <a:latin typeface="Times New Roman" pitchFamily="18" charset="0"/>
                <a:cs typeface="Times New Roman" pitchFamily="18" charset="0"/>
              </a:rPr>
              <a:t>Outsourcing non core activities which consume mgt time money and energy(</a:t>
            </a:r>
            <a:r>
              <a:rPr lang="en-US" sz="2400" dirty="0" err="1">
                <a:latin typeface="Times New Roman" pitchFamily="18" charset="0"/>
                <a:cs typeface="Times New Roman" pitchFamily="18" charset="0"/>
              </a:rPr>
              <a:t>GE..Citi</a:t>
            </a:r>
            <a:r>
              <a:rPr lang="en-US" sz="2400" dirty="0">
                <a:latin typeface="Times New Roman" pitchFamily="18" charset="0"/>
                <a:cs typeface="Times New Roman" pitchFamily="18" charset="0"/>
              </a:rPr>
              <a:t> Bank)</a:t>
            </a:r>
          </a:p>
          <a:p>
            <a:pPr>
              <a:lnSpc>
                <a:spcPct val="80000"/>
              </a:lnSpc>
            </a:pPr>
            <a:r>
              <a:rPr lang="en-US" sz="2400" dirty="0">
                <a:latin typeface="Times New Roman" pitchFamily="18" charset="0"/>
                <a:cs typeface="Times New Roman" pitchFamily="18" charset="0"/>
              </a:rPr>
              <a:t>Reengineering could involve improving parts of a process which is below par performance, redesign of end to end process, redefinition of business –Vision, Mission, Values, Strategies                        </a:t>
            </a:r>
          </a:p>
        </p:txBody>
      </p:sp>
    </p:spTree>
    <p:extLst>
      <p:ext uri="{BB962C8B-B14F-4D97-AF65-F5344CB8AC3E}">
        <p14:creationId xmlns:p14="http://schemas.microsoft.com/office/powerpoint/2010/main" val="32146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40913252-6C20-41B0-84A0-68E0EA4BF638}"/>
              </a:ext>
            </a:extLst>
          </p:cNvPr>
          <p:cNvGrpSpPr>
            <a:grpSpLocks/>
          </p:cNvGrpSpPr>
          <p:nvPr/>
        </p:nvGrpSpPr>
        <p:grpSpPr bwMode="auto">
          <a:xfrm>
            <a:off x="685441" y="1086120"/>
            <a:ext cx="7011360" cy="512640"/>
            <a:chOff x="432" y="192"/>
            <a:chExt cx="4894" cy="430"/>
          </a:xfrm>
        </p:grpSpPr>
        <p:sp>
          <p:nvSpPr>
            <p:cNvPr id="15367" name="AutoShape 2">
              <a:extLst>
                <a:ext uri="{FF2B5EF4-FFF2-40B4-BE49-F238E27FC236}">
                  <a16:creationId xmlns:a16="http://schemas.microsoft.com/office/drawing/2014/main" id="{1532E639-0E1F-4CB2-AD61-088751452546}"/>
                </a:ext>
              </a:extLst>
            </p:cNvPr>
            <p:cNvSpPr>
              <a:spLocks noChangeArrowheads="1"/>
            </p:cNvSpPr>
            <p:nvPr/>
          </p:nvSpPr>
          <p:spPr bwMode="auto">
            <a:xfrm>
              <a:off x="432" y="192"/>
              <a:ext cx="4894" cy="430"/>
            </a:xfrm>
            <a:prstGeom prst="roundRect">
              <a:avLst>
                <a:gd name="adj" fmla="val 231"/>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15368" name="Text Box 3">
              <a:extLst>
                <a:ext uri="{FF2B5EF4-FFF2-40B4-BE49-F238E27FC236}">
                  <a16:creationId xmlns:a16="http://schemas.microsoft.com/office/drawing/2014/main" id="{2985A551-D547-4C9E-ACA5-50B317EC9B07}"/>
                </a:ext>
              </a:extLst>
            </p:cNvPr>
            <p:cNvSpPr txBox="1">
              <a:spLocks noChangeArrowheads="1"/>
            </p:cNvSpPr>
            <p:nvPr/>
          </p:nvSpPr>
          <p:spPr bwMode="auto">
            <a:xfrm>
              <a:off x="624" y="193"/>
              <a:ext cx="4128" cy="348"/>
            </a:xfrm>
            <a:prstGeom prst="rect">
              <a:avLst/>
            </a:prstGeom>
            <a:noFill/>
            <a:ln>
              <a:noFill/>
            </a:ln>
          </p:spPr>
          <p:txBody>
            <a:bodyPr lIns="92160" tIns="46080" rIns="92160" bIns="46080" anchor="ctr">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ctr" eaLnBrk="1" hangingPunct="1">
                <a:lnSpc>
                  <a:spcPct val="87000"/>
                </a:lnSpc>
                <a:spcBef>
                  <a:spcPct val="0"/>
                </a:spcBef>
                <a:buClr>
                  <a:srgbClr val="000000"/>
                </a:buClr>
                <a:buFont typeface="Times New Roman" panose="02020603050405020304" pitchFamily="18" charset="0"/>
                <a:buNone/>
                <a:defRPr/>
              </a:pPr>
              <a:endParaRPr lang="en-GB" altLang="en-US" sz="2400" b="1" dirty="0">
                <a:solidFill>
                  <a:srgbClr val="000000"/>
                </a:solidFill>
                <a:latin typeface="Times New Roman" panose="02020603050405020304" pitchFamily="18" charset="0"/>
                <a:cs typeface="Times New Roman" panose="02020603050405020304" pitchFamily="18" charset="0"/>
              </a:endParaRPr>
            </a:p>
          </p:txBody>
        </p:sp>
      </p:grpSp>
      <p:grpSp>
        <p:nvGrpSpPr>
          <p:cNvPr id="10243" name="Group 4">
            <a:extLst>
              <a:ext uri="{FF2B5EF4-FFF2-40B4-BE49-F238E27FC236}">
                <a16:creationId xmlns:a16="http://schemas.microsoft.com/office/drawing/2014/main" id="{5D8F9340-D7B7-4C89-BCB9-E29DA1A2A67D}"/>
              </a:ext>
            </a:extLst>
          </p:cNvPr>
          <p:cNvGrpSpPr>
            <a:grpSpLocks/>
          </p:cNvGrpSpPr>
          <p:nvPr/>
        </p:nvGrpSpPr>
        <p:grpSpPr bwMode="auto">
          <a:xfrm>
            <a:off x="685441" y="762000"/>
            <a:ext cx="8045451" cy="5230298"/>
            <a:chOff x="432" y="816"/>
            <a:chExt cx="4944" cy="3022"/>
          </a:xfrm>
        </p:grpSpPr>
        <p:sp>
          <p:nvSpPr>
            <p:cNvPr id="15365" name="AutoShape 5">
              <a:extLst>
                <a:ext uri="{FF2B5EF4-FFF2-40B4-BE49-F238E27FC236}">
                  <a16:creationId xmlns:a16="http://schemas.microsoft.com/office/drawing/2014/main" id="{77BD117A-B838-43D4-93F1-4047A5ABA448}"/>
                </a:ext>
              </a:extLst>
            </p:cNvPr>
            <p:cNvSpPr>
              <a:spLocks noChangeArrowheads="1"/>
            </p:cNvSpPr>
            <p:nvPr/>
          </p:nvSpPr>
          <p:spPr bwMode="auto">
            <a:xfrm>
              <a:off x="432" y="816"/>
              <a:ext cx="4894" cy="3022"/>
            </a:xfrm>
            <a:prstGeom prst="roundRect">
              <a:avLst>
                <a:gd name="adj" fmla="val 32"/>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15366" name="Text Box 6">
              <a:extLst>
                <a:ext uri="{FF2B5EF4-FFF2-40B4-BE49-F238E27FC236}">
                  <a16:creationId xmlns:a16="http://schemas.microsoft.com/office/drawing/2014/main" id="{484A974D-320B-4244-9920-E5F94D059417}"/>
                </a:ext>
              </a:extLst>
            </p:cNvPr>
            <p:cNvSpPr txBox="1">
              <a:spLocks noChangeArrowheads="1"/>
            </p:cNvSpPr>
            <p:nvPr/>
          </p:nvSpPr>
          <p:spPr bwMode="auto">
            <a:xfrm>
              <a:off x="432" y="816"/>
              <a:ext cx="4944" cy="2829"/>
            </a:xfrm>
            <a:prstGeom prst="rect">
              <a:avLst/>
            </a:prstGeom>
            <a:noFill/>
            <a:ln>
              <a:noFill/>
            </a:ln>
          </p:spPr>
          <p:txBody>
            <a:bodyPr lIns="92160" tIns="46080" rIns="92160" bIns="46080">
              <a:spAutoFit/>
            </a:bodyPr>
            <a:lstStyle>
              <a:lvl1pPr marL="338138" indent="-338138">
                <a:spcBef>
                  <a:spcPct val="20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9pPr>
            </a:lstStyle>
            <a:p>
              <a:pPr>
                <a:lnSpc>
                  <a:spcPct val="78000"/>
                </a:lnSpc>
                <a:spcBef>
                  <a:spcPts val="500"/>
                </a:spcBef>
                <a:buClr>
                  <a:srgbClr val="333333"/>
                </a:buClr>
                <a:buNone/>
                <a:defRPr/>
              </a:pPr>
              <a:endParaRPr lang="en-GB" altLang="en-US" sz="1400" b="1" u="sng" dirty="0">
                <a:latin typeface="Times New Roman" panose="02020603050405020304" pitchFamily="18" charset="0"/>
                <a:cs typeface="Times New Roman" panose="02020603050405020304" pitchFamily="18" charset="0"/>
              </a:endParaRPr>
            </a:p>
            <a:p>
              <a:pPr>
                <a:lnSpc>
                  <a:spcPct val="78000"/>
                </a:lnSpc>
                <a:spcBef>
                  <a:spcPts val="500"/>
                </a:spcBef>
                <a:buClr>
                  <a:srgbClr val="333333"/>
                </a:buClr>
                <a:buNone/>
                <a:defRPr/>
              </a:pPr>
              <a:r>
                <a:rPr lang="en-GB" altLang="en-US" sz="2400" b="1" u="sng" dirty="0">
                  <a:latin typeface="Times New Roman" panose="02020603050405020304" pitchFamily="18" charset="0"/>
                  <a:cs typeface="Times New Roman" panose="02020603050405020304" pitchFamily="18" charset="0"/>
                </a:rPr>
                <a:t>How Indian companies have responded..</a:t>
              </a:r>
            </a:p>
            <a:p>
              <a:pPr>
                <a:lnSpc>
                  <a:spcPct val="78000"/>
                </a:lnSpc>
                <a:spcBef>
                  <a:spcPts val="500"/>
                </a:spcBef>
                <a:buClr>
                  <a:srgbClr val="333333"/>
                </a:buClr>
                <a:buNone/>
                <a:defRPr/>
              </a:pPr>
              <a:r>
                <a:rPr lang="en-GB" altLang="en-US" sz="1270" dirty="0">
                  <a:latin typeface="Times New Roman" panose="02020603050405020304" pitchFamily="18" charset="0"/>
                  <a:cs typeface="Times New Roman" panose="02020603050405020304" pitchFamily="18" charset="0"/>
                </a:rPr>
                <a:t>    </a:t>
              </a:r>
            </a:p>
            <a:p>
              <a:pPr>
                <a:lnSpc>
                  <a:spcPct val="78000"/>
                </a:lnSpc>
                <a:spcBef>
                  <a:spcPts val="500"/>
                </a:spcBef>
                <a:buClr>
                  <a:srgbClr val="333333"/>
                </a:buClr>
                <a:buNone/>
                <a:defRPr/>
              </a:pPr>
              <a:r>
                <a:rPr lang="en-GB" altLang="en-US" sz="1270" dirty="0">
                  <a:latin typeface="Times New Roman" panose="02020603050405020304" pitchFamily="18" charset="0"/>
                  <a:cs typeface="Times New Roman" panose="02020603050405020304" pitchFamily="18" charset="0"/>
                </a:rPr>
                <a:t>    </a:t>
              </a:r>
              <a:r>
                <a:rPr lang="en-GB" altLang="en-US" sz="2000" dirty="0">
                  <a:latin typeface="Times New Roman" panose="02020603050405020304" pitchFamily="18" charset="0"/>
                  <a:cs typeface="Times New Roman" panose="02020603050405020304" pitchFamily="18" charset="0"/>
                </a:rPr>
                <a:t>Over 100 crores vaccinated, 50% fully vaccinated</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India became self sufficient in PPE within 3 months</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India supplies </a:t>
              </a:r>
              <a:r>
                <a:rPr lang="en-GB" altLang="en-US" sz="2000" dirty="0" err="1">
                  <a:latin typeface="Times New Roman" panose="02020603050405020304" pitchFamily="18" charset="0"/>
                  <a:cs typeface="Times New Roman" panose="02020603050405020304" pitchFamily="18" charset="0"/>
                </a:rPr>
                <a:t>vaccines,critical</a:t>
              </a:r>
              <a:r>
                <a:rPr lang="en-GB" altLang="en-US" sz="2000" dirty="0">
                  <a:latin typeface="Times New Roman" panose="02020603050405020304" pitchFamily="18" charset="0"/>
                  <a:cs typeface="Times New Roman" panose="02020603050405020304" pitchFamily="18" charset="0"/>
                </a:rPr>
                <a:t> medicines to many countries</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Amul Launches 33 New products in the last one year and maintains supplies.</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Biocon, Cipla, Zydus are launching cure for Covid 19 shortly</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IIT Delhi has developed a low cost testing kit for Covid 19.</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IIT Bhubaneswar has developed an app for monitoring health and helping migrant labour(to get jobs) in collaboration with </a:t>
              </a:r>
              <a:r>
                <a:rPr lang="en-GB" altLang="en-US" sz="2000" dirty="0" err="1">
                  <a:latin typeface="Times New Roman" panose="02020603050405020304" pitchFamily="18" charset="0"/>
                  <a:cs typeface="Times New Roman" panose="02020603050405020304" pitchFamily="18" charset="0"/>
                </a:rPr>
                <a:t>Govt,s</a:t>
              </a:r>
              <a:r>
                <a:rPr lang="en-GB" altLang="en-US" sz="2000" dirty="0">
                  <a:latin typeface="Times New Roman" panose="02020603050405020304" pitchFamily="18" charset="0"/>
                  <a:cs typeface="Times New Roman" panose="02020603050405020304" pitchFamily="18" charset="0"/>
                </a:rPr>
                <a:t> app Arogya.</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DRDO has developed a testing kit for quick results</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Many more examples..?</a:t>
              </a:r>
            </a:p>
            <a:p>
              <a:pPr>
                <a:lnSpc>
                  <a:spcPct val="78000"/>
                </a:lnSpc>
                <a:spcBef>
                  <a:spcPts val="500"/>
                </a:spcBef>
                <a:buClr>
                  <a:srgbClr val="333333"/>
                </a:buClr>
                <a:buFont typeface="Times New Roman" panose="02020603050405020304" pitchFamily="18" charset="0"/>
                <a:buChar char="•"/>
                <a:defRPr/>
              </a:pPr>
              <a:r>
                <a:rPr lang="en-GB" altLang="en-US" sz="2000" dirty="0">
                  <a:latin typeface="Times New Roman" panose="02020603050405020304" pitchFamily="18" charset="0"/>
                  <a:cs typeface="Times New Roman" panose="02020603050405020304" pitchFamily="18" charset="0"/>
                </a:rPr>
                <a:t>Reliance has garnered Rs 150,000 crores from leading technology companies and inventors in the last financial year…Name of investors?</a:t>
              </a:r>
            </a:p>
            <a:p>
              <a:pPr>
                <a:lnSpc>
                  <a:spcPct val="78000"/>
                </a:lnSpc>
                <a:spcBef>
                  <a:spcPts val="500"/>
                </a:spcBef>
                <a:buClr>
                  <a:srgbClr val="333333"/>
                </a:buClr>
                <a:buFont typeface="Times New Roman" panose="02020603050405020304" pitchFamily="18" charset="0"/>
                <a:buChar char="•"/>
                <a:defRPr/>
              </a:pPr>
              <a:endParaRPr lang="en-GB" altLang="en-US" sz="2000" dirty="0">
                <a:latin typeface="Times New Roman" panose="02020603050405020304" pitchFamily="18" charset="0"/>
                <a:cs typeface="Times New Roman" panose="02020603050405020304" pitchFamily="18" charset="0"/>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AC3C383-3A15-49F6-9FBD-36E808216E5A}"/>
              </a:ext>
            </a:extLst>
          </p:cNvPr>
          <p:cNvSpPr>
            <a:spLocks noGrp="1" noChangeArrowheads="1"/>
          </p:cNvSpPr>
          <p:nvPr>
            <p:ph type="title"/>
          </p:nvPr>
        </p:nvSpPr>
        <p:spPr>
          <a:xfrm>
            <a:off x="686881" y="528841"/>
            <a:ext cx="7765920" cy="766080"/>
          </a:xfrm>
        </p:spPr>
        <p:txBody>
          <a:bodyPr>
            <a:normAutofit fontScale="90000"/>
          </a:bodyPr>
          <a:lstStyle/>
          <a:p>
            <a:pPr>
              <a:defRPr/>
            </a:pPr>
            <a:br>
              <a:rPr lang="en-US" altLang="en-US" sz="2000" dirty="0"/>
            </a:br>
            <a:br>
              <a:rPr lang="en-US" altLang="en-US" sz="2000" dirty="0"/>
            </a:br>
            <a:r>
              <a:rPr lang="en-US" altLang="en-US" sz="2200" b="1" dirty="0">
                <a:latin typeface="Times New Roman" panose="02020603050405020304" pitchFamily="18" charset="0"/>
                <a:cs typeface="Times New Roman" panose="02020603050405020304" pitchFamily="18" charset="0"/>
              </a:rPr>
              <a:t>Vodafone report on Covid readiness </a:t>
            </a:r>
            <a:br>
              <a:rPr lang="en-US" altLang="en-US" sz="2200" b="1" dirty="0">
                <a:latin typeface="Times New Roman" panose="02020603050405020304" pitchFamily="18" charset="0"/>
                <a:cs typeface="Times New Roman" panose="02020603050405020304" pitchFamily="18" charset="0"/>
              </a:rPr>
            </a:br>
            <a:r>
              <a:rPr lang="en-US" altLang="en-US" sz="2200" b="1" dirty="0">
                <a:latin typeface="Times New Roman" panose="02020603050405020304" pitchFamily="18" charset="0"/>
                <a:cs typeface="Times New Roman" panose="02020603050405020304" pitchFamily="18" charset="0"/>
              </a:rPr>
              <a:t>by Organizations- 2</a:t>
            </a:r>
            <a:r>
              <a:rPr lang="en-US" altLang="en-US" sz="2200" b="1" baseline="30000" dirty="0">
                <a:latin typeface="Times New Roman" panose="02020603050405020304" pitchFamily="18" charset="0"/>
                <a:cs typeface="Times New Roman" panose="02020603050405020304" pitchFamily="18" charset="0"/>
              </a:rPr>
              <a:t>nd</a:t>
            </a:r>
            <a:r>
              <a:rPr lang="en-US" altLang="en-US" sz="2200" b="1" dirty="0">
                <a:latin typeface="Times New Roman" panose="02020603050405020304" pitchFamily="18" charset="0"/>
                <a:cs typeface="Times New Roman" panose="02020603050405020304" pitchFamily="18" charset="0"/>
              </a:rPr>
              <a:t> August  2020</a:t>
            </a:r>
            <a:br>
              <a:rPr lang="en-US" altLang="en-US" sz="2200" b="1" dirty="0">
                <a:latin typeface="Times New Roman" panose="02020603050405020304" pitchFamily="18" charset="0"/>
                <a:cs typeface="Times New Roman" panose="02020603050405020304" pitchFamily="18" charset="0"/>
              </a:rPr>
            </a:br>
            <a:endParaRPr lang="en-US" altLang="en-US" sz="2200" b="1" dirty="0">
              <a:latin typeface="Times New Roman" panose="02020603050405020304" pitchFamily="18" charset="0"/>
              <a:cs typeface="Times New Roman" panose="02020603050405020304" pitchFamily="18" charset="0"/>
            </a:endParaRPr>
          </a:p>
        </p:txBody>
      </p:sp>
      <p:sp>
        <p:nvSpPr>
          <p:cNvPr id="25603" name="Content Placeholder 2">
            <a:extLst>
              <a:ext uri="{FF2B5EF4-FFF2-40B4-BE49-F238E27FC236}">
                <a16:creationId xmlns:a16="http://schemas.microsoft.com/office/drawing/2014/main" id="{6CAE7DA2-F9C3-4565-B621-610B3C9E1550}"/>
              </a:ext>
            </a:extLst>
          </p:cNvPr>
          <p:cNvSpPr>
            <a:spLocks noGrp="1" noChangeArrowheads="1"/>
          </p:cNvSpPr>
          <p:nvPr>
            <p:ph idx="1"/>
          </p:nvPr>
        </p:nvSpPr>
        <p:spPr>
          <a:xfrm>
            <a:off x="686881" y="1447561"/>
            <a:ext cx="7765920" cy="4644000"/>
          </a:xfrm>
        </p:spPr>
        <p:txBody>
          <a:bodyPr/>
          <a:lstStyle/>
          <a:p>
            <a:pPr>
              <a:defRPr/>
            </a:pPr>
            <a:r>
              <a:rPr lang="en-US" altLang="en-US" sz="2000" b="1"/>
              <a:t>Resilient and Future Ready</a:t>
            </a:r>
          </a:p>
          <a:p>
            <a:pPr>
              <a:defRPr/>
            </a:pPr>
            <a:r>
              <a:rPr lang="en-US" altLang="en-US" sz="2000"/>
              <a:t>*</a:t>
            </a:r>
            <a:r>
              <a:rPr lang="en-US" altLang="en-US" sz="2000" b="1"/>
              <a:t>Positive attitude to change</a:t>
            </a:r>
            <a:r>
              <a:rPr lang="en-US" altLang="en-US" sz="2000"/>
              <a:t>* : </a:t>
            </a:r>
            <a:r>
              <a:rPr lang="en-US" altLang="en-US" sz="1800"/>
              <a:t>They embrace change and are excited by the future.</a:t>
            </a:r>
          </a:p>
          <a:p>
            <a:pPr>
              <a:defRPr/>
            </a:pPr>
            <a:r>
              <a:rPr lang="en-US" altLang="en-US" sz="2000"/>
              <a:t>*</a:t>
            </a:r>
            <a:r>
              <a:rPr lang="en-US" altLang="en-US" sz="2000" b="1"/>
              <a:t>Open to new technology</a:t>
            </a:r>
            <a:r>
              <a:rPr lang="en-US" altLang="en-US" sz="2000"/>
              <a:t>* : </a:t>
            </a:r>
            <a:r>
              <a:rPr lang="en-US" altLang="en-US" sz="1800"/>
              <a:t>They acknowledge the power of technology to solve business challenges.</a:t>
            </a:r>
          </a:p>
          <a:p>
            <a:pPr>
              <a:defRPr/>
            </a:pPr>
            <a:r>
              <a:rPr lang="en-US" altLang="en-US" sz="2000"/>
              <a:t>*Clear steps towards </a:t>
            </a:r>
            <a:r>
              <a:rPr lang="en-US" altLang="en-US" sz="2000" b="1"/>
              <a:t>business transformation</a:t>
            </a:r>
            <a:r>
              <a:rPr lang="en-US" altLang="en-US" sz="2000"/>
              <a:t>* : </a:t>
            </a:r>
            <a:r>
              <a:rPr lang="en-US" altLang="en-US" sz="1800"/>
              <a:t>They have a roadmap in place for how technology can transform their business</a:t>
            </a:r>
            <a:r>
              <a:rPr lang="en-US" altLang="en-US" sz="2000"/>
              <a:t>.</a:t>
            </a:r>
          </a:p>
          <a:p>
            <a:pPr>
              <a:defRPr/>
            </a:pPr>
            <a:r>
              <a:rPr lang="en-US" altLang="en-US" sz="2000"/>
              <a:t>*</a:t>
            </a:r>
            <a:r>
              <a:rPr lang="en-US" altLang="en-US" sz="2000" b="1"/>
              <a:t>Detailed strategy</a:t>
            </a:r>
            <a:r>
              <a:rPr lang="en-US" altLang="en-US" sz="2000"/>
              <a:t>* : </a:t>
            </a:r>
            <a:r>
              <a:rPr lang="en-US" altLang="en-US" sz="1800"/>
              <a:t>They have a wider business strategy for the future that is documented, specific, funded and measured.</a:t>
            </a:r>
          </a:p>
          <a:p>
            <a:pPr>
              <a:defRPr/>
            </a:pPr>
            <a:r>
              <a:rPr lang="en-US" altLang="en-US" sz="2000"/>
              <a:t>*</a:t>
            </a:r>
            <a:r>
              <a:rPr lang="en-US" altLang="en-US" sz="2000" b="1"/>
              <a:t>Up-to-date with trends and uncertainties</a:t>
            </a:r>
            <a:r>
              <a:rPr lang="en-US" altLang="en-US" sz="2000"/>
              <a:t>* : </a:t>
            </a:r>
            <a:r>
              <a:rPr lang="en-US" altLang="en-US" sz="1800"/>
              <a:t>They have clearly identified the forces shaping their business and refer to key thought leaders to help.</a:t>
            </a:r>
          </a:p>
          <a:p>
            <a:pPr>
              <a:defRPr/>
            </a:pPr>
            <a:r>
              <a:rPr lang="en-US" altLang="en-US" sz="2000"/>
              <a:t>*</a:t>
            </a:r>
            <a:r>
              <a:rPr lang="en-US" altLang="en-US" sz="2000" b="1"/>
              <a:t>Adaptable</a:t>
            </a:r>
            <a:r>
              <a:rPr lang="en-US" altLang="en-US" sz="2000"/>
              <a:t>* : </a:t>
            </a:r>
            <a:r>
              <a:rPr lang="en-US" altLang="en-US" sz="1800"/>
              <a:t>They can react quickly to new trends or challenges and are quicker to market than competitors</a:t>
            </a:r>
            <a:r>
              <a:rPr lang="en-US" altLang="en-US" sz="2000"/>
              <a:t>.</a:t>
            </a:r>
          </a:p>
          <a:p>
            <a:pPr>
              <a:defRPr/>
            </a:pPr>
            <a:endParaRPr lang="en-US"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838200" y="914400"/>
            <a:ext cx="7696200" cy="630942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charset="0"/>
              </a:rPr>
              <a:t>BPM/BPR-</a:t>
            </a:r>
            <a:r>
              <a:rPr kumimoji="0" lang="en-US" sz="2000" b="1" i="0" u="sng" strike="noStrike" kern="1200" cap="none" spc="0" normalizeH="0" baseline="0" noProof="0" dirty="0">
                <a:ln>
                  <a:noFill/>
                </a:ln>
                <a:solidFill>
                  <a:prstClr val="black"/>
                </a:solidFill>
                <a:effectLst/>
                <a:uLnTx/>
                <a:uFillTx/>
                <a:latin typeface="Times New Roman" charset="0"/>
                <a:ea typeface="+mn-ea"/>
                <a:cs typeface="+mn-cs"/>
              </a:rPr>
              <a:t>Business Process Reengineering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Why study ? Consulting –big opportunity.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charset="0"/>
              </a:rPr>
              <a:t>Lucrative opportunities, high growth and versatile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Application/implementation during IIP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Essential in consulting/Logistics/IT/BFSI/…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charset="0"/>
                <a:ea typeface="+mn-ea"/>
                <a:cs typeface="+mn-cs"/>
              </a:rPr>
              <a:t>Regular recruiters at ITM.. </a:t>
            </a:r>
            <a:r>
              <a:rPr lang="en-US" dirty="0">
                <a:solidFill>
                  <a:prstClr val="black"/>
                </a:solidFill>
                <a:latin typeface="Times New Roman" charset="0"/>
              </a:rPr>
              <a:t> </a:t>
            </a:r>
            <a:r>
              <a:rPr lang="en-US" b="1" dirty="0">
                <a:solidFill>
                  <a:prstClr val="black"/>
                </a:solidFill>
                <a:latin typeface="Times New Roman" charset="0"/>
              </a:rPr>
              <a:t>Accenture</a:t>
            </a:r>
            <a:r>
              <a:rPr lang="en-US" dirty="0">
                <a:solidFill>
                  <a:prstClr val="black"/>
                </a:solidFill>
                <a:latin typeface="Times New Roman" charset="0"/>
              </a:rPr>
              <a:t>, </a:t>
            </a:r>
            <a:r>
              <a:rPr lang="en-US" b="1" dirty="0">
                <a:solidFill>
                  <a:prstClr val="black"/>
                </a:solidFill>
                <a:latin typeface="Times New Roman" charset="0"/>
              </a:rPr>
              <a:t>MSX International</a:t>
            </a:r>
            <a:r>
              <a:rPr lang="en-US" dirty="0">
                <a:solidFill>
                  <a:prstClr val="black"/>
                </a:solidFill>
                <a:latin typeface="Times New Roman" charset="0"/>
              </a:rPr>
              <a:t>, </a:t>
            </a:r>
            <a:r>
              <a:rPr lang="en-US" b="1" dirty="0">
                <a:solidFill>
                  <a:prstClr val="black"/>
                </a:solidFill>
                <a:latin typeface="Times New Roman" charset="0"/>
              </a:rPr>
              <a:t>Deloitte, DHL.GEP (Business Analyst), DTDC, Scaler  Academy, KD practice(Mgmt Consulting), Learning Mate, Reliance Jio, TCS, A&amp;A consulting, Ugam Solutions, Savior Consulting, Consulting Connoisseurs, IRQS.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charset="0"/>
              </a:rPr>
              <a:t>Skills, competencies…Analytical skills, communication skills, inter-personal skills, Business process analysis, Process flowcharts, business/sector specific knowledge, group behaviour,  negotiation skills, creative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411345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600200" y="1219201"/>
            <a:ext cx="5105399" cy="353943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Business Process Reengineering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What is a business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charset="0"/>
              </a:rPr>
              <a:t> Objectives/purpose of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charset="0"/>
                <a:ea typeface="+mn-ea"/>
                <a:cs typeface="+mn-cs"/>
              </a:rPr>
              <a:t> Who are the stake 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charset="0"/>
              </a:rPr>
              <a:t> </a:t>
            </a:r>
            <a:endParaRPr kumimoji="0" lang="en-US" sz="28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58382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8600" y="455613"/>
            <a:ext cx="8610600" cy="765175"/>
          </a:xfrm>
          <a:ln/>
        </p:spPr>
        <p:txBody>
          <a:bodyPr/>
          <a:lstStyle/>
          <a:p>
            <a:pPr>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FFFF"/>
                </a:solidFill>
                <a:latin typeface="Arial" charset="0"/>
              </a:rPr>
              <a:t>What is a Business Process?</a:t>
            </a:r>
          </a:p>
        </p:txBody>
      </p:sp>
      <p:sp>
        <p:nvSpPr>
          <p:cNvPr id="8194" name="Rectangle 2"/>
          <p:cNvSpPr>
            <a:spLocks noGrp="1" noChangeArrowheads="1"/>
          </p:cNvSpPr>
          <p:nvPr>
            <p:ph type="body" idx="1"/>
          </p:nvPr>
        </p:nvSpPr>
        <p:spPr>
          <a:xfrm>
            <a:off x="685800" y="609600"/>
            <a:ext cx="7772400" cy="5486400"/>
          </a:xfrm>
          <a:ln/>
        </p:spPr>
        <p:txBody>
          <a:bodyPr>
            <a:normAutofit lnSpcReduction="10000"/>
          </a:bodyPr>
          <a:lstStyle/>
          <a:p>
            <a:pPr algn="ctr">
              <a:lnSpc>
                <a:spcPct val="18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imes New Roman" pitchFamily="18" charset="0"/>
                <a:cs typeface="Times New Roman" pitchFamily="18" charset="0"/>
              </a:rPr>
              <a:t>Business Process Management</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Business process Analysis</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Business process design</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Business process mapping (As –Is) </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u="sng" dirty="0">
                <a:latin typeface="Times New Roman" pitchFamily="18" charset="0"/>
                <a:cs typeface="Times New Roman" pitchFamily="18" charset="0"/>
              </a:rPr>
              <a:t>Business process reengineering</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Change management (To-Be)</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Business process transformation</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Business process improvement </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latin typeface="Times New Roman" pitchFamily="18" charset="0"/>
                <a:cs typeface="Times New Roman" pitchFamily="18" charset="0"/>
              </a:rPr>
              <a:t>Standardize and sustain.</a:t>
            </a:r>
          </a:p>
          <a:p>
            <a:pPr>
              <a:lnSpc>
                <a:spcPct val="18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7035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3361</Words>
  <Application>Microsoft Office PowerPoint</Application>
  <PresentationFormat>On-screen Show (4:3)</PresentationFormat>
  <Paragraphs>430</Paragraphs>
  <Slides>49</Slides>
  <Notes>14</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Arial</vt:lpstr>
      <vt:lpstr>Bitstream Charter</vt:lpstr>
      <vt:lpstr>Calibri</vt:lpstr>
      <vt:lpstr>Century Gothic</vt:lpstr>
      <vt:lpstr>Garamond</vt:lpstr>
      <vt:lpstr>Luxi Sans</vt:lpstr>
      <vt:lpstr>Symbol</vt:lpstr>
      <vt:lpstr>Tahoma</vt:lpstr>
      <vt:lpstr>Times New Roman</vt:lpstr>
      <vt:lpstr>Wingdings</vt:lpstr>
      <vt:lpstr>Wingdings 3</vt:lpstr>
      <vt:lpstr>Office Theme</vt:lpstr>
      <vt:lpstr>Wisp</vt:lpstr>
      <vt:lpstr>PowerPoint Presentation</vt:lpstr>
      <vt:lpstr>PowerPoint Presentation</vt:lpstr>
      <vt:lpstr>PowerPoint Presentation</vt:lpstr>
      <vt:lpstr>PowerPoint Presentation</vt:lpstr>
      <vt:lpstr>PowerPoint Presentation</vt:lpstr>
      <vt:lpstr>  Vodafone report on Covid readiness  by Organizations- 2nd August  2020 </vt:lpstr>
      <vt:lpstr>PowerPoint Presentation</vt:lpstr>
      <vt:lpstr>PowerPoint Presentation</vt:lpstr>
      <vt:lpstr>What is a Business Process?</vt:lpstr>
      <vt:lpstr>Objectives of Business Organizations</vt:lpstr>
      <vt:lpstr>Types of Business Organizations</vt:lpstr>
      <vt:lpstr>fig_06_09</vt:lpstr>
      <vt:lpstr>Functional view of an organization</vt:lpstr>
      <vt:lpstr>Functions- hierarchy</vt:lpstr>
      <vt:lpstr>Disadvantage of functional View </vt:lpstr>
      <vt:lpstr>What is a Business Process?</vt:lpstr>
      <vt:lpstr>BUSINESS PROCESS</vt:lpstr>
      <vt:lpstr>PowerPoint Presentation</vt:lpstr>
      <vt:lpstr>PowerPoint Presentation</vt:lpstr>
      <vt:lpstr>CHARACTERISTICS OF WELL MANAGED PROCESS</vt:lpstr>
      <vt:lpstr>CORE BUSINESS PROCESSES (Porter Value Chain) </vt:lpstr>
      <vt:lpstr>CORE BUSINESS PROCESSES (Porter Value Chain) </vt:lpstr>
      <vt:lpstr>Business Process - Terminology</vt:lpstr>
      <vt:lpstr>Business Process - Terminology</vt:lpstr>
      <vt:lpstr>PowerPoint Presentation</vt:lpstr>
      <vt:lpstr>PowerPoint Presentation</vt:lpstr>
      <vt:lpstr>Business Processes Across Functional Areas</vt:lpstr>
      <vt:lpstr>Business Process subdivisions</vt:lpstr>
      <vt:lpstr>Business Process Hierarchy</vt:lpstr>
      <vt:lpstr>Business processes-examples</vt:lpstr>
      <vt:lpstr>Order Processing - Sub-Processes – Order to Cash</vt:lpstr>
      <vt:lpstr>Why BPR ?</vt:lpstr>
      <vt:lpstr>Why reengineering ?</vt:lpstr>
      <vt:lpstr>History of BPR?</vt:lpstr>
      <vt:lpstr>BPR - Evolution</vt:lpstr>
      <vt:lpstr>Business Process Reengineering Definition </vt:lpstr>
      <vt:lpstr>Key Words in Reengineering Definition</vt:lpstr>
      <vt:lpstr>Key Words in Reengineering Definition (Continued)</vt:lpstr>
      <vt:lpstr>PowerPoint Presentation</vt:lpstr>
      <vt:lpstr>So What is BPR?</vt:lpstr>
      <vt:lpstr>BPR PHILOSOPHY</vt:lpstr>
      <vt:lpstr>OTHER NAMES SIMILAR TO BPR</vt:lpstr>
      <vt:lpstr>Example :  Receiving the order, entering into the computer, checking the customer credit, picking the goods out of stock, packing, loading into the truck and so on. None of these activities is of any value or interest to the customer. Customer is only interested in the end result of these tasks ie,  Deliver Goods/Service.  How do we reengineer the process to minimise time and speedy delivery ? </vt:lpstr>
      <vt:lpstr>PowerPoint Presentation</vt:lpstr>
      <vt:lpstr>BPR- basics</vt:lpstr>
      <vt:lpstr>PowerPoint Presentation</vt:lpstr>
      <vt:lpstr>BPR Terminology(continued)</vt:lpstr>
      <vt:lpstr>The Enabling Role of IT</vt:lpstr>
      <vt:lpstr>Business Process Reengineering  Involves..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murtybvr</dc:creator>
  <cp:lastModifiedBy>Baru Venkata Ramana Murty</cp:lastModifiedBy>
  <cp:revision>242</cp:revision>
  <dcterms:created xsi:type="dcterms:W3CDTF">2017-08-30T13:21:56Z</dcterms:created>
  <dcterms:modified xsi:type="dcterms:W3CDTF">2022-01-27T08:13:26Z</dcterms:modified>
</cp:coreProperties>
</file>