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57" r:id="rId3"/>
    <p:sldId id="258" r:id="rId4"/>
    <p:sldId id="259" r:id="rId5"/>
    <p:sldId id="260" r:id="rId6"/>
    <p:sldId id="277" r:id="rId7"/>
    <p:sldId id="261" r:id="rId8"/>
    <p:sldId id="278" r:id="rId9"/>
    <p:sldId id="279" r:id="rId10"/>
    <p:sldId id="280" r:id="rId11"/>
    <p:sldId id="269" r:id="rId12"/>
    <p:sldId id="270" r:id="rId13"/>
    <p:sldId id="271" r:id="rId14"/>
    <p:sldId id="272" r:id="rId15"/>
    <p:sldId id="273" r:id="rId16"/>
    <p:sldId id="286" r:id="rId17"/>
    <p:sldId id="287" r:id="rId18"/>
    <p:sldId id="288" r:id="rId19"/>
    <p:sldId id="368" r:id="rId20"/>
    <p:sldId id="274" r:id="rId21"/>
    <p:sldId id="289" r:id="rId22"/>
    <p:sldId id="380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681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0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0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B3D08-218B-413B-95AF-CB28496E30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A126A0-62F0-4DC1-8F41-3CC52D5270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2B2D5-77B3-4802-9A1F-E0C9339B5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B0FBB-66D3-4E3E-93F6-A0CE2B60B08E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47DAC6-B39B-44DF-86E9-A6F3FBE3F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D66F1B-B9A7-4949-812D-F1551738D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5175D-BFDB-471D-AC8B-53B39865E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718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4E373-18CC-42BF-8E64-D2F256377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404662-6473-4BA7-8B23-BF59CDA847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4757AA-EFE2-4072-91D6-4FDC128E9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B0FBB-66D3-4E3E-93F6-A0CE2B60B08E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84F371-25AB-4820-BAE2-3045D7EDF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1898F4-FFAB-4963-A97E-412A5D72A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5175D-BFDB-471D-AC8B-53B39865E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455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9D3BDF-FB19-4024-A792-A33C8BB53B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74145B-6D31-4A4A-8C76-EF88DF6B00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C09B41-72DA-4FB8-810C-CC8F00AA8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B0FBB-66D3-4E3E-93F6-A0CE2B60B08E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3BB666-8906-4CE5-B8C7-CECFBACF8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004C08-4A40-440A-AEFE-74CE18F50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5175D-BFDB-471D-AC8B-53B39865E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991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73589-5542-4B35-88A4-33C959CA3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5EBEB6-DDAE-4741-AED7-674E05D0F4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09B2D-A3C5-4219-8053-4E1FB5221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B0FBB-66D3-4E3E-93F6-A0CE2B60B08E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B88DBE-8C80-4C61-BDDE-A9D2D4D27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343C52-5755-445C-A8FB-1D8C7D060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5175D-BFDB-471D-AC8B-53B39865E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292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3A25F-6329-4569-8621-D7AD246EC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B48A20-6D4E-48EA-B4C9-20B9B0E1C5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E573B6-9161-44DA-89B8-8359E6B15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B0FBB-66D3-4E3E-93F6-A0CE2B60B08E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FE7FB-0DC2-4076-957D-BF3B14397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1A6841-03E3-4E97-9662-FA7B5D696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5175D-BFDB-471D-AC8B-53B39865E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95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E0182-47DC-4780-8B26-C7D7628DF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F8A3AF-C375-4634-9D41-01A4C96806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FFFF53-8718-4119-A96C-CAA031F821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5CC84F-0E41-4D9F-9146-AE7025688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B0FBB-66D3-4E3E-93F6-A0CE2B60B08E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AD7F2A-6B46-4981-ACCD-673C8C8D6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33D721-E0FA-4629-A17B-20D8AFE8B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5175D-BFDB-471D-AC8B-53B39865E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207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64B5F-65C7-4DD1-816A-BCDC7F8E4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4B79DC-80D5-41BE-9A4A-2BABAD12D6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E97F2F-42FC-4648-BE0E-E8D64A1D6D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C004BF-7F63-4701-86CD-B0EFB9068B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E57D05-0B56-4F29-95F0-79F075EFA7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24D4AD-63D2-4DCA-83BC-D3AF94720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B0FBB-66D3-4E3E-93F6-A0CE2B60B08E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DBFE88D-EDB5-419E-B9F1-A3B669E29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91F22C-4725-4725-9BD8-C29BF8572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5175D-BFDB-471D-AC8B-53B39865E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50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287D6-2507-4CE7-8A2F-D71B6022B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94E030-3E74-46D9-A80D-B29374A23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B0FBB-66D3-4E3E-93F6-A0CE2B60B08E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B27A46-0A28-4D54-9AA8-875BDFF80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CD815C-A021-48E7-A475-E08C9411D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5175D-BFDB-471D-AC8B-53B39865E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450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5B007B-9E02-49A2-AF27-30821ECCB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B0FBB-66D3-4E3E-93F6-A0CE2B60B08E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B4AE3C-14CD-4C39-A6D4-7D1E38BC4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19C821-D95A-4AC7-913A-EFE047137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5175D-BFDB-471D-AC8B-53B39865E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401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C7FBF-21ED-4E33-8478-9305763DF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2B9066-7BA3-407E-9B8E-947A1A8162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1E903F-C01B-43C1-B231-9064D4305A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AD76F7-A6AE-4461-88BE-69EC1559C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B0FBB-66D3-4E3E-93F6-A0CE2B60B08E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B5C190-0766-4C67-80AF-C698F13E0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1A7569-1C9F-4B44-B465-3BA5D65DC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5175D-BFDB-471D-AC8B-53B39865E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178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006E1-F04B-4614-AC2E-AF04634AE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FA314A-D720-4D53-8231-12A3934DAF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2419F3-2960-41F1-A00D-7F1935E60E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40170D-E163-47B6-828D-DD6F32566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B0FBB-66D3-4E3E-93F6-A0CE2B60B08E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CA2177-AF1A-4519-8067-11679E42D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214C06-028C-4302-A74F-56D82AA2D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5175D-BFDB-471D-AC8B-53B39865E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308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314F59-B941-4481-802B-8055E7523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E26FD9-32B2-41A4-BBAC-57ABF0F390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032EFD-80A9-4141-91FC-BE09D5C935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B0FBB-66D3-4E3E-93F6-A0CE2B60B08E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A528A6-C351-4B58-A84C-7F0F47E977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005E59-B66D-4A78-BB74-CE70A7DCA9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5175D-BFDB-471D-AC8B-53B39865E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886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C9FC94C6-E95F-4663-9E3D-8F35ACDB99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3C669572-3520-472E-9EFD-E951B8EF02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C489A6A1-551C-42E0-8D08-E90664ED91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533400"/>
            <a:ext cx="7391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b="1" i="1" u="sng" dirty="0"/>
              <a:t>BPR Consulting</a:t>
            </a:r>
          </a:p>
        </p:txBody>
      </p:sp>
      <p:sp>
        <p:nvSpPr>
          <p:cNvPr id="22533" name="Rectangle 5">
            <a:extLst>
              <a:ext uri="{FF2B5EF4-FFF2-40B4-BE49-F238E27FC236}">
                <a16:creationId xmlns:a16="http://schemas.microsoft.com/office/drawing/2014/main" id="{300F3001-80CC-492D-A284-AB28EF90C3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524000"/>
            <a:ext cx="86106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b="1" dirty="0"/>
          </a:p>
          <a:p>
            <a:r>
              <a:rPr lang="en-US" altLang="en-US" dirty="0"/>
              <a:t>Consulting involves assisting clients in developing  strategies (i.e., product leadership, operational excellence, customer intimacy, etc.) and in improving business (and service delivery) processes.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B7B69D03-D6DD-4957-97E0-BBDCB0581B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3810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Major Consulting Firms Revenues (Old data?)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1AB0F41C-8B34-417E-8A11-5D5A247221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219200"/>
            <a:ext cx="7772400" cy="4876800"/>
          </a:xfrm>
        </p:spPr>
        <p:txBody>
          <a:bodyPr/>
          <a:lstStyle/>
          <a:p>
            <a:pPr eaLnBrk="1" hangingPunct="1"/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IBM :                                     $10.800bn</a:t>
            </a:r>
          </a:p>
          <a:p>
            <a:pPr eaLnBrk="1" hangingPunct="1"/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Accenture:                             $9.460bn</a:t>
            </a:r>
          </a:p>
          <a:p>
            <a:pPr eaLnBrk="1" hangingPunct="1"/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 Gemini Ernst &amp;young: $ 15.875bn</a:t>
            </a:r>
          </a:p>
          <a:p>
            <a:pPr eaLnBrk="1" hangingPunct="1"/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Deloitte consulting:             $ 15.635bn</a:t>
            </a:r>
          </a:p>
          <a:p>
            <a:pPr eaLnBrk="1" hangingPunct="1"/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PWC Consulting                    $5.547bn</a:t>
            </a:r>
          </a:p>
          <a:p>
            <a:pPr eaLnBrk="1" hangingPunct="1"/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CSC :                                      $3.562bn</a:t>
            </a:r>
          </a:p>
          <a:p>
            <a:pPr eaLnBrk="1" hangingPunct="1"/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McKinsey&amp;co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          $3.293bn</a:t>
            </a:r>
          </a:p>
          <a:p>
            <a:pPr eaLnBrk="1" hangingPunct="1"/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EDS :                                      $2.903bn</a:t>
            </a:r>
          </a:p>
          <a:p>
            <a:pPr eaLnBrk="1" hangingPunct="1"/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KPMG Consulting:               $2.700bn</a:t>
            </a:r>
          </a:p>
          <a:p>
            <a:pPr eaLnBrk="1" hangingPunct="1"/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Mercer Consulting Group:  $2.160bn</a:t>
            </a:r>
          </a:p>
          <a:p>
            <a:pPr eaLnBrk="1" hangingPunct="1"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</a:t>
            </a:r>
            <a:r>
              <a:rPr lang="en-US" altLang="en-US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www.Kennedy info.com</a:t>
            </a: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CC1F906A-C181-4667-9BF3-9A06FC866A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A25B1D7B-540B-4962-BD1F-0AB8B91F6A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3796" name="Rectangle 4">
            <a:extLst>
              <a:ext uri="{FF2B5EF4-FFF2-40B4-BE49-F238E27FC236}">
                <a16:creationId xmlns:a16="http://schemas.microsoft.com/office/drawing/2014/main" id="{142BB34E-DB2B-4B87-8A56-4C6683153B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9" y="304800"/>
            <a:ext cx="8785225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u="sng" dirty="0"/>
              <a:t>Stages in BPR  Consulting Process</a:t>
            </a:r>
          </a:p>
        </p:txBody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64771F9E-F8C1-40BB-9F5C-E0850E6DA0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0700" y="1143000"/>
            <a:ext cx="8610600" cy="512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8585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7165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3100" dirty="0"/>
              <a:t>1.</a:t>
            </a:r>
            <a:r>
              <a:rPr lang="en-US" altLang="en-US" sz="3100" b="1" dirty="0"/>
              <a:t>  </a:t>
            </a:r>
            <a:r>
              <a:rPr lang="en-US" altLang="en-US" sz="3100" dirty="0"/>
              <a:t>Sales &amp; Development Proposal</a:t>
            </a:r>
          </a:p>
          <a:p>
            <a:pPr>
              <a:buFontTx/>
              <a:buNone/>
            </a:pPr>
            <a:r>
              <a:rPr lang="en-US" altLang="en-US" sz="3100" dirty="0"/>
              <a:t>2.  Perform Problem Analysis</a:t>
            </a:r>
          </a:p>
          <a:p>
            <a:pPr>
              <a:buFontTx/>
              <a:buNone/>
            </a:pPr>
            <a:r>
              <a:rPr lang="en-US" altLang="en-US" sz="3100" dirty="0"/>
              <a:t>3.  Design, Develop, and Test Alternative</a:t>
            </a:r>
            <a:br>
              <a:rPr lang="en-US" altLang="en-US" sz="3100" dirty="0"/>
            </a:br>
            <a:r>
              <a:rPr lang="en-US" altLang="en-US" sz="3100" dirty="0"/>
              <a:t>  Solutions</a:t>
            </a:r>
          </a:p>
          <a:p>
            <a:pPr>
              <a:buFontTx/>
              <a:buNone/>
            </a:pPr>
            <a:r>
              <a:rPr lang="en-US" altLang="en-US" sz="3100" dirty="0"/>
              <a:t>4.  Develop Systematic Performance Measures</a:t>
            </a:r>
          </a:p>
          <a:p>
            <a:pPr>
              <a:buFontTx/>
              <a:buNone/>
            </a:pPr>
            <a:r>
              <a:rPr lang="en-US" altLang="en-US" sz="3100" dirty="0"/>
              <a:t>5.  Present Final Report</a:t>
            </a:r>
          </a:p>
          <a:p>
            <a:pPr>
              <a:buFontTx/>
              <a:buNone/>
            </a:pPr>
            <a:r>
              <a:rPr lang="en-US" altLang="en-US" sz="3100" dirty="0"/>
              <a:t>6.  Implement Changes</a:t>
            </a:r>
          </a:p>
          <a:p>
            <a:pPr>
              <a:buFontTx/>
              <a:buNone/>
            </a:pPr>
            <a:r>
              <a:rPr lang="en-US" altLang="en-US" sz="3100" dirty="0"/>
              <a:t>7.  Assure Client Satisfaction</a:t>
            </a:r>
          </a:p>
          <a:p>
            <a:pPr>
              <a:buFontTx/>
              <a:buNone/>
            </a:pPr>
            <a:r>
              <a:rPr lang="en-US" altLang="en-US" sz="3100" dirty="0"/>
              <a:t>8.  Assemble Learnings from the Study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3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3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3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3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FB94D9E3-B401-40DD-AC2B-05D3E68B48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83562DF3-6689-4B88-9E1D-D0C620810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4820" name="Rectangle 4">
            <a:extLst>
              <a:ext uri="{FF2B5EF4-FFF2-40B4-BE49-F238E27FC236}">
                <a16:creationId xmlns:a16="http://schemas.microsoft.com/office/drawing/2014/main" id="{2937BEEF-5FB5-4307-81E3-258F12FF0B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33400"/>
            <a:ext cx="6477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 u="sng">
                <a:solidFill>
                  <a:schemeClr val="tx2"/>
                </a:solidFill>
              </a:rPr>
              <a:t>Principles of BPR</a:t>
            </a:r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3D69FEF4-0F20-4B33-B18F-4ECEF97E60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295400"/>
            <a:ext cx="86106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Aft>
                <a:spcPct val="55000"/>
              </a:spcAft>
            </a:pPr>
            <a:r>
              <a:rPr lang="en-US" altLang="en-US" b="1"/>
              <a:t>Organize around outcomes, not tasks.</a:t>
            </a:r>
          </a:p>
          <a:p>
            <a:pPr>
              <a:spcAft>
                <a:spcPct val="55000"/>
              </a:spcAft>
            </a:pPr>
            <a:r>
              <a:rPr lang="en-US" altLang="en-US" b="1"/>
              <a:t>Have those who use the output of the process perform the process.</a:t>
            </a:r>
          </a:p>
          <a:p>
            <a:pPr>
              <a:spcAft>
                <a:spcPct val="55000"/>
              </a:spcAft>
            </a:pPr>
            <a:r>
              <a:rPr lang="en-US" altLang="en-US" b="1"/>
              <a:t>Merge information-processing work into the real work that produces the information.</a:t>
            </a:r>
          </a:p>
          <a:p>
            <a:pPr>
              <a:spcAft>
                <a:spcPct val="55000"/>
              </a:spcAft>
            </a:pPr>
            <a:r>
              <a:rPr lang="en-US" altLang="en-US" b="1"/>
              <a:t>Treat geographically dispersed resources as though they were centralized.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120535CF-8A3A-4B62-AB38-9511A2348B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E1DB7291-8624-47F5-B7BF-6D3AAEE1F6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44" name="Rectangle 4">
            <a:extLst>
              <a:ext uri="{FF2B5EF4-FFF2-40B4-BE49-F238E27FC236}">
                <a16:creationId xmlns:a16="http://schemas.microsoft.com/office/drawing/2014/main" id="{AE000E70-53DE-4C70-8B50-00D083D3B6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381000"/>
            <a:ext cx="7620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 u="sng">
                <a:solidFill>
                  <a:schemeClr val="tx2"/>
                </a:solidFill>
              </a:rPr>
              <a:t>Principles of BPR (Continued</a:t>
            </a:r>
            <a:r>
              <a:rPr lang="en-US" altLang="en-US" b="1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05B7C177-D88A-41AF-9C86-C3BA1B4012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0700" y="1447800"/>
            <a:ext cx="86106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Aft>
                <a:spcPct val="125000"/>
              </a:spcAft>
            </a:pPr>
            <a:r>
              <a:rPr lang="en-US" altLang="en-US" b="1"/>
              <a:t>Link parallel activities instead of integrating their results. </a:t>
            </a:r>
          </a:p>
          <a:p>
            <a:pPr>
              <a:spcAft>
                <a:spcPct val="125000"/>
              </a:spcAft>
            </a:pPr>
            <a:r>
              <a:rPr lang="en-US" altLang="en-US" b="1"/>
              <a:t>Put the decision point where the work is performed, and build control into the process. </a:t>
            </a:r>
          </a:p>
          <a:p>
            <a:pPr>
              <a:spcAft>
                <a:spcPct val="125000"/>
              </a:spcAft>
            </a:pPr>
            <a:r>
              <a:rPr lang="en-US" altLang="en-US" b="1"/>
              <a:t>Capture information once and at the source.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1709B7BF-B0BD-48F2-AC13-D5BC6FF6B2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9C13D8AD-6ED5-447B-850D-717754F892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6868" name="Rectangle 4">
            <a:extLst>
              <a:ext uri="{FF2B5EF4-FFF2-40B4-BE49-F238E27FC236}">
                <a16:creationId xmlns:a16="http://schemas.microsoft.com/office/drawing/2014/main" id="{4ED4BE3C-D6C2-4D78-8C81-FCBA261BE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381000"/>
            <a:ext cx="7620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 u="sng">
                <a:solidFill>
                  <a:schemeClr val="tx2"/>
                </a:solidFill>
              </a:rPr>
              <a:t>Guidelines for  BPR implementation</a:t>
            </a:r>
          </a:p>
        </p:txBody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A3BDDA93-88B5-40C3-90A4-AF3E60460D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0700" y="1447800"/>
            <a:ext cx="86106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Aft>
                <a:spcPct val="125000"/>
              </a:spcAft>
            </a:pPr>
            <a:r>
              <a:rPr lang="en-US" altLang="en-US" b="1"/>
              <a:t>Codification of Reengineering. </a:t>
            </a:r>
          </a:p>
          <a:p>
            <a:pPr>
              <a:spcAft>
                <a:spcPct val="125000"/>
              </a:spcAft>
            </a:pPr>
            <a:r>
              <a:rPr lang="en-US" altLang="en-US" b="1"/>
              <a:t>Clear goals and consistent feedback. </a:t>
            </a:r>
          </a:p>
          <a:p>
            <a:pPr>
              <a:spcAft>
                <a:spcPct val="125000"/>
              </a:spcAft>
            </a:pPr>
            <a:r>
              <a:rPr lang="en-US" altLang="en-US" b="1"/>
              <a:t>High executive involvement in clinical changes.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047E197C-0652-44FF-9581-1AEA5DD79D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9054FEEF-B749-45A8-8864-D9A4B2A9DB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FA95DF7A-D820-4EC2-80EE-123555517E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28600"/>
            <a:ext cx="7620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 u="sng">
                <a:solidFill>
                  <a:schemeClr val="tx2"/>
                </a:solidFill>
              </a:rPr>
              <a:t>BPR Consulting – Road Map</a:t>
            </a:r>
          </a:p>
        </p:txBody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C19622C1-F739-46C9-BB89-464B83C3FC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0700" y="762000"/>
            <a:ext cx="8610600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Aft>
                <a:spcPct val="125000"/>
              </a:spcAft>
            </a:pPr>
            <a:r>
              <a:rPr lang="en-US" altLang="en-US" sz="2000" b="1"/>
              <a:t>Problem Definition: process,product,system </a:t>
            </a:r>
          </a:p>
          <a:p>
            <a:pPr>
              <a:spcAft>
                <a:spcPct val="125000"/>
              </a:spcAft>
            </a:pPr>
            <a:r>
              <a:rPr lang="en-US" altLang="en-US" sz="2000" b="1"/>
              <a:t>Mission Statement,Strategies,CSF,Performance Measures</a:t>
            </a:r>
          </a:p>
          <a:p>
            <a:pPr>
              <a:spcAft>
                <a:spcPct val="125000"/>
              </a:spcAft>
            </a:pPr>
            <a:r>
              <a:rPr lang="en-US" altLang="en-US" sz="2000" b="1"/>
              <a:t>Team Formation.</a:t>
            </a:r>
          </a:p>
          <a:p>
            <a:pPr>
              <a:spcAft>
                <a:spcPct val="125000"/>
              </a:spcAft>
            </a:pPr>
            <a:r>
              <a:rPr lang="en-US" altLang="en-US" sz="2000" b="1"/>
              <a:t>Data Gathering.</a:t>
            </a:r>
          </a:p>
          <a:p>
            <a:pPr>
              <a:spcAft>
                <a:spcPct val="125000"/>
              </a:spcAft>
            </a:pPr>
            <a:r>
              <a:rPr lang="en-US" altLang="en-US" sz="2000" b="1"/>
              <a:t>Data Analysis</a:t>
            </a:r>
          </a:p>
          <a:p>
            <a:pPr>
              <a:spcAft>
                <a:spcPct val="125000"/>
              </a:spcAft>
            </a:pPr>
            <a:r>
              <a:rPr lang="en-US" altLang="en-US" sz="2000" b="1"/>
              <a:t>Solution Development</a:t>
            </a:r>
          </a:p>
          <a:p>
            <a:pPr>
              <a:spcAft>
                <a:spcPct val="125000"/>
              </a:spcAft>
            </a:pPr>
            <a:r>
              <a:rPr lang="en-US" altLang="en-US" sz="2000" b="1"/>
              <a:t>Cost impact and pay off analysis</a:t>
            </a:r>
          </a:p>
          <a:p>
            <a:pPr>
              <a:spcAft>
                <a:spcPct val="125000"/>
              </a:spcAft>
            </a:pPr>
            <a:r>
              <a:rPr lang="en-US" altLang="en-US" sz="2000" b="1"/>
              <a:t>Implementation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4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4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94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4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4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C1A4BC24-4A4B-418E-99B2-6345EE6469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6564A9ED-0194-40C6-8B44-12254034EF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8916" name="Rectangle 4">
            <a:extLst>
              <a:ext uri="{FF2B5EF4-FFF2-40B4-BE49-F238E27FC236}">
                <a16:creationId xmlns:a16="http://schemas.microsoft.com/office/drawing/2014/main" id="{5D27C856-AD0E-43CB-9175-26172FF9F5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28600"/>
            <a:ext cx="7620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 u="sng">
                <a:solidFill>
                  <a:schemeClr val="tx2"/>
                </a:solidFill>
              </a:rPr>
              <a:t>BPR Consulting – Road Map</a:t>
            </a:r>
          </a:p>
        </p:txBody>
      </p:sp>
      <p:sp>
        <p:nvSpPr>
          <p:cNvPr id="32773" name="Rectangle 5">
            <a:extLst>
              <a:ext uri="{FF2B5EF4-FFF2-40B4-BE49-F238E27FC236}">
                <a16:creationId xmlns:a16="http://schemas.microsoft.com/office/drawing/2014/main" id="{BDFAB687-AB00-4D63-A0F3-CC485B951C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0700" y="914400"/>
            <a:ext cx="8610600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Aft>
                <a:spcPct val="125000"/>
              </a:spcAft>
              <a:buFontTx/>
              <a:buNone/>
            </a:pPr>
            <a:r>
              <a:rPr lang="en-US" altLang="en-US" sz="2000" b="1"/>
              <a:t>Mission Statement : Define the goals /objectives of the company.</a:t>
            </a:r>
          </a:p>
          <a:p>
            <a:pPr>
              <a:spcAft>
                <a:spcPct val="125000"/>
              </a:spcAft>
              <a:buFontTx/>
              <a:buNone/>
            </a:pPr>
            <a:r>
              <a:rPr lang="en-US" altLang="en-US" sz="2000" b="1"/>
              <a:t>Strategies: Describe the method of achieving the mission defined above.</a:t>
            </a:r>
          </a:p>
          <a:p>
            <a:pPr>
              <a:spcAft>
                <a:spcPct val="125000"/>
              </a:spcAft>
              <a:buFontTx/>
              <a:buNone/>
            </a:pPr>
            <a:r>
              <a:rPr lang="en-US" altLang="en-US" sz="2000" b="1"/>
              <a:t>CSF: parameters for achieving the above strategy and to measure the success of the BPR exercise. Some of the CSFs are: profit margin,cost of capital, timely/accurate data,information flow,company coordination,integration,sales volume,production demand,production costs,inventory control, optimisation of customer product delivery.</a:t>
            </a:r>
          </a:p>
          <a:p>
            <a:pPr>
              <a:spcAft>
                <a:spcPct val="125000"/>
              </a:spcAft>
              <a:buFontTx/>
              <a:buNone/>
            </a:pPr>
            <a:r>
              <a:rPr lang="en-US" altLang="en-US" sz="2000" b="1"/>
              <a:t>Performance Measures: Rating methodology to measure the fulfillment of CSF.</a:t>
            </a:r>
          </a:p>
          <a:p>
            <a:pPr>
              <a:spcAft>
                <a:spcPct val="125000"/>
              </a:spcAft>
              <a:buFontTx/>
              <a:buNone/>
            </a:pPr>
            <a:r>
              <a:rPr lang="en-US" altLang="en-US" sz="2000" b="1"/>
              <a:t>Team Formation: Desirable to have a mix of people of different departments to achieve a consensus.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7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7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40419ADE-0E6C-4167-BCAB-85589F41ED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57BE3F7E-D794-4BD9-BF13-B5D91501E7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CAF7A1B0-996B-4860-9F8A-DEA0F22038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28600"/>
            <a:ext cx="7620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 u="sng">
                <a:solidFill>
                  <a:schemeClr val="tx2"/>
                </a:solidFill>
              </a:rPr>
              <a:t>BPR Consulting – Road Map</a:t>
            </a:r>
          </a:p>
        </p:txBody>
      </p:sp>
      <p:sp>
        <p:nvSpPr>
          <p:cNvPr id="33797" name="Rectangle 5">
            <a:extLst>
              <a:ext uri="{FF2B5EF4-FFF2-40B4-BE49-F238E27FC236}">
                <a16:creationId xmlns:a16="http://schemas.microsoft.com/office/drawing/2014/main" id="{BF7811DA-6FDC-4315-BBD2-234DD55A94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0700" y="990600"/>
            <a:ext cx="86106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Aft>
                <a:spcPct val="125000"/>
              </a:spcAft>
              <a:buFontTx/>
              <a:buNone/>
            </a:pPr>
            <a:r>
              <a:rPr lang="en-US" altLang="en-US" sz="2000" b="1"/>
              <a:t>Data Gathering : Analysis of present set-up,group discussions, individual interviews,informal discussions. Using background material,industry/application experience.</a:t>
            </a:r>
          </a:p>
          <a:p>
            <a:pPr>
              <a:spcAft>
                <a:spcPct val="125000"/>
              </a:spcAft>
              <a:buFontTx/>
              <a:buNone/>
            </a:pPr>
            <a:r>
              <a:rPr lang="en-US" altLang="en-US" sz="2000" b="1"/>
              <a:t>Data Analysis: De-compose AS-IS process/Business function/job/tasks. Identify CSF/PEM for the above.</a:t>
            </a:r>
          </a:p>
          <a:p>
            <a:pPr>
              <a:spcAft>
                <a:spcPct val="125000"/>
              </a:spcAft>
              <a:buFontTx/>
              <a:buNone/>
            </a:pPr>
            <a:r>
              <a:rPr lang="en-US" altLang="en-US" sz="2000" b="1"/>
              <a:t>Solution Development : Complete AS-IS analysis,perform current system analysis, collect existing reports(outputs),establish benchmark for improvement,define target business processes, define gaps,define data requirements,envision target organisation,consolidate targets into deliverable(cost/quality benefits)</a:t>
            </a:r>
          </a:p>
          <a:p>
            <a:pPr>
              <a:spcAft>
                <a:spcPct val="125000"/>
              </a:spcAft>
              <a:buFontTx/>
              <a:buNone/>
            </a:pPr>
            <a:r>
              <a:rPr lang="en-US" altLang="en-US" sz="2000" b="1"/>
              <a:t>Issues likely to be encountered during BPR: organisation and data,time table for change,OO+NT=EOO,beware of existing reports,gaps and resolution,interfaces,data conversion,mid-sream changes in scope and strategy.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7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7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7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7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7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7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7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F116F72B-A094-4BE2-B070-AB16EBD13D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4E7EC755-B817-4F0F-B893-CF0CA9E2F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0964" name="Rectangle 4">
            <a:extLst>
              <a:ext uri="{FF2B5EF4-FFF2-40B4-BE49-F238E27FC236}">
                <a16:creationId xmlns:a16="http://schemas.microsoft.com/office/drawing/2014/main" id="{768C0464-6A2B-44E5-82F7-456289BF98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28600"/>
            <a:ext cx="7620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u="sng">
                <a:solidFill>
                  <a:schemeClr val="tx2"/>
                </a:solidFill>
              </a:rPr>
              <a:t>BPR Consulting – Road Map</a:t>
            </a:r>
          </a:p>
        </p:txBody>
      </p:sp>
      <p:sp>
        <p:nvSpPr>
          <p:cNvPr id="34821" name="Rectangle 5">
            <a:extLst>
              <a:ext uri="{FF2B5EF4-FFF2-40B4-BE49-F238E27FC236}">
                <a16:creationId xmlns:a16="http://schemas.microsoft.com/office/drawing/2014/main" id="{A0D63A79-B1F6-4878-A525-F713581CFD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914400"/>
            <a:ext cx="86487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Aft>
                <a:spcPct val="125000"/>
              </a:spcAft>
              <a:buFontTx/>
              <a:buNone/>
            </a:pPr>
            <a:r>
              <a:rPr lang="en-US" altLang="en-US" sz="1800" b="1"/>
              <a:t>Cost impact and pay off analysis : </a:t>
            </a:r>
            <a:r>
              <a:rPr lang="en-US" altLang="en-US" sz="1800" b="1" u="sng"/>
              <a:t>Factors to be considered for value addition</a:t>
            </a:r>
            <a:r>
              <a:rPr lang="en-US" altLang="en-US" sz="1800" b="1"/>
              <a:t> </a:t>
            </a:r>
            <a:r>
              <a:rPr lang="en-US" altLang="en-US" sz="1800" b="1" u="sng"/>
              <a:t>during BPR</a:t>
            </a:r>
            <a:r>
              <a:rPr lang="en-US" altLang="en-US" sz="1800" b="1"/>
              <a:t>: competitive advantage,retain market share,low cost producer,gain market share,create barriers to entry, create monopoly.</a:t>
            </a:r>
          </a:p>
          <a:p>
            <a:pPr>
              <a:spcAft>
                <a:spcPct val="125000"/>
              </a:spcAft>
              <a:buFontTx/>
              <a:buNone/>
            </a:pPr>
            <a:r>
              <a:rPr lang="en-US" altLang="en-US" sz="1800" b="1"/>
              <a:t>Implementation : Visualise the new way of doing business,assess data requirements,and determine impact on jobs/tasks .   HR,Union, Government,Jobs/skills. </a:t>
            </a:r>
          </a:p>
          <a:p>
            <a:pPr>
              <a:spcAft>
                <a:spcPct val="125000"/>
              </a:spcAft>
              <a:buFontTx/>
              <a:buNone/>
            </a:pPr>
            <a:r>
              <a:rPr lang="en-US" altLang="en-US" sz="1800" b="1"/>
              <a:t>      Issues to be considered during implementation : impact on organisation, readiness for change, communication,culture, skills,practices,facilities.</a:t>
            </a:r>
          </a:p>
          <a:p>
            <a:pPr>
              <a:spcAft>
                <a:spcPct val="125000"/>
              </a:spcAft>
              <a:buFontTx/>
              <a:buNone/>
            </a:pPr>
            <a:r>
              <a:rPr lang="en-US" altLang="en-US" sz="1800" b="1"/>
              <a:t>      Do Not Ignore Culture, Ensure management agrees to organisational changes and is ready,willing and able to manage change and the impact.</a:t>
            </a:r>
          </a:p>
          <a:p>
            <a:pPr>
              <a:spcAft>
                <a:spcPct val="125000"/>
              </a:spcAft>
              <a:buFontTx/>
              <a:buNone/>
            </a:pPr>
            <a:r>
              <a:rPr lang="en-US" altLang="en-US" sz="1800" b="1"/>
              <a:t>Reports: Avoid data rich information poor(DRIP)</a:t>
            </a:r>
          </a:p>
          <a:p>
            <a:pPr>
              <a:spcAft>
                <a:spcPct val="125000"/>
              </a:spcAft>
              <a:buFontTx/>
              <a:buNone/>
            </a:pPr>
            <a:r>
              <a:rPr lang="en-US" altLang="en-US" sz="1800" b="1"/>
              <a:t>Exit point: Address contractual issues, post impl issues, review schedule, impl plan for future</a:t>
            </a:r>
          </a:p>
          <a:p>
            <a:pPr>
              <a:spcAft>
                <a:spcPct val="125000"/>
              </a:spcAft>
              <a:buFontTx/>
              <a:buNone/>
            </a:pPr>
            <a:endParaRPr lang="en-US" altLang="en-US" sz="1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8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8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8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8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8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8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48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8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48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8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1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>
            <a:extLst>
              <a:ext uri="{FF2B5EF4-FFF2-40B4-BE49-F238E27FC236}">
                <a16:creationId xmlns:a16="http://schemas.microsoft.com/office/drawing/2014/main" id="{9BCB20AA-1F72-433B-A8C7-38BE8B799A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8214" y="0"/>
            <a:ext cx="7908925" cy="685800"/>
          </a:xfrm>
          <a:prstGeom prst="rect">
            <a:avLst/>
          </a:prstGeom>
          <a:noFill/>
          <a:ln>
            <a:noFill/>
          </a:ln>
          <a:effectLst/>
        </p:spPr>
        <p:txBody>
          <a:bodyPr lIns="92075" tIns="46038" rIns="92075" bIns="46038" anchor="ctr"/>
          <a:lstStyle>
            <a:lvl1pPr algn="ctr">
              <a:spcBef>
                <a:spcPct val="0"/>
              </a:spcBef>
              <a:defRPr sz="28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algn="ctr">
              <a:spcBef>
                <a:spcPct val="0"/>
              </a:spcBef>
              <a:defRPr sz="28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algn="ctr">
              <a:spcBef>
                <a:spcPct val="0"/>
              </a:spcBef>
              <a:defRPr sz="28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algn="ctr">
              <a:spcBef>
                <a:spcPct val="0"/>
              </a:spcBef>
              <a:defRPr sz="28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algn="ctr">
              <a:spcBef>
                <a:spcPct val="0"/>
              </a:spcBef>
              <a:defRPr sz="28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r>
              <a:rPr lang="en-GB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BPR methodology</a:t>
            </a:r>
          </a:p>
        </p:txBody>
      </p:sp>
      <p:sp>
        <p:nvSpPr>
          <p:cNvPr id="231427" name="Text Box 3">
            <a:extLst>
              <a:ext uri="{FF2B5EF4-FFF2-40B4-BE49-F238E27FC236}">
                <a16:creationId xmlns:a16="http://schemas.microsoft.com/office/drawing/2014/main" id="{13D04776-CE76-4025-8D6A-DDD490DDE5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1138239"/>
            <a:ext cx="4495800" cy="7080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 business vision</a:t>
            </a:r>
          </a:p>
          <a:p>
            <a:pPr>
              <a:defRPr/>
            </a:pP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BPR Team &amp; objectives</a:t>
            </a:r>
          </a:p>
        </p:txBody>
      </p:sp>
      <p:sp>
        <p:nvSpPr>
          <p:cNvPr id="231428" name="Text Box 4">
            <a:extLst>
              <a:ext uri="{FF2B5EF4-FFF2-40B4-BE49-F238E27FC236}">
                <a16:creationId xmlns:a16="http://schemas.microsoft.com/office/drawing/2014/main" id="{217E4B33-F357-41CF-891D-DE66E644CC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2376" y="2128839"/>
            <a:ext cx="3148013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 existing </a:t>
            </a:r>
          </a:p>
          <a:p>
            <a:pPr>
              <a:defRPr/>
            </a:pP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Processes (‘as is’)</a:t>
            </a:r>
          </a:p>
        </p:txBody>
      </p:sp>
      <p:grpSp>
        <p:nvGrpSpPr>
          <p:cNvPr id="231429" name="Group 5">
            <a:extLst>
              <a:ext uri="{FF2B5EF4-FFF2-40B4-BE49-F238E27FC236}">
                <a16:creationId xmlns:a16="http://schemas.microsoft.com/office/drawing/2014/main" id="{5907BF83-7111-4511-BB78-07D30B5DC88D}"/>
              </a:ext>
            </a:extLst>
          </p:cNvPr>
          <p:cNvGrpSpPr>
            <a:grpSpLocks/>
          </p:cNvGrpSpPr>
          <p:nvPr/>
        </p:nvGrpSpPr>
        <p:grpSpPr bwMode="auto">
          <a:xfrm>
            <a:off x="4418013" y="1930401"/>
            <a:ext cx="1492250" cy="1463675"/>
            <a:chOff x="1824" y="1219"/>
            <a:chExt cx="924" cy="922"/>
          </a:xfrm>
        </p:grpSpPr>
        <p:sp>
          <p:nvSpPr>
            <p:cNvPr id="42018" name="Freeform 6">
              <a:extLst>
                <a:ext uri="{FF2B5EF4-FFF2-40B4-BE49-F238E27FC236}">
                  <a16:creationId xmlns:a16="http://schemas.microsoft.com/office/drawing/2014/main" id="{275A772C-E318-4E48-B075-D897411D29BE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4" y="1219"/>
              <a:ext cx="924" cy="922"/>
            </a:xfrm>
            <a:custGeom>
              <a:avLst/>
              <a:gdLst>
                <a:gd name="T0" fmla="*/ 0 w 924"/>
                <a:gd name="T1" fmla="*/ 730 h 922"/>
                <a:gd name="T2" fmla="*/ 10 w 924"/>
                <a:gd name="T3" fmla="*/ 711 h 922"/>
                <a:gd name="T4" fmla="*/ 18 w 924"/>
                <a:gd name="T5" fmla="*/ 695 h 922"/>
                <a:gd name="T6" fmla="*/ 26 w 924"/>
                <a:gd name="T7" fmla="*/ 679 h 922"/>
                <a:gd name="T8" fmla="*/ 35 w 924"/>
                <a:gd name="T9" fmla="*/ 663 h 922"/>
                <a:gd name="T10" fmla="*/ 44 w 924"/>
                <a:gd name="T11" fmla="*/ 647 h 922"/>
                <a:gd name="T12" fmla="*/ 55 w 924"/>
                <a:gd name="T13" fmla="*/ 630 h 922"/>
                <a:gd name="T14" fmla="*/ 64 w 924"/>
                <a:gd name="T15" fmla="*/ 615 h 922"/>
                <a:gd name="T16" fmla="*/ 74 w 924"/>
                <a:gd name="T17" fmla="*/ 598 h 922"/>
                <a:gd name="T18" fmla="*/ 87 w 924"/>
                <a:gd name="T19" fmla="*/ 579 h 922"/>
                <a:gd name="T20" fmla="*/ 101 w 924"/>
                <a:gd name="T21" fmla="*/ 560 h 922"/>
                <a:gd name="T22" fmla="*/ 112 w 924"/>
                <a:gd name="T23" fmla="*/ 544 h 922"/>
                <a:gd name="T24" fmla="*/ 125 w 924"/>
                <a:gd name="T25" fmla="*/ 529 h 922"/>
                <a:gd name="T26" fmla="*/ 138 w 924"/>
                <a:gd name="T27" fmla="*/ 511 h 922"/>
                <a:gd name="T28" fmla="*/ 153 w 924"/>
                <a:gd name="T29" fmla="*/ 492 h 922"/>
                <a:gd name="T30" fmla="*/ 167 w 924"/>
                <a:gd name="T31" fmla="*/ 475 h 922"/>
                <a:gd name="T32" fmla="*/ 182 w 924"/>
                <a:gd name="T33" fmla="*/ 458 h 922"/>
                <a:gd name="T34" fmla="*/ 197 w 924"/>
                <a:gd name="T35" fmla="*/ 443 h 922"/>
                <a:gd name="T36" fmla="*/ 214 w 924"/>
                <a:gd name="T37" fmla="*/ 423 h 922"/>
                <a:gd name="T38" fmla="*/ 230 w 924"/>
                <a:gd name="T39" fmla="*/ 406 h 922"/>
                <a:gd name="T40" fmla="*/ 245 w 924"/>
                <a:gd name="T41" fmla="*/ 392 h 922"/>
                <a:gd name="T42" fmla="*/ 263 w 924"/>
                <a:gd name="T43" fmla="*/ 376 h 922"/>
                <a:gd name="T44" fmla="*/ 276 w 924"/>
                <a:gd name="T45" fmla="*/ 364 h 922"/>
                <a:gd name="T46" fmla="*/ 293 w 924"/>
                <a:gd name="T47" fmla="*/ 349 h 922"/>
                <a:gd name="T48" fmla="*/ 310 w 924"/>
                <a:gd name="T49" fmla="*/ 335 h 922"/>
                <a:gd name="T50" fmla="*/ 330 w 924"/>
                <a:gd name="T51" fmla="*/ 320 h 922"/>
                <a:gd name="T52" fmla="*/ 346 w 924"/>
                <a:gd name="T53" fmla="*/ 307 h 922"/>
                <a:gd name="T54" fmla="*/ 365 w 924"/>
                <a:gd name="T55" fmla="*/ 291 h 922"/>
                <a:gd name="T56" fmla="*/ 388 w 924"/>
                <a:gd name="T57" fmla="*/ 276 h 922"/>
                <a:gd name="T58" fmla="*/ 408 w 924"/>
                <a:gd name="T59" fmla="*/ 260 h 922"/>
                <a:gd name="T60" fmla="*/ 431 w 924"/>
                <a:gd name="T61" fmla="*/ 245 h 922"/>
                <a:gd name="T62" fmla="*/ 453 w 924"/>
                <a:gd name="T63" fmla="*/ 230 h 922"/>
                <a:gd name="T64" fmla="*/ 477 w 924"/>
                <a:gd name="T65" fmla="*/ 217 h 922"/>
                <a:gd name="T66" fmla="*/ 502 w 924"/>
                <a:gd name="T67" fmla="*/ 203 h 922"/>
                <a:gd name="T68" fmla="*/ 524 w 924"/>
                <a:gd name="T69" fmla="*/ 194 h 922"/>
                <a:gd name="T70" fmla="*/ 544 w 924"/>
                <a:gd name="T71" fmla="*/ 182 h 922"/>
                <a:gd name="T72" fmla="*/ 568 w 924"/>
                <a:gd name="T73" fmla="*/ 172 h 922"/>
                <a:gd name="T74" fmla="*/ 584 w 924"/>
                <a:gd name="T75" fmla="*/ 165 h 922"/>
                <a:gd name="T76" fmla="*/ 513 w 924"/>
                <a:gd name="T77" fmla="*/ 0 h 922"/>
                <a:gd name="T78" fmla="*/ 924 w 924"/>
                <a:gd name="T79" fmla="*/ 235 h 922"/>
                <a:gd name="T80" fmla="*/ 817 w 924"/>
                <a:gd name="T81" fmla="*/ 724 h 922"/>
                <a:gd name="T82" fmla="*/ 751 w 924"/>
                <a:gd name="T83" fmla="*/ 579 h 922"/>
                <a:gd name="T84" fmla="*/ 723 w 924"/>
                <a:gd name="T85" fmla="*/ 592 h 922"/>
                <a:gd name="T86" fmla="*/ 697 w 924"/>
                <a:gd name="T87" fmla="*/ 606 h 922"/>
                <a:gd name="T88" fmla="*/ 669 w 924"/>
                <a:gd name="T89" fmla="*/ 624 h 922"/>
                <a:gd name="T90" fmla="*/ 638 w 924"/>
                <a:gd name="T91" fmla="*/ 644 h 922"/>
                <a:gd name="T92" fmla="*/ 614 w 924"/>
                <a:gd name="T93" fmla="*/ 662 h 922"/>
                <a:gd name="T94" fmla="*/ 590 w 924"/>
                <a:gd name="T95" fmla="*/ 682 h 922"/>
                <a:gd name="T96" fmla="*/ 566 w 924"/>
                <a:gd name="T97" fmla="*/ 701 h 922"/>
                <a:gd name="T98" fmla="*/ 546 w 924"/>
                <a:gd name="T99" fmla="*/ 722 h 922"/>
                <a:gd name="T100" fmla="*/ 527 w 924"/>
                <a:gd name="T101" fmla="*/ 743 h 922"/>
                <a:gd name="T102" fmla="*/ 506 w 924"/>
                <a:gd name="T103" fmla="*/ 766 h 922"/>
                <a:gd name="T104" fmla="*/ 488 w 924"/>
                <a:gd name="T105" fmla="*/ 788 h 922"/>
                <a:gd name="T106" fmla="*/ 470 w 924"/>
                <a:gd name="T107" fmla="*/ 811 h 922"/>
                <a:gd name="T108" fmla="*/ 455 w 924"/>
                <a:gd name="T109" fmla="*/ 831 h 922"/>
                <a:gd name="T110" fmla="*/ 438 w 924"/>
                <a:gd name="T111" fmla="*/ 858 h 922"/>
                <a:gd name="T112" fmla="*/ 423 w 924"/>
                <a:gd name="T113" fmla="*/ 883 h 922"/>
                <a:gd name="T114" fmla="*/ 414 w 924"/>
                <a:gd name="T115" fmla="*/ 902 h 922"/>
                <a:gd name="T116" fmla="*/ 403 w 924"/>
                <a:gd name="T117" fmla="*/ 922 h 922"/>
                <a:gd name="T118" fmla="*/ 0 w 924"/>
                <a:gd name="T119" fmla="*/ 730 h 922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924" h="922">
                  <a:moveTo>
                    <a:pt x="0" y="730"/>
                  </a:moveTo>
                  <a:lnTo>
                    <a:pt x="10" y="711"/>
                  </a:lnTo>
                  <a:lnTo>
                    <a:pt x="18" y="695"/>
                  </a:lnTo>
                  <a:lnTo>
                    <a:pt x="26" y="679"/>
                  </a:lnTo>
                  <a:lnTo>
                    <a:pt x="35" y="663"/>
                  </a:lnTo>
                  <a:lnTo>
                    <a:pt x="44" y="647"/>
                  </a:lnTo>
                  <a:lnTo>
                    <a:pt x="55" y="630"/>
                  </a:lnTo>
                  <a:lnTo>
                    <a:pt x="64" y="615"/>
                  </a:lnTo>
                  <a:lnTo>
                    <a:pt x="74" y="598"/>
                  </a:lnTo>
                  <a:lnTo>
                    <a:pt x="87" y="579"/>
                  </a:lnTo>
                  <a:lnTo>
                    <a:pt x="101" y="560"/>
                  </a:lnTo>
                  <a:lnTo>
                    <a:pt x="112" y="544"/>
                  </a:lnTo>
                  <a:lnTo>
                    <a:pt x="125" y="529"/>
                  </a:lnTo>
                  <a:lnTo>
                    <a:pt x="138" y="511"/>
                  </a:lnTo>
                  <a:lnTo>
                    <a:pt x="153" y="492"/>
                  </a:lnTo>
                  <a:lnTo>
                    <a:pt x="167" y="475"/>
                  </a:lnTo>
                  <a:lnTo>
                    <a:pt x="182" y="458"/>
                  </a:lnTo>
                  <a:lnTo>
                    <a:pt x="197" y="443"/>
                  </a:lnTo>
                  <a:lnTo>
                    <a:pt x="214" y="423"/>
                  </a:lnTo>
                  <a:lnTo>
                    <a:pt x="230" y="406"/>
                  </a:lnTo>
                  <a:lnTo>
                    <a:pt x="245" y="392"/>
                  </a:lnTo>
                  <a:lnTo>
                    <a:pt x="263" y="376"/>
                  </a:lnTo>
                  <a:lnTo>
                    <a:pt x="276" y="364"/>
                  </a:lnTo>
                  <a:lnTo>
                    <a:pt x="293" y="349"/>
                  </a:lnTo>
                  <a:lnTo>
                    <a:pt x="310" y="335"/>
                  </a:lnTo>
                  <a:lnTo>
                    <a:pt x="330" y="320"/>
                  </a:lnTo>
                  <a:lnTo>
                    <a:pt x="346" y="307"/>
                  </a:lnTo>
                  <a:lnTo>
                    <a:pt x="365" y="291"/>
                  </a:lnTo>
                  <a:lnTo>
                    <a:pt x="388" y="276"/>
                  </a:lnTo>
                  <a:lnTo>
                    <a:pt x="408" y="260"/>
                  </a:lnTo>
                  <a:lnTo>
                    <a:pt x="431" y="245"/>
                  </a:lnTo>
                  <a:lnTo>
                    <a:pt x="453" y="230"/>
                  </a:lnTo>
                  <a:lnTo>
                    <a:pt x="477" y="217"/>
                  </a:lnTo>
                  <a:lnTo>
                    <a:pt x="502" y="203"/>
                  </a:lnTo>
                  <a:lnTo>
                    <a:pt x="524" y="194"/>
                  </a:lnTo>
                  <a:lnTo>
                    <a:pt x="544" y="182"/>
                  </a:lnTo>
                  <a:lnTo>
                    <a:pt x="568" y="172"/>
                  </a:lnTo>
                  <a:lnTo>
                    <a:pt x="584" y="165"/>
                  </a:lnTo>
                  <a:lnTo>
                    <a:pt x="513" y="0"/>
                  </a:lnTo>
                  <a:lnTo>
                    <a:pt x="924" y="235"/>
                  </a:lnTo>
                  <a:lnTo>
                    <a:pt x="817" y="724"/>
                  </a:lnTo>
                  <a:lnTo>
                    <a:pt x="751" y="579"/>
                  </a:lnTo>
                  <a:lnTo>
                    <a:pt x="723" y="592"/>
                  </a:lnTo>
                  <a:lnTo>
                    <a:pt x="697" y="606"/>
                  </a:lnTo>
                  <a:lnTo>
                    <a:pt x="669" y="624"/>
                  </a:lnTo>
                  <a:lnTo>
                    <a:pt x="638" y="644"/>
                  </a:lnTo>
                  <a:lnTo>
                    <a:pt x="614" y="662"/>
                  </a:lnTo>
                  <a:lnTo>
                    <a:pt x="590" y="682"/>
                  </a:lnTo>
                  <a:lnTo>
                    <a:pt x="566" y="701"/>
                  </a:lnTo>
                  <a:lnTo>
                    <a:pt x="546" y="722"/>
                  </a:lnTo>
                  <a:lnTo>
                    <a:pt x="527" y="743"/>
                  </a:lnTo>
                  <a:lnTo>
                    <a:pt x="506" y="766"/>
                  </a:lnTo>
                  <a:lnTo>
                    <a:pt x="488" y="788"/>
                  </a:lnTo>
                  <a:lnTo>
                    <a:pt x="470" y="811"/>
                  </a:lnTo>
                  <a:lnTo>
                    <a:pt x="455" y="831"/>
                  </a:lnTo>
                  <a:lnTo>
                    <a:pt x="438" y="858"/>
                  </a:lnTo>
                  <a:lnTo>
                    <a:pt x="423" y="883"/>
                  </a:lnTo>
                  <a:lnTo>
                    <a:pt x="414" y="902"/>
                  </a:lnTo>
                  <a:lnTo>
                    <a:pt x="403" y="922"/>
                  </a:lnTo>
                  <a:lnTo>
                    <a:pt x="0" y="730"/>
                  </a:lnTo>
                  <a:close/>
                </a:path>
              </a:pathLst>
            </a:custGeom>
            <a:solidFill>
              <a:srgbClr val="00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19" name="Text Box 7">
              <a:extLst>
                <a:ext uri="{FF2B5EF4-FFF2-40B4-BE49-F238E27FC236}">
                  <a16:creationId xmlns:a16="http://schemas.microsoft.com/office/drawing/2014/main" id="{DDC1AE92-F6D0-4D26-86B6-44A82D376C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8" y="1530"/>
              <a:ext cx="23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GB" altLang="en-US" sz="2400">
                  <a:solidFill>
                    <a:schemeClr val="bg2"/>
                  </a:solidFill>
                  <a:latin typeface="Verdana" panose="020B0604030504040204" pitchFamily="34" charset="0"/>
                </a:rPr>
                <a:t>8</a:t>
              </a:r>
              <a:endParaRPr lang="en-GB" altLang="en-US" sz="2400">
                <a:latin typeface="Verdana" panose="020B0604030504040204" pitchFamily="34" charset="0"/>
              </a:endParaRPr>
            </a:p>
          </p:txBody>
        </p:sp>
      </p:grpSp>
      <p:sp>
        <p:nvSpPr>
          <p:cNvPr id="231432" name="Text Box 8">
            <a:extLst>
              <a:ext uri="{FF2B5EF4-FFF2-40B4-BE49-F238E27FC236}">
                <a16:creationId xmlns:a16="http://schemas.microsoft.com/office/drawing/2014/main" id="{42E4FF0C-3263-47C5-89CD-2368BB3897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5613" y="3541713"/>
            <a:ext cx="2209800" cy="10160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Identify processes</a:t>
            </a:r>
          </a:p>
          <a:p>
            <a:pPr>
              <a:defRPr/>
            </a:pP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redesign &amp; their</a:t>
            </a:r>
          </a:p>
          <a:p>
            <a:pPr>
              <a:defRPr/>
            </a:pP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 Customers</a:t>
            </a:r>
          </a:p>
        </p:txBody>
      </p:sp>
      <p:sp>
        <p:nvSpPr>
          <p:cNvPr id="231433" name="Text Box 9">
            <a:extLst>
              <a:ext uri="{FF2B5EF4-FFF2-40B4-BE49-F238E27FC236}">
                <a16:creationId xmlns:a16="http://schemas.microsoft.com/office/drawing/2014/main" id="{5F07845D-02D5-4BEC-9AB4-DE820A2F26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8413" y="5141914"/>
            <a:ext cx="2501900" cy="70802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Benchmark &amp; Identify</a:t>
            </a:r>
          </a:p>
          <a:p>
            <a:pPr>
              <a:defRPr/>
            </a:pP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Change levers &amp; CSF </a:t>
            </a:r>
          </a:p>
        </p:txBody>
      </p:sp>
      <p:sp>
        <p:nvSpPr>
          <p:cNvPr id="231434" name="Text Box 10">
            <a:extLst>
              <a:ext uri="{FF2B5EF4-FFF2-40B4-BE49-F238E27FC236}">
                <a16:creationId xmlns:a16="http://schemas.microsoft.com/office/drawing/2014/main" id="{D7C1FDD4-301D-47DD-8AE0-36AACD3072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7938" y="5868988"/>
            <a:ext cx="3143250" cy="10160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Map &amp; Re-design ideal</a:t>
            </a:r>
          </a:p>
          <a:p>
            <a:pPr>
              <a:defRPr/>
            </a:pP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 &amp; find gap; Develop</a:t>
            </a:r>
          </a:p>
          <a:p>
            <a:pPr>
              <a:defRPr/>
            </a:pP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appropriate process</a:t>
            </a:r>
          </a:p>
        </p:txBody>
      </p:sp>
      <p:sp>
        <p:nvSpPr>
          <p:cNvPr id="231435" name="Text Box 11">
            <a:extLst>
              <a:ext uri="{FF2B5EF4-FFF2-40B4-BE49-F238E27FC236}">
                <a16:creationId xmlns:a16="http://schemas.microsoft.com/office/drawing/2014/main" id="{8401A4F3-515C-4FA8-B7F4-10ABCE8997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0613" y="4948239"/>
            <a:ext cx="2171700" cy="7080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Make new process </a:t>
            </a:r>
          </a:p>
          <a:p>
            <a:pPr>
              <a:defRPr/>
            </a:pP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operational</a:t>
            </a:r>
          </a:p>
        </p:txBody>
      </p:sp>
      <p:sp>
        <p:nvSpPr>
          <p:cNvPr id="231436" name="Text Box 12">
            <a:extLst>
              <a:ext uri="{FF2B5EF4-FFF2-40B4-BE49-F238E27FC236}">
                <a16:creationId xmlns:a16="http://schemas.microsoft.com/office/drawing/2014/main" id="{B2EA2D40-A5B2-426D-B2AE-C5E169729C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348039"/>
            <a:ext cx="2324100" cy="7080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Evaluate the new process periodically</a:t>
            </a:r>
          </a:p>
        </p:txBody>
      </p:sp>
      <p:sp>
        <p:nvSpPr>
          <p:cNvPr id="231437" name="Text Box 13">
            <a:extLst>
              <a:ext uri="{FF2B5EF4-FFF2-40B4-BE49-F238E27FC236}">
                <a16:creationId xmlns:a16="http://schemas.microsoft.com/office/drawing/2014/main" id="{3FBB6129-8574-4D78-ADE3-68CD404C8B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4839" y="1754189"/>
            <a:ext cx="1722437" cy="70802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Make changes </a:t>
            </a:r>
          </a:p>
          <a:p>
            <a:pPr>
              <a:defRPr/>
            </a:pP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necessary</a:t>
            </a:r>
          </a:p>
        </p:txBody>
      </p:sp>
      <p:grpSp>
        <p:nvGrpSpPr>
          <p:cNvPr id="231438" name="Group 14">
            <a:extLst>
              <a:ext uri="{FF2B5EF4-FFF2-40B4-BE49-F238E27FC236}">
                <a16:creationId xmlns:a16="http://schemas.microsoft.com/office/drawing/2014/main" id="{C3168F7E-CC89-4AAE-A7B7-E9284CB04228}"/>
              </a:ext>
            </a:extLst>
          </p:cNvPr>
          <p:cNvGrpSpPr>
            <a:grpSpLocks/>
          </p:cNvGrpSpPr>
          <p:nvPr/>
        </p:nvGrpSpPr>
        <p:grpSpPr bwMode="auto">
          <a:xfrm>
            <a:off x="4056063" y="2960688"/>
            <a:ext cx="1312862" cy="1630362"/>
            <a:chOff x="1596" y="1868"/>
            <a:chExt cx="813" cy="1027"/>
          </a:xfrm>
        </p:grpSpPr>
        <p:sp>
          <p:nvSpPr>
            <p:cNvPr id="42016" name="Freeform 15">
              <a:extLst>
                <a:ext uri="{FF2B5EF4-FFF2-40B4-BE49-F238E27FC236}">
                  <a16:creationId xmlns:a16="http://schemas.microsoft.com/office/drawing/2014/main" id="{DB763528-6311-4013-BC51-454B0A05A1AE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6" y="1868"/>
              <a:ext cx="813" cy="1027"/>
            </a:xfrm>
            <a:custGeom>
              <a:avLst/>
              <a:gdLst>
                <a:gd name="T0" fmla="*/ 813 w 813"/>
                <a:gd name="T1" fmla="*/ 425 h 1027"/>
                <a:gd name="T2" fmla="*/ 607 w 813"/>
                <a:gd name="T3" fmla="*/ 340 h 1027"/>
                <a:gd name="T4" fmla="*/ 598 w 813"/>
                <a:gd name="T5" fmla="*/ 359 h 1027"/>
                <a:gd name="T6" fmla="*/ 593 w 813"/>
                <a:gd name="T7" fmla="*/ 378 h 1027"/>
                <a:gd name="T8" fmla="*/ 587 w 813"/>
                <a:gd name="T9" fmla="*/ 399 h 1027"/>
                <a:gd name="T10" fmla="*/ 583 w 813"/>
                <a:gd name="T11" fmla="*/ 420 h 1027"/>
                <a:gd name="T12" fmla="*/ 577 w 813"/>
                <a:gd name="T13" fmla="*/ 447 h 1027"/>
                <a:gd name="T14" fmla="*/ 573 w 813"/>
                <a:gd name="T15" fmla="*/ 470 h 1027"/>
                <a:gd name="T16" fmla="*/ 570 w 813"/>
                <a:gd name="T17" fmla="*/ 495 h 1027"/>
                <a:gd name="T18" fmla="*/ 567 w 813"/>
                <a:gd name="T19" fmla="*/ 522 h 1027"/>
                <a:gd name="T20" fmla="*/ 565 w 813"/>
                <a:gd name="T21" fmla="*/ 551 h 1027"/>
                <a:gd name="T22" fmla="*/ 565 w 813"/>
                <a:gd name="T23" fmla="*/ 602 h 1027"/>
                <a:gd name="T24" fmla="*/ 566 w 813"/>
                <a:gd name="T25" fmla="*/ 628 h 1027"/>
                <a:gd name="T26" fmla="*/ 567 w 813"/>
                <a:gd name="T27" fmla="*/ 653 h 1027"/>
                <a:gd name="T28" fmla="*/ 571 w 813"/>
                <a:gd name="T29" fmla="*/ 678 h 1027"/>
                <a:gd name="T30" fmla="*/ 576 w 813"/>
                <a:gd name="T31" fmla="*/ 703 h 1027"/>
                <a:gd name="T32" fmla="*/ 580 w 813"/>
                <a:gd name="T33" fmla="*/ 727 h 1027"/>
                <a:gd name="T34" fmla="*/ 586 w 813"/>
                <a:gd name="T35" fmla="*/ 755 h 1027"/>
                <a:gd name="T36" fmla="*/ 595 w 813"/>
                <a:gd name="T37" fmla="*/ 782 h 1027"/>
                <a:gd name="T38" fmla="*/ 206 w 813"/>
                <a:gd name="T39" fmla="*/ 1027 h 1027"/>
                <a:gd name="T40" fmla="*/ 197 w 813"/>
                <a:gd name="T41" fmla="*/ 1002 h 1027"/>
                <a:gd name="T42" fmla="*/ 189 w 813"/>
                <a:gd name="T43" fmla="*/ 980 h 1027"/>
                <a:gd name="T44" fmla="*/ 182 w 813"/>
                <a:gd name="T45" fmla="*/ 960 h 1027"/>
                <a:gd name="T46" fmla="*/ 175 w 813"/>
                <a:gd name="T47" fmla="*/ 937 h 1027"/>
                <a:gd name="T48" fmla="*/ 169 w 813"/>
                <a:gd name="T49" fmla="*/ 918 h 1027"/>
                <a:gd name="T50" fmla="*/ 162 w 813"/>
                <a:gd name="T51" fmla="*/ 897 h 1027"/>
                <a:gd name="T52" fmla="*/ 157 w 813"/>
                <a:gd name="T53" fmla="*/ 877 h 1027"/>
                <a:gd name="T54" fmla="*/ 152 w 813"/>
                <a:gd name="T55" fmla="*/ 858 h 1027"/>
                <a:gd name="T56" fmla="*/ 147 w 813"/>
                <a:gd name="T57" fmla="*/ 838 h 1027"/>
                <a:gd name="T58" fmla="*/ 141 w 813"/>
                <a:gd name="T59" fmla="*/ 814 h 1027"/>
                <a:gd name="T60" fmla="*/ 138 w 813"/>
                <a:gd name="T61" fmla="*/ 789 h 1027"/>
                <a:gd name="T62" fmla="*/ 133 w 813"/>
                <a:gd name="T63" fmla="*/ 766 h 1027"/>
                <a:gd name="T64" fmla="*/ 128 w 813"/>
                <a:gd name="T65" fmla="*/ 744 h 1027"/>
                <a:gd name="T66" fmla="*/ 126 w 813"/>
                <a:gd name="T67" fmla="*/ 717 h 1027"/>
                <a:gd name="T68" fmla="*/ 124 w 813"/>
                <a:gd name="T69" fmla="*/ 692 h 1027"/>
                <a:gd name="T70" fmla="*/ 121 w 813"/>
                <a:gd name="T71" fmla="*/ 664 h 1027"/>
                <a:gd name="T72" fmla="*/ 119 w 813"/>
                <a:gd name="T73" fmla="*/ 637 h 1027"/>
                <a:gd name="T74" fmla="*/ 119 w 813"/>
                <a:gd name="T75" fmla="*/ 609 h 1027"/>
                <a:gd name="T76" fmla="*/ 119 w 813"/>
                <a:gd name="T77" fmla="*/ 581 h 1027"/>
                <a:gd name="T78" fmla="*/ 119 w 813"/>
                <a:gd name="T79" fmla="*/ 545 h 1027"/>
                <a:gd name="T80" fmla="*/ 120 w 813"/>
                <a:gd name="T81" fmla="*/ 513 h 1027"/>
                <a:gd name="T82" fmla="*/ 121 w 813"/>
                <a:gd name="T83" fmla="*/ 491 h 1027"/>
                <a:gd name="T84" fmla="*/ 124 w 813"/>
                <a:gd name="T85" fmla="*/ 465 h 1027"/>
                <a:gd name="T86" fmla="*/ 126 w 813"/>
                <a:gd name="T87" fmla="*/ 440 h 1027"/>
                <a:gd name="T88" fmla="*/ 130 w 813"/>
                <a:gd name="T89" fmla="*/ 410 h 1027"/>
                <a:gd name="T90" fmla="*/ 134 w 813"/>
                <a:gd name="T91" fmla="*/ 384 h 1027"/>
                <a:gd name="T92" fmla="*/ 139 w 813"/>
                <a:gd name="T93" fmla="*/ 361 h 1027"/>
                <a:gd name="T94" fmla="*/ 145 w 813"/>
                <a:gd name="T95" fmla="*/ 331 h 1027"/>
                <a:gd name="T96" fmla="*/ 151 w 813"/>
                <a:gd name="T97" fmla="*/ 307 h 1027"/>
                <a:gd name="T98" fmla="*/ 157 w 813"/>
                <a:gd name="T99" fmla="*/ 278 h 1027"/>
                <a:gd name="T100" fmla="*/ 164 w 813"/>
                <a:gd name="T101" fmla="*/ 255 h 1027"/>
                <a:gd name="T102" fmla="*/ 172 w 813"/>
                <a:gd name="T103" fmla="*/ 228 h 1027"/>
                <a:gd name="T104" fmla="*/ 181 w 813"/>
                <a:gd name="T105" fmla="*/ 202 h 1027"/>
                <a:gd name="T106" fmla="*/ 193 w 813"/>
                <a:gd name="T107" fmla="*/ 170 h 1027"/>
                <a:gd name="T108" fmla="*/ 0 w 813"/>
                <a:gd name="T109" fmla="*/ 89 h 1027"/>
                <a:gd name="T110" fmla="*/ 507 w 813"/>
                <a:gd name="T111" fmla="*/ 0 h 1027"/>
                <a:gd name="T112" fmla="*/ 813 w 813"/>
                <a:gd name="T113" fmla="*/ 425 h 102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813" h="1027">
                  <a:moveTo>
                    <a:pt x="813" y="425"/>
                  </a:moveTo>
                  <a:lnTo>
                    <a:pt x="607" y="340"/>
                  </a:lnTo>
                  <a:lnTo>
                    <a:pt x="598" y="359"/>
                  </a:lnTo>
                  <a:lnTo>
                    <a:pt x="593" y="378"/>
                  </a:lnTo>
                  <a:lnTo>
                    <a:pt x="587" y="399"/>
                  </a:lnTo>
                  <a:lnTo>
                    <a:pt x="583" y="420"/>
                  </a:lnTo>
                  <a:lnTo>
                    <a:pt x="577" y="447"/>
                  </a:lnTo>
                  <a:lnTo>
                    <a:pt x="573" y="470"/>
                  </a:lnTo>
                  <a:lnTo>
                    <a:pt x="570" y="495"/>
                  </a:lnTo>
                  <a:lnTo>
                    <a:pt x="567" y="522"/>
                  </a:lnTo>
                  <a:lnTo>
                    <a:pt x="565" y="551"/>
                  </a:lnTo>
                  <a:lnTo>
                    <a:pt x="565" y="602"/>
                  </a:lnTo>
                  <a:lnTo>
                    <a:pt x="566" y="628"/>
                  </a:lnTo>
                  <a:lnTo>
                    <a:pt x="567" y="653"/>
                  </a:lnTo>
                  <a:lnTo>
                    <a:pt x="571" y="678"/>
                  </a:lnTo>
                  <a:lnTo>
                    <a:pt x="576" y="703"/>
                  </a:lnTo>
                  <a:lnTo>
                    <a:pt x="580" y="727"/>
                  </a:lnTo>
                  <a:lnTo>
                    <a:pt x="586" y="755"/>
                  </a:lnTo>
                  <a:lnTo>
                    <a:pt x="595" y="782"/>
                  </a:lnTo>
                  <a:lnTo>
                    <a:pt x="206" y="1027"/>
                  </a:lnTo>
                  <a:lnTo>
                    <a:pt x="197" y="1002"/>
                  </a:lnTo>
                  <a:lnTo>
                    <a:pt x="189" y="980"/>
                  </a:lnTo>
                  <a:lnTo>
                    <a:pt x="182" y="960"/>
                  </a:lnTo>
                  <a:lnTo>
                    <a:pt x="175" y="937"/>
                  </a:lnTo>
                  <a:lnTo>
                    <a:pt x="169" y="918"/>
                  </a:lnTo>
                  <a:lnTo>
                    <a:pt x="162" y="897"/>
                  </a:lnTo>
                  <a:lnTo>
                    <a:pt x="157" y="877"/>
                  </a:lnTo>
                  <a:lnTo>
                    <a:pt x="152" y="858"/>
                  </a:lnTo>
                  <a:lnTo>
                    <a:pt x="147" y="838"/>
                  </a:lnTo>
                  <a:lnTo>
                    <a:pt x="141" y="814"/>
                  </a:lnTo>
                  <a:lnTo>
                    <a:pt x="138" y="789"/>
                  </a:lnTo>
                  <a:lnTo>
                    <a:pt x="133" y="766"/>
                  </a:lnTo>
                  <a:lnTo>
                    <a:pt x="128" y="744"/>
                  </a:lnTo>
                  <a:lnTo>
                    <a:pt x="126" y="717"/>
                  </a:lnTo>
                  <a:lnTo>
                    <a:pt x="124" y="692"/>
                  </a:lnTo>
                  <a:lnTo>
                    <a:pt x="121" y="664"/>
                  </a:lnTo>
                  <a:lnTo>
                    <a:pt x="119" y="637"/>
                  </a:lnTo>
                  <a:lnTo>
                    <a:pt x="119" y="609"/>
                  </a:lnTo>
                  <a:lnTo>
                    <a:pt x="119" y="581"/>
                  </a:lnTo>
                  <a:lnTo>
                    <a:pt x="119" y="545"/>
                  </a:lnTo>
                  <a:lnTo>
                    <a:pt x="120" y="513"/>
                  </a:lnTo>
                  <a:lnTo>
                    <a:pt x="121" y="491"/>
                  </a:lnTo>
                  <a:lnTo>
                    <a:pt x="124" y="465"/>
                  </a:lnTo>
                  <a:lnTo>
                    <a:pt x="126" y="440"/>
                  </a:lnTo>
                  <a:lnTo>
                    <a:pt x="130" y="410"/>
                  </a:lnTo>
                  <a:lnTo>
                    <a:pt x="134" y="384"/>
                  </a:lnTo>
                  <a:lnTo>
                    <a:pt x="139" y="361"/>
                  </a:lnTo>
                  <a:lnTo>
                    <a:pt x="145" y="331"/>
                  </a:lnTo>
                  <a:lnTo>
                    <a:pt x="151" y="307"/>
                  </a:lnTo>
                  <a:lnTo>
                    <a:pt x="157" y="278"/>
                  </a:lnTo>
                  <a:lnTo>
                    <a:pt x="164" y="255"/>
                  </a:lnTo>
                  <a:lnTo>
                    <a:pt x="172" y="228"/>
                  </a:lnTo>
                  <a:lnTo>
                    <a:pt x="181" y="202"/>
                  </a:lnTo>
                  <a:lnTo>
                    <a:pt x="193" y="170"/>
                  </a:lnTo>
                  <a:lnTo>
                    <a:pt x="0" y="89"/>
                  </a:lnTo>
                  <a:lnTo>
                    <a:pt x="507" y="0"/>
                  </a:lnTo>
                  <a:lnTo>
                    <a:pt x="813" y="425"/>
                  </a:lnTo>
                  <a:close/>
                </a:path>
              </a:pathLst>
            </a:custGeom>
            <a:solidFill>
              <a:srgbClr val="008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17" name="Text Box 16">
              <a:extLst>
                <a:ext uri="{FF2B5EF4-FFF2-40B4-BE49-F238E27FC236}">
                  <a16:creationId xmlns:a16="http://schemas.microsoft.com/office/drawing/2014/main" id="{773BA9F3-CB79-4499-ACD6-0B21D65469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2202"/>
              <a:ext cx="23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GB" altLang="en-US" sz="2400">
                  <a:solidFill>
                    <a:schemeClr val="bg2"/>
                  </a:solidFill>
                  <a:latin typeface="Verdana" panose="020B0604030504040204" pitchFamily="34" charset="0"/>
                </a:rPr>
                <a:t>7</a:t>
              </a:r>
              <a:endParaRPr lang="en-GB" altLang="en-US" sz="2400">
                <a:latin typeface="Verdana" panose="020B0604030504040204" pitchFamily="34" charset="0"/>
              </a:endParaRPr>
            </a:p>
          </p:txBody>
        </p:sp>
      </p:grpSp>
      <p:grpSp>
        <p:nvGrpSpPr>
          <p:cNvPr id="231441" name="Group 17">
            <a:extLst>
              <a:ext uri="{FF2B5EF4-FFF2-40B4-BE49-F238E27FC236}">
                <a16:creationId xmlns:a16="http://schemas.microsoft.com/office/drawing/2014/main" id="{10C9BCEA-E07C-4FD7-9239-F767C396FC1F}"/>
              </a:ext>
            </a:extLst>
          </p:cNvPr>
          <p:cNvGrpSpPr>
            <a:grpSpLocks/>
          </p:cNvGrpSpPr>
          <p:nvPr/>
        </p:nvGrpSpPr>
        <p:grpSpPr bwMode="auto">
          <a:xfrm>
            <a:off x="4114800" y="4138613"/>
            <a:ext cx="1492250" cy="1395412"/>
            <a:chOff x="1633" y="2610"/>
            <a:chExt cx="924" cy="879"/>
          </a:xfrm>
        </p:grpSpPr>
        <p:sp>
          <p:nvSpPr>
            <p:cNvPr id="42014" name="Freeform 18">
              <a:extLst>
                <a:ext uri="{FF2B5EF4-FFF2-40B4-BE49-F238E27FC236}">
                  <a16:creationId xmlns:a16="http://schemas.microsoft.com/office/drawing/2014/main" id="{E546447F-09EB-420D-B3B9-EED843DB4A1B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3" y="2610"/>
              <a:ext cx="924" cy="879"/>
            </a:xfrm>
            <a:custGeom>
              <a:avLst/>
              <a:gdLst>
                <a:gd name="T0" fmla="*/ 734 w 924"/>
                <a:gd name="T1" fmla="*/ 879 h 879"/>
                <a:gd name="T2" fmla="*/ 715 w 924"/>
                <a:gd name="T3" fmla="*/ 870 h 879"/>
                <a:gd name="T4" fmla="*/ 699 w 924"/>
                <a:gd name="T5" fmla="*/ 862 h 879"/>
                <a:gd name="T6" fmla="*/ 682 w 924"/>
                <a:gd name="T7" fmla="*/ 853 h 879"/>
                <a:gd name="T8" fmla="*/ 667 w 924"/>
                <a:gd name="T9" fmla="*/ 845 h 879"/>
                <a:gd name="T10" fmla="*/ 650 w 924"/>
                <a:gd name="T11" fmla="*/ 835 h 879"/>
                <a:gd name="T12" fmla="*/ 634 w 924"/>
                <a:gd name="T13" fmla="*/ 826 h 879"/>
                <a:gd name="T14" fmla="*/ 618 w 924"/>
                <a:gd name="T15" fmla="*/ 815 h 879"/>
                <a:gd name="T16" fmla="*/ 602 w 924"/>
                <a:gd name="T17" fmla="*/ 806 h 879"/>
                <a:gd name="T18" fmla="*/ 584 w 924"/>
                <a:gd name="T19" fmla="*/ 793 h 879"/>
                <a:gd name="T20" fmla="*/ 564 w 924"/>
                <a:gd name="T21" fmla="*/ 780 h 879"/>
                <a:gd name="T22" fmla="*/ 548 w 924"/>
                <a:gd name="T23" fmla="*/ 768 h 879"/>
                <a:gd name="T24" fmla="*/ 533 w 924"/>
                <a:gd name="T25" fmla="*/ 755 h 879"/>
                <a:gd name="T26" fmla="*/ 515 w 924"/>
                <a:gd name="T27" fmla="*/ 741 h 879"/>
                <a:gd name="T28" fmla="*/ 496 w 924"/>
                <a:gd name="T29" fmla="*/ 727 h 879"/>
                <a:gd name="T30" fmla="*/ 479 w 924"/>
                <a:gd name="T31" fmla="*/ 713 h 879"/>
                <a:gd name="T32" fmla="*/ 461 w 924"/>
                <a:gd name="T33" fmla="*/ 697 h 879"/>
                <a:gd name="T34" fmla="*/ 447 w 924"/>
                <a:gd name="T35" fmla="*/ 684 h 879"/>
                <a:gd name="T36" fmla="*/ 427 w 924"/>
                <a:gd name="T37" fmla="*/ 665 h 879"/>
                <a:gd name="T38" fmla="*/ 410 w 924"/>
                <a:gd name="T39" fmla="*/ 650 h 879"/>
                <a:gd name="T40" fmla="*/ 396 w 924"/>
                <a:gd name="T41" fmla="*/ 634 h 879"/>
                <a:gd name="T42" fmla="*/ 379 w 924"/>
                <a:gd name="T43" fmla="*/ 617 h 879"/>
                <a:gd name="T44" fmla="*/ 367 w 924"/>
                <a:gd name="T45" fmla="*/ 603 h 879"/>
                <a:gd name="T46" fmla="*/ 353 w 924"/>
                <a:gd name="T47" fmla="*/ 587 h 879"/>
                <a:gd name="T48" fmla="*/ 339 w 924"/>
                <a:gd name="T49" fmla="*/ 570 h 879"/>
                <a:gd name="T50" fmla="*/ 323 w 924"/>
                <a:gd name="T51" fmla="*/ 550 h 879"/>
                <a:gd name="T52" fmla="*/ 309 w 924"/>
                <a:gd name="T53" fmla="*/ 533 h 879"/>
                <a:gd name="T54" fmla="*/ 295 w 924"/>
                <a:gd name="T55" fmla="*/ 514 h 879"/>
                <a:gd name="T56" fmla="*/ 278 w 924"/>
                <a:gd name="T57" fmla="*/ 492 h 879"/>
                <a:gd name="T58" fmla="*/ 264 w 924"/>
                <a:gd name="T59" fmla="*/ 471 h 879"/>
                <a:gd name="T60" fmla="*/ 248 w 924"/>
                <a:gd name="T61" fmla="*/ 449 h 879"/>
                <a:gd name="T62" fmla="*/ 234 w 924"/>
                <a:gd name="T63" fmla="*/ 426 h 879"/>
                <a:gd name="T64" fmla="*/ 221 w 924"/>
                <a:gd name="T65" fmla="*/ 402 h 879"/>
                <a:gd name="T66" fmla="*/ 207 w 924"/>
                <a:gd name="T67" fmla="*/ 377 h 879"/>
                <a:gd name="T68" fmla="*/ 197 w 924"/>
                <a:gd name="T69" fmla="*/ 356 h 879"/>
                <a:gd name="T70" fmla="*/ 185 w 924"/>
                <a:gd name="T71" fmla="*/ 336 h 879"/>
                <a:gd name="T72" fmla="*/ 176 w 924"/>
                <a:gd name="T73" fmla="*/ 313 h 879"/>
                <a:gd name="T74" fmla="*/ 0 w 924"/>
                <a:gd name="T75" fmla="*/ 396 h 879"/>
                <a:gd name="T76" fmla="*/ 290 w 924"/>
                <a:gd name="T77" fmla="*/ 0 h 879"/>
                <a:gd name="T78" fmla="*/ 781 w 924"/>
                <a:gd name="T79" fmla="*/ 43 h 879"/>
                <a:gd name="T80" fmla="*/ 584 w 924"/>
                <a:gd name="T81" fmla="*/ 131 h 879"/>
                <a:gd name="T82" fmla="*/ 596 w 924"/>
                <a:gd name="T83" fmla="*/ 156 h 879"/>
                <a:gd name="T84" fmla="*/ 610 w 924"/>
                <a:gd name="T85" fmla="*/ 182 h 879"/>
                <a:gd name="T86" fmla="*/ 628 w 924"/>
                <a:gd name="T87" fmla="*/ 211 h 879"/>
                <a:gd name="T88" fmla="*/ 648 w 924"/>
                <a:gd name="T89" fmla="*/ 242 h 879"/>
                <a:gd name="T90" fmla="*/ 666 w 924"/>
                <a:gd name="T91" fmla="*/ 266 h 879"/>
                <a:gd name="T92" fmla="*/ 686 w 924"/>
                <a:gd name="T93" fmla="*/ 289 h 879"/>
                <a:gd name="T94" fmla="*/ 705 w 924"/>
                <a:gd name="T95" fmla="*/ 313 h 879"/>
                <a:gd name="T96" fmla="*/ 725 w 924"/>
                <a:gd name="T97" fmla="*/ 333 h 879"/>
                <a:gd name="T98" fmla="*/ 747 w 924"/>
                <a:gd name="T99" fmla="*/ 352 h 879"/>
                <a:gd name="T100" fmla="*/ 769 w 924"/>
                <a:gd name="T101" fmla="*/ 374 h 879"/>
                <a:gd name="T102" fmla="*/ 792 w 924"/>
                <a:gd name="T103" fmla="*/ 392 h 879"/>
                <a:gd name="T104" fmla="*/ 813 w 924"/>
                <a:gd name="T105" fmla="*/ 410 h 879"/>
                <a:gd name="T106" fmla="*/ 835 w 924"/>
                <a:gd name="T107" fmla="*/ 425 h 879"/>
                <a:gd name="T108" fmla="*/ 861 w 924"/>
                <a:gd name="T109" fmla="*/ 442 h 879"/>
                <a:gd name="T110" fmla="*/ 887 w 924"/>
                <a:gd name="T111" fmla="*/ 457 h 879"/>
                <a:gd name="T112" fmla="*/ 906 w 924"/>
                <a:gd name="T113" fmla="*/ 465 h 879"/>
                <a:gd name="T114" fmla="*/ 924 w 924"/>
                <a:gd name="T115" fmla="*/ 475 h 879"/>
                <a:gd name="T116" fmla="*/ 734 w 924"/>
                <a:gd name="T117" fmla="*/ 879 h 879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924" h="879">
                  <a:moveTo>
                    <a:pt x="734" y="879"/>
                  </a:moveTo>
                  <a:lnTo>
                    <a:pt x="715" y="870"/>
                  </a:lnTo>
                  <a:lnTo>
                    <a:pt x="699" y="862"/>
                  </a:lnTo>
                  <a:lnTo>
                    <a:pt x="682" y="853"/>
                  </a:lnTo>
                  <a:lnTo>
                    <a:pt x="667" y="845"/>
                  </a:lnTo>
                  <a:lnTo>
                    <a:pt x="650" y="835"/>
                  </a:lnTo>
                  <a:lnTo>
                    <a:pt x="634" y="826"/>
                  </a:lnTo>
                  <a:lnTo>
                    <a:pt x="618" y="815"/>
                  </a:lnTo>
                  <a:lnTo>
                    <a:pt x="602" y="806"/>
                  </a:lnTo>
                  <a:lnTo>
                    <a:pt x="584" y="793"/>
                  </a:lnTo>
                  <a:lnTo>
                    <a:pt x="564" y="780"/>
                  </a:lnTo>
                  <a:lnTo>
                    <a:pt x="548" y="768"/>
                  </a:lnTo>
                  <a:lnTo>
                    <a:pt x="533" y="755"/>
                  </a:lnTo>
                  <a:lnTo>
                    <a:pt x="515" y="741"/>
                  </a:lnTo>
                  <a:lnTo>
                    <a:pt x="496" y="727"/>
                  </a:lnTo>
                  <a:lnTo>
                    <a:pt x="479" y="713"/>
                  </a:lnTo>
                  <a:lnTo>
                    <a:pt x="461" y="697"/>
                  </a:lnTo>
                  <a:lnTo>
                    <a:pt x="447" y="684"/>
                  </a:lnTo>
                  <a:lnTo>
                    <a:pt x="427" y="665"/>
                  </a:lnTo>
                  <a:lnTo>
                    <a:pt x="410" y="650"/>
                  </a:lnTo>
                  <a:lnTo>
                    <a:pt x="396" y="634"/>
                  </a:lnTo>
                  <a:lnTo>
                    <a:pt x="379" y="617"/>
                  </a:lnTo>
                  <a:lnTo>
                    <a:pt x="367" y="603"/>
                  </a:lnTo>
                  <a:lnTo>
                    <a:pt x="353" y="587"/>
                  </a:lnTo>
                  <a:lnTo>
                    <a:pt x="339" y="570"/>
                  </a:lnTo>
                  <a:lnTo>
                    <a:pt x="323" y="550"/>
                  </a:lnTo>
                  <a:lnTo>
                    <a:pt x="309" y="533"/>
                  </a:lnTo>
                  <a:lnTo>
                    <a:pt x="295" y="514"/>
                  </a:lnTo>
                  <a:lnTo>
                    <a:pt x="278" y="492"/>
                  </a:lnTo>
                  <a:lnTo>
                    <a:pt x="264" y="471"/>
                  </a:lnTo>
                  <a:lnTo>
                    <a:pt x="248" y="449"/>
                  </a:lnTo>
                  <a:lnTo>
                    <a:pt x="234" y="426"/>
                  </a:lnTo>
                  <a:lnTo>
                    <a:pt x="221" y="402"/>
                  </a:lnTo>
                  <a:lnTo>
                    <a:pt x="207" y="377"/>
                  </a:lnTo>
                  <a:lnTo>
                    <a:pt x="197" y="356"/>
                  </a:lnTo>
                  <a:lnTo>
                    <a:pt x="185" y="336"/>
                  </a:lnTo>
                  <a:lnTo>
                    <a:pt x="176" y="313"/>
                  </a:lnTo>
                  <a:lnTo>
                    <a:pt x="0" y="396"/>
                  </a:lnTo>
                  <a:lnTo>
                    <a:pt x="290" y="0"/>
                  </a:lnTo>
                  <a:lnTo>
                    <a:pt x="781" y="43"/>
                  </a:lnTo>
                  <a:lnTo>
                    <a:pt x="584" y="131"/>
                  </a:lnTo>
                  <a:lnTo>
                    <a:pt x="596" y="156"/>
                  </a:lnTo>
                  <a:lnTo>
                    <a:pt x="610" y="182"/>
                  </a:lnTo>
                  <a:lnTo>
                    <a:pt x="628" y="211"/>
                  </a:lnTo>
                  <a:lnTo>
                    <a:pt x="648" y="242"/>
                  </a:lnTo>
                  <a:lnTo>
                    <a:pt x="666" y="266"/>
                  </a:lnTo>
                  <a:lnTo>
                    <a:pt x="686" y="289"/>
                  </a:lnTo>
                  <a:lnTo>
                    <a:pt x="705" y="313"/>
                  </a:lnTo>
                  <a:lnTo>
                    <a:pt x="725" y="333"/>
                  </a:lnTo>
                  <a:lnTo>
                    <a:pt x="747" y="352"/>
                  </a:lnTo>
                  <a:lnTo>
                    <a:pt x="769" y="374"/>
                  </a:lnTo>
                  <a:lnTo>
                    <a:pt x="792" y="392"/>
                  </a:lnTo>
                  <a:lnTo>
                    <a:pt x="813" y="410"/>
                  </a:lnTo>
                  <a:lnTo>
                    <a:pt x="835" y="425"/>
                  </a:lnTo>
                  <a:lnTo>
                    <a:pt x="861" y="442"/>
                  </a:lnTo>
                  <a:lnTo>
                    <a:pt x="887" y="457"/>
                  </a:lnTo>
                  <a:lnTo>
                    <a:pt x="906" y="465"/>
                  </a:lnTo>
                  <a:lnTo>
                    <a:pt x="924" y="475"/>
                  </a:lnTo>
                  <a:lnTo>
                    <a:pt x="734" y="879"/>
                  </a:lnTo>
                  <a:close/>
                </a:path>
              </a:pathLst>
            </a:custGeom>
            <a:solidFill>
              <a:srgbClr val="FF00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15" name="Text Box 19">
              <a:extLst>
                <a:ext uri="{FF2B5EF4-FFF2-40B4-BE49-F238E27FC236}">
                  <a16:creationId xmlns:a16="http://schemas.microsoft.com/office/drawing/2014/main" id="{6D11FB1D-9926-4047-920D-F5FAB001C2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2874"/>
              <a:ext cx="23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GB" altLang="en-US" sz="2400">
                  <a:solidFill>
                    <a:schemeClr val="bg2"/>
                  </a:solidFill>
                  <a:latin typeface="Verdana" panose="020B0604030504040204" pitchFamily="34" charset="0"/>
                </a:rPr>
                <a:t>6</a:t>
              </a:r>
              <a:endParaRPr lang="en-GB" altLang="en-US" sz="2400">
                <a:latin typeface="Verdana" panose="020B0604030504040204" pitchFamily="34" charset="0"/>
              </a:endParaRPr>
            </a:p>
          </p:txBody>
        </p:sp>
      </p:grpSp>
      <p:grpSp>
        <p:nvGrpSpPr>
          <p:cNvPr id="231444" name="Group 20">
            <a:extLst>
              <a:ext uri="{FF2B5EF4-FFF2-40B4-BE49-F238E27FC236}">
                <a16:creationId xmlns:a16="http://schemas.microsoft.com/office/drawing/2014/main" id="{281EF3ED-B12E-471D-807F-849C7A8EF27A}"/>
              </a:ext>
            </a:extLst>
          </p:cNvPr>
          <p:cNvGrpSpPr>
            <a:grpSpLocks/>
          </p:cNvGrpSpPr>
          <p:nvPr/>
        </p:nvGrpSpPr>
        <p:grpSpPr bwMode="auto">
          <a:xfrm>
            <a:off x="5219700" y="4625976"/>
            <a:ext cx="1620838" cy="1274763"/>
            <a:chOff x="2329" y="2917"/>
            <a:chExt cx="1003" cy="803"/>
          </a:xfrm>
        </p:grpSpPr>
        <p:sp>
          <p:nvSpPr>
            <p:cNvPr id="42012" name="Freeform 21">
              <a:extLst>
                <a:ext uri="{FF2B5EF4-FFF2-40B4-BE49-F238E27FC236}">
                  <a16:creationId xmlns:a16="http://schemas.microsoft.com/office/drawing/2014/main" id="{94A24330-652E-465B-8BB9-D8C218D12EF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9" y="2917"/>
              <a:ext cx="1003" cy="803"/>
            </a:xfrm>
            <a:custGeom>
              <a:avLst/>
              <a:gdLst>
                <a:gd name="T0" fmla="*/ 402 w 1003"/>
                <a:gd name="T1" fmla="*/ 0 h 803"/>
                <a:gd name="T2" fmla="*/ 318 w 1003"/>
                <a:gd name="T3" fmla="*/ 207 h 803"/>
                <a:gd name="T4" fmla="*/ 337 w 1003"/>
                <a:gd name="T5" fmla="*/ 216 h 803"/>
                <a:gd name="T6" fmla="*/ 355 w 1003"/>
                <a:gd name="T7" fmla="*/ 220 h 803"/>
                <a:gd name="T8" fmla="*/ 375 w 1003"/>
                <a:gd name="T9" fmla="*/ 226 h 803"/>
                <a:gd name="T10" fmla="*/ 398 w 1003"/>
                <a:gd name="T11" fmla="*/ 232 h 803"/>
                <a:gd name="T12" fmla="*/ 424 w 1003"/>
                <a:gd name="T13" fmla="*/ 237 h 803"/>
                <a:gd name="T14" fmla="*/ 448 w 1003"/>
                <a:gd name="T15" fmla="*/ 241 h 803"/>
                <a:gd name="T16" fmla="*/ 472 w 1003"/>
                <a:gd name="T17" fmla="*/ 244 h 803"/>
                <a:gd name="T18" fmla="*/ 499 w 1003"/>
                <a:gd name="T19" fmla="*/ 248 h 803"/>
                <a:gd name="T20" fmla="*/ 528 w 1003"/>
                <a:gd name="T21" fmla="*/ 250 h 803"/>
                <a:gd name="T22" fmla="*/ 579 w 1003"/>
                <a:gd name="T23" fmla="*/ 250 h 803"/>
                <a:gd name="T24" fmla="*/ 606 w 1003"/>
                <a:gd name="T25" fmla="*/ 249 h 803"/>
                <a:gd name="T26" fmla="*/ 630 w 1003"/>
                <a:gd name="T27" fmla="*/ 247 h 803"/>
                <a:gd name="T28" fmla="*/ 655 w 1003"/>
                <a:gd name="T29" fmla="*/ 243 h 803"/>
                <a:gd name="T30" fmla="*/ 681 w 1003"/>
                <a:gd name="T31" fmla="*/ 238 h 803"/>
                <a:gd name="T32" fmla="*/ 704 w 1003"/>
                <a:gd name="T33" fmla="*/ 235 h 803"/>
                <a:gd name="T34" fmla="*/ 732 w 1003"/>
                <a:gd name="T35" fmla="*/ 227 h 803"/>
                <a:gd name="T36" fmla="*/ 758 w 1003"/>
                <a:gd name="T37" fmla="*/ 219 h 803"/>
                <a:gd name="T38" fmla="*/ 1003 w 1003"/>
                <a:gd name="T39" fmla="*/ 607 h 803"/>
                <a:gd name="T40" fmla="*/ 980 w 1003"/>
                <a:gd name="T41" fmla="*/ 616 h 803"/>
                <a:gd name="T42" fmla="*/ 957 w 1003"/>
                <a:gd name="T43" fmla="*/ 625 h 803"/>
                <a:gd name="T44" fmla="*/ 937 w 1003"/>
                <a:gd name="T45" fmla="*/ 632 h 803"/>
                <a:gd name="T46" fmla="*/ 915 w 1003"/>
                <a:gd name="T47" fmla="*/ 639 h 803"/>
                <a:gd name="T48" fmla="*/ 895 w 1003"/>
                <a:gd name="T49" fmla="*/ 645 h 803"/>
                <a:gd name="T50" fmla="*/ 874 w 1003"/>
                <a:gd name="T51" fmla="*/ 652 h 803"/>
                <a:gd name="T52" fmla="*/ 855 w 1003"/>
                <a:gd name="T53" fmla="*/ 657 h 803"/>
                <a:gd name="T54" fmla="*/ 835 w 1003"/>
                <a:gd name="T55" fmla="*/ 662 h 803"/>
                <a:gd name="T56" fmla="*/ 814 w 1003"/>
                <a:gd name="T57" fmla="*/ 666 h 803"/>
                <a:gd name="T58" fmla="*/ 792 w 1003"/>
                <a:gd name="T59" fmla="*/ 672 h 803"/>
                <a:gd name="T60" fmla="*/ 766 w 1003"/>
                <a:gd name="T61" fmla="*/ 676 h 803"/>
                <a:gd name="T62" fmla="*/ 744 w 1003"/>
                <a:gd name="T63" fmla="*/ 681 h 803"/>
                <a:gd name="T64" fmla="*/ 720 w 1003"/>
                <a:gd name="T65" fmla="*/ 685 h 803"/>
                <a:gd name="T66" fmla="*/ 695 w 1003"/>
                <a:gd name="T67" fmla="*/ 689 h 803"/>
                <a:gd name="T68" fmla="*/ 669 w 1003"/>
                <a:gd name="T69" fmla="*/ 691 h 803"/>
                <a:gd name="T70" fmla="*/ 641 w 1003"/>
                <a:gd name="T71" fmla="*/ 693 h 803"/>
                <a:gd name="T72" fmla="*/ 613 w 1003"/>
                <a:gd name="T73" fmla="*/ 695 h 803"/>
                <a:gd name="T74" fmla="*/ 587 w 1003"/>
                <a:gd name="T75" fmla="*/ 695 h 803"/>
                <a:gd name="T76" fmla="*/ 559 w 1003"/>
                <a:gd name="T77" fmla="*/ 695 h 803"/>
                <a:gd name="T78" fmla="*/ 523 w 1003"/>
                <a:gd name="T79" fmla="*/ 695 h 803"/>
                <a:gd name="T80" fmla="*/ 491 w 1003"/>
                <a:gd name="T81" fmla="*/ 694 h 803"/>
                <a:gd name="T82" fmla="*/ 468 w 1003"/>
                <a:gd name="T83" fmla="*/ 693 h 803"/>
                <a:gd name="T84" fmla="*/ 443 w 1003"/>
                <a:gd name="T85" fmla="*/ 691 h 803"/>
                <a:gd name="T86" fmla="*/ 417 w 1003"/>
                <a:gd name="T87" fmla="*/ 689 h 803"/>
                <a:gd name="T88" fmla="*/ 387 w 1003"/>
                <a:gd name="T89" fmla="*/ 684 h 803"/>
                <a:gd name="T90" fmla="*/ 362 w 1003"/>
                <a:gd name="T91" fmla="*/ 679 h 803"/>
                <a:gd name="T92" fmla="*/ 337 w 1003"/>
                <a:gd name="T93" fmla="*/ 676 h 803"/>
                <a:gd name="T94" fmla="*/ 308 w 1003"/>
                <a:gd name="T95" fmla="*/ 669 h 803"/>
                <a:gd name="T96" fmla="*/ 285 w 1003"/>
                <a:gd name="T97" fmla="*/ 663 h 803"/>
                <a:gd name="T98" fmla="*/ 256 w 1003"/>
                <a:gd name="T99" fmla="*/ 657 h 803"/>
                <a:gd name="T100" fmla="*/ 232 w 1003"/>
                <a:gd name="T101" fmla="*/ 650 h 803"/>
                <a:gd name="T102" fmla="*/ 207 w 1003"/>
                <a:gd name="T103" fmla="*/ 643 h 803"/>
                <a:gd name="T104" fmla="*/ 180 w 1003"/>
                <a:gd name="T105" fmla="*/ 633 h 803"/>
                <a:gd name="T106" fmla="*/ 148 w 1003"/>
                <a:gd name="T107" fmla="*/ 621 h 803"/>
                <a:gd name="T108" fmla="*/ 72 w 1003"/>
                <a:gd name="T109" fmla="*/ 803 h 803"/>
                <a:gd name="T110" fmla="*/ 0 w 1003"/>
                <a:gd name="T111" fmla="*/ 288 h 803"/>
                <a:gd name="T112" fmla="*/ 402 w 1003"/>
                <a:gd name="T113" fmla="*/ 0 h 803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003" h="803">
                  <a:moveTo>
                    <a:pt x="402" y="0"/>
                  </a:moveTo>
                  <a:lnTo>
                    <a:pt x="318" y="207"/>
                  </a:lnTo>
                  <a:lnTo>
                    <a:pt x="337" y="216"/>
                  </a:lnTo>
                  <a:lnTo>
                    <a:pt x="355" y="220"/>
                  </a:lnTo>
                  <a:lnTo>
                    <a:pt x="375" y="226"/>
                  </a:lnTo>
                  <a:lnTo>
                    <a:pt x="398" y="232"/>
                  </a:lnTo>
                  <a:lnTo>
                    <a:pt x="424" y="237"/>
                  </a:lnTo>
                  <a:lnTo>
                    <a:pt x="448" y="241"/>
                  </a:lnTo>
                  <a:lnTo>
                    <a:pt x="472" y="244"/>
                  </a:lnTo>
                  <a:lnTo>
                    <a:pt x="499" y="248"/>
                  </a:lnTo>
                  <a:lnTo>
                    <a:pt x="528" y="250"/>
                  </a:lnTo>
                  <a:lnTo>
                    <a:pt x="579" y="250"/>
                  </a:lnTo>
                  <a:lnTo>
                    <a:pt x="606" y="249"/>
                  </a:lnTo>
                  <a:lnTo>
                    <a:pt x="630" y="247"/>
                  </a:lnTo>
                  <a:lnTo>
                    <a:pt x="655" y="243"/>
                  </a:lnTo>
                  <a:lnTo>
                    <a:pt x="681" y="238"/>
                  </a:lnTo>
                  <a:lnTo>
                    <a:pt x="704" y="235"/>
                  </a:lnTo>
                  <a:lnTo>
                    <a:pt x="732" y="227"/>
                  </a:lnTo>
                  <a:lnTo>
                    <a:pt x="758" y="219"/>
                  </a:lnTo>
                  <a:lnTo>
                    <a:pt x="1003" y="607"/>
                  </a:lnTo>
                  <a:lnTo>
                    <a:pt x="980" y="616"/>
                  </a:lnTo>
                  <a:lnTo>
                    <a:pt x="957" y="625"/>
                  </a:lnTo>
                  <a:lnTo>
                    <a:pt x="937" y="632"/>
                  </a:lnTo>
                  <a:lnTo>
                    <a:pt x="915" y="639"/>
                  </a:lnTo>
                  <a:lnTo>
                    <a:pt x="895" y="645"/>
                  </a:lnTo>
                  <a:lnTo>
                    <a:pt x="874" y="652"/>
                  </a:lnTo>
                  <a:lnTo>
                    <a:pt x="855" y="657"/>
                  </a:lnTo>
                  <a:lnTo>
                    <a:pt x="835" y="662"/>
                  </a:lnTo>
                  <a:lnTo>
                    <a:pt x="814" y="666"/>
                  </a:lnTo>
                  <a:lnTo>
                    <a:pt x="792" y="672"/>
                  </a:lnTo>
                  <a:lnTo>
                    <a:pt x="766" y="676"/>
                  </a:lnTo>
                  <a:lnTo>
                    <a:pt x="744" y="681"/>
                  </a:lnTo>
                  <a:lnTo>
                    <a:pt x="720" y="685"/>
                  </a:lnTo>
                  <a:lnTo>
                    <a:pt x="695" y="689"/>
                  </a:lnTo>
                  <a:lnTo>
                    <a:pt x="669" y="691"/>
                  </a:lnTo>
                  <a:lnTo>
                    <a:pt x="641" y="693"/>
                  </a:lnTo>
                  <a:lnTo>
                    <a:pt x="613" y="695"/>
                  </a:lnTo>
                  <a:lnTo>
                    <a:pt x="587" y="695"/>
                  </a:lnTo>
                  <a:lnTo>
                    <a:pt x="559" y="695"/>
                  </a:lnTo>
                  <a:lnTo>
                    <a:pt x="523" y="695"/>
                  </a:lnTo>
                  <a:lnTo>
                    <a:pt x="491" y="694"/>
                  </a:lnTo>
                  <a:lnTo>
                    <a:pt x="468" y="693"/>
                  </a:lnTo>
                  <a:lnTo>
                    <a:pt x="443" y="691"/>
                  </a:lnTo>
                  <a:lnTo>
                    <a:pt x="417" y="689"/>
                  </a:lnTo>
                  <a:lnTo>
                    <a:pt x="387" y="684"/>
                  </a:lnTo>
                  <a:lnTo>
                    <a:pt x="362" y="679"/>
                  </a:lnTo>
                  <a:lnTo>
                    <a:pt x="337" y="676"/>
                  </a:lnTo>
                  <a:lnTo>
                    <a:pt x="308" y="669"/>
                  </a:lnTo>
                  <a:lnTo>
                    <a:pt x="285" y="663"/>
                  </a:lnTo>
                  <a:lnTo>
                    <a:pt x="256" y="657"/>
                  </a:lnTo>
                  <a:lnTo>
                    <a:pt x="232" y="650"/>
                  </a:lnTo>
                  <a:lnTo>
                    <a:pt x="207" y="643"/>
                  </a:lnTo>
                  <a:lnTo>
                    <a:pt x="180" y="633"/>
                  </a:lnTo>
                  <a:lnTo>
                    <a:pt x="148" y="621"/>
                  </a:lnTo>
                  <a:lnTo>
                    <a:pt x="72" y="803"/>
                  </a:lnTo>
                  <a:lnTo>
                    <a:pt x="0" y="288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rgbClr val="FFFF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13" name="Text Box 22">
              <a:extLst>
                <a:ext uri="{FF2B5EF4-FFF2-40B4-BE49-F238E27FC236}">
                  <a16:creationId xmlns:a16="http://schemas.microsoft.com/office/drawing/2014/main" id="{1CC87DFC-F9BA-40F1-A4BF-6FD8B9E32D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82" y="3140"/>
              <a:ext cx="23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GB" altLang="en-US" sz="2400">
                  <a:solidFill>
                    <a:schemeClr val="bg2"/>
                  </a:solidFill>
                  <a:latin typeface="Verdana" panose="020B0604030504040204" pitchFamily="34" charset="0"/>
                </a:rPr>
                <a:t>5</a:t>
              </a:r>
            </a:p>
          </p:txBody>
        </p:sp>
      </p:grpSp>
      <p:grpSp>
        <p:nvGrpSpPr>
          <p:cNvPr id="231447" name="Group 23">
            <a:extLst>
              <a:ext uri="{FF2B5EF4-FFF2-40B4-BE49-F238E27FC236}">
                <a16:creationId xmlns:a16="http://schemas.microsoft.com/office/drawing/2014/main" id="{DBE98375-9380-465B-8D9E-D7EA9534370B}"/>
              </a:ext>
            </a:extLst>
          </p:cNvPr>
          <p:cNvGrpSpPr>
            <a:grpSpLocks/>
          </p:cNvGrpSpPr>
          <p:nvPr/>
        </p:nvGrpSpPr>
        <p:grpSpPr bwMode="auto">
          <a:xfrm>
            <a:off x="6369051" y="4376738"/>
            <a:ext cx="1408113" cy="1384300"/>
            <a:chOff x="3053" y="2760"/>
            <a:chExt cx="872" cy="872"/>
          </a:xfrm>
        </p:grpSpPr>
        <p:sp>
          <p:nvSpPr>
            <p:cNvPr id="42010" name="Freeform 24">
              <a:extLst>
                <a:ext uri="{FF2B5EF4-FFF2-40B4-BE49-F238E27FC236}">
                  <a16:creationId xmlns:a16="http://schemas.microsoft.com/office/drawing/2014/main" id="{32D4280D-FBCD-4C2E-B135-6B51619D021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3" y="2760"/>
              <a:ext cx="872" cy="872"/>
            </a:xfrm>
            <a:custGeom>
              <a:avLst/>
              <a:gdLst>
                <a:gd name="T0" fmla="*/ 872 w 872"/>
                <a:gd name="T1" fmla="*/ 192 h 872"/>
                <a:gd name="T2" fmla="*/ 861 w 872"/>
                <a:gd name="T3" fmla="*/ 211 h 872"/>
                <a:gd name="T4" fmla="*/ 854 w 872"/>
                <a:gd name="T5" fmla="*/ 226 h 872"/>
                <a:gd name="T6" fmla="*/ 844 w 872"/>
                <a:gd name="T7" fmla="*/ 243 h 872"/>
                <a:gd name="T8" fmla="*/ 837 w 872"/>
                <a:gd name="T9" fmla="*/ 258 h 872"/>
                <a:gd name="T10" fmla="*/ 828 w 872"/>
                <a:gd name="T11" fmla="*/ 275 h 872"/>
                <a:gd name="T12" fmla="*/ 817 w 872"/>
                <a:gd name="T13" fmla="*/ 292 h 872"/>
                <a:gd name="T14" fmla="*/ 808 w 872"/>
                <a:gd name="T15" fmla="*/ 307 h 872"/>
                <a:gd name="T16" fmla="*/ 797 w 872"/>
                <a:gd name="T17" fmla="*/ 324 h 872"/>
                <a:gd name="T18" fmla="*/ 784 w 872"/>
                <a:gd name="T19" fmla="*/ 342 h 872"/>
                <a:gd name="T20" fmla="*/ 771 w 872"/>
                <a:gd name="T21" fmla="*/ 361 h 872"/>
                <a:gd name="T22" fmla="*/ 760 w 872"/>
                <a:gd name="T23" fmla="*/ 376 h 872"/>
                <a:gd name="T24" fmla="*/ 747 w 872"/>
                <a:gd name="T25" fmla="*/ 392 h 872"/>
                <a:gd name="T26" fmla="*/ 733 w 872"/>
                <a:gd name="T27" fmla="*/ 411 h 872"/>
                <a:gd name="T28" fmla="*/ 718 w 872"/>
                <a:gd name="T29" fmla="*/ 430 h 872"/>
                <a:gd name="T30" fmla="*/ 704 w 872"/>
                <a:gd name="T31" fmla="*/ 446 h 872"/>
                <a:gd name="T32" fmla="*/ 689 w 872"/>
                <a:gd name="T33" fmla="*/ 464 h 872"/>
                <a:gd name="T34" fmla="*/ 676 w 872"/>
                <a:gd name="T35" fmla="*/ 478 h 872"/>
                <a:gd name="T36" fmla="*/ 657 w 872"/>
                <a:gd name="T37" fmla="*/ 499 h 872"/>
                <a:gd name="T38" fmla="*/ 641 w 872"/>
                <a:gd name="T39" fmla="*/ 515 h 872"/>
                <a:gd name="T40" fmla="*/ 626 w 872"/>
                <a:gd name="T41" fmla="*/ 530 h 872"/>
                <a:gd name="T42" fmla="*/ 608 w 872"/>
                <a:gd name="T43" fmla="*/ 546 h 872"/>
                <a:gd name="T44" fmla="*/ 595 w 872"/>
                <a:gd name="T45" fmla="*/ 558 h 872"/>
                <a:gd name="T46" fmla="*/ 578 w 872"/>
                <a:gd name="T47" fmla="*/ 572 h 872"/>
                <a:gd name="T48" fmla="*/ 561 w 872"/>
                <a:gd name="T49" fmla="*/ 587 h 872"/>
                <a:gd name="T50" fmla="*/ 542 w 872"/>
                <a:gd name="T51" fmla="*/ 602 h 872"/>
                <a:gd name="T52" fmla="*/ 526 w 872"/>
                <a:gd name="T53" fmla="*/ 615 h 872"/>
                <a:gd name="T54" fmla="*/ 507 w 872"/>
                <a:gd name="T55" fmla="*/ 630 h 872"/>
                <a:gd name="T56" fmla="*/ 483 w 872"/>
                <a:gd name="T57" fmla="*/ 646 h 872"/>
                <a:gd name="T58" fmla="*/ 463 w 872"/>
                <a:gd name="T59" fmla="*/ 660 h 872"/>
                <a:gd name="T60" fmla="*/ 441 w 872"/>
                <a:gd name="T61" fmla="*/ 676 h 872"/>
                <a:gd name="T62" fmla="*/ 419 w 872"/>
                <a:gd name="T63" fmla="*/ 691 h 872"/>
                <a:gd name="T64" fmla="*/ 395 w 872"/>
                <a:gd name="T65" fmla="*/ 704 h 872"/>
                <a:gd name="T66" fmla="*/ 515 w 872"/>
                <a:gd name="T67" fmla="*/ 872 h 872"/>
                <a:gd name="T68" fmla="*/ 36 w 872"/>
                <a:gd name="T69" fmla="*/ 657 h 872"/>
                <a:gd name="T70" fmla="*/ 0 w 872"/>
                <a:gd name="T71" fmla="*/ 231 h 872"/>
                <a:gd name="T72" fmla="*/ 100 w 872"/>
                <a:gd name="T73" fmla="*/ 351 h 872"/>
                <a:gd name="T74" fmla="*/ 122 w 872"/>
                <a:gd name="T75" fmla="*/ 340 h 872"/>
                <a:gd name="T76" fmla="*/ 145 w 872"/>
                <a:gd name="T77" fmla="*/ 329 h 872"/>
                <a:gd name="T78" fmla="*/ 175 w 872"/>
                <a:gd name="T79" fmla="*/ 314 h 872"/>
                <a:gd name="T80" fmla="*/ 203 w 872"/>
                <a:gd name="T81" fmla="*/ 298 h 872"/>
                <a:gd name="T82" fmla="*/ 233 w 872"/>
                <a:gd name="T83" fmla="*/ 277 h 872"/>
                <a:gd name="T84" fmla="*/ 258 w 872"/>
                <a:gd name="T85" fmla="*/ 260 h 872"/>
                <a:gd name="T86" fmla="*/ 282 w 872"/>
                <a:gd name="T87" fmla="*/ 239 h 872"/>
                <a:gd name="T88" fmla="*/ 306 w 872"/>
                <a:gd name="T89" fmla="*/ 219 h 872"/>
                <a:gd name="T90" fmla="*/ 325 w 872"/>
                <a:gd name="T91" fmla="*/ 200 h 872"/>
                <a:gd name="T92" fmla="*/ 345 w 872"/>
                <a:gd name="T93" fmla="*/ 179 h 872"/>
                <a:gd name="T94" fmla="*/ 366 w 872"/>
                <a:gd name="T95" fmla="*/ 155 h 872"/>
                <a:gd name="T96" fmla="*/ 384 w 872"/>
                <a:gd name="T97" fmla="*/ 133 h 872"/>
                <a:gd name="T98" fmla="*/ 402 w 872"/>
                <a:gd name="T99" fmla="*/ 111 h 872"/>
                <a:gd name="T100" fmla="*/ 417 w 872"/>
                <a:gd name="T101" fmla="*/ 91 h 872"/>
                <a:gd name="T102" fmla="*/ 434 w 872"/>
                <a:gd name="T103" fmla="*/ 63 h 872"/>
                <a:gd name="T104" fmla="*/ 450 w 872"/>
                <a:gd name="T105" fmla="*/ 38 h 872"/>
                <a:gd name="T106" fmla="*/ 458 w 872"/>
                <a:gd name="T107" fmla="*/ 19 h 872"/>
                <a:gd name="T108" fmla="*/ 466 w 872"/>
                <a:gd name="T109" fmla="*/ 0 h 872"/>
                <a:gd name="T110" fmla="*/ 872 w 872"/>
                <a:gd name="T111" fmla="*/ 192 h 87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872" h="872">
                  <a:moveTo>
                    <a:pt x="872" y="192"/>
                  </a:moveTo>
                  <a:lnTo>
                    <a:pt x="861" y="211"/>
                  </a:lnTo>
                  <a:lnTo>
                    <a:pt x="854" y="226"/>
                  </a:lnTo>
                  <a:lnTo>
                    <a:pt x="844" y="243"/>
                  </a:lnTo>
                  <a:lnTo>
                    <a:pt x="837" y="258"/>
                  </a:lnTo>
                  <a:lnTo>
                    <a:pt x="828" y="275"/>
                  </a:lnTo>
                  <a:lnTo>
                    <a:pt x="817" y="292"/>
                  </a:lnTo>
                  <a:lnTo>
                    <a:pt x="808" y="307"/>
                  </a:lnTo>
                  <a:lnTo>
                    <a:pt x="797" y="324"/>
                  </a:lnTo>
                  <a:lnTo>
                    <a:pt x="784" y="342"/>
                  </a:lnTo>
                  <a:lnTo>
                    <a:pt x="771" y="361"/>
                  </a:lnTo>
                  <a:lnTo>
                    <a:pt x="760" y="376"/>
                  </a:lnTo>
                  <a:lnTo>
                    <a:pt x="747" y="392"/>
                  </a:lnTo>
                  <a:lnTo>
                    <a:pt x="733" y="411"/>
                  </a:lnTo>
                  <a:lnTo>
                    <a:pt x="718" y="430"/>
                  </a:lnTo>
                  <a:lnTo>
                    <a:pt x="704" y="446"/>
                  </a:lnTo>
                  <a:lnTo>
                    <a:pt x="689" y="464"/>
                  </a:lnTo>
                  <a:lnTo>
                    <a:pt x="676" y="478"/>
                  </a:lnTo>
                  <a:lnTo>
                    <a:pt x="657" y="499"/>
                  </a:lnTo>
                  <a:lnTo>
                    <a:pt x="641" y="515"/>
                  </a:lnTo>
                  <a:lnTo>
                    <a:pt x="626" y="530"/>
                  </a:lnTo>
                  <a:lnTo>
                    <a:pt x="608" y="546"/>
                  </a:lnTo>
                  <a:lnTo>
                    <a:pt x="595" y="558"/>
                  </a:lnTo>
                  <a:lnTo>
                    <a:pt x="578" y="572"/>
                  </a:lnTo>
                  <a:lnTo>
                    <a:pt x="561" y="587"/>
                  </a:lnTo>
                  <a:lnTo>
                    <a:pt x="542" y="602"/>
                  </a:lnTo>
                  <a:lnTo>
                    <a:pt x="526" y="615"/>
                  </a:lnTo>
                  <a:lnTo>
                    <a:pt x="507" y="630"/>
                  </a:lnTo>
                  <a:lnTo>
                    <a:pt x="483" y="646"/>
                  </a:lnTo>
                  <a:lnTo>
                    <a:pt x="463" y="660"/>
                  </a:lnTo>
                  <a:lnTo>
                    <a:pt x="441" y="676"/>
                  </a:lnTo>
                  <a:lnTo>
                    <a:pt x="419" y="691"/>
                  </a:lnTo>
                  <a:lnTo>
                    <a:pt x="395" y="704"/>
                  </a:lnTo>
                  <a:lnTo>
                    <a:pt x="515" y="872"/>
                  </a:lnTo>
                  <a:lnTo>
                    <a:pt x="36" y="657"/>
                  </a:lnTo>
                  <a:lnTo>
                    <a:pt x="0" y="231"/>
                  </a:lnTo>
                  <a:lnTo>
                    <a:pt x="100" y="351"/>
                  </a:lnTo>
                  <a:lnTo>
                    <a:pt x="122" y="340"/>
                  </a:lnTo>
                  <a:lnTo>
                    <a:pt x="145" y="329"/>
                  </a:lnTo>
                  <a:lnTo>
                    <a:pt x="175" y="314"/>
                  </a:lnTo>
                  <a:lnTo>
                    <a:pt x="203" y="298"/>
                  </a:lnTo>
                  <a:lnTo>
                    <a:pt x="233" y="277"/>
                  </a:lnTo>
                  <a:lnTo>
                    <a:pt x="258" y="260"/>
                  </a:lnTo>
                  <a:lnTo>
                    <a:pt x="282" y="239"/>
                  </a:lnTo>
                  <a:lnTo>
                    <a:pt x="306" y="219"/>
                  </a:lnTo>
                  <a:lnTo>
                    <a:pt x="325" y="200"/>
                  </a:lnTo>
                  <a:lnTo>
                    <a:pt x="345" y="179"/>
                  </a:lnTo>
                  <a:lnTo>
                    <a:pt x="366" y="155"/>
                  </a:lnTo>
                  <a:lnTo>
                    <a:pt x="384" y="133"/>
                  </a:lnTo>
                  <a:lnTo>
                    <a:pt x="402" y="111"/>
                  </a:lnTo>
                  <a:lnTo>
                    <a:pt x="417" y="91"/>
                  </a:lnTo>
                  <a:lnTo>
                    <a:pt x="434" y="63"/>
                  </a:lnTo>
                  <a:lnTo>
                    <a:pt x="450" y="38"/>
                  </a:lnTo>
                  <a:lnTo>
                    <a:pt x="458" y="19"/>
                  </a:lnTo>
                  <a:lnTo>
                    <a:pt x="466" y="0"/>
                  </a:lnTo>
                  <a:lnTo>
                    <a:pt x="872" y="192"/>
                  </a:lnTo>
                  <a:close/>
                </a:path>
              </a:pathLst>
            </a:custGeom>
            <a:solidFill>
              <a:srgbClr val="00808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11" name="Text Box 25">
              <a:extLst>
                <a:ext uri="{FF2B5EF4-FFF2-40B4-BE49-F238E27FC236}">
                  <a16:creationId xmlns:a16="http://schemas.microsoft.com/office/drawing/2014/main" id="{2A4E6A5A-285F-4957-BA96-570F35982C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2" y="2996"/>
              <a:ext cx="23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GB" altLang="en-US" sz="2400">
                  <a:solidFill>
                    <a:schemeClr val="bg2"/>
                  </a:solidFill>
                  <a:latin typeface="Verdana" panose="020B0604030504040204" pitchFamily="34" charset="0"/>
                </a:rPr>
                <a:t>4</a:t>
              </a:r>
              <a:endParaRPr lang="en-GB" altLang="en-US" sz="2400">
                <a:latin typeface="Verdana" panose="020B0604030504040204" pitchFamily="34" charset="0"/>
              </a:endParaRPr>
            </a:p>
          </p:txBody>
        </p:sp>
      </p:grpSp>
      <p:grpSp>
        <p:nvGrpSpPr>
          <p:cNvPr id="231450" name="Group 26">
            <a:extLst>
              <a:ext uri="{FF2B5EF4-FFF2-40B4-BE49-F238E27FC236}">
                <a16:creationId xmlns:a16="http://schemas.microsoft.com/office/drawing/2014/main" id="{03F25FE7-1B4A-466A-B010-1042B6CE1C60}"/>
              </a:ext>
            </a:extLst>
          </p:cNvPr>
          <p:cNvGrpSpPr>
            <a:grpSpLocks/>
          </p:cNvGrpSpPr>
          <p:nvPr/>
        </p:nvGrpSpPr>
        <p:grpSpPr bwMode="auto">
          <a:xfrm>
            <a:off x="6856414" y="3195638"/>
            <a:ext cx="1298575" cy="1611312"/>
            <a:chOff x="3360" y="2016"/>
            <a:chExt cx="804" cy="1015"/>
          </a:xfrm>
        </p:grpSpPr>
        <p:sp>
          <p:nvSpPr>
            <p:cNvPr id="42008" name="Freeform 27">
              <a:extLst>
                <a:ext uri="{FF2B5EF4-FFF2-40B4-BE49-F238E27FC236}">
                  <a16:creationId xmlns:a16="http://schemas.microsoft.com/office/drawing/2014/main" id="{CFA042C5-5DBA-43DB-BA5D-DDD9B64C1453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0" y="2016"/>
              <a:ext cx="804" cy="1015"/>
            </a:xfrm>
            <a:custGeom>
              <a:avLst/>
              <a:gdLst>
                <a:gd name="T0" fmla="*/ 0 w 804"/>
                <a:gd name="T1" fmla="*/ 645 h 1015"/>
                <a:gd name="T2" fmla="*/ 200 w 804"/>
                <a:gd name="T3" fmla="*/ 720 h 1015"/>
                <a:gd name="T4" fmla="*/ 211 w 804"/>
                <a:gd name="T5" fmla="*/ 695 h 1015"/>
                <a:gd name="T6" fmla="*/ 219 w 804"/>
                <a:gd name="T7" fmla="*/ 671 h 1015"/>
                <a:gd name="T8" fmla="*/ 225 w 804"/>
                <a:gd name="T9" fmla="*/ 648 h 1015"/>
                <a:gd name="T10" fmla="*/ 231 w 804"/>
                <a:gd name="T11" fmla="*/ 628 h 1015"/>
                <a:gd name="T12" fmla="*/ 237 w 804"/>
                <a:gd name="T13" fmla="*/ 606 h 1015"/>
                <a:gd name="T14" fmla="*/ 242 w 804"/>
                <a:gd name="T15" fmla="*/ 579 h 1015"/>
                <a:gd name="T16" fmla="*/ 245 w 804"/>
                <a:gd name="T17" fmla="*/ 556 h 1015"/>
                <a:gd name="T18" fmla="*/ 249 w 804"/>
                <a:gd name="T19" fmla="*/ 532 h 1015"/>
                <a:gd name="T20" fmla="*/ 253 w 804"/>
                <a:gd name="T21" fmla="*/ 504 h 1015"/>
                <a:gd name="T22" fmla="*/ 254 w 804"/>
                <a:gd name="T23" fmla="*/ 476 h 1015"/>
                <a:gd name="T24" fmla="*/ 254 w 804"/>
                <a:gd name="T25" fmla="*/ 425 h 1015"/>
                <a:gd name="T26" fmla="*/ 253 w 804"/>
                <a:gd name="T27" fmla="*/ 397 h 1015"/>
                <a:gd name="T28" fmla="*/ 251 w 804"/>
                <a:gd name="T29" fmla="*/ 374 h 1015"/>
                <a:gd name="T30" fmla="*/ 248 w 804"/>
                <a:gd name="T31" fmla="*/ 349 h 1015"/>
                <a:gd name="T32" fmla="*/ 243 w 804"/>
                <a:gd name="T33" fmla="*/ 322 h 1015"/>
                <a:gd name="T34" fmla="*/ 238 w 804"/>
                <a:gd name="T35" fmla="*/ 300 h 1015"/>
                <a:gd name="T36" fmla="*/ 232 w 804"/>
                <a:gd name="T37" fmla="*/ 271 h 1015"/>
                <a:gd name="T38" fmla="*/ 224 w 804"/>
                <a:gd name="T39" fmla="*/ 244 h 1015"/>
                <a:gd name="T40" fmla="*/ 612 w 804"/>
                <a:gd name="T41" fmla="*/ 0 h 1015"/>
                <a:gd name="T42" fmla="*/ 621 w 804"/>
                <a:gd name="T43" fmla="*/ 24 h 1015"/>
                <a:gd name="T44" fmla="*/ 630 w 804"/>
                <a:gd name="T45" fmla="*/ 46 h 1015"/>
                <a:gd name="T46" fmla="*/ 637 w 804"/>
                <a:gd name="T47" fmla="*/ 67 h 1015"/>
                <a:gd name="T48" fmla="*/ 644 w 804"/>
                <a:gd name="T49" fmla="*/ 88 h 1015"/>
                <a:gd name="T50" fmla="*/ 650 w 804"/>
                <a:gd name="T51" fmla="*/ 108 h 1015"/>
                <a:gd name="T52" fmla="*/ 657 w 804"/>
                <a:gd name="T53" fmla="*/ 130 h 1015"/>
                <a:gd name="T54" fmla="*/ 662 w 804"/>
                <a:gd name="T55" fmla="*/ 149 h 1015"/>
                <a:gd name="T56" fmla="*/ 666 w 804"/>
                <a:gd name="T57" fmla="*/ 169 h 1015"/>
                <a:gd name="T58" fmla="*/ 671 w 804"/>
                <a:gd name="T59" fmla="*/ 189 h 1015"/>
                <a:gd name="T60" fmla="*/ 677 w 804"/>
                <a:gd name="T61" fmla="*/ 212 h 1015"/>
                <a:gd name="T62" fmla="*/ 681 w 804"/>
                <a:gd name="T63" fmla="*/ 238 h 1015"/>
                <a:gd name="T64" fmla="*/ 685 w 804"/>
                <a:gd name="T65" fmla="*/ 259 h 1015"/>
                <a:gd name="T66" fmla="*/ 690 w 804"/>
                <a:gd name="T67" fmla="*/ 283 h 1015"/>
                <a:gd name="T68" fmla="*/ 694 w 804"/>
                <a:gd name="T69" fmla="*/ 308 h 1015"/>
                <a:gd name="T70" fmla="*/ 695 w 804"/>
                <a:gd name="T71" fmla="*/ 334 h 1015"/>
                <a:gd name="T72" fmla="*/ 697 w 804"/>
                <a:gd name="T73" fmla="*/ 363 h 1015"/>
                <a:gd name="T74" fmla="*/ 700 w 804"/>
                <a:gd name="T75" fmla="*/ 390 h 1015"/>
                <a:gd name="T76" fmla="*/ 700 w 804"/>
                <a:gd name="T77" fmla="*/ 416 h 1015"/>
                <a:gd name="T78" fmla="*/ 700 w 804"/>
                <a:gd name="T79" fmla="*/ 445 h 1015"/>
                <a:gd name="T80" fmla="*/ 700 w 804"/>
                <a:gd name="T81" fmla="*/ 481 h 1015"/>
                <a:gd name="T82" fmla="*/ 699 w 804"/>
                <a:gd name="T83" fmla="*/ 513 h 1015"/>
                <a:gd name="T84" fmla="*/ 697 w 804"/>
                <a:gd name="T85" fmla="*/ 535 h 1015"/>
                <a:gd name="T86" fmla="*/ 695 w 804"/>
                <a:gd name="T87" fmla="*/ 560 h 1015"/>
                <a:gd name="T88" fmla="*/ 694 w 804"/>
                <a:gd name="T89" fmla="*/ 587 h 1015"/>
                <a:gd name="T90" fmla="*/ 689 w 804"/>
                <a:gd name="T91" fmla="*/ 616 h 1015"/>
                <a:gd name="T92" fmla="*/ 684 w 804"/>
                <a:gd name="T93" fmla="*/ 641 h 1015"/>
                <a:gd name="T94" fmla="*/ 680 w 804"/>
                <a:gd name="T95" fmla="*/ 666 h 1015"/>
                <a:gd name="T96" fmla="*/ 674 w 804"/>
                <a:gd name="T97" fmla="*/ 696 h 1015"/>
                <a:gd name="T98" fmla="*/ 668 w 804"/>
                <a:gd name="T99" fmla="*/ 719 h 1015"/>
                <a:gd name="T100" fmla="*/ 662 w 804"/>
                <a:gd name="T101" fmla="*/ 747 h 1015"/>
                <a:gd name="T102" fmla="*/ 655 w 804"/>
                <a:gd name="T103" fmla="*/ 772 h 1015"/>
                <a:gd name="T104" fmla="*/ 646 w 804"/>
                <a:gd name="T105" fmla="*/ 797 h 1015"/>
                <a:gd name="T106" fmla="*/ 638 w 804"/>
                <a:gd name="T107" fmla="*/ 823 h 1015"/>
                <a:gd name="T108" fmla="*/ 627 w 804"/>
                <a:gd name="T109" fmla="*/ 855 h 1015"/>
                <a:gd name="T110" fmla="*/ 615 w 804"/>
                <a:gd name="T111" fmla="*/ 888 h 1015"/>
                <a:gd name="T112" fmla="*/ 804 w 804"/>
                <a:gd name="T113" fmla="*/ 965 h 1015"/>
                <a:gd name="T114" fmla="*/ 330 w 804"/>
                <a:gd name="T115" fmla="*/ 1015 h 1015"/>
                <a:gd name="T116" fmla="*/ 0 w 804"/>
                <a:gd name="T117" fmla="*/ 645 h 1015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804" h="1015">
                  <a:moveTo>
                    <a:pt x="0" y="645"/>
                  </a:moveTo>
                  <a:lnTo>
                    <a:pt x="200" y="720"/>
                  </a:lnTo>
                  <a:lnTo>
                    <a:pt x="211" y="695"/>
                  </a:lnTo>
                  <a:lnTo>
                    <a:pt x="219" y="671"/>
                  </a:lnTo>
                  <a:lnTo>
                    <a:pt x="225" y="648"/>
                  </a:lnTo>
                  <a:lnTo>
                    <a:pt x="231" y="628"/>
                  </a:lnTo>
                  <a:lnTo>
                    <a:pt x="237" y="606"/>
                  </a:lnTo>
                  <a:lnTo>
                    <a:pt x="242" y="579"/>
                  </a:lnTo>
                  <a:lnTo>
                    <a:pt x="245" y="556"/>
                  </a:lnTo>
                  <a:lnTo>
                    <a:pt x="249" y="532"/>
                  </a:lnTo>
                  <a:lnTo>
                    <a:pt x="253" y="504"/>
                  </a:lnTo>
                  <a:lnTo>
                    <a:pt x="254" y="476"/>
                  </a:lnTo>
                  <a:lnTo>
                    <a:pt x="254" y="425"/>
                  </a:lnTo>
                  <a:lnTo>
                    <a:pt x="253" y="397"/>
                  </a:lnTo>
                  <a:lnTo>
                    <a:pt x="251" y="374"/>
                  </a:lnTo>
                  <a:lnTo>
                    <a:pt x="248" y="349"/>
                  </a:lnTo>
                  <a:lnTo>
                    <a:pt x="243" y="322"/>
                  </a:lnTo>
                  <a:lnTo>
                    <a:pt x="238" y="300"/>
                  </a:lnTo>
                  <a:lnTo>
                    <a:pt x="232" y="271"/>
                  </a:lnTo>
                  <a:lnTo>
                    <a:pt x="224" y="244"/>
                  </a:lnTo>
                  <a:lnTo>
                    <a:pt x="612" y="0"/>
                  </a:lnTo>
                  <a:lnTo>
                    <a:pt x="621" y="24"/>
                  </a:lnTo>
                  <a:lnTo>
                    <a:pt x="630" y="46"/>
                  </a:lnTo>
                  <a:lnTo>
                    <a:pt x="637" y="67"/>
                  </a:lnTo>
                  <a:lnTo>
                    <a:pt x="644" y="88"/>
                  </a:lnTo>
                  <a:lnTo>
                    <a:pt x="650" y="108"/>
                  </a:lnTo>
                  <a:lnTo>
                    <a:pt x="657" y="130"/>
                  </a:lnTo>
                  <a:lnTo>
                    <a:pt x="662" y="149"/>
                  </a:lnTo>
                  <a:lnTo>
                    <a:pt x="666" y="169"/>
                  </a:lnTo>
                  <a:lnTo>
                    <a:pt x="671" y="189"/>
                  </a:lnTo>
                  <a:lnTo>
                    <a:pt x="677" y="212"/>
                  </a:lnTo>
                  <a:lnTo>
                    <a:pt x="681" y="238"/>
                  </a:lnTo>
                  <a:lnTo>
                    <a:pt x="685" y="259"/>
                  </a:lnTo>
                  <a:lnTo>
                    <a:pt x="690" y="283"/>
                  </a:lnTo>
                  <a:lnTo>
                    <a:pt x="694" y="308"/>
                  </a:lnTo>
                  <a:lnTo>
                    <a:pt x="695" y="334"/>
                  </a:lnTo>
                  <a:lnTo>
                    <a:pt x="697" y="363"/>
                  </a:lnTo>
                  <a:lnTo>
                    <a:pt x="700" y="390"/>
                  </a:lnTo>
                  <a:lnTo>
                    <a:pt x="700" y="416"/>
                  </a:lnTo>
                  <a:lnTo>
                    <a:pt x="700" y="445"/>
                  </a:lnTo>
                  <a:lnTo>
                    <a:pt x="700" y="481"/>
                  </a:lnTo>
                  <a:lnTo>
                    <a:pt x="699" y="513"/>
                  </a:lnTo>
                  <a:lnTo>
                    <a:pt x="697" y="535"/>
                  </a:lnTo>
                  <a:lnTo>
                    <a:pt x="695" y="560"/>
                  </a:lnTo>
                  <a:lnTo>
                    <a:pt x="694" y="587"/>
                  </a:lnTo>
                  <a:lnTo>
                    <a:pt x="689" y="616"/>
                  </a:lnTo>
                  <a:lnTo>
                    <a:pt x="684" y="641"/>
                  </a:lnTo>
                  <a:lnTo>
                    <a:pt x="680" y="666"/>
                  </a:lnTo>
                  <a:lnTo>
                    <a:pt x="674" y="696"/>
                  </a:lnTo>
                  <a:lnTo>
                    <a:pt x="668" y="719"/>
                  </a:lnTo>
                  <a:lnTo>
                    <a:pt x="662" y="747"/>
                  </a:lnTo>
                  <a:lnTo>
                    <a:pt x="655" y="772"/>
                  </a:lnTo>
                  <a:lnTo>
                    <a:pt x="646" y="797"/>
                  </a:lnTo>
                  <a:lnTo>
                    <a:pt x="638" y="823"/>
                  </a:lnTo>
                  <a:lnTo>
                    <a:pt x="627" y="855"/>
                  </a:lnTo>
                  <a:lnTo>
                    <a:pt x="615" y="888"/>
                  </a:lnTo>
                  <a:lnTo>
                    <a:pt x="804" y="965"/>
                  </a:lnTo>
                  <a:lnTo>
                    <a:pt x="330" y="1015"/>
                  </a:lnTo>
                  <a:lnTo>
                    <a:pt x="0" y="645"/>
                  </a:lnTo>
                  <a:close/>
                </a:path>
              </a:pathLst>
            </a:custGeom>
            <a:solidFill>
              <a:srgbClr val="0000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09" name="Text Box 28">
              <a:extLst>
                <a:ext uri="{FF2B5EF4-FFF2-40B4-BE49-F238E27FC236}">
                  <a16:creationId xmlns:a16="http://schemas.microsoft.com/office/drawing/2014/main" id="{30F1BE7F-6682-4BDB-B28B-4B2E76A689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4" y="2448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GB" altLang="en-US" sz="2400">
                  <a:solidFill>
                    <a:schemeClr val="bg2"/>
                  </a:solidFill>
                  <a:latin typeface="Verdana" panose="020B0604030504040204" pitchFamily="34" charset="0"/>
                </a:rPr>
                <a:t>3</a:t>
              </a:r>
              <a:endParaRPr lang="en-GB" altLang="en-US" sz="2400">
                <a:latin typeface="Verdana" panose="020B0604030504040204" pitchFamily="34" charset="0"/>
              </a:endParaRPr>
            </a:p>
          </p:txBody>
        </p:sp>
      </p:grpSp>
      <p:grpSp>
        <p:nvGrpSpPr>
          <p:cNvPr id="231453" name="Group 29">
            <a:extLst>
              <a:ext uri="{FF2B5EF4-FFF2-40B4-BE49-F238E27FC236}">
                <a16:creationId xmlns:a16="http://schemas.microsoft.com/office/drawing/2014/main" id="{2AF4AE0A-B55C-4648-A2F0-2134DB22273F}"/>
              </a:ext>
            </a:extLst>
          </p:cNvPr>
          <p:cNvGrpSpPr>
            <a:grpSpLocks/>
          </p:cNvGrpSpPr>
          <p:nvPr/>
        </p:nvGrpSpPr>
        <p:grpSpPr bwMode="auto">
          <a:xfrm>
            <a:off x="6597651" y="2205038"/>
            <a:ext cx="1520825" cy="1422400"/>
            <a:chOff x="3197" y="1392"/>
            <a:chExt cx="941" cy="896"/>
          </a:xfrm>
        </p:grpSpPr>
        <p:sp>
          <p:nvSpPr>
            <p:cNvPr id="42006" name="Freeform 30">
              <a:extLst>
                <a:ext uri="{FF2B5EF4-FFF2-40B4-BE49-F238E27FC236}">
                  <a16:creationId xmlns:a16="http://schemas.microsoft.com/office/drawing/2014/main" id="{42A92E02-0BF9-4792-B956-14029A995F3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7" y="1392"/>
              <a:ext cx="941" cy="896"/>
            </a:xfrm>
            <a:custGeom>
              <a:avLst/>
              <a:gdLst>
                <a:gd name="T0" fmla="*/ 191 w 941"/>
                <a:gd name="T1" fmla="*/ 0 h 896"/>
                <a:gd name="T2" fmla="*/ 210 w 941"/>
                <a:gd name="T3" fmla="*/ 10 h 896"/>
                <a:gd name="T4" fmla="*/ 226 w 941"/>
                <a:gd name="T5" fmla="*/ 18 h 896"/>
                <a:gd name="T6" fmla="*/ 243 w 941"/>
                <a:gd name="T7" fmla="*/ 26 h 896"/>
                <a:gd name="T8" fmla="*/ 258 w 941"/>
                <a:gd name="T9" fmla="*/ 35 h 896"/>
                <a:gd name="T10" fmla="*/ 275 w 941"/>
                <a:gd name="T11" fmla="*/ 44 h 896"/>
                <a:gd name="T12" fmla="*/ 290 w 941"/>
                <a:gd name="T13" fmla="*/ 55 h 896"/>
                <a:gd name="T14" fmla="*/ 306 w 941"/>
                <a:gd name="T15" fmla="*/ 65 h 896"/>
                <a:gd name="T16" fmla="*/ 321 w 941"/>
                <a:gd name="T17" fmla="*/ 74 h 896"/>
                <a:gd name="T18" fmla="*/ 340 w 941"/>
                <a:gd name="T19" fmla="*/ 87 h 896"/>
                <a:gd name="T20" fmla="*/ 360 w 941"/>
                <a:gd name="T21" fmla="*/ 101 h 896"/>
                <a:gd name="T22" fmla="*/ 376 w 941"/>
                <a:gd name="T23" fmla="*/ 112 h 896"/>
                <a:gd name="T24" fmla="*/ 391 w 941"/>
                <a:gd name="T25" fmla="*/ 125 h 896"/>
                <a:gd name="T26" fmla="*/ 410 w 941"/>
                <a:gd name="T27" fmla="*/ 138 h 896"/>
                <a:gd name="T28" fmla="*/ 429 w 941"/>
                <a:gd name="T29" fmla="*/ 153 h 896"/>
                <a:gd name="T30" fmla="*/ 446 w 941"/>
                <a:gd name="T31" fmla="*/ 167 h 896"/>
                <a:gd name="T32" fmla="*/ 463 w 941"/>
                <a:gd name="T33" fmla="*/ 182 h 896"/>
                <a:gd name="T34" fmla="*/ 478 w 941"/>
                <a:gd name="T35" fmla="*/ 197 h 896"/>
                <a:gd name="T36" fmla="*/ 497 w 941"/>
                <a:gd name="T37" fmla="*/ 214 h 896"/>
                <a:gd name="T38" fmla="*/ 514 w 941"/>
                <a:gd name="T39" fmla="*/ 230 h 896"/>
                <a:gd name="T40" fmla="*/ 528 w 941"/>
                <a:gd name="T41" fmla="*/ 245 h 896"/>
                <a:gd name="T42" fmla="*/ 545 w 941"/>
                <a:gd name="T43" fmla="*/ 263 h 896"/>
                <a:gd name="T44" fmla="*/ 558 w 941"/>
                <a:gd name="T45" fmla="*/ 276 h 896"/>
                <a:gd name="T46" fmla="*/ 572 w 941"/>
                <a:gd name="T47" fmla="*/ 293 h 896"/>
                <a:gd name="T48" fmla="*/ 586 w 941"/>
                <a:gd name="T49" fmla="*/ 310 h 896"/>
                <a:gd name="T50" fmla="*/ 602 w 941"/>
                <a:gd name="T51" fmla="*/ 330 h 896"/>
                <a:gd name="T52" fmla="*/ 615 w 941"/>
                <a:gd name="T53" fmla="*/ 346 h 896"/>
                <a:gd name="T54" fmla="*/ 629 w 941"/>
                <a:gd name="T55" fmla="*/ 365 h 896"/>
                <a:gd name="T56" fmla="*/ 646 w 941"/>
                <a:gd name="T57" fmla="*/ 388 h 896"/>
                <a:gd name="T58" fmla="*/ 660 w 941"/>
                <a:gd name="T59" fmla="*/ 408 h 896"/>
                <a:gd name="T60" fmla="*/ 675 w 941"/>
                <a:gd name="T61" fmla="*/ 431 h 896"/>
                <a:gd name="T62" fmla="*/ 690 w 941"/>
                <a:gd name="T63" fmla="*/ 453 h 896"/>
                <a:gd name="T64" fmla="*/ 703 w 941"/>
                <a:gd name="T65" fmla="*/ 477 h 896"/>
                <a:gd name="T66" fmla="*/ 717 w 941"/>
                <a:gd name="T67" fmla="*/ 502 h 896"/>
                <a:gd name="T68" fmla="*/ 728 w 941"/>
                <a:gd name="T69" fmla="*/ 524 h 896"/>
                <a:gd name="T70" fmla="*/ 738 w 941"/>
                <a:gd name="T71" fmla="*/ 544 h 896"/>
                <a:gd name="T72" fmla="*/ 748 w 941"/>
                <a:gd name="T73" fmla="*/ 568 h 896"/>
                <a:gd name="T74" fmla="*/ 754 w 941"/>
                <a:gd name="T75" fmla="*/ 584 h 896"/>
                <a:gd name="T76" fmla="*/ 941 w 941"/>
                <a:gd name="T77" fmla="*/ 511 h 896"/>
                <a:gd name="T78" fmla="*/ 650 w 941"/>
                <a:gd name="T79" fmla="*/ 896 h 896"/>
                <a:gd name="T80" fmla="*/ 137 w 941"/>
                <a:gd name="T81" fmla="*/ 833 h 896"/>
                <a:gd name="T82" fmla="*/ 340 w 941"/>
                <a:gd name="T83" fmla="*/ 751 h 896"/>
                <a:gd name="T84" fmla="*/ 327 w 941"/>
                <a:gd name="T85" fmla="*/ 724 h 896"/>
                <a:gd name="T86" fmla="*/ 314 w 941"/>
                <a:gd name="T87" fmla="*/ 697 h 896"/>
                <a:gd name="T88" fmla="*/ 296 w 941"/>
                <a:gd name="T89" fmla="*/ 669 h 896"/>
                <a:gd name="T90" fmla="*/ 276 w 941"/>
                <a:gd name="T91" fmla="*/ 639 h 896"/>
                <a:gd name="T92" fmla="*/ 258 w 941"/>
                <a:gd name="T93" fmla="*/ 614 h 896"/>
                <a:gd name="T94" fmla="*/ 239 w 941"/>
                <a:gd name="T95" fmla="*/ 590 h 896"/>
                <a:gd name="T96" fmla="*/ 219 w 941"/>
                <a:gd name="T97" fmla="*/ 567 h 896"/>
                <a:gd name="T98" fmla="*/ 198 w 941"/>
                <a:gd name="T99" fmla="*/ 546 h 896"/>
                <a:gd name="T100" fmla="*/ 178 w 941"/>
                <a:gd name="T101" fmla="*/ 527 h 896"/>
                <a:gd name="T102" fmla="*/ 154 w 941"/>
                <a:gd name="T103" fmla="*/ 506 h 896"/>
                <a:gd name="T104" fmla="*/ 132 w 941"/>
                <a:gd name="T105" fmla="*/ 488 h 896"/>
                <a:gd name="T106" fmla="*/ 110 w 941"/>
                <a:gd name="T107" fmla="*/ 470 h 896"/>
                <a:gd name="T108" fmla="*/ 89 w 941"/>
                <a:gd name="T109" fmla="*/ 455 h 896"/>
                <a:gd name="T110" fmla="*/ 63 w 941"/>
                <a:gd name="T111" fmla="*/ 438 h 896"/>
                <a:gd name="T112" fmla="*/ 37 w 941"/>
                <a:gd name="T113" fmla="*/ 423 h 896"/>
                <a:gd name="T114" fmla="*/ 19 w 941"/>
                <a:gd name="T115" fmla="*/ 414 h 896"/>
                <a:gd name="T116" fmla="*/ 0 w 941"/>
                <a:gd name="T117" fmla="*/ 404 h 896"/>
                <a:gd name="T118" fmla="*/ 191 w 941"/>
                <a:gd name="T119" fmla="*/ 0 h 89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941" h="896">
                  <a:moveTo>
                    <a:pt x="191" y="0"/>
                  </a:moveTo>
                  <a:lnTo>
                    <a:pt x="210" y="10"/>
                  </a:lnTo>
                  <a:lnTo>
                    <a:pt x="226" y="18"/>
                  </a:lnTo>
                  <a:lnTo>
                    <a:pt x="243" y="26"/>
                  </a:lnTo>
                  <a:lnTo>
                    <a:pt x="258" y="35"/>
                  </a:lnTo>
                  <a:lnTo>
                    <a:pt x="275" y="44"/>
                  </a:lnTo>
                  <a:lnTo>
                    <a:pt x="290" y="55"/>
                  </a:lnTo>
                  <a:lnTo>
                    <a:pt x="306" y="65"/>
                  </a:lnTo>
                  <a:lnTo>
                    <a:pt x="321" y="74"/>
                  </a:lnTo>
                  <a:lnTo>
                    <a:pt x="340" y="87"/>
                  </a:lnTo>
                  <a:lnTo>
                    <a:pt x="360" y="101"/>
                  </a:lnTo>
                  <a:lnTo>
                    <a:pt x="376" y="112"/>
                  </a:lnTo>
                  <a:lnTo>
                    <a:pt x="391" y="125"/>
                  </a:lnTo>
                  <a:lnTo>
                    <a:pt x="410" y="138"/>
                  </a:lnTo>
                  <a:lnTo>
                    <a:pt x="429" y="153"/>
                  </a:lnTo>
                  <a:lnTo>
                    <a:pt x="446" y="167"/>
                  </a:lnTo>
                  <a:lnTo>
                    <a:pt x="463" y="182"/>
                  </a:lnTo>
                  <a:lnTo>
                    <a:pt x="478" y="197"/>
                  </a:lnTo>
                  <a:lnTo>
                    <a:pt x="497" y="214"/>
                  </a:lnTo>
                  <a:lnTo>
                    <a:pt x="514" y="230"/>
                  </a:lnTo>
                  <a:lnTo>
                    <a:pt x="528" y="245"/>
                  </a:lnTo>
                  <a:lnTo>
                    <a:pt x="545" y="263"/>
                  </a:lnTo>
                  <a:lnTo>
                    <a:pt x="558" y="276"/>
                  </a:lnTo>
                  <a:lnTo>
                    <a:pt x="572" y="293"/>
                  </a:lnTo>
                  <a:lnTo>
                    <a:pt x="586" y="310"/>
                  </a:lnTo>
                  <a:lnTo>
                    <a:pt x="602" y="330"/>
                  </a:lnTo>
                  <a:lnTo>
                    <a:pt x="615" y="346"/>
                  </a:lnTo>
                  <a:lnTo>
                    <a:pt x="629" y="365"/>
                  </a:lnTo>
                  <a:lnTo>
                    <a:pt x="646" y="388"/>
                  </a:lnTo>
                  <a:lnTo>
                    <a:pt x="660" y="408"/>
                  </a:lnTo>
                  <a:lnTo>
                    <a:pt x="675" y="431"/>
                  </a:lnTo>
                  <a:lnTo>
                    <a:pt x="690" y="453"/>
                  </a:lnTo>
                  <a:lnTo>
                    <a:pt x="703" y="477"/>
                  </a:lnTo>
                  <a:lnTo>
                    <a:pt x="717" y="502"/>
                  </a:lnTo>
                  <a:lnTo>
                    <a:pt x="728" y="524"/>
                  </a:lnTo>
                  <a:lnTo>
                    <a:pt x="738" y="544"/>
                  </a:lnTo>
                  <a:lnTo>
                    <a:pt x="748" y="568"/>
                  </a:lnTo>
                  <a:lnTo>
                    <a:pt x="754" y="584"/>
                  </a:lnTo>
                  <a:lnTo>
                    <a:pt x="941" y="511"/>
                  </a:lnTo>
                  <a:lnTo>
                    <a:pt x="650" y="896"/>
                  </a:lnTo>
                  <a:lnTo>
                    <a:pt x="137" y="833"/>
                  </a:lnTo>
                  <a:lnTo>
                    <a:pt x="340" y="751"/>
                  </a:lnTo>
                  <a:lnTo>
                    <a:pt x="327" y="724"/>
                  </a:lnTo>
                  <a:lnTo>
                    <a:pt x="314" y="697"/>
                  </a:lnTo>
                  <a:lnTo>
                    <a:pt x="296" y="669"/>
                  </a:lnTo>
                  <a:lnTo>
                    <a:pt x="276" y="639"/>
                  </a:lnTo>
                  <a:lnTo>
                    <a:pt x="258" y="614"/>
                  </a:lnTo>
                  <a:lnTo>
                    <a:pt x="239" y="590"/>
                  </a:lnTo>
                  <a:lnTo>
                    <a:pt x="219" y="567"/>
                  </a:lnTo>
                  <a:lnTo>
                    <a:pt x="198" y="546"/>
                  </a:lnTo>
                  <a:lnTo>
                    <a:pt x="178" y="527"/>
                  </a:lnTo>
                  <a:lnTo>
                    <a:pt x="154" y="506"/>
                  </a:lnTo>
                  <a:lnTo>
                    <a:pt x="132" y="488"/>
                  </a:lnTo>
                  <a:lnTo>
                    <a:pt x="110" y="470"/>
                  </a:lnTo>
                  <a:lnTo>
                    <a:pt x="89" y="455"/>
                  </a:lnTo>
                  <a:lnTo>
                    <a:pt x="63" y="438"/>
                  </a:lnTo>
                  <a:lnTo>
                    <a:pt x="37" y="423"/>
                  </a:lnTo>
                  <a:lnTo>
                    <a:pt x="19" y="414"/>
                  </a:lnTo>
                  <a:lnTo>
                    <a:pt x="0" y="404"/>
                  </a:lnTo>
                  <a:lnTo>
                    <a:pt x="191" y="0"/>
                  </a:lnTo>
                  <a:close/>
                </a:path>
              </a:pathLst>
            </a:custGeom>
            <a:solidFill>
              <a:srgbClr val="00FF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07" name="Text Box 31">
              <a:extLst>
                <a:ext uri="{FF2B5EF4-FFF2-40B4-BE49-F238E27FC236}">
                  <a16:creationId xmlns:a16="http://schemas.microsoft.com/office/drawing/2014/main" id="{556D73CE-B42F-4135-8EAD-F0DB5A7E17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1824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GB" altLang="en-US" sz="2400">
                  <a:solidFill>
                    <a:schemeClr val="bg2"/>
                  </a:solidFill>
                  <a:latin typeface="Verdana" panose="020B0604030504040204" pitchFamily="34" charset="0"/>
                </a:rPr>
                <a:t>2</a:t>
              </a:r>
            </a:p>
          </p:txBody>
        </p:sp>
      </p:grpSp>
      <p:grpSp>
        <p:nvGrpSpPr>
          <p:cNvPr id="231456" name="Group 32">
            <a:extLst>
              <a:ext uri="{FF2B5EF4-FFF2-40B4-BE49-F238E27FC236}">
                <a16:creationId xmlns:a16="http://schemas.microsoft.com/office/drawing/2014/main" id="{32B30B15-0EA4-4AF4-8945-F7267573FA83}"/>
              </a:ext>
            </a:extLst>
          </p:cNvPr>
          <p:cNvGrpSpPr>
            <a:grpSpLocks/>
          </p:cNvGrpSpPr>
          <p:nvPr/>
        </p:nvGrpSpPr>
        <p:grpSpPr bwMode="auto">
          <a:xfrm>
            <a:off x="5551489" y="1843089"/>
            <a:ext cx="1470025" cy="1165225"/>
            <a:chOff x="2538" y="1164"/>
            <a:chExt cx="910" cy="734"/>
          </a:xfrm>
        </p:grpSpPr>
        <p:sp>
          <p:nvSpPr>
            <p:cNvPr id="42004" name="Freeform 33">
              <a:extLst>
                <a:ext uri="{FF2B5EF4-FFF2-40B4-BE49-F238E27FC236}">
                  <a16:creationId xmlns:a16="http://schemas.microsoft.com/office/drawing/2014/main" id="{C9A349AB-14CE-40F0-9AF6-8B8BDEEBC01B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8" y="1164"/>
              <a:ext cx="910" cy="734"/>
            </a:xfrm>
            <a:custGeom>
              <a:avLst/>
              <a:gdLst>
                <a:gd name="T0" fmla="*/ 485 w 910"/>
                <a:gd name="T1" fmla="*/ 734 h 734"/>
                <a:gd name="T2" fmla="*/ 545 w 910"/>
                <a:gd name="T3" fmla="*/ 591 h 734"/>
                <a:gd name="T4" fmla="*/ 526 w 910"/>
                <a:gd name="T5" fmla="*/ 585 h 734"/>
                <a:gd name="T6" fmla="*/ 504 w 910"/>
                <a:gd name="T7" fmla="*/ 580 h 734"/>
                <a:gd name="T8" fmla="*/ 477 w 910"/>
                <a:gd name="T9" fmla="*/ 574 h 734"/>
                <a:gd name="T10" fmla="*/ 454 w 910"/>
                <a:gd name="T11" fmla="*/ 571 h 734"/>
                <a:gd name="T12" fmla="*/ 429 w 910"/>
                <a:gd name="T13" fmla="*/ 567 h 734"/>
                <a:gd name="T14" fmla="*/ 402 w 910"/>
                <a:gd name="T15" fmla="*/ 565 h 734"/>
                <a:gd name="T16" fmla="*/ 373 w 910"/>
                <a:gd name="T17" fmla="*/ 563 h 734"/>
                <a:gd name="T18" fmla="*/ 322 w 910"/>
                <a:gd name="T19" fmla="*/ 563 h 734"/>
                <a:gd name="T20" fmla="*/ 296 w 910"/>
                <a:gd name="T21" fmla="*/ 564 h 734"/>
                <a:gd name="T22" fmla="*/ 271 w 910"/>
                <a:gd name="T23" fmla="*/ 566 h 734"/>
                <a:gd name="T24" fmla="*/ 246 w 910"/>
                <a:gd name="T25" fmla="*/ 568 h 734"/>
                <a:gd name="T26" fmla="*/ 221 w 910"/>
                <a:gd name="T27" fmla="*/ 573 h 734"/>
                <a:gd name="T28" fmla="*/ 197 w 910"/>
                <a:gd name="T29" fmla="*/ 578 h 734"/>
                <a:gd name="T30" fmla="*/ 169 w 910"/>
                <a:gd name="T31" fmla="*/ 584 h 734"/>
                <a:gd name="T32" fmla="*/ 144 w 910"/>
                <a:gd name="T33" fmla="*/ 592 h 734"/>
                <a:gd name="T34" fmla="*/ 209 w 910"/>
                <a:gd name="T35" fmla="*/ 290 h 734"/>
                <a:gd name="T36" fmla="*/ 0 w 910"/>
                <a:gd name="T37" fmla="*/ 170 h 734"/>
                <a:gd name="T38" fmla="*/ 11 w 910"/>
                <a:gd name="T39" fmla="*/ 166 h 734"/>
                <a:gd name="T40" fmla="*/ 32 w 910"/>
                <a:gd name="T41" fmla="*/ 159 h 734"/>
                <a:gd name="T42" fmla="*/ 49 w 910"/>
                <a:gd name="T43" fmla="*/ 155 h 734"/>
                <a:gd name="T44" fmla="*/ 68 w 910"/>
                <a:gd name="T45" fmla="*/ 149 h 734"/>
                <a:gd name="T46" fmla="*/ 90 w 910"/>
                <a:gd name="T47" fmla="*/ 144 h 734"/>
                <a:gd name="T48" fmla="*/ 109 w 910"/>
                <a:gd name="T49" fmla="*/ 139 h 734"/>
                <a:gd name="T50" fmla="*/ 134 w 910"/>
                <a:gd name="T51" fmla="*/ 133 h 734"/>
                <a:gd name="T52" fmla="*/ 156 w 910"/>
                <a:gd name="T53" fmla="*/ 130 h 734"/>
                <a:gd name="T54" fmla="*/ 181 w 910"/>
                <a:gd name="T55" fmla="*/ 126 h 734"/>
                <a:gd name="T56" fmla="*/ 207 w 910"/>
                <a:gd name="T57" fmla="*/ 122 h 734"/>
                <a:gd name="T58" fmla="*/ 232 w 910"/>
                <a:gd name="T59" fmla="*/ 120 h 734"/>
                <a:gd name="T60" fmla="*/ 260 w 910"/>
                <a:gd name="T61" fmla="*/ 119 h 734"/>
                <a:gd name="T62" fmla="*/ 288 w 910"/>
                <a:gd name="T63" fmla="*/ 116 h 734"/>
                <a:gd name="T64" fmla="*/ 315 w 910"/>
                <a:gd name="T65" fmla="*/ 116 h 734"/>
                <a:gd name="T66" fmla="*/ 344 w 910"/>
                <a:gd name="T67" fmla="*/ 116 h 734"/>
                <a:gd name="T68" fmla="*/ 379 w 910"/>
                <a:gd name="T69" fmla="*/ 116 h 734"/>
                <a:gd name="T70" fmla="*/ 411 w 910"/>
                <a:gd name="T71" fmla="*/ 118 h 734"/>
                <a:gd name="T72" fmla="*/ 433 w 910"/>
                <a:gd name="T73" fmla="*/ 119 h 734"/>
                <a:gd name="T74" fmla="*/ 459 w 910"/>
                <a:gd name="T75" fmla="*/ 121 h 734"/>
                <a:gd name="T76" fmla="*/ 484 w 910"/>
                <a:gd name="T77" fmla="*/ 124 h 734"/>
                <a:gd name="T78" fmla="*/ 514 w 910"/>
                <a:gd name="T79" fmla="*/ 127 h 734"/>
                <a:gd name="T80" fmla="*/ 539 w 910"/>
                <a:gd name="T81" fmla="*/ 132 h 734"/>
                <a:gd name="T82" fmla="*/ 563 w 910"/>
                <a:gd name="T83" fmla="*/ 137 h 734"/>
                <a:gd name="T84" fmla="*/ 593 w 910"/>
                <a:gd name="T85" fmla="*/ 143 h 734"/>
                <a:gd name="T86" fmla="*/ 617 w 910"/>
                <a:gd name="T87" fmla="*/ 149 h 734"/>
                <a:gd name="T88" fmla="*/ 646 w 910"/>
                <a:gd name="T89" fmla="*/ 156 h 734"/>
                <a:gd name="T90" fmla="*/ 670 w 910"/>
                <a:gd name="T91" fmla="*/ 162 h 734"/>
                <a:gd name="T92" fmla="*/ 696 w 910"/>
                <a:gd name="T93" fmla="*/ 170 h 734"/>
                <a:gd name="T94" fmla="*/ 722 w 910"/>
                <a:gd name="T95" fmla="*/ 178 h 734"/>
                <a:gd name="T96" fmla="*/ 799 w 910"/>
                <a:gd name="T97" fmla="*/ 0 h 734"/>
                <a:gd name="T98" fmla="*/ 910 w 910"/>
                <a:gd name="T99" fmla="*/ 497 h 734"/>
                <a:gd name="T100" fmla="*/ 485 w 910"/>
                <a:gd name="T101" fmla="*/ 734 h 734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10" h="734">
                  <a:moveTo>
                    <a:pt x="485" y="734"/>
                  </a:moveTo>
                  <a:lnTo>
                    <a:pt x="545" y="591"/>
                  </a:lnTo>
                  <a:lnTo>
                    <a:pt x="526" y="585"/>
                  </a:lnTo>
                  <a:lnTo>
                    <a:pt x="504" y="580"/>
                  </a:lnTo>
                  <a:lnTo>
                    <a:pt x="477" y="574"/>
                  </a:lnTo>
                  <a:lnTo>
                    <a:pt x="454" y="571"/>
                  </a:lnTo>
                  <a:lnTo>
                    <a:pt x="429" y="567"/>
                  </a:lnTo>
                  <a:lnTo>
                    <a:pt x="402" y="565"/>
                  </a:lnTo>
                  <a:lnTo>
                    <a:pt x="373" y="563"/>
                  </a:lnTo>
                  <a:lnTo>
                    <a:pt x="322" y="563"/>
                  </a:lnTo>
                  <a:lnTo>
                    <a:pt x="296" y="564"/>
                  </a:lnTo>
                  <a:lnTo>
                    <a:pt x="271" y="566"/>
                  </a:lnTo>
                  <a:lnTo>
                    <a:pt x="246" y="568"/>
                  </a:lnTo>
                  <a:lnTo>
                    <a:pt x="221" y="573"/>
                  </a:lnTo>
                  <a:lnTo>
                    <a:pt x="197" y="578"/>
                  </a:lnTo>
                  <a:lnTo>
                    <a:pt x="169" y="584"/>
                  </a:lnTo>
                  <a:lnTo>
                    <a:pt x="144" y="592"/>
                  </a:lnTo>
                  <a:lnTo>
                    <a:pt x="209" y="290"/>
                  </a:lnTo>
                  <a:lnTo>
                    <a:pt x="0" y="170"/>
                  </a:lnTo>
                  <a:lnTo>
                    <a:pt x="11" y="166"/>
                  </a:lnTo>
                  <a:lnTo>
                    <a:pt x="32" y="159"/>
                  </a:lnTo>
                  <a:lnTo>
                    <a:pt x="49" y="155"/>
                  </a:lnTo>
                  <a:lnTo>
                    <a:pt x="68" y="149"/>
                  </a:lnTo>
                  <a:lnTo>
                    <a:pt x="90" y="144"/>
                  </a:lnTo>
                  <a:lnTo>
                    <a:pt x="109" y="139"/>
                  </a:lnTo>
                  <a:lnTo>
                    <a:pt x="134" y="133"/>
                  </a:lnTo>
                  <a:lnTo>
                    <a:pt x="156" y="130"/>
                  </a:lnTo>
                  <a:lnTo>
                    <a:pt x="181" y="126"/>
                  </a:lnTo>
                  <a:lnTo>
                    <a:pt x="207" y="122"/>
                  </a:lnTo>
                  <a:lnTo>
                    <a:pt x="232" y="120"/>
                  </a:lnTo>
                  <a:lnTo>
                    <a:pt x="260" y="119"/>
                  </a:lnTo>
                  <a:lnTo>
                    <a:pt x="288" y="116"/>
                  </a:lnTo>
                  <a:lnTo>
                    <a:pt x="315" y="116"/>
                  </a:lnTo>
                  <a:lnTo>
                    <a:pt x="344" y="116"/>
                  </a:lnTo>
                  <a:lnTo>
                    <a:pt x="379" y="116"/>
                  </a:lnTo>
                  <a:lnTo>
                    <a:pt x="411" y="118"/>
                  </a:lnTo>
                  <a:lnTo>
                    <a:pt x="433" y="119"/>
                  </a:lnTo>
                  <a:lnTo>
                    <a:pt x="459" y="121"/>
                  </a:lnTo>
                  <a:lnTo>
                    <a:pt x="484" y="124"/>
                  </a:lnTo>
                  <a:lnTo>
                    <a:pt x="514" y="127"/>
                  </a:lnTo>
                  <a:lnTo>
                    <a:pt x="539" y="132"/>
                  </a:lnTo>
                  <a:lnTo>
                    <a:pt x="563" y="137"/>
                  </a:lnTo>
                  <a:lnTo>
                    <a:pt x="593" y="143"/>
                  </a:lnTo>
                  <a:lnTo>
                    <a:pt x="617" y="149"/>
                  </a:lnTo>
                  <a:lnTo>
                    <a:pt x="646" y="156"/>
                  </a:lnTo>
                  <a:lnTo>
                    <a:pt x="670" y="162"/>
                  </a:lnTo>
                  <a:lnTo>
                    <a:pt x="696" y="170"/>
                  </a:lnTo>
                  <a:lnTo>
                    <a:pt x="722" y="178"/>
                  </a:lnTo>
                  <a:lnTo>
                    <a:pt x="799" y="0"/>
                  </a:lnTo>
                  <a:lnTo>
                    <a:pt x="910" y="497"/>
                  </a:lnTo>
                  <a:lnTo>
                    <a:pt x="485" y="734"/>
                  </a:lnTo>
                  <a:close/>
                </a:path>
              </a:pathLst>
            </a:custGeom>
            <a:solidFill>
              <a:srgbClr val="FF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05" name="Text Box 34">
              <a:extLst>
                <a:ext uri="{FF2B5EF4-FFF2-40B4-BE49-F238E27FC236}">
                  <a16:creationId xmlns:a16="http://schemas.microsoft.com/office/drawing/2014/main" id="{AC4900B1-F986-4BC6-8CE7-1DD296D06B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1392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GB" altLang="en-US" sz="2400">
                  <a:solidFill>
                    <a:schemeClr val="bg2"/>
                  </a:solidFill>
                  <a:latin typeface="Verdana" panose="020B0604030504040204" pitchFamily="34" charset="0"/>
                </a:rPr>
                <a:t>1</a:t>
              </a:r>
              <a:endParaRPr lang="en-GB" altLang="en-US" sz="2400">
                <a:latin typeface="Verdana" panose="020B0604030504040204" pitchFamily="34" charset="0"/>
              </a:endParaRPr>
            </a:p>
          </p:txBody>
        </p:sp>
      </p:grpSp>
      <p:sp>
        <p:nvSpPr>
          <p:cNvPr id="231459" name="Text Box 35">
            <a:extLst>
              <a:ext uri="{FF2B5EF4-FFF2-40B4-BE49-F238E27FC236}">
                <a16:creationId xmlns:a16="http://schemas.microsoft.com/office/drawing/2014/main" id="{2E604E8B-CC94-4BB4-8348-6EC4576541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6110" y="3262314"/>
            <a:ext cx="1827744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000" dirty="0">
                <a:cs typeface="Times New Roman" panose="02020603050405020304" pitchFamily="18" charset="0"/>
              </a:rPr>
              <a:t>Business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000" dirty="0">
                <a:cs typeface="Times New Roman" panose="02020603050405020304" pitchFamily="18" charset="0"/>
              </a:rPr>
              <a:t>Process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000" dirty="0">
                <a:cs typeface="Times New Roman" panose="02020603050405020304" pitchFamily="18" charset="0"/>
              </a:rPr>
              <a:t>Re-engineerin</a:t>
            </a:r>
            <a:r>
              <a:rPr lang="en-GB" altLang="en-US" sz="2400" dirty="0">
                <a:solidFill>
                  <a:schemeClr val="tx2"/>
                </a:solidFill>
                <a:latin typeface="Verdana" panose="020B0604030504040204" pitchFamily="34" charset="0"/>
              </a:rPr>
              <a:t>g</a:t>
            </a:r>
            <a:endParaRPr lang="en-GB" altLang="en-US" sz="2400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1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1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1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31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231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14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14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" dur="500"/>
                                        <p:tgtEl>
                                          <p:spTgt spid="23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1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31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" dur="500"/>
                                        <p:tgtEl>
                                          <p:spTgt spid="231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314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314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5" dur="500"/>
                                        <p:tgtEl>
                                          <p:spTgt spid="23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314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314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55" dur="500"/>
                                        <p:tgtEl>
                                          <p:spTgt spid="23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31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31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5" dur="500"/>
                                        <p:tgtEl>
                                          <p:spTgt spid="23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31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31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5" dur="500"/>
                                        <p:tgtEl>
                                          <p:spTgt spid="231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31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31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5" dur="500"/>
                                        <p:tgtEl>
                                          <p:spTgt spid="231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31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31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7" grpId="0" autoUpdateAnimBg="0"/>
      <p:bldP spid="231428" grpId="0" autoUpdateAnimBg="0"/>
      <p:bldP spid="231432" grpId="0" autoUpdateAnimBg="0"/>
      <p:bldP spid="231433" grpId="0" autoUpdateAnimBg="0"/>
      <p:bldP spid="231434" grpId="0" autoUpdateAnimBg="0"/>
      <p:bldP spid="231435" grpId="0" autoUpdateAnimBg="0"/>
      <p:bldP spid="231436" grpId="0" autoUpdateAnimBg="0"/>
      <p:bldP spid="231437" grpId="0" autoUpdateAnimBg="0"/>
      <p:bldP spid="231459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AEA77245-0314-4047-AEDB-A7FC9E66C9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2019234B-1F88-4B50-A28C-AF620BED46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F12AB30F-8F8B-422F-BCC0-8A71DDFCD2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9" y="609600"/>
            <a:ext cx="87852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chemeClr val="tx2"/>
                </a:solidFill>
              </a:rPr>
              <a:t> </a:t>
            </a:r>
            <a:r>
              <a:rPr lang="en-US" altLang="en-US" u="sng" dirty="0"/>
              <a:t>Why  BPR Consulting Industry is Growing</a:t>
            </a:r>
            <a:r>
              <a:rPr lang="en-US" altLang="en-US" dirty="0"/>
              <a:t> ?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734B963D-B776-4413-A538-61BB06679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0700" y="1905000"/>
            <a:ext cx="86106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8585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7165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Aft>
                <a:spcPct val="120000"/>
              </a:spcAft>
            </a:pPr>
            <a:r>
              <a:rPr lang="en-US" altLang="en-US" sz="2800" dirty="0"/>
              <a:t>Market pressures on clients to reengineer their core processes and eliminate non-core processes.</a:t>
            </a:r>
          </a:p>
          <a:p>
            <a:pPr>
              <a:spcAft>
                <a:spcPct val="120000"/>
              </a:spcAft>
            </a:pPr>
            <a:r>
              <a:rPr lang="en-US" altLang="en-US" sz="2800" dirty="0"/>
              <a:t>Globalization. </a:t>
            </a:r>
          </a:p>
          <a:p>
            <a:pPr>
              <a:spcAft>
                <a:spcPct val="120000"/>
              </a:spcAft>
            </a:pPr>
            <a:r>
              <a:rPr lang="en-US" altLang="en-US" sz="2800" dirty="0"/>
              <a:t>Need to better manage technology(including IT).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D4D4C957-C2EE-47F8-8BB8-4C89026008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F2BF4BF5-4B3F-4689-83D2-656C153963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3012" name="Rectangle 4">
            <a:extLst>
              <a:ext uri="{FF2B5EF4-FFF2-40B4-BE49-F238E27FC236}">
                <a16:creationId xmlns:a16="http://schemas.microsoft.com/office/drawing/2014/main" id="{65F7FB1A-2621-4D6B-B54E-4E06C9EB1D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381000"/>
            <a:ext cx="7620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u="sng" dirty="0"/>
              <a:t>BPR Consulting – Methodologies</a:t>
            </a:r>
          </a:p>
        </p:txBody>
      </p:sp>
      <p:sp>
        <p:nvSpPr>
          <p:cNvPr id="20485" name="Rectangle 5">
            <a:extLst>
              <a:ext uri="{FF2B5EF4-FFF2-40B4-BE49-F238E27FC236}">
                <a16:creationId xmlns:a16="http://schemas.microsoft.com/office/drawing/2014/main" id="{E03754DC-1B11-4DF1-86D8-31EE7F8776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0700" y="1219200"/>
            <a:ext cx="86106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Aft>
                <a:spcPct val="125000"/>
              </a:spcAft>
              <a:buFontTx/>
              <a:buNone/>
            </a:pPr>
            <a:r>
              <a:rPr lang="en-US" altLang="en-US" sz="2000" b="1"/>
              <a:t>Issue Trees.</a:t>
            </a:r>
          </a:p>
          <a:p>
            <a:pPr>
              <a:spcAft>
                <a:spcPct val="125000"/>
              </a:spcAft>
              <a:buFontTx/>
              <a:buNone/>
            </a:pPr>
            <a:r>
              <a:rPr lang="en-US" altLang="en-US" sz="2000" b="1"/>
              <a:t>Customer Surveys</a:t>
            </a:r>
          </a:p>
          <a:p>
            <a:pPr>
              <a:spcAft>
                <a:spcPct val="125000"/>
              </a:spcAft>
              <a:buFontTx/>
              <a:buNone/>
            </a:pPr>
            <a:r>
              <a:rPr lang="en-US" altLang="en-US" sz="2000" b="1"/>
              <a:t>Gap Analysis</a:t>
            </a:r>
          </a:p>
          <a:p>
            <a:pPr>
              <a:spcAft>
                <a:spcPct val="125000"/>
              </a:spcAft>
              <a:buFontTx/>
              <a:buNone/>
            </a:pPr>
            <a:r>
              <a:rPr lang="en-US" altLang="en-US" sz="2000" b="1"/>
              <a:t>Employee Surveys</a:t>
            </a:r>
          </a:p>
          <a:p>
            <a:pPr>
              <a:spcAft>
                <a:spcPct val="125000"/>
              </a:spcAft>
              <a:buFontTx/>
              <a:buNone/>
            </a:pPr>
            <a:r>
              <a:rPr lang="en-US" altLang="en-US" sz="2000" b="1"/>
              <a:t>Five Forces Model : Buyer Power,Potential Entrants,Suppliers,Substitute products and Industry rivals . </a:t>
            </a:r>
          </a:p>
          <a:p>
            <a:pPr>
              <a:spcAft>
                <a:spcPct val="125000"/>
              </a:spcAft>
              <a:buFontTx/>
              <a:buNone/>
            </a:pPr>
            <a:r>
              <a:rPr lang="en-US" altLang="en-US" sz="2000" b="1"/>
              <a:t>SWOT Analysis</a:t>
            </a:r>
            <a:r>
              <a:rPr lang="en-US" altLang="en-US" sz="2400" b="1"/>
              <a:t>.</a:t>
            </a:r>
          </a:p>
          <a:p>
            <a:pPr>
              <a:spcAft>
                <a:spcPct val="125000"/>
              </a:spcAft>
            </a:pPr>
            <a:endParaRPr lang="en-US" altLang="en-US" sz="2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84C88A32-4CA4-4391-980E-77F5D8262F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9626F510-EC27-440B-9257-AE4AB8A608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4036" name="Rectangle 4">
            <a:extLst>
              <a:ext uri="{FF2B5EF4-FFF2-40B4-BE49-F238E27FC236}">
                <a16:creationId xmlns:a16="http://schemas.microsoft.com/office/drawing/2014/main" id="{25AEAE04-AC81-48F0-AF4B-34F1292D8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381000"/>
            <a:ext cx="7620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u="sng" dirty="0">
                <a:solidFill>
                  <a:schemeClr val="tx2"/>
                </a:solidFill>
              </a:rPr>
              <a:t>BPR – Methods in Use</a:t>
            </a:r>
          </a:p>
        </p:txBody>
      </p:sp>
      <p:sp>
        <p:nvSpPr>
          <p:cNvPr id="36869" name="Rectangle 5">
            <a:extLst>
              <a:ext uri="{FF2B5EF4-FFF2-40B4-BE49-F238E27FC236}">
                <a16:creationId xmlns:a16="http://schemas.microsoft.com/office/drawing/2014/main" id="{1415FE56-7081-4EC3-AF3C-F383A1214D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0700" y="1219200"/>
            <a:ext cx="86106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Aft>
                <a:spcPct val="125000"/>
              </a:spcAft>
              <a:buFontTx/>
              <a:buNone/>
            </a:pPr>
            <a:r>
              <a:rPr lang="en-US" altLang="en-US" sz="2000" b="1" dirty="0"/>
              <a:t>  </a:t>
            </a:r>
          </a:p>
          <a:p>
            <a:pPr>
              <a:spcAft>
                <a:spcPct val="125000"/>
              </a:spcAft>
              <a:buFontTx/>
              <a:buNone/>
            </a:pPr>
            <a:r>
              <a:rPr lang="en-US" altLang="en-US" sz="2000" b="1" dirty="0"/>
              <a:t> </a:t>
            </a:r>
            <a:r>
              <a:rPr lang="en-US" altLang="en-US" u="sng" dirty="0"/>
              <a:t>Some of the BPR tools in vogue</a:t>
            </a:r>
            <a:r>
              <a:rPr lang="en-US" altLang="en-US" dirty="0"/>
              <a:t>:</a:t>
            </a:r>
            <a:r>
              <a:rPr lang="en-US" altLang="en-US" sz="2800" dirty="0"/>
              <a:t> </a:t>
            </a:r>
          </a:p>
          <a:p>
            <a:pPr>
              <a:spcAft>
                <a:spcPct val="125000"/>
              </a:spcAft>
              <a:buFontTx/>
              <a:buNone/>
            </a:pPr>
            <a:r>
              <a:rPr lang="en-US" altLang="en-US" sz="2000" b="1" dirty="0"/>
              <a:t>		</a:t>
            </a:r>
            <a:r>
              <a:rPr lang="en-US" altLang="en-US" dirty="0"/>
              <a:t>MBO, Diversification, Portfolio management, Bench marking, Quality circles, TQM, TPM, ISO, IT driven BPR(ERP)</a:t>
            </a:r>
          </a:p>
          <a:p>
            <a:pPr>
              <a:spcAft>
                <a:spcPct val="125000"/>
              </a:spcAft>
              <a:buFontTx/>
              <a:buNone/>
            </a:pPr>
            <a:endParaRPr lang="en-US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6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9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B71A06ED-A38C-42A5-A686-58898E9507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152400"/>
            <a:ext cx="8839200" cy="1143000"/>
          </a:xfrm>
        </p:spPr>
        <p:txBody>
          <a:bodyPr/>
          <a:lstStyle/>
          <a:p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CONFUSION ABOUT BPR &amp; ERP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3141E05B-8C70-4FE4-B482-20F678F133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33600" y="1295400"/>
            <a:ext cx="8763000" cy="4800600"/>
          </a:xfrm>
        </p:spPr>
        <p:txBody>
          <a:bodyPr/>
          <a:lstStyle/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BPR FOCUSES  ON BUSINESS PROCESSES TRANSFORMATION USING INNOVATION</a:t>
            </a:r>
          </a:p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ERP FOCUSES ON AUTOMATION  USING ICT</a:t>
            </a:r>
          </a:p>
          <a:p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BPR  is getting more dependent on ICT Technology</a:t>
            </a:r>
          </a:p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ERP  is incorporating best re-engineered processes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AD0F0FE7-0EA6-4E7A-ADE7-CB5FEC6046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319A780D-6D71-4C64-AE88-43C8DEDBA4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11F26BB1-D0F7-4B41-9DB0-6791BA28E5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9" y="533400"/>
            <a:ext cx="878522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chemeClr val="tx2"/>
                </a:solidFill>
              </a:rPr>
              <a:t> </a:t>
            </a:r>
            <a:r>
              <a:rPr lang="en-US" altLang="en-US" u="sng" dirty="0"/>
              <a:t>BPR Consulting &amp; the 5 Ps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85D41FBB-ED80-4B6B-86A5-9E40F609D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600200"/>
            <a:ext cx="86106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Plants</a:t>
            </a:r>
          </a:p>
          <a:p>
            <a:pPr lvl="1">
              <a:buSzPct val="75000"/>
            </a:pPr>
            <a:r>
              <a:rPr lang="en-US" altLang="en-US" dirty="0"/>
              <a:t>Adding and locating new plants</a:t>
            </a:r>
          </a:p>
          <a:p>
            <a:pPr lvl="1">
              <a:buSzPct val="75000"/>
            </a:pPr>
            <a:r>
              <a:rPr lang="en-US" altLang="en-US" dirty="0"/>
              <a:t>Expanding, contracting, or refocusing facilities</a:t>
            </a:r>
          </a:p>
          <a:p>
            <a:r>
              <a:rPr lang="en-US" altLang="en-US" dirty="0"/>
              <a:t>Parts</a:t>
            </a:r>
          </a:p>
          <a:p>
            <a:pPr lvl="1">
              <a:buSzPct val="75000"/>
            </a:pPr>
            <a:r>
              <a:rPr lang="en-US" altLang="en-US" dirty="0"/>
              <a:t>Make or buy decisions</a:t>
            </a:r>
          </a:p>
          <a:p>
            <a:pPr lvl="1">
              <a:buSzPct val="75000"/>
            </a:pPr>
            <a:r>
              <a:rPr lang="en-US" altLang="en-US" dirty="0"/>
              <a:t>Vendor selection decisions</a:t>
            </a:r>
          </a:p>
          <a:p>
            <a:r>
              <a:rPr lang="en-US" altLang="en-US" dirty="0"/>
              <a:t>Processes</a:t>
            </a:r>
          </a:p>
          <a:p>
            <a:pPr lvl="1">
              <a:buSzPct val="75000"/>
            </a:pPr>
            <a:r>
              <a:rPr lang="en-US" altLang="en-US" dirty="0"/>
              <a:t>Technology evaluation</a:t>
            </a:r>
          </a:p>
          <a:p>
            <a:pPr lvl="1">
              <a:buSzPct val="75000"/>
            </a:pPr>
            <a:r>
              <a:rPr lang="en-US" altLang="en-US" dirty="0"/>
              <a:t>Process improvement and reengineering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1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1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1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10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0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36C1498B-E02D-404A-BEAC-14A8F1DC9A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6BD006EF-D556-42A0-AC68-5EF7D2ADBE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4EBEFE7E-C07C-485B-9DAD-FA3093C96B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381000"/>
            <a:ext cx="7620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u="sng" dirty="0"/>
              <a:t>BPR Consulting &amp; the 5 Ps (Continued)</a:t>
            </a:r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07E542A3-ED8A-47D6-89E8-66A814A062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524000"/>
            <a:ext cx="86106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People</a:t>
            </a:r>
          </a:p>
          <a:p>
            <a:pPr lvl="1">
              <a:buSzPct val="75000"/>
            </a:pPr>
            <a:r>
              <a:rPr lang="en-US" altLang="en-US" dirty="0"/>
              <a:t>Quality improvement</a:t>
            </a:r>
          </a:p>
          <a:p>
            <a:pPr lvl="1">
              <a:buSzPct val="75000"/>
            </a:pPr>
            <a:r>
              <a:rPr lang="en-US" altLang="en-US" dirty="0"/>
              <a:t>Setting/revising work standards</a:t>
            </a:r>
          </a:p>
          <a:p>
            <a:pPr lvl="1">
              <a:buSzPct val="75000"/>
            </a:pPr>
            <a:r>
              <a:rPr lang="en-US" altLang="en-US" dirty="0"/>
              <a:t>Learning curve analysis</a:t>
            </a:r>
          </a:p>
          <a:p>
            <a:r>
              <a:rPr lang="en-US" altLang="en-US" dirty="0"/>
              <a:t>Planning and Control Systems</a:t>
            </a:r>
          </a:p>
          <a:p>
            <a:pPr lvl="1">
              <a:buSzPct val="75000"/>
            </a:pPr>
            <a:r>
              <a:rPr lang="en-US" altLang="en-US" dirty="0"/>
              <a:t>Supply chain management</a:t>
            </a:r>
          </a:p>
          <a:p>
            <a:pPr lvl="1">
              <a:buSzPct val="75000"/>
            </a:pPr>
            <a:r>
              <a:rPr lang="en-US" altLang="en-US" dirty="0"/>
              <a:t>MRP</a:t>
            </a:r>
          </a:p>
          <a:p>
            <a:pPr lvl="1">
              <a:buSzPct val="75000"/>
            </a:pPr>
            <a:r>
              <a:rPr lang="en-US" altLang="en-US" dirty="0"/>
              <a:t>Shop floor control</a:t>
            </a:r>
          </a:p>
          <a:p>
            <a:pPr lvl="1">
              <a:buSzPct val="75000"/>
            </a:pPr>
            <a:r>
              <a:rPr lang="en-US" altLang="en-US" dirty="0"/>
              <a:t>Warehousing and distribution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1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1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1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5DB1F6BB-9340-4752-90D8-178C5F6879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029A20C1-B2A0-4DA3-85BE-581DA0EAB2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49FA39BC-AA8B-40EB-9ABA-1B115E5B5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9" y="533400"/>
            <a:ext cx="878522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u="sng" dirty="0"/>
              <a:t>BPR-Hierarchy within Consulting Firms</a:t>
            </a:r>
          </a:p>
        </p:txBody>
      </p:sp>
      <p:sp>
        <p:nvSpPr>
          <p:cNvPr id="21509" name="AutoShape 5">
            <a:extLst>
              <a:ext uri="{FF2B5EF4-FFF2-40B4-BE49-F238E27FC236}">
                <a16:creationId xmlns:a16="http://schemas.microsoft.com/office/drawing/2014/main" id="{49BBC6F3-DFD7-4AFA-9268-4E8E20AC52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0851" y="1576389"/>
            <a:ext cx="5838825" cy="4848225"/>
          </a:xfrm>
          <a:prstGeom prst="triangle">
            <a:avLst>
              <a:gd name="adj" fmla="val 49968"/>
            </a:avLst>
          </a:prstGeom>
          <a:solidFill>
            <a:srgbClr val="A6F69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10" name="Line 6">
            <a:extLst>
              <a:ext uri="{FF2B5EF4-FFF2-40B4-BE49-F238E27FC236}">
                <a16:creationId xmlns:a16="http://schemas.microsoft.com/office/drawing/2014/main" id="{6C0E0617-6B0B-415D-B991-0354CE7F4FAD}"/>
              </a:ext>
            </a:extLst>
          </p:cNvPr>
          <p:cNvSpPr>
            <a:spLocks noChangeShapeType="1"/>
          </p:cNvSpPr>
          <p:nvPr/>
        </p:nvSpPr>
        <p:spPr bwMode="auto">
          <a:xfrm>
            <a:off x="5016500" y="3184525"/>
            <a:ext cx="18240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1" name="Line 7">
            <a:extLst>
              <a:ext uri="{FF2B5EF4-FFF2-40B4-BE49-F238E27FC236}">
                <a16:creationId xmlns:a16="http://schemas.microsoft.com/office/drawing/2014/main" id="{1FD8E417-4E84-4750-AF89-BFC7938BDD1A}"/>
              </a:ext>
            </a:extLst>
          </p:cNvPr>
          <p:cNvSpPr>
            <a:spLocks noChangeShapeType="1"/>
          </p:cNvSpPr>
          <p:nvPr/>
        </p:nvSpPr>
        <p:spPr bwMode="auto">
          <a:xfrm>
            <a:off x="4078289" y="4746625"/>
            <a:ext cx="37036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2" name="Rectangle 8">
            <a:extLst>
              <a:ext uri="{FF2B5EF4-FFF2-40B4-BE49-F238E27FC236}">
                <a16:creationId xmlns:a16="http://schemas.microsoft.com/office/drawing/2014/main" id="{1E2E9C78-F57C-4906-836B-6230B5BB79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2100" y="2578100"/>
            <a:ext cx="1449388" cy="428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latin typeface="Arial" panose="020B0604020202020204" pitchFamily="34" charset="0"/>
              </a:rPr>
              <a:t>Partners</a:t>
            </a:r>
            <a:endParaRPr lang="en-US" altLang="en-US" sz="2400"/>
          </a:p>
        </p:txBody>
      </p:sp>
      <p:sp>
        <p:nvSpPr>
          <p:cNvPr id="21513" name="Rectangle 9">
            <a:extLst>
              <a:ext uri="{FF2B5EF4-FFF2-40B4-BE49-F238E27FC236}">
                <a16:creationId xmlns:a16="http://schemas.microsoft.com/office/drawing/2014/main" id="{C2535BC6-080E-4321-B669-1024BFC93D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3364" y="3906838"/>
            <a:ext cx="1553311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Managers</a:t>
            </a:r>
          </a:p>
        </p:txBody>
      </p:sp>
      <p:sp>
        <p:nvSpPr>
          <p:cNvPr id="21514" name="Rectangle 10">
            <a:extLst>
              <a:ext uri="{FF2B5EF4-FFF2-40B4-BE49-F238E27FC236}">
                <a16:creationId xmlns:a16="http://schemas.microsoft.com/office/drawing/2014/main" id="{3C79CF83-50C2-4E3F-9F3D-DBF91F8E78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7475" y="5407025"/>
            <a:ext cx="1809792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Consultants</a:t>
            </a:r>
          </a:p>
        </p:txBody>
      </p:sp>
      <p:grpSp>
        <p:nvGrpSpPr>
          <p:cNvPr id="21515" name="Group 11">
            <a:extLst>
              <a:ext uri="{FF2B5EF4-FFF2-40B4-BE49-F238E27FC236}">
                <a16:creationId xmlns:a16="http://schemas.microsoft.com/office/drawing/2014/main" id="{333DCAB6-455F-4122-9675-DC3CC5BAB2EB}"/>
              </a:ext>
            </a:extLst>
          </p:cNvPr>
          <p:cNvGrpSpPr>
            <a:grpSpLocks/>
          </p:cNvGrpSpPr>
          <p:nvPr/>
        </p:nvGrpSpPr>
        <p:grpSpPr bwMode="auto">
          <a:xfrm>
            <a:off x="6670678" y="2128838"/>
            <a:ext cx="1593851" cy="474662"/>
            <a:chOff x="3242" y="1341"/>
            <a:chExt cx="1004" cy="299"/>
          </a:xfrm>
        </p:grpSpPr>
        <p:sp>
          <p:nvSpPr>
            <p:cNvPr id="21522" name="Line 12">
              <a:extLst>
                <a:ext uri="{FF2B5EF4-FFF2-40B4-BE49-F238E27FC236}">
                  <a16:creationId xmlns:a16="http://schemas.microsoft.com/office/drawing/2014/main" id="{E5A4DD1F-6615-4F03-B82E-F2579C2683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42" y="1533"/>
              <a:ext cx="216" cy="1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3" name="Rectangle 13">
              <a:extLst>
                <a:ext uri="{FF2B5EF4-FFF2-40B4-BE49-F238E27FC236}">
                  <a16:creationId xmlns:a16="http://schemas.microsoft.com/office/drawing/2014/main" id="{DA1A3AFD-43AB-4B69-B488-96EBAC4478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4" y="1341"/>
              <a:ext cx="762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Arial" panose="020B0604020202020204" pitchFamily="34" charset="0"/>
                </a:rPr>
                <a:t>Finders</a:t>
              </a:r>
              <a:endParaRPr lang="en-US" altLang="en-US" sz="2400" i="1"/>
            </a:p>
          </p:txBody>
        </p:sp>
      </p:grpSp>
      <p:grpSp>
        <p:nvGrpSpPr>
          <p:cNvPr id="21516" name="Group 14">
            <a:extLst>
              <a:ext uri="{FF2B5EF4-FFF2-40B4-BE49-F238E27FC236}">
                <a16:creationId xmlns:a16="http://schemas.microsoft.com/office/drawing/2014/main" id="{BA429E15-8A84-4C5D-998D-C12DB53BFB34}"/>
              </a:ext>
            </a:extLst>
          </p:cNvPr>
          <p:cNvGrpSpPr>
            <a:grpSpLocks/>
          </p:cNvGrpSpPr>
          <p:nvPr/>
        </p:nvGrpSpPr>
        <p:grpSpPr bwMode="auto">
          <a:xfrm>
            <a:off x="7377113" y="3375029"/>
            <a:ext cx="1663700" cy="458788"/>
            <a:chOff x="3687" y="2126"/>
            <a:chExt cx="1048" cy="289"/>
          </a:xfrm>
        </p:grpSpPr>
        <p:sp>
          <p:nvSpPr>
            <p:cNvPr id="21520" name="Line 15">
              <a:extLst>
                <a:ext uri="{FF2B5EF4-FFF2-40B4-BE49-F238E27FC236}">
                  <a16:creationId xmlns:a16="http://schemas.microsoft.com/office/drawing/2014/main" id="{5E6C5614-0AD9-4028-B242-6CD845E6384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87" y="2305"/>
              <a:ext cx="216" cy="1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1" name="Rectangle 16">
              <a:extLst>
                <a:ext uri="{FF2B5EF4-FFF2-40B4-BE49-F238E27FC236}">
                  <a16:creationId xmlns:a16="http://schemas.microsoft.com/office/drawing/2014/main" id="{C9176FC6-767C-47B1-8464-12B3AD258C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9" y="2126"/>
              <a:ext cx="806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Arial" panose="020B0604020202020204" pitchFamily="34" charset="0"/>
                </a:rPr>
                <a:t>Minders</a:t>
              </a:r>
              <a:endParaRPr lang="en-US" altLang="en-US" sz="2400" i="1"/>
            </a:p>
          </p:txBody>
        </p:sp>
      </p:grpSp>
      <p:grpSp>
        <p:nvGrpSpPr>
          <p:cNvPr id="21517" name="Group 17">
            <a:extLst>
              <a:ext uri="{FF2B5EF4-FFF2-40B4-BE49-F238E27FC236}">
                <a16:creationId xmlns:a16="http://schemas.microsoft.com/office/drawing/2014/main" id="{260D13CD-6C75-4019-876E-6B8B3D77DE7A}"/>
              </a:ext>
            </a:extLst>
          </p:cNvPr>
          <p:cNvGrpSpPr>
            <a:grpSpLocks/>
          </p:cNvGrpSpPr>
          <p:nvPr/>
        </p:nvGrpSpPr>
        <p:grpSpPr bwMode="auto">
          <a:xfrm>
            <a:off x="8210550" y="4806950"/>
            <a:ext cx="1722438" cy="501650"/>
            <a:chOff x="4212" y="3028"/>
            <a:chExt cx="1085" cy="316"/>
          </a:xfrm>
        </p:grpSpPr>
        <p:sp>
          <p:nvSpPr>
            <p:cNvPr id="21518" name="Line 18">
              <a:extLst>
                <a:ext uri="{FF2B5EF4-FFF2-40B4-BE49-F238E27FC236}">
                  <a16:creationId xmlns:a16="http://schemas.microsoft.com/office/drawing/2014/main" id="{0E821160-15FD-4B67-B0EA-F63F3FCCE0F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12" y="3237"/>
              <a:ext cx="216" cy="1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9" name="Rectangle 19">
              <a:extLst>
                <a:ext uri="{FF2B5EF4-FFF2-40B4-BE49-F238E27FC236}">
                  <a16:creationId xmlns:a16="http://schemas.microsoft.com/office/drawing/2014/main" id="{D0EE2B19-2DF4-48FF-8612-2976EFF150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8" y="3028"/>
              <a:ext cx="859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Arial" panose="020B0604020202020204" pitchFamily="34" charset="0"/>
                </a:rPr>
                <a:t>Grinders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B294CB17-4DEA-4EF3-A157-05FE7595D61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457200"/>
            <a:ext cx="7772400" cy="990600"/>
          </a:xfrm>
        </p:spPr>
        <p:txBody>
          <a:bodyPr anchor="ctr"/>
          <a:lstStyle/>
          <a:p>
            <a:pPr eaLnBrk="1" hangingPunct="1"/>
            <a:r>
              <a:rPr lang="en-US" alt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BPR - Role of Consultants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FB83CFCB-2A6A-4167-80B9-EDFAF7C15A6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438400" y="1676400"/>
            <a:ext cx="7239000" cy="4419600"/>
          </a:xfrm>
        </p:spPr>
        <p:txBody>
          <a:bodyPr>
            <a:normAutofit lnSpcReduction="10000"/>
          </a:bodyPr>
          <a:lstStyle/>
          <a:p>
            <a:pPr algn="l" eaLnBrk="1" hangingPunct="1"/>
            <a:r>
              <a:rPr lang="en-US" alt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Finders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Partners or senior consultants whose primary function is sales and client relations</a:t>
            </a:r>
          </a:p>
          <a:p>
            <a:pPr algn="l" eaLnBrk="1" hangingPunct="1"/>
            <a:r>
              <a:rPr lang="en-US" alt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Minders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Managers of consulting firm whose primary function is managing consulting projects.</a:t>
            </a:r>
          </a:p>
          <a:p>
            <a:pPr algn="l" eaLnBrk="1" hangingPunct="1"/>
            <a:r>
              <a:rPr lang="en-US" alt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Grinders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Junior consultants whose primary function is do the work..</a:t>
            </a:r>
          </a:p>
          <a:p>
            <a:pPr algn="l" eaLnBrk="1" hangingPunct="1"/>
            <a:r>
              <a:rPr lang="en-US" altLang="en-US" sz="3200" dirty="0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D2F3DB4A-72FE-4228-B469-E47CED6F97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D70A1E51-A2A3-4833-9D3C-85D64D284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214917A3-2193-40CF-9B0A-5A2BEACC7F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9" y="381000"/>
            <a:ext cx="87852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u="sng" dirty="0">
                <a:cs typeface="Times New Roman" panose="02020603050405020304" pitchFamily="18" charset="0"/>
              </a:rPr>
              <a:t>When are BPR Consultants Needed</a:t>
            </a:r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A3B0F3CA-61DA-4C50-8C27-39427C6A5D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0700" y="1524000"/>
            <a:ext cx="86106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dirty="0"/>
          </a:p>
          <a:p>
            <a:r>
              <a:rPr lang="en-US" altLang="en-US" dirty="0"/>
              <a:t>When faced with major investment decision(s)</a:t>
            </a:r>
            <a:br>
              <a:rPr lang="en-US" altLang="en-US" dirty="0"/>
            </a:br>
            <a:endParaRPr lang="en-US" altLang="en-US" dirty="0"/>
          </a:p>
          <a:p>
            <a:r>
              <a:rPr lang="en-US" altLang="en-US" dirty="0"/>
              <a:t>When management believes it is not getting the maximum effectiveness from the organization’s productive capability.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9727B1B0-DB70-47CE-984A-DE8BCBB11F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381000"/>
            <a:ext cx="7772400" cy="457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Consulting Industry-Major Firms by Sector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726EA4E2-A91B-40CC-82EC-2DEF2652859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209800" y="1066800"/>
            <a:ext cx="3810000" cy="5029200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US" alt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Strategy(17%)</a:t>
            </a:r>
          </a:p>
          <a:p>
            <a:pPr eaLnBrk="1" hangingPunct="1"/>
            <a:r>
              <a:rPr lang="en-US" alt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McKinsey&amp;Co</a:t>
            </a:r>
            <a:endParaRPr lang="en-US" alt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US" alt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(www.McKinsey.com)</a:t>
            </a:r>
          </a:p>
          <a:p>
            <a:pPr eaLnBrk="1" hangingPunct="1"/>
            <a:r>
              <a:rPr lang="en-US" alt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Boston consulting group(www.bcg.com)</a:t>
            </a:r>
          </a:p>
          <a:p>
            <a:pPr eaLnBrk="1" hangingPunct="1"/>
            <a:r>
              <a:rPr lang="en-US" alt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Bain&amp;co</a:t>
            </a:r>
            <a:endParaRPr lang="en-US" alt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Deloitte&amp; </a:t>
            </a:r>
            <a:r>
              <a:rPr lang="en-US" alt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Touche</a:t>
            </a:r>
            <a:r>
              <a:rPr lang="en-US" alt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(www.dttus.com)</a:t>
            </a:r>
          </a:p>
          <a:p>
            <a:pPr eaLnBrk="1" hangingPunct="1">
              <a:buFontTx/>
              <a:buNone/>
            </a:pPr>
            <a:r>
              <a:rPr lang="en-US" alt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Operations -management(23%)</a:t>
            </a:r>
          </a:p>
          <a:p>
            <a:pPr eaLnBrk="1" hangingPunct="1"/>
            <a:r>
              <a:rPr lang="en-US" alt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A.T.Kearney</a:t>
            </a:r>
            <a:endParaRPr lang="en-US" alt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Booz Allen Hamilton</a:t>
            </a:r>
          </a:p>
          <a:p>
            <a:pPr eaLnBrk="1" hangingPunct="1"/>
            <a:r>
              <a:rPr lang="en-US" alt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Pittiglio</a:t>
            </a:r>
            <a:r>
              <a:rPr lang="en-US" alt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Rabin Todd &amp;McGrath</a:t>
            </a:r>
          </a:p>
          <a:p>
            <a:pPr eaLnBrk="1" hangingPunct="1"/>
            <a:r>
              <a:rPr lang="en-US" alt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Arthur D Little</a:t>
            </a:r>
          </a:p>
          <a:p>
            <a:pPr eaLnBrk="1" hangingPunct="1"/>
            <a:r>
              <a:rPr lang="en-US" alt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PWC</a:t>
            </a:r>
          </a:p>
          <a:p>
            <a:pPr eaLnBrk="1" hangingPunct="1">
              <a:buFontTx/>
              <a:buNone/>
            </a:pPr>
            <a:r>
              <a:rPr lang="en-US" alt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www.Kennedy info.com</a:t>
            </a:r>
          </a:p>
        </p:txBody>
      </p:sp>
      <p:sp>
        <p:nvSpPr>
          <p:cNvPr id="24580" name="Rectangle 4">
            <a:extLst>
              <a:ext uri="{FF2B5EF4-FFF2-40B4-BE49-F238E27FC236}">
                <a16:creationId xmlns:a16="http://schemas.microsoft.com/office/drawing/2014/main" id="{08D8242C-9B2D-4B27-B554-B9337788C011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172200" y="1143000"/>
            <a:ext cx="3810000" cy="4953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Technology(50%)</a:t>
            </a:r>
          </a:p>
          <a:p>
            <a:pPr eaLnBrk="1" hangingPunct="1"/>
            <a:r>
              <a:rPr lang="en-US" alt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IBM</a:t>
            </a:r>
          </a:p>
          <a:p>
            <a:pPr eaLnBrk="1" hangingPunct="1"/>
            <a:r>
              <a:rPr lang="en-US" alt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Accenture</a:t>
            </a:r>
          </a:p>
          <a:p>
            <a:pPr eaLnBrk="1" hangingPunct="1"/>
            <a:r>
              <a:rPr lang="en-US" alt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 Gemini Ernst &amp;Young(ernie.ey.com)</a:t>
            </a:r>
          </a:p>
          <a:p>
            <a:pPr eaLnBrk="1" hangingPunct="1"/>
            <a:r>
              <a:rPr lang="en-US" alt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CSC</a:t>
            </a:r>
          </a:p>
          <a:p>
            <a:pPr eaLnBrk="1" hangingPunct="1"/>
            <a:r>
              <a:rPr lang="en-US" alt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EDS</a:t>
            </a:r>
          </a:p>
          <a:p>
            <a:pPr eaLnBrk="1" hangingPunct="1"/>
            <a:r>
              <a:rPr lang="en-US" alt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Anderson Consulting ?</a:t>
            </a:r>
          </a:p>
          <a:p>
            <a:pPr eaLnBrk="1" hangingPunct="1">
              <a:buFontTx/>
              <a:buNone/>
            </a:pPr>
            <a:r>
              <a:rPr lang="en-US" alt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Human Resources(10%)</a:t>
            </a:r>
          </a:p>
          <a:p>
            <a:pPr eaLnBrk="1" hangingPunct="1"/>
            <a:r>
              <a:rPr lang="en-US" alt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Mercer HR Consulting</a:t>
            </a:r>
          </a:p>
          <a:p>
            <a:pPr eaLnBrk="1" hangingPunct="1"/>
            <a:r>
              <a:rPr lang="en-US" alt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Towers Perrin</a:t>
            </a:r>
          </a:p>
          <a:p>
            <a:pPr eaLnBrk="1" hangingPunct="1"/>
            <a:r>
              <a:rPr lang="en-US" alt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Hewitt Associates</a:t>
            </a:r>
          </a:p>
          <a:p>
            <a:pPr eaLnBrk="1" hangingPunct="1"/>
            <a:endParaRPr lang="en-US" altLang="en-US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F982099D-2A67-4D4D-B61F-A81FFEC148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Consulting Market Segmentation by </a:t>
            </a:r>
            <a:br>
              <a:rPr lang="en-US" altLang="en-US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vertical industry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D2B94831-F37B-46E9-BFE4-5394142D25C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209800" y="1676400"/>
            <a:ext cx="7391400" cy="4419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Sector-wise share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         Government:          17%</a:t>
            </a:r>
          </a:p>
          <a:p>
            <a:pPr eaLnBrk="1" hangingPunct="1"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Financial Services: 18%</a:t>
            </a:r>
          </a:p>
          <a:p>
            <a:pPr eaLnBrk="1" hangingPunct="1"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Manufacturing:      16%</a:t>
            </a:r>
          </a:p>
          <a:p>
            <a:pPr eaLnBrk="1" hangingPunct="1"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Retail/wholesale:    10%</a:t>
            </a:r>
          </a:p>
          <a:p>
            <a:pPr eaLnBrk="1" hangingPunct="1"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Communications:   10%</a:t>
            </a:r>
          </a:p>
          <a:p>
            <a:pPr eaLnBrk="1" hangingPunct="1"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Others                  :  29%</a:t>
            </a:r>
          </a:p>
          <a:p>
            <a:pPr eaLnBrk="1" hangingPunct="1"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</a:t>
            </a:r>
            <a:r>
              <a:rPr lang="en-US" altLang="en-US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www.Kennedy info.com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1261</Words>
  <Application>Microsoft Office PowerPoint</Application>
  <PresentationFormat>Widescreen</PresentationFormat>
  <Paragraphs>184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BPR - Role of Consultants</vt:lpstr>
      <vt:lpstr>PowerPoint Presentation</vt:lpstr>
      <vt:lpstr>Consulting Industry-Major Firms by Sector</vt:lpstr>
      <vt:lpstr>Consulting Market Segmentation by  vertical industry</vt:lpstr>
      <vt:lpstr>Major Consulting Firms Revenues (Old data?)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CONFUSION ABOUT BPR &amp; ERP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01712 -2019</dc:creator>
  <cp:lastModifiedBy>01712 -2019</cp:lastModifiedBy>
  <cp:revision>11</cp:revision>
  <dcterms:created xsi:type="dcterms:W3CDTF">2021-12-06T08:24:21Z</dcterms:created>
  <dcterms:modified xsi:type="dcterms:W3CDTF">2021-12-06T08:46:24Z</dcterms:modified>
</cp:coreProperties>
</file>