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21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024C-9A79-49EB-B402-BD0F5FBAB5EB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5D2B2-6A10-415C-9B24-8EB68F7F33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024C-9A79-49EB-B402-BD0F5FBAB5EB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5D2B2-6A10-415C-9B24-8EB68F7F33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024C-9A79-49EB-B402-BD0F5FBAB5EB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5D2B2-6A10-415C-9B24-8EB68F7F33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024C-9A79-49EB-B402-BD0F5FBAB5EB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5D2B2-6A10-415C-9B24-8EB68F7F33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024C-9A79-49EB-B402-BD0F5FBAB5EB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5D2B2-6A10-415C-9B24-8EB68F7F33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024C-9A79-49EB-B402-BD0F5FBAB5EB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5D2B2-6A10-415C-9B24-8EB68F7F33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024C-9A79-49EB-B402-BD0F5FBAB5EB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5D2B2-6A10-415C-9B24-8EB68F7F33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024C-9A79-49EB-B402-BD0F5FBAB5EB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5D2B2-6A10-415C-9B24-8EB68F7F33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024C-9A79-49EB-B402-BD0F5FBAB5EB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5D2B2-6A10-415C-9B24-8EB68F7F33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024C-9A79-49EB-B402-BD0F5FBAB5EB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5D2B2-6A10-415C-9B24-8EB68F7F33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024C-9A79-49EB-B402-BD0F5FBAB5EB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5D2B2-6A10-415C-9B24-8EB68F7F33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024C-9A79-49EB-B402-BD0F5FBAB5EB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5D2B2-6A10-415C-9B24-8EB68F7F33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Text Box 2"/>
          <p:cNvSpPr txBox="1">
            <a:spLocks noChangeArrowheads="1"/>
          </p:cNvSpPr>
          <p:nvPr/>
        </p:nvSpPr>
        <p:spPr bwMode="auto">
          <a:xfrm>
            <a:off x="899593" y="2657475"/>
            <a:ext cx="75608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dirty="0">
                <a:latin typeface="Times New Roman" pitchFamily="18" charset="0"/>
              </a:rPr>
              <a:t>     </a:t>
            </a:r>
            <a:r>
              <a:rPr lang="en-US" altLang="en-US" sz="2800" dirty="0" smtClean="0">
                <a:latin typeface="Times New Roman" pitchFamily="18" charset="0"/>
              </a:rPr>
              <a:t>BUSINESS PROCESS </a:t>
            </a:r>
            <a:r>
              <a:rPr lang="en-US" altLang="en-US" sz="2800" dirty="0">
                <a:latin typeface="Times New Roman" pitchFamily="18" charset="0"/>
              </a:rPr>
              <a:t>RISK MANAGEMENT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PROCESS RISK MGT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Risk is possibility of desired results not achieved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For business decisions risk is events that have strong effects on overall performance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Performance monitoring systems have early warning systems for risks or bottlenecks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Risks categorized as financial(liquidity, profitability) or by origin (recession, market changes, natural calamities, pandemic) or by position in value chain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RISK MANAGEMENT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Risk has grave effects on target systems of company</a:t>
            </a:r>
          </a:p>
          <a:p>
            <a:pPr eaLnBrk="1" hangingPunct="1"/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Number of factors subject to risk</a:t>
            </a:r>
          </a:p>
          <a:p>
            <a:pPr eaLnBrk="1" hangingPunct="1"/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Important to correlate risks associated with each other</a:t>
            </a:r>
          </a:p>
          <a:p>
            <a:pPr eaLnBrk="1" hangingPunct="1"/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Monitoring systems needed to ensure that developments that threaten the operations of a company be recognized in advance and preemptive action taken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RISK MANAGEMENT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Risk has to be analyzed with regard to the likelihood and potential harmful effects</a:t>
            </a:r>
          </a:p>
          <a:p>
            <a:pPr eaLnBrk="1" hangingPunct="1"/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Categorize risk according to problem categories such as bankruptcy, loss of profits </a:t>
            </a:r>
          </a:p>
          <a:p>
            <a:pPr eaLnBrk="1" hangingPunct="1"/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Management of financial risk includes bad debt, inventory obsolescence, spoilage,etc</a:t>
            </a:r>
          </a:p>
          <a:p>
            <a:pPr eaLnBrk="1" hangingPunct="1"/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Management of operating risk includes order backlog,cancellation,labour unrest,force majeure etc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PHASES/ACTIVITIES OF RISK MGT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Risk identification SBU wise and category wise</a:t>
            </a:r>
          </a:p>
          <a:p>
            <a:pPr eaLnBrk="1" hangingPunct="1"/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Risk analysis and assessment through control by taking measures for avoidance and reduction of risk by quantification of risk effects on key figures</a:t>
            </a:r>
          </a:p>
          <a:p>
            <a:pPr eaLnBrk="1" hangingPunct="1"/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Risk handling by avoidance measures and observing risk situations after measures</a:t>
            </a:r>
          </a:p>
          <a:p>
            <a:pPr eaLnBrk="1" hangingPunct="1"/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Risk control through continuous monitoring of early risk indications ,recording effects on key figures, goals, strategies</a:t>
            </a:r>
          </a:p>
          <a:p>
            <a:pPr eaLnBrk="1" hangingPunct="1"/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Simulation of effects and adjustment of risk measures.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MEASURES FOR RISK HANDLING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TYPE OF MEASURES              </a:t>
            </a:r>
          </a:p>
          <a:p>
            <a:pPr eaLnBrk="1" hangingPunct="1">
              <a:buNone/>
            </a:pP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                         -RISK AVOIDNCE </a:t>
            </a:r>
          </a:p>
          <a:p>
            <a:pPr eaLnBrk="1" hangingPunct="1">
              <a:buNone/>
            </a:pP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                         -AVD HIGH RSK AREA            </a:t>
            </a:r>
          </a:p>
          <a:p>
            <a:pPr eaLnBrk="1" hangingPunct="1">
              <a:buNone/>
            </a:pP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                         -RISK REDUCTION                 </a:t>
            </a:r>
          </a:p>
          <a:p>
            <a:pPr eaLnBrk="1" hangingPunct="1">
              <a:buNone/>
            </a:pP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                         -CREDIT CHECKS                   </a:t>
            </a:r>
          </a:p>
          <a:p>
            <a:pPr eaLnBrk="1" hangingPunct="1">
              <a:buNone/>
            </a:pP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                         -RISK SHARE            </a:t>
            </a:r>
          </a:p>
          <a:p>
            <a:pPr eaLnBrk="1" hangingPunct="1">
              <a:buNone/>
            </a:pP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                         -BACKGROUND                                                            	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           -RISK OFFSET          </a:t>
            </a:r>
          </a:p>
          <a:p>
            <a:pPr eaLnBrk="1" hangingPunct="1">
              <a:buNone/>
            </a:pP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                         -HIGH MARK UPS                  </a:t>
            </a:r>
          </a:p>
          <a:p>
            <a:pPr eaLnBrk="1" hangingPunct="1">
              <a:buNone/>
            </a:pP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                         -RISK LIMITATION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FUNCTIONAL AREAWISE RISK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R &amp; D   -  Late replacement of old products</a:t>
            </a:r>
          </a:p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SALES -   Sales decline, price crash</a:t>
            </a:r>
          </a:p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PROCUREMENT - Supplier problems</a:t>
            </a:r>
          </a:p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PRODUCTION  - Below expectation output</a:t>
            </a:r>
          </a:p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SHIPPING  - Incorrect, late deliveries</a:t>
            </a:r>
          </a:p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CUST.SERVICE – Warranty issues, recalls</a:t>
            </a:r>
          </a:p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FINANCIALS – Share value decline, liquidity risk</a:t>
            </a:r>
          </a:p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PERSONNEL – Severance cost, low productivity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/>
              <a:t>Workflow BPM-</a:t>
            </a:r>
            <a:fld id="{87AB285B-E9DC-4C7D-923C-285440D0D03E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zh-CN" sz="28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Loan Request </a:t>
            </a:r>
            <a:r>
              <a:rPr lang="en-US" altLang="zh-CN" sz="28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workflow</a:t>
            </a:r>
            <a:endParaRPr lang="en-US" altLang="zh-CN" sz="2800" dirty="0" smtClean="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pic>
        <p:nvPicPr>
          <p:cNvPr id="22532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 t="31670"/>
          <a:stretch>
            <a:fillRect/>
          </a:stretch>
        </p:blipFill>
        <p:spPr>
          <a:xfrm>
            <a:off x="685800" y="1219200"/>
            <a:ext cx="8229600" cy="46878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330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PROCESS RISK MGT</vt:lpstr>
      <vt:lpstr>RISK MANAGEMENT</vt:lpstr>
      <vt:lpstr>RISK MANAGEMENT</vt:lpstr>
      <vt:lpstr>PHASES/ACTIVITIES OF RISK MGT</vt:lpstr>
      <vt:lpstr>MEASURES FOR RISK HANDLING</vt:lpstr>
      <vt:lpstr>FUNCTIONAL AREAWISE RISK</vt:lpstr>
      <vt:lpstr>Loan Request workflow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 PC</dc:creator>
  <cp:lastModifiedBy>HOME PC</cp:lastModifiedBy>
  <cp:revision>11</cp:revision>
  <dcterms:created xsi:type="dcterms:W3CDTF">2021-02-01T15:42:29Z</dcterms:created>
  <dcterms:modified xsi:type="dcterms:W3CDTF">2021-02-01T17:58:21Z</dcterms:modified>
</cp:coreProperties>
</file>