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1" r:id="rId3"/>
    <p:sldId id="260" r:id="rId4"/>
    <p:sldId id="258" r:id="rId5"/>
    <p:sldId id="262" r:id="rId6"/>
    <p:sldId id="279" r:id="rId7"/>
    <p:sldId id="278" r:id="rId8"/>
    <p:sldId id="280" r:id="rId9"/>
    <p:sldId id="281" r:id="rId10"/>
    <p:sldId id="282" r:id="rId11"/>
    <p:sldId id="283" r:id="rId12"/>
    <p:sldId id="284" r:id="rId13"/>
    <p:sldId id="450" r:id="rId14"/>
    <p:sldId id="277" r:id="rId15"/>
    <p:sldId id="268" r:id="rId16"/>
    <p:sldId id="264" r:id="rId17"/>
    <p:sldId id="265" r:id="rId18"/>
    <p:sldId id="266" r:id="rId19"/>
    <p:sldId id="270" r:id="rId20"/>
    <p:sldId id="272" r:id="rId21"/>
    <p:sldId id="267" r:id="rId22"/>
    <p:sldId id="273" r:id="rId23"/>
    <p:sldId id="274" r:id="rId24"/>
    <p:sldId id="275" r:id="rId25"/>
    <p:sldId id="276" r:id="rId26"/>
    <p:sldId id="451" r:id="rId27"/>
    <p:sldId id="45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0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16ADD-C2BC-4097-87A5-F711DC484B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84B63-B7C2-4CEE-A8C2-60D6F0B22A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D489B19-6BDA-47DF-9158-8694AF45F5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93F2B6-B4AB-4547-900F-C92846DD7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34CE8D-E8E6-4A56-BDD6-4CFD43E7468F}" type="slidenum">
              <a:rPr lang="en-US" altLang="en-US">
                <a:cs typeface="Arial" charset="0"/>
              </a:rPr>
              <a:pPr/>
              <a:t>17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BA546E-4CEA-4C57-A31B-03E9F5010F22}" type="slidenum">
              <a:rPr lang="en-US" altLang="en-US">
                <a:cs typeface="Arial" charset="0"/>
              </a:rPr>
              <a:pPr/>
              <a:t>18</a:t>
            </a:fld>
            <a:endParaRPr lang="en-US" altLang="en-US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3DA56F-D4BD-407B-AB0D-0564C53783CB}" type="slidenum">
              <a:rPr lang="en-US" altLang="en-US">
                <a:cs typeface="Arial" charset="0"/>
              </a:rPr>
              <a:pPr/>
              <a:t>19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2ECE-CEA4-46F7-B7E1-EED669E1ACB5}" type="slidenum">
              <a:rPr lang="en-US" altLang="en-US">
                <a:cs typeface="Arial" charset="0"/>
              </a:rPr>
              <a:pPr/>
              <a:t>20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265F6-6327-4E78-8E5A-77F192B0D85E}" type="slidenum">
              <a:rPr lang="en-US" altLang="en-US">
                <a:cs typeface="Arial" charset="0"/>
              </a:rPr>
              <a:pPr/>
              <a:t>21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E52CF-BC89-4614-86FF-40E29AF3649A}" type="slidenum">
              <a:rPr lang="en-US" altLang="en-US">
                <a:cs typeface="Arial" charset="0"/>
              </a:rPr>
              <a:pPr/>
              <a:t>22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79A3D-D24B-4AB3-A4AD-4C92BF3D646E}" type="slidenum">
              <a:rPr lang="en-US" altLang="en-US">
                <a:cs typeface="Arial" charset="0"/>
              </a:rPr>
              <a:pPr/>
              <a:t>23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ADB73-CE7E-40CB-B9B0-16D673A42FA6}" type="slidenum">
              <a:rPr lang="en-US" altLang="en-US">
                <a:cs typeface="Arial" charset="0"/>
              </a:rPr>
              <a:pPr/>
              <a:t>24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4149D-C7C0-4C4D-9271-2E6323F058D8}" type="slidenum">
              <a:rPr lang="en-US" altLang="en-US">
                <a:cs typeface="Arial" charset="0"/>
              </a:rPr>
              <a:pPr/>
              <a:t>25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2CF3B2C-EB18-4A29-BD7A-8782DCC84A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03738" y="515938"/>
            <a:ext cx="2309812" cy="1731962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E8617FC-24BB-4A26-A3E7-4D739D9AF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125" y="2441575"/>
            <a:ext cx="6548438" cy="788988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810659A-CC5F-4AEA-A77B-BB0E5830B6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14921C0-2E42-4221-B056-607E9F618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C3476F8-F560-4593-913D-5CF17E3DA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60D281A-7886-4654-A82D-B1CB8B3A7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9A76CCB-3A2D-489A-A04F-021F7FDD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E653080-C223-40F2-9C62-E3A227E02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148EB7B-2CFC-49B0-B0D3-F27DA42F09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0498573-014D-41AF-9DDF-FE0636AB4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4ED65EC-7BD8-491D-9970-DF39B27604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02E031C-B5E0-41BE-8A38-CF4869D9C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8C38F0D-17F5-484E-B7E4-2C558979A6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5AFD678-97E4-4EEC-91F0-66BFC861E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52BE7-1FAC-4F3C-A177-425A518D6263}" type="slidenum">
              <a:rPr lang="en-US" altLang="en-US">
                <a:cs typeface="Arial" charset="0"/>
              </a:rPr>
              <a:pPr/>
              <a:t>16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0A09-C2A2-4FA4-BC29-499E509B68BB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i.cmu.edu/cmm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Business_Process_Management_Life-Cycle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Process Models 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CMMI –Process Improvement Model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BPM vs BPeM, BI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BPM Methodologies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BE89BA28-D816-4205-AECC-6E0B38ED7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0237" y="476672"/>
            <a:ext cx="7883525" cy="964778"/>
          </a:xfrm>
        </p:spPr>
        <p:txBody>
          <a:bodyPr>
            <a:normAutofit fontScale="90000"/>
          </a:bodyPr>
          <a:lstStyle/>
          <a:p>
            <a:br>
              <a:rPr lang="en-US" altLang="zh-CN" sz="3200" dirty="0">
                <a:ea typeface="宋体" panose="02010600030101010101" pitchFamily="2" charset="-122"/>
              </a:rPr>
            </a:br>
            <a:r>
              <a:rPr lang="en-US" altLang="zh-CN" sz="3200" dirty="0">
                <a:ea typeface="宋体" panose="02010600030101010101" pitchFamily="2" charset="-122"/>
              </a:rPr>
              <a:t>Maturity Level 1 </a:t>
            </a:r>
            <a:br>
              <a:rPr lang="en-US" altLang="zh-CN" sz="3200" dirty="0">
                <a:ea typeface="宋体" panose="02010600030101010101" pitchFamily="2" charset="-122"/>
              </a:rPr>
            </a:br>
            <a:endParaRPr lang="en-US" altLang="zh-CN" sz="3200" dirty="0">
              <a:ea typeface="宋体" panose="02010600030101010101" pitchFamily="2" charset="-122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5649086-CAD8-41E0-8E83-4821197AB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031163" cy="3816350"/>
          </a:xfrm>
        </p:spPr>
        <p:txBody>
          <a:bodyPr/>
          <a:lstStyle/>
          <a:p>
            <a:r>
              <a:rPr lang="en-US" altLang="zh-CN" sz="2200" dirty="0">
                <a:ea typeface="宋体" panose="02010600030101010101" pitchFamily="2" charset="-122"/>
              </a:rPr>
              <a:t>Maturity Level 1 deals with performed processes.</a:t>
            </a:r>
          </a:p>
          <a:p>
            <a:pPr>
              <a:spcBef>
                <a:spcPct val="60000"/>
              </a:spcBef>
            </a:pPr>
            <a:r>
              <a:rPr lang="en-US" altLang="en-US" sz="2200" dirty="0">
                <a:ea typeface="宋体" panose="02010600030101010101" pitchFamily="2" charset="-122"/>
              </a:rPr>
              <a:t>Processes are unpredictable, poorly controlled, reactive.</a:t>
            </a:r>
            <a:r>
              <a:rPr lang="en-US" altLang="zh-CN" sz="2200" dirty="0">
                <a:ea typeface="宋体" panose="02010600030101010101" pitchFamily="2" charset="-122"/>
              </a:rPr>
              <a:t> </a:t>
            </a:r>
          </a:p>
          <a:p>
            <a:pPr>
              <a:spcBef>
                <a:spcPct val="60000"/>
              </a:spcBef>
            </a:pPr>
            <a:r>
              <a:rPr lang="en-US" altLang="zh-CN" sz="2200" dirty="0">
                <a:ea typeface="宋体" panose="02010600030101010101" pitchFamily="2" charset="-122"/>
              </a:rPr>
              <a:t>The process performance may not be stable and may not meet specific objectives such as quality, cost, and schedule, but useful work can be done.</a:t>
            </a:r>
          </a:p>
          <a:p>
            <a:pPr>
              <a:spcBef>
                <a:spcPct val="60000"/>
              </a:spcBef>
            </a:pPr>
            <a:endParaRPr lang="en-US" altLang="zh-CN" sz="2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D89392D3-DF77-485D-BBE1-6F4BEB5BB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6218"/>
            <a:ext cx="7883525" cy="1010574"/>
          </a:xfrm>
        </p:spPr>
        <p:txBody>
          <a:bodyPr>
            <a:noAutofit/>
          </a:bodyPr>
          <a:lstStyle/>
          <a:p>
            <a:r>
              <a:rPr lang="en-US" altLang="zh-CN" sz="2800" dirty="0">
                <a:ea typeface="宋体" panose="02010600030101010101" pitchFamily="2" charset="-122"/>
              </a:rPr>
              <a:t>Maturity Level 2</a:t>
            </a:r>
            <a:br>
              <a:rPr lang="en-US" altLang="zh-CN" sz="2800" dirty="0">
                <a:ea typeface="宋体" panose="02010600030101010101" pitchFamily="2" charset="-122"/>
              </a:rPr>
            </a:br>
            <a:r>
              <a:rPr lang="en-US" altLang="zh-CN" sz="2800" dirty="0">
                <a:ea typeface="宋体" panose="02010600030101010101" pitchFamily="2" charset="-122"/>
              </a:rPr>
              <a:t>Managed </a:t>
            </a:r>
            <a:r>
              <a:rPr lang="en-US" altLang="zh-CN" sz="2800" u="sng" dirty="0">
                <a:ea typeface="宋体" panose="02010600030101010101" pitchFamily="2" charset="-122"/>
              </a:rPr>
              <a:t>at the Project Level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0A6D4DF-B44D-493A-8C68-F86D40491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8163" y="1556792"/>
            <a:ext cx="8031162" cy="4748758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endParaRPr lang="en-US" altLang="zh-CN" sz="2200" dirty="0">
              <a:ea typeface="宋体" panose="02010600030101010101" pitchFamily="2" charset="-122"/>
            </a:endParaRPr>
          </a:p>
          <a:p>
            <a:pPr marL="342900" indent="-342900">
              <a:lnSpc>
                <a:spcPct val="80000"/>
              </a:lnSpc>
            </a:pPr>
            <a:r>
              <a:rPr lang="en-US" altLang="zh-CN" sz="2200" dirty="0">
                <a:ea typeface="宋体" panose="02010600030101010101" pitchFamily="2" charset="-122"/>
              </a:rPr>
              <a:t>Maturity Level 2 deals with managed processes.</a:t>
            </a:r>
          </a:p>
          <a:p>
            <a:pPr marL="342900" indent="-342900">
              <a:lnSpc>
                <a:spcPct val="80000"/>
              </a:lnSpc>
            </a:pPr>
            <a:r>
              <a:rPr lang="en-US" altLang="zh-CN" sz="2200" dirty="0">
                <a:ea typeface="宋体" panose="02010600030101010101" pitchFamily="2" charset="-122"/>
              </a:rPr>
              <a:t>A managed process is a performed process that is also: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altLang="zh-CN" sz="2000" dirty="0">
                <a:ea typeface="宋体" panose="02010600030101010101" pitchFamily="2" charset="-122"/>
              </a:rPr>
              <a:t>Planned and executed in accordance with policy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altLang="zh-CN" sz="2000" dirty="0">
                <a:ea typeface="宋体" panose="02010600030101010101" pitchFamily="2" charset="-122"/>
              </a:rPr>
              <a:t>Employs skilled people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altLang="zh-CN" sz="2000" dirty="0">
                <a:ea typeface="宋体" panose="02010600030101010101" pitchFamily="2" charset="-122"/>
              </a:rPr>
              <a:t>Adequate resources are available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altLang="zh-CN" sz="2000" dirty="0">
                <a:ea typeface="宋体" panose="02010600030101010101" pitchFamily="2" charset="-122"/>
              </a:rPr>
              <a:t>Controlled outputs are produced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altLang="zh-CN" sz="2000" dirty="0">
                <a:ea typeface="宋体" panose="02010600030101010101" pitchFamily="2" charset="-122"/>
              </a:rPr>
              <a:t>Stakeholders are involved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altLang="zh-CN" sz="2000" dirty="0">
                <a:ea typeface="宋体" panose="02010600030101010101" pitchFamily="2" charset="-122"/>
              </a:rPr>
              <a:t>The process is reviewed and evaluated for adherence to requirements </a:t>
            </a:r>
          </a:p>
          <a:p>
            <a:pPr marL="342900" indent="-342900">
              <a:lnSpc>
                <a:spcPct val="80000"/>
              </a:lnSpc>
            </a:pPr>
            <a:r>
              <a:rPr lang="en-US" altLang="en-US" sz="2200" dirty="0">
                <a:ea typeface="宋体" panose="02010600030101010101" pitchFamily="2" charset="-122"/>
              </a:rPr>
              <a:t>Processes are planned, documented, performed, monitored, and controlled at the project level.  Often reactive.</a:t>
            </a:r>
            <a:endParaRPr lang="en-US" altLang="zh-CN" sz="2200" dirty="0">
              <a:ea typeface="宋体" panose="02010600030101010101" pitchFamily="2" charset="-122"/>
            </a:endParaRPr>
          </a:p>
          <a:p>
            <a:pPr marL="342900" indent="-342900">
              <a:lnSpc>
                <a:spcPct val="80000"/>
              </a:lnSpc>
            </a:pPr>
            <a:r>
              <a:rPr lang="en-US" altLang="zh-CN" sz="2200" dirty="0">
                <a:ea typeface="宋体" panose="02010600030101010101" pitchFamily="2" charset="-122"/>
              </a:rPr>
              <a:t>The managed process comes closer to achieving the specific objectives such as quality, cost, and schedule.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C3C67D34-FBDB-4F9F-9D37-F898FB80D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883525" cy="968152"/>
          </a:xfrm>
        </p:spPr>
        <p:txBody>
          <a:bodyPr>
            <a:noAutofit/>
          </a:bodyPr>
          <a:lstStyle/>
          <a:p>
            <a:r>
              <a:rPr lang="en-US" altLang="zh-CN" sz="2800" dirty="0">
                <a:ea typeface="宋体" panose="02010600030101010101" pitchFamily="2" charset="-122"/>
              </a:rPr>
              <a:t>Maturity Level 3</a:t>
            </a:r>
            <a:br>
              <a:rPr lang="en-US" altLang="zh-CN" sz="2800" dirty="0">
                <a:ea typeface="宋体" panose="02010600030101010101" pitchFamily="2" charset="-122"/>
              </a:rPr>
            </a:br>
            <a:r>
              <a:rPr lang="en-US" altLang="zh-CN" sz="2800" dirty="0">
                <a:ea typeface="宋体" panose="02010600030101010101" pitchFamily="2" charset="-122"/>
              </a:rPr>
              <a:t>Defined </a:t>
            </a:r>
            <a:r>
              <a:rPr lang="en-US" altLang="zh-CN" sz="2800" u="sng" dirty="0">
                <a:ea typeface="宋体" panose="02010600030101010101" pitchFamily="2" charset="-122"/>
              </a:rPr>
              <a:t>at the Organization Level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0A2B8B4-4A6F-4F3C-8223-868271CAF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07363" cy="4819650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ea typeface="宋体" panose="02010600030101010101" pitchFamily="2" charset="-122"/>
              </a:rPr>
              <a:t>Maturity Level 3 deals with defined processes.</a:t>
            </a:r>
          </a:p>
          <a:p>
            <a:r>
              <a:rPr lang="en-US" altLang="zh-CN" sz="2400" dirty="0">
                <a:ea typeface="宋体" panose="02010600030101010101" pitchFamily="2" charset="-122"/>
              </a:rPr>
              <a:t>A defined process is a managed process that:</a:t>
            </a:r>
          </a:p>
          <a:p>
            <a:pPr lvl="1"/>
            <a:r>
              <a:rPr lang="en-US" altLang="zh-CN" sz="2400" dirty="0">
                <a:ea typeface="宋体" panose="02010600030101010101" pitchFamily="2" charset="-122"/>
              </a:rPr>
              <a:t>Well defined, understood, deployed and executed across the entire </a:t>
            </a:r>
            <a:r>
              <a:rPr lang="en-US" altLang="zh-CN" sz="2400" b="1" dirty="0">
                <a:ea typeface="宋体" panose="02010600030101010101" pitchFamily="2" charset="-122"/>
              </a:rPr>
              <a:t>organization</a:t>
            </a:r>
            <a:r>
              <a:rPr lang="en-US" altLang="zh-CN" sz="2400" dirty="0">
                <a:ea typeface="宋体" panose="02010600030101010101" pitchFamily="2" charset="-122"/>
              </a:rPr>
              <a:t>.  Proactive.</a:t>
            </a:r>
          </a:p>
          <a:p>
            <a:pPr lvl="1"/>
            <a:r>
              <a:rPr lang="en-US" altLang="en-US" sz="2400" dirty="0">
                <a:ea typeface="宋体" panose="02010600030101010101" pitchFamily="2" charset="-122"/>
              </a:rPr>
              <a:t>Processes, standards, procedures, tools, etc. are defined at the organizational (Organization X ) level.  Project or local tailoring</a:t>
            </a:r>
            <a:r>
              <a:rPr lang="en-US" altLang="zh-CN" sz="2400" dirty="0">
                <a:ea typeface="宋体" panose="02010600030101010101" pitchFamily="2" charset="-122"/>
              </a:rPr>
              <a:t> is allowed, however it must be based on the organization’s set of standard processes and defined per the organization’s tailoring guidelines.</a:t>
            </a:r>
          </a:p>
          <a:p>
            <a:r>
              <a:rPr lang="en-US" altLang="zh-CN" sz="2400" dirty="0">
                <a:ea typeface="宋体" panose="02010600030101010101" pitchFamily="2" charset="-122"/>
              </a:rPr>
              <a:t>Major portions of the organization cannot “opt out.”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5151DCD0-1E36-4D5A-9B7F-4FA54710B2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000"/>
              <a:t>Slide </a:t>
            </a:r>
            <a:fld id="{103A0F26-7669-443A-A582-F67538C3BC8D}" type="slidenum">
              <a:rPr lang="en-US" altLang="en-US" sz="1000"/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13</a:t>
            </a:fld>
            <a:r>
              <a:rPr lang="en-US" altLang="en-US" sz="1000"/>
              <a:t> of 146</a:t>
            </a: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A5FF2B5F-A455-489A-888C-46F891CB2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CMMI Resources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78891-5B87-4096-B402-D1C720217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6900" y="1433513"/>
            <a:ext cx="8107363" cy="4948237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altLang="en-US"/>
              <a:t>Software Engineering Institute's CMMI website:</a:t>
            </a:r>
          </a:p>
          <a:p>
            <a:pPr marL="742950" lvl="1" indent="-285750">
              <a:lnSpc>
                <a:spcPct val="80000"/>
              </a:lnSpc>
              <a:buFontTx/>
              <a:buNone/>
            </a:pPr>
            <a:r>
              <a:rPr lang="en-US" altLang="en-US" sz="1600" b="1">
                <a:solidFill>
                  <a:srgbClr val="0000FF"/>
                </a:solidFill>
                <a:hlinkClick r:id="rId3"/>
              </a:rPr>
              <a:t>http://www.sei.cmu.edu/cmmi/</a:t>
            </a:r>
            <a:endParaRPr lang="en-US" altLang="en-US" sz="1600" b="1">
              <a:solidFill>
                <a:srgbClr val="0000FF"/>
              </a:solidFill>
            </a:endParaRPr>
          </a:p>
          <a:p>
            <a:pPr marL="342900" indent="-342900">
              <a:lnSpc>
                <a:spcPct val="80000"/>
              </a:lnSpc>
            </a:pPr>
            <a:endParaRPr lang="en-US" altLang="en-US" sz="1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F5494-CD34-43B7-A43C-D17385262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BPM and BPeM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A12C9-1DC8-49A9-B183-10187B9C1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Process Management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is a holistic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concept to improve a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company's performance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and profitability, which has an impact on everybody within a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However, a holistic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BPM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approach is always a combination of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BPM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methods and applications and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BPM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technology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Process Management (BPM) and Business Performance Management (BPeM) carry the same acronym but are inter-related.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Performance Management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is not   the Same as Business 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 Management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Many Managers struggle with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management versus process management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The two are very connected but also very different. You have to get the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right to better focus your time, energy and efforts on what really matters – 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33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BPeM and 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latin typeface="+mj-lt"/>
              </a:rPr>
              <a:t>Business Performance Management(BPeM) is a measuring tool to assess the performance in real time.</a:t>
            </a:r>
          </a:p>
          <a:p>
            <a:pPr>
              <a:buNone/>
            </a:pPr>
            <a:r>
              <a:rPr lang="en-US" sz="2400" dirty="0">
                <a:latin typeface="+mj-lt"/>
              </a:rPr>
              <a:t>BI(</a:t>
            </a:r>
            <a:r>
              <a:rPr lang="en-US" sz="2400" b="1" dirty="0">
                <a:latin typeface="+mj-lt"/>
              </a:rPr>
              <a:t>Business Intelligence</a:t>
            </a:r>
            <a:r>
              <a:rPr lang="en-US" sz="2400" dirty="0">
                <a:latin typeface="+mj-lt"/>
              </a:rPr>
              <a:t>) is a set of processes, architectures, and technologies that convert raw data into meaningful information that drives profitable </a:t>
            </a:r>
            <a:r>
              <a:rPr lang="en-US" sz="2400" b="1" dirty="0">
                <a:latin typeface="+mj-lt"/>
              </a:rPr>
              <a:t>business</a:t>
            </a:r>
            <a:r>
              <a:rPr lang="en-US" sz="2400" dirty="0">
                <a:latin typeface="+mj-lt"/>
              </a:rPr>
              <a:t> actions. It is a suite of software and services to transform data into actionable </a:t>
            </a:r>
            <a:r>
              <a:rPr lang="en-US" sz="2400" b="1" dirty="0">
                <a:latin typeface="+mj-lt"/>
              </a:rPr>
              <a:t>intelligence</a:t>
            </a:r>
            <a:r>
              <a:rPr lang="en-US" sz="2400" dirty="0">
                <a:latin typeface="+mj-lt"/>
              </a:rPr>
              <a:t> and knowledge.</a:t>
            </a:r>
          </a:p>
          <a:p>
            <a:pPr>
              <a:buNone/>
            </a:pPr>
            <a:r>
              <a:rPr lang="en-US" altLang="en-US" sz="2400" dirty="0">
                <a:latin typeface="+mj-lt"/>
              </a:rPr>
              <a:t>BI is a crucial element of BPeM.</a:t>
            </a:r>
          </a:p>
          <a:p>
            <a:pPr>
              <a:buNone/>
            </a:pPr>
            <a:r>
              <a:rPr lang="en-US" sz="2400" u="sng" dirty="0">
                <a:latin typeface="+mj-lt"/>
              </a:rPr>
              <a:t>Prof Sathyamurthy Sir will discuss BI in more detail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452438"/>
            <a:ext cx="8405812" cy="14001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Business Performance Management (BPeM) Overview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4777D4B-4C83-4064-9EB4-080E545C6E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431212" cy="4495800"/>
          </a:xfrm>
        </p:spPr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zh-CN" sz="2000" dirty="0"/>
              <a:t>Business Performance Management (BPeM) is…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US" altLang="ja-JP" sz="2000" dirty="0">
                <a:ea typeface="MS PGothic" panose="020B0600070205080204" pitchFamily="34" charset="-128"/>
              </a:rPr>
              <a:t>	A real-time system that alerts managers to potential opportunities, impending problems, and threats, and then empowers them to react through models and collaboration.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zh-CN" sz="2000" dirty="0"/>
              <a:t>Also called, corporate performance management (CPM by Gartner Group), enterprise performance management (EPM by Oracle), strategic enterprise management (SEM by SAP)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452438"/>
            <a:ext cx="8355012" cy="14001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Business Performance Management (BPeM) Overview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EB53CC7-DD37-4A9F-9B3E-DE7C467D4E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844824"/>
            <a:ext cx="8537575" cy="4724400"/>
          </a:xfrm>
        </p:spPr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zh-CN" sz="2000" dirty="0"/>
              <a:t>BPM </a:t>
            </a:r>
            <a:r>
              <a:rPr lang="en-US" altLang="ja-JP" sz="2000" dirty="0">
                <a:ea typeface="MS PGothic" panose="020B0600070205080204" pitchFamily="34" charset="-128"/>
              </a:rPr>
              <a:t>refers to the business processes, methodologies, metrics, and technologies used by enterprises to measure, monitor, and manage business performance.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ja-JP" sz="2000" dirty="0">
                <a:ea typeface="MS PGothic" panose="020B0600070205080204" pitchFamily="34" charset="-128"/>
              </a:rPr>
              <a:t>BPM encompasses three key components</a:t>
            </a:r>
          </a:p>
          <a:p>
            <a:pPr marL="742962" lvl="1" indent="-285755" defTabSz="457207" eaLnBrk="1" fontAlgn="ctr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A set of integrated, closed-loop management and analytic processes, supported by technology</a:t>
            </a:r>
          </a:p>
          <a:p>
            <a:pPr marL="742962" lvl="1" indent="-285755" defTabSz="457207" eaLnBrk="1" fontAlgn="ctr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Tools for businesses to define strategic goals and then measure/manage performance against them</a:t>
            </a:r>
          </a:p>
          <a:p>
            <a:pPr marL="742962" lvl="1" indent="-285755" defTabSz="457207" eaLnBrk="1" fontAlgn="ctr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Methods and tools for monitoring key performance indicators (KPIs), linked to organizational strategy</a:t>
            </a:r>
            <a:endParaRPr lang="en-US" altLang="ja-JP" sz="2000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Business Performance Management(</a:t>
            </a:r>
            <a:r>
              <a:rPr lang="en-US" altLang="en-US" sz="2800" dirty="0" err="1"/>
              <a:t>BPeM</a:t>
            </a:r>
            <a:r>
              <a:rPr lang="en-US" altLang="en-US" sz="2800" dirty="0"/>
              <a:t>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D1D491D-612E-43D5-A6E2-4760D98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2688" y="1524000"/>
            <a:ext cx="7808912" cy="4800600"/>
          </a:xfrm>
        </p:spPr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Business Performance Management (BPeM)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links strategy to execution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Strategize: Where Do We Want to Go?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Plan: How Do We Get There?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Monitor: How Are We Doing?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Act /Adjust: What Do We Need to Do Differently?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Question for the class?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Describe some of the best practices in planning and management reporting?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Performance Measurement 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FDC1B38A-A57A-45BD-BFE7-5B9B156A08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412776"/>
            <a:ext cx="7935912" cy="4195762"/>
          </a:xfrm>
        </p:spPr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zh-CN" sz="2000" b="1" dirty="0"/>
              <a:t>Key performance indicator (KPI)</a:t>
            </a:r>
            <a:endParaRPr lang="en-US" altLang="zh-CN" sz="2000" dirty="0"/>
          </a:p>
          <a:p>
            <a:pPr marL="457200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86200" algn="l"/>
              </a:tabLst>
              <a:defRPr/>
            </a:pPr>
            <a:r>
              <a:rPr lang="en-US" altLang="zh-CN" sz="2000" dirty="0"/>
              <a:t>	</a:t>
            </a:r>
            <a:r>
              <a:rPr lang="en-US" sz="2000" dirty="0"/>
              <a:t>Outcome KPI’s   vs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	</a:t>
            </a:r>
            <a:r>
              <a:rPr lang="en-US" sz="2000" dirty="0"/>
              <a:t>Driver KPI’s</a:t>
            </a:r>
          </a:p>
          <a:p>
            <a:pPr marL="457200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86200" algn="l"/>
              </a:tabLst>
              <a:defRPr/>
            </a:pPr>
            <a:r>
              <a:rPr lang="en-US" altLang="zh-CN" sz="2000" dirty="0"/>
              <a:t>	(lagging indicators	(leading indicators</a:t>
            </a:r>
          </a:p>
          <a:p>
            <a:pPr marL="457200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86200" algn="l"/>
              </a:tabLst>
              <a:defRPr/>
            </a:pPr>
            <a:r>
              <a:rPr lang="en-US" altLang="zh-CN" sz="2000" dirty="0"/>
              <a:t>	 e.g., revenues)	 e.g., sales leads)</a:t>
            </a:r>
          </a:p>
          <a:p>
            <a:pPr marL="457200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86200" algn="l"/>
              </a:tabLst>
              <a:defRPr/>
            </a:pPr>
            <a:endParaRPr lang="en-US" altLang="zh-CN" sz="2000" dirty="0"/>
          </a:p>
          <a:p>
            <a:pPr marL="457200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tabLst>
                <a:tab pos="3886200" algn="l"/>
              </a:tabLst>
              <a:defRPr/>
            </a:pPr>
            <a:r>
              <a:rPr lang="en-US" sz="2000" dirty="0"/>
              <a:t>Operational areas covered by driver KPI’s</a:t>
            </a:r>
          </a:p>
          <a:p>
            <a:pPr marL="857250" lvl="1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tabLst>
                <a:tab pos="3886200" algn="l"/>
              </a:tabLst>
              <a:defRPr/>
            </a:pPr>
            <a:r>
              <a:rPr lang="en-US" altLang="zh-CN" sz="2000" dirty="0"/>
              <a:t>Customer performance</a:t>
            </a:r>
          </a:p>
          <a:p>
            <a:pPr marL="857250" lvl="1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tabLst>
                <a:tab pos="3886200" algn="l"/>
              </a:tabLst>
              <a:defRPr/>
            </a:pPr>
            <a:r>
              <a:rPr lang="en-US" altLang="zh-CN" sz="2000" dirty="0"/>
              <a:t>Service performance </a:t>
            </a:r>
          </a:p>
          <a:p>
            <a:pPr marL="857250" lvl="1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tabLst>
                <a:tab pos="3886200" algn="l"/>
              </a:tabLst>
              <a:defRPr/>
            </a:pPr>
            <a:r>
              <a:rPr lang="en-US" altLang="zh-CN" sz="2000" dirty="0"/>
              <a:t>Sales operations</a:t>
            </a:r>
          </a:p>
          <a:p>
            <a:pPr marL="857250" lvl="1" indent="-45720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tabLst>
                <a:tab pos="3886200" algn="l"/>
              </a:tabLst>
              <a:defRPr/>
            </a:pPr>
            <a:r>
              <a:rPr lang="en-US" altLang="zh-CN" sz="2000" dirty="0"/>
              <a:t>Sales plan/forecast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bpm models and measurement ppt">
            <a:extLst>
              <a:ext uri="{FF2B5EF4-FFF2-40B4-BE49-F238E27FC236}">
                <a16:creationId xmlns:a16="http://schemas.microsoft.com/office/drawing/2014/main" id="{AE907969-28EB-44F5-881F-765DE6F69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314327"/>
            <a:ext cx="7547836" cy="599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054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543800" cy="6801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BPM Methodologies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B222859-4E71-49D3-9498-4C17191875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980728"/>
            <a:ext cx="8686800" cy="5267672"/>
          </a:xfrm>
        </p:spPr>
        <p:txBody>
          <a:bodyPr rtlCol="0">
            <a:normAutofit/>
          </a:bodyPr>
          <a:lstStyle/>
          <a:p>
            <a:pPr marL="0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en-US" altLang="zh-CN" sz="2000" b="1" dirty="0"/>
              <a:t>1. Balanced scorecard (BSC) - </a:t>
            </a:r>
            <a:r>
              <a:rPr lang="en-US" altLang="zh-CN" sz="2000" dirty="0"/>
              <a:t>A performance measurement and management methodology that helps </a:t>
            </a:r>
            <a:r>
              <a:rPr lang="en-US" altLang="zh-CN" sz="2000" u="sng" dirty="0"/>
              <a:t>translate</a:t>
            </a:r>
            <a:r>
              <a:rPr lang="en-US" altLang="zh-CN" sz="2000" dirty="0"/>
              <a:t> an organization’s financials, customer, internal process, and learning and growth objectives and targets into a set of actionable initiatives </a:t>
            </a:r>
            <a:endParaRPr lang="en-US" altLang="zh-CN" sz="2000" b="1" dirty="0"/>
          </a:p>
          <a:p>
            <a:pPr marL="609600" indent="-609600">
              <a:buNone/>
            </a:pPr>
            <a:r>
              <a:rPr lang="en-US" altLang="zh-CN" sz="2000" b="1" dirty="0"/>
              <a:t>2. Six Sigma</a:t>
            </a:r>
            <a:r>
              <a:rPr lang="en-US" altLang="zh-CN" sz="2000" dirty="0"/>
              <a:t> - A performance management methodology aimed at reducing the</a:t>
            </a:r>
          </a:p>
          <a:p>
            <a:pPr marL="609600" indent="-609600">
              <a:buNone/>
            </a:pPr>
            <a:r>
              <a:rPr lang="en-US" altLang="zh-CN" sz="2000" dirty="0"/>
              <a:t>number of defects in a business process to as close to zero defects per million</a:t>
            </a:r>
          </a:p>
          <a:p>
            <a:pPr marL="609600" indent="-609600">
              <a:buNone/>
            </a:pPr>
            <a:r>
              <a:rPr lang="en-US" altLang="zh-CN" sz="2000" dirty="0"/>
              <a:t>opportunities (DPMO) as possible </a:t>
            </a:r>
          </a:p>
          <a:p>
            <a:pPr marL="990600" lvl="1" indent="-533400"/>
            <a:r>
              <a:rPr lang="en-US" altLang="ja-JP" sz="2000" dirty="0">
                <a:ea typeface="MS PGothic" pitchFamily="34" charset="-128"/>
              </a:rPr>
              <a:t>The DMAIC performance model </a:t>
            </a:r>
          </a:p>
          <a:p>
            <a:pPr marL="990600" lvl="1" indent="-533400">
              <a:buNone/>
            </a:pPr>
            <a:r>
              <a:rPr lang="en-US" altLang="zh-CN" sz="2000" dirty="0"/>
              <a:t>	A closed-loop business improvement model that encompasses the steps of defining, measuring, analyzing, improving, and controlling a process</a:t>
            </a:r>
          </a:p>
          <a:p>
            <a:pPr marL="990600" lvl="1" indent="-533400"/>
            <a:r>
              <a:rPr lang="en-US" altLang="zh-CN" sz="2000" dirty="0"/>
              <a:t>Lean Six Sigma - Lean manufacturing / lean production</a:t>
            </a:r>
          </a:p>
          <a:p>
            <a:pPr marL="990600" lvl="1" indent="-533400"/>
            <a:endParaRPr lang="en-US" altLang="zh-CN" sz="2000" dirty="0"/>
          </a:p>
          <a:p>
            <a:pPr marL="457200" lvl="1" indent="0">
              <a:buNone/>
            </a:pPr>
            <a:r>
              <a:rPr lang="en-US" altLang="zh-CN" sz="2400" b="1" dirty="0"/>
              <a:t>3. Performance Dashboards</a:t>
            </a:r>
            <a:r>
              <a:rPr lang="en-US" altLang="zh-CN" sz="2000" b="1" dirty="0"/>
              <a:t>.</a:t>
            </a:r>
          </a:p>
          <a:p>
            <a:pPr marL="914400" lvl="2" indent="0">
              <a:buNone/>
            </a:pPr>
            <a:endParaRPr lang="en-US" altLang="zh-CN" sz="2000" dirty="0"/>
          </a:p>
          <a:p>
            <a:pPr marL="0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en-US" altLang="zh-CN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BPeM versus BI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EED3528D-E9D8-4A8F-83C7-3F20DB894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12776"/>
            <a:ext cx="7554913" cy="4536504"/>
          </a:xfrm>
        </p:spPr>
        <p:txBody>
          <a:bodyPr rtlCol="0">
            <a:normAutofit fontScale="925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n-US" altLang="en-US" sz="2000" dirty="0"/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200" dirty="0"/>
              <a:t>BI(</a:t>
            </a:r>
            <a:r>
              <a:rPr lang="en-US" sz="2200" b="1" dirty="0"/>
              <a:t>Business Intelligence</a:t>
            </a:r>
            <a:r>
              <a:rPr lang="en-US" sz="2200" dirty="0"/>
              <a:t>) is a set of processes, architectures, and technologies that convert raw data into meaningful information that drives profitable </a:t>
            </a:r>
            <a:r>
              <a:rPr lang="en-US" sz="2200" b="1" dirty="0"/>
              <a:t>business</a:t>
            </a:r>
            <a:r>
              <a:rPr lang="en-US" sz="2200" dirty="0"/>
              <a:t> actions. It is a suite of software and services to transform data into actionable </a:t>
            </a:r>
            <a:r>
              <a:rPr lang="en-US" sz="2200" b="1" dirty="0"/>
              <a:t>intelligence</a:t>
            </a:r>
            <a:r>
              <a:rPr lang="en-US" sz="2200" dirty="0"/>
              <a:t> and knowledge.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n-US" altLang="en-US" sz="22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200" dirty="0"/>
              <a:t>BPeM is an outgrowth of BI and incorporates many of its technologies, applications, and techniques.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200" dirty="0"/>
              <a:t>The same companies market and sell them.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200" dirty="0"/>
              <a:t>BI has evolved so that many of the original differences between the two no longer exist (e.g., BI used to be focused on departmental rather than enterprise-wide projects).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200" dirty="0"/>
              <a:t>BI is a crucial element of BPeM.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200" dirty="0"/>
              <a:t>BPeM = BI + Planning (a unified solution)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BPM Application Service Providers</a:t>
            </a:r>
          </a:p>
        </p:txBody>
      </p:sp>
      <p:sp>
        <p:nvSpPr>
          <p:cNvPr id="87043" name="Content Placeholder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Leading BPM Application Suits/Vendors</a:t>
            </a:r>
          </a:p>
          <a:p>
            <a:pPr lvl="1" eaLnBrk="1" hangingPunct="1"/>
            <a:r>
              <a:rPr lang="en-US" altLang="en-US" sz="2400" dirty="0"/>
              <a:t>SAP Business Objects Enterprise Performance Management</a:t>
            </a:r>
          </a:p>
          <a:p>
            <a:pPr lvl="1" eaLnBrk="1" hangingPunct="1"/>
            <a:r>
              <a:rPr lang="en-US" altLang="en-US" sz="2400" dirty="0"/>
              <a:t>Oracle Hyperion Performance Management</a:t>
            </a:r>
          </a:p>
          <a:p>
            <a:pPr lvl="1" eaLnBrk="1" hangingPunct="1"/>
            <a:r>
              <a:rPr lang="en-US" altLang="en-US" sz="2400" dirty="0"/>
              <a:t>IBM Cognos BI and Financial Performance Management</a:t>
            </a:r>
          </a:p>
          <a:p>
            <a:pPr lvl="1" eaLnBrk="1" hangingPunct="1"/>
            <a:r>
              <a:rPr lang="en-US" altLang="en-US" sz="2400" dirty="0"/>
              <a:t>Micro strategy, Microsoft</a:t>
            </a:r>
          </a:p>
          <a:p>
            <a:pPr lvl="3" eaLnBrk="1" hangingPunct="1"/>
            <a:endParaRPr lang="en-US" altLang="en-US" dirty="0">
              <a:solidFill>
                <a:srgbClr val="FF0000"/>
              </a:solidFill>
            </a:endParaRPr>
          </a:p>
          <a:p>
            <a:pPr marL="457200" lvl="1" indent="0" eaLnBrk="1" hangingPunct="1">
              <a:buNone/>
            </a:pPr>
            <a:endParaRPr lang="en-US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Performance Dashboards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Dashboards and scorecards both provide visual displays of important information that is consolidated and arranged on a single screen so that information can be digested at a single glance and easily explored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Performance Dashboards </a:t>
            </a:r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508125"/>
            <a:ext cx="6529388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Performance Dashboards 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E44B371-201C-4990-9C95-4702B1A37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2688" y="1524000"/>
            <a:ext cx="6773688" cy="4800600"/>
          </a:xfrm>
        </p:spPr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What to look for in a dashboard 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Use of visual components (e.g., charts, performance bars, spark lines, gauges, meters, stoplights) to highlight, at a glance, the data and exceptions that require action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Transparent to the user, meaning that it requires minimal training and is extremely easy to use 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Combines data from a variety of systems into a single, summarized, unified view of the business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Enables drill-down or drill-through to underlying data sources or reports 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Presents a dynamic, real-world view with timely data updates</a:t>
            </a:r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en-US" sz="2000" dirty="0"/>
              <a:t>Requires little, if any, customized coding to implement, deploy, and maintain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B4E4-B076-424B-8D20-5D3BCA74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800" dirty="0"/>
              <a:t>Top Domestic BPM Companies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F1F88-8E87-4D02-89FE-6E821A5B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 domestic BPM companies and their services include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Genpact Ltd. –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finance and accounting, human resources, procurement, legal, media, and IT infrastructure.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Tata Consultancy Services Ltd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– finance and accounting, customer management, analytics, human resources, procurement, IT, cloud, and engineering.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Wipro BPO 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human resources, procurement, order management, knowledge processing, finance and accounting, technical and research/analytical services, and customer relationship management.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Infosys BPO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IT platforms, customer relationship management, finance and accounting, human resources, legal processing, sales, and procurement services.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Aegis Ltd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– a branch of Mumbai-based Essar Group; finance and accounting, human resources, spend management, customer relationship management, and engineering.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WNS Global Services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(P) Ltd. – customer relationship management, finance and accounting, legal, procurement, analytics, risk management, and transformation services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61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B4E4-B076-424B-8D20-5D3BCA74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800" dirty="0"/>
              <a:t>Top Foreign BPM Companies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F1F88-8E87-4D02-89FE-6E821A5B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 Foreign BPM companies and their services include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Serco Global Services 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(U.K.) – contact center services, back office, finance and accounting, knowledge services, and counseling.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EXL Services 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(New York) – collections, transaction processing, finance and accounting, customer relationship management, and legal processing.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Convergys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(Ohio) – customer service, technical support, back office, outbound, sales, collections, relationship management, analytics, service channels, home agent, and customer interaction technology.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Accenture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(Ireland) – procurement or human resources across strategy, digital, technology, .and operations platforms.</a:t>
            </a: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Concentrix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(California) – analytics, quality assurance and analytics, computer telephony integration, CCSI, knowledge management, and collections.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Sutherland Global Services 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(New York) – business transformation, knowledge services, front office, services, back office services, and technology-enabled services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8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bpm models and measurement ppt">
            <a:extLst>
              <a:ext uri="{FF2B5EF4-FFF2-40B4-BE49-F238E27FC236}">
                <a16:creationId xmlns:a16="http://schemas.microsoft.com/office/drawing/2014/main" id="{834F33B7-6BE5-497D-9158-D83272D77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910" y="118245"/>
            <a:ext cx="6480572" cy="648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17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A9978-BD6F-440A-A03E-6797096D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070D9-26CD-4485-942A-74CFAF9A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2050" name="Picture 2" descr="Image result for bpm models and measurement ppt">
            <a:extLst>
              <a:ext uri="{FF2B5EF4-FFF2-40B4-BE49-F238E27FC236}">
                <a16:creationId xmlns:a16="http://schemas.microsoft.com/office/drawing/2014/main" id="{2F5588BC-5D8E-4367-80A5-736DA2566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2384"/>
            <a:ext cx="8133481" cy="671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92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11263"/>
          </a:xfrm>
        </p:spPr>
        <p:txBody>
          <a:bodyPr/>
          <a:lstStyle/>
          <a:p>
            <a:pPr eaLnBrk="1" hangingPunct="1"/>
            <a:r>
              <a:rPr lang="en-US" dirty="0"/>
              <a:t>                         </a:t>
            </a:r>
            <a:r>
              <a:rPr lang="en-US" sz="3200" dirty="0"/>
              <a:t>BPM Life Cycle</a:t>
            </a:r>
          </a:p>
        </p:txBody>
      </p:sp>
      <p:pic>
        <p:nvPicPr>
          <p:cNvPr id="27651" name="Content Placeholder 4" descr="Business Process Management Life-Cycle.sv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55776" y="2365376"/>
            <a:ext cx="3096344" cy="310991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141DE2F6-0891-4432-9570-00E978C36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CMMI?</a:t>
            </a:r>
            <a:endParaRPr lang="en-US" altLang="en-US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B5EA98D-6A29-44C5-8536-A9F0A12C5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7063" y="1323975"/>
            <a:ext cx="7885112" cy="50561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altLang="en-US" sz="2400" dirty="0">
                <a:latin typeface="+mj-lt"/>
              </a:rPr>
              <a:t>CMMI (Capability Maturity Model Integration) is a proven industry framework to improve product quality and development efficiency for both hardware and software</a:t>
            </a:r>
          </a:p>
          <a:p>
            <a:pPr lvl="1">
              <a:lnSpc>
                <a:spcPct val="80000"/>
              </a:lnSpc>
            </a:pPr>
            <a:r>
              <a:rPr lang="en-GB" altLang="en-US" sz="2400" dirty="0">
                <a:latin typeface="+mj-lt"/>
              </a:rPr>
              <a:t>Sponsored by US Department of Defence in cooperation with </a:t>
            </a:r>
            <a:r>
              <a:rPr lang="en-US" altLang="en-US" sz="2400" dirty="0">
                <a:latin typeface="+mj-lt"/>
              </a:rPr>
              <a:t>Carnegie Mellon University and the Software Engineering Institute (SEI)</a:t>
            </a:r>
            <a:endParaRPr lang="en-GB" altLang="en-US" sz="2400" dirty="0">
              <a:latin typeface="+mj-lt"/>
            </a:endParaRPr>
          </a:p>
          <a:p>
            <a:pPr lvl="1">
              <a:lnSpc>
                <a:spcPct val="80000"/>
              </a:lnSpc>
            </a:pPr>
            <a:r>
              <a:rPr lang="en-GB" altLang="en-US" sz="2400" dirty="0">
                <a:latin typeface="+mj-lt"/>
              </a:rPr>
              <a:t>Many companies have been involved in CMMI definition such as </a:t>
            </a:r>
            <a:r>
              <a:rPr lang="en-GB" altLang="en-US" sz="2400" u="sng" dirty="0">
                <a:latin typeface="+mj-lt"/>
              </a:rPr>
              <a:t>Motorola</a:t>
            </a:r>
            <a:r>
              <a:rPr lang="en-GB" altLang="en-US" sz="2400" dirty="0">
                <a:latin typeface="+mj-lt"/>
              </a:rPr>
              <a:t> and </a:t>
            </a:r>
            <a:r>
              <a:rPr lang="en-GB" altLang="en-US" sz="2400" u="sng" dirty="0">
                <a:latin typeface="+mj-lt"/>
              </a:rPr>
              <a:t>Ericsson</a:t>
            </a:r>
          </a:p>
          <a:p>
            <a:pPr lvl="1">
              <a:lnSpc>
                <a:spcPct val="80000"/>
              </a:lnSpc>
            </a:pPr>
            <a:r>
              <a:rPr lang="en-GB" altLang="en-US" sz="2400" dirty="0">
                <a:latin typeface="+mj-lt"/>
              </a:rPr>
              <a:t>CMMI has been established as a model to improve business results</a:t>
            </a:r>
          </a:p>
          <a:p>
            <a:pPr>
              <a:lnSpc>
                <a:spcPct val="80000"/>
              </a:lnSpc>
            </a:pPr>
            <a:r>
              <a:rPr lang="en-GB" altLang="en-US" sz="2400" dirty="0">
                <a:latin typeface="+mj-lt"/>
              </a:rPr>
              <a:t>CMMI, staged, uses 5 levels to describe the maturity of the organization, same as predecessor CMM</a:t>
            </a:r>
          </a:p>
          <a:p>
            <a:pPr lvl="1">
              <a:lnSpc>
                <a:spcPct val="80000"/>
              </a:lnSpc>
            </a:pPr>
            <a:r>
              <a:rPr lang="en-GB" altLang="en-US" sz="2400" dirty="0">
                <a:latin typeface="+mj-lt"/>
              </a:rPr>
              <a:t>Vastly improved version of the CMM </a:t>
            </a:r>
          </a:p>
          <a:p>
            <a:pPr lvl="1">
              <a:lnSpc>
                <a:spcPct val="80000"/>
              </a:lnSpc>
            </a:pPr>
            <a:r>
              <a:rPr lang="en-GB" altLang="en-US" sz="2400" dirty="0">
                <a:latin typeface="+mj-lt"/>
              </a:rPr>
              <a:t>Emphasis on business needs, integration and institutionalization</a:t>
            </a:r>
          </a:p>
          <a:p>
            <a:pPr>
              <a:lnSpc>
                <a:spcPct val="80000"/>
              </a:lnSpc>
            </a:pPr>
            <a:endParaRPr lang="en-US" alt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05E11AB0-F71A-44F0-AE8E-798EE78E8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"/>
            <a:ext cx="8534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latin typeface="+mj-lt"/>
              </a:rPr>
              <a:t>CMMI Staged Representation - 5 Maturity Levels</a:t>
            </a: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EA6B6CAB-584B-48C7-9C2F-BCBF021E4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263650"/>
            <a:ext cx="987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Level  5 </a:t>
            </a:r>
          </a:p>
        </p:txBody>
      </p:sp>
      <p:sp>
        <p:nvSpPr>
          <p:cNvPr id="15365" name="AutoShape 4">
            <a:extLst>
              <a:ext uri="{FF2B5EF4-FFF2-40B4-BE49-F238E27FC236}">
                <a16:creationId xmlns:a16="http://schemas.microsoft.com/office/drawing/2014/main" id="{E34A0728-D3D9-4E6F-A688-92A0E4AE5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" y="5724525"/>
            <a:ext cx="1792288" cy="701675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5E1800"/>
              </a:gs>
              <a:gs pos="100000">
                <a:srgbClr val="CC3300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Initial</a:t>
            </a:r>
            <a:r>
              <a:rPr lang="en-US" altLang="en-US" sz="1600" b="1"/>
              <a:t> </a:t>
            </a: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8ACF4AE9-5B28-4419-9569-61AF3AC18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29250"/>
            <a:ext cx="1044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Level  1  </a:t>
            </a: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B515B7FA-FF6E-4E4E-86CF-493BA962E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19800"/>
            <a:ext cx="6172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Processes are unpredictable, poorly controlled, reactive.  </a:t>
            </a:r>
          </a:p>
        </p:txBody>
      </p:sp>
      <p:sp>
        <p:nvSpPr>
          <p:cNvPr id="15368" name="AutoShape 7">
            <a:extLst>
              <a:ext uri="{FF2B5EF4-FFF2-40B4-BE49-F238E27FC236}">
                <a16:creationId xmlns:a16="http://schemas.microsoft.com/office/drawing/2014/main" id="{502C3935-C20E-44F9-B823-F6F2EDE3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4672013"/>
            <a:ext cx="1792288" cy="701675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764700"/>
              </a:gs>
              <a:gs pos="100000">
                <a:srgbClr val="FF9900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Managed</a:t>
            </a:r>
            <a:r>
              <a:rPr lang="en-US" altLang="en-US" sz="1600"/>
              <a:t> </a:t>
            </a:r>
          </a:p>
        </p:txBody>
      </p:sp>
      <p:sp>
        <p:nvSpPr>
          <p:cNvPr id="15369" name="Text Box 8">
            <a:extLst>
              <a:ext uri="{FF2B5EF4-FFF2-40B4-BE49-F238E27FC236}">
                <a16:creationId xmlns:a16="http://schemas.microsoft.com/office/drawing/2014/main" id="{6345A117-97DC-452C-8DA4-6173D36FE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4391025"/>
            <a:ext cx="1101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Level  2   </a:t>
            </a:r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D56DBDEB-B7B0-4506-9131-C5014A27C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876800"/>
            <a:ext cx="54006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Processes are planned, documented, performed, monitored, and controlled at the </a:t>
            </a:r>
            <a:r>
              <a:rPr lang="en-US" altLang="en-US" sz="1600" b="1">
                <a:solidFill>
                  <a:schemeClr val="accent1"/>
                </a:solidFill>
              </a:rPr>
              <a:t>project</a:t>
            </a:r>
            <a:r>
              <a:rPr lang="en-US" altLang="en-US" sz="1600" b="1"/>
              <a:t> level.  Often reactive.</a:t>
            </a:r>
          </a:p>
        </p:txBody>
      </p:sp>
      <p:sp>
        <p:nvSpPr>
          <p:cNvPr id="15371" name="AutoShape 10">
            <a:extLst>
              <a:ext uri="{FF2B5EF4-FFF2-40B4-BE49-F238E27FC236}">
                <a16:creationId xmlns:a16="http://schemas.microsoft.com/office/drawing/2014/main" id="{F3DAEF64-3F83-4296-8553-7BB3BBAA0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3690938"/>
            <a:ext cx="1790700" cy="700087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470076"/>
              </a:gs>
              <a:gs pos="100000">
                <a:srgbClr val="9900FF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Defined</a:t>
            </a:r>
          </a:p>
        </p:txBody>
      </p:sp>
      <p:sp>
        <p:nvSpPr>
          <p:cNvPr id="15372" name="Text Box 11">
            <a:extLst>
              <a:ext uri="{FF2B5EF4-FFF2-40B4-BE49-F238E27FC236}">
                <a16:creationId xmlns:a16="http://schemas.microsoft.com/office/drawing/2014/main" id="{51E0CF80-80AA-427D-81CF-50F34E535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3395663"/>
            <a:ext cx="987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Level  3 </a:t>
            </a:r>
          </a:p>
        </p:txBody>
      </p:sp>
      <p:sp>
        <p:nvSpPr>
          <p:cNvPr id="15373" name="Text Box 12">
            <a:extLst>
              <a:ext uri="{FF2B5EF4-FFF2-40B4-BE49-F238E27FC236}">
                <a16:creationId xmlns:a16="http://schemas.microsoft.com/office/drawing/2014/main" id="{B40BF21C-892B-4E31-B6F7-F3C06FC01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81400"/>
            <a:ext cx="47783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Processes are well characterized and understood.  Processes, standards, procedures, tools, etc. are defined at the </a:t>
            </a:r>
            <a:r>
              <a:rPr lang="en-US" altLang="en-US" sz="1600" b="1">
                <a:solidFill>
                  <a:schemeClr val="accent1"/>
                </a:solidFill>
              </a:rPr>
              <a:t>organizational (Organization X )</a:t>
            </a:r>
            <a:r>
              <a:rPr lang="en-US" altLang="en-US" sz="1600" b="1">
                <a:solidFill>
                  <a:srgbClr val="F42E00"/>
                </a:solidFill>
              </a:rPr>
              <a:t> </a:t>
            </a:r>
            <a:r>
              <a:rPr lang="en-US" altLang="en-US" sz="1600" b="1"/>
              <a:t>level.  Proactive.</a:t>
            </a:r>
          </a:p>
        </p:txBody>
      </p:sp>
      <p:sp>
        <p:nvSpPr>
          <p:cNvPr id="15374" name="AutoShape 13">
            <a:extLst>
              <a:ext uri="{FF2B5EF4-FFF2-40B4-BE49-F238E27FC236}">
                <a16:creationId xmlns:a16="http://schemas.microsoft.com/office/drawing/2014/main" id="{4DA0322C-D165-4735-92A1-D4315D904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2566988"/>
            <a:ext cx="1790700" cy="701675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181847"/>
              </a:gs>
              <a:gs pos="100000">
                <a:srgbClr val="333399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Quantitatively</a:t>
            </a:r>
            <a:r>
              <a:rPr lang="en-US" altLang="en-US" sz="1600" b="1"/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Managed</a:t>
            </a:r>
            <a:r>
              <a:rPr lang="en-US" altLang="en-US" sz="1600"/>
              <a:t> </a:t>
            </a:r>
          </a:p>
        </p:txBody>
      </p:sp>
      <p:sp>
        <p:nvSpPr>
          <p:cNvPr id="15375" name="Text Box 14">
            <a:extLst>
              <a:ext uri="{FF2B5EF4-FFF2-40B4-BE49-F238E27FC236}">
                <a16:creationId xmlns:a16="http://schemas.microsoft.com/office/drawing/2014/main" id="{86BA5FA0-682D-4F7A-BDB4-D7F05312E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2338" y="2271713"/>
            <a:ext cx="987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Level  4 </a:t>
            </a:r>
          </a:p>
        </p:txBody>
      </p:sp>
      <p:sp>
        <p:nvSpPr>
          <p:cNvPr id="15376" name="Text Box 15">
            <a:extLst>
              <a:ext uri="{FF2B5EF4-FFF2-40B4-BE49-F238E27FC236}">
                <a16:creationId xmlns:a16="http://schemas.microsoft.com/office/drawing/2014/main" id="{B6B1D849-A277-435B-BFC5-924504772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100" y="2590800"/>
            <a:ext cx="3898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Processes are controlled using statistical and other quantitative techniques.</a:t>
            </a:r>
          </a:p>
        </p:txBody>
      </p:sp>
      <p:sp>
        <p:nvSpPr>
          <p:cNvPr id="15377" name="AutoShape 16">
            <a:extLst>
              <a:ext uri="{FF2B5EF4-FFF2-40B4-BE49-F238E27FC236}">
                <a16:creationId xmlns:a16="http://schemas.microsoft.com/office/drawing/2014/main" id="{08DC2032-A21E-4D25-867E-7594A8795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25" y="1600200"/>
            <a:ext cx="1792288" cy="701675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003B00"/>
              </a:gs>
              <a:gs pos="100000">
                <a:srgbClr val="008000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Optimizing</a:t>
            </a:r>
            <a:r>
              <a:rPr lang="en-US" altLang="en-US" sz="1600"/>
              <a:t> </a:t>
            </a:r>
          </a:p>
        </p:txBody>
      </p:sp>
      <p:sp>
        <p:nvSpPr>
          <p:cNvPr id="15378" name="AutoShape 17">
            <a:extLst>
              <a:ext uri="{FF2B5EF4-FFF2-40B4-BE49-F238E27FC236}">
                <a16:creationId xmlns:a16="http://schemas.microsoft.com/office/drawing/2014/main" id="{6F451086-3BBB-483D-9C71-12982CDC9013}"/>
              </a:ext>
            </a:extLst>
          </p:cNvPr>
          <p:cNvSpPr>
            <a:spLocks noChangeArrowheads="1"/>
          </p:cNvSpPr>
          <p:nvPr/>
        </p:nvSpPr>
        <p:spPr bwMode="auto">
          <a:xfrm rot="2212552">
            <a:off x="2479675" y="5499100"/>
            <a:ext cx="285750" cy="492125"/>
          </a:xfrm>
          <a:prstGeom prst="upArrow">
            <a:avLst>
              <a:gd name="adj1" fmla="val 50000"/>
              <a:gd name="adj2" fmla="val 43056"/>
            </a:avLst>
          </a:prstGeom>
          <a:solidFill>
            <a:srgbClr val="999999"/>
          </a:solidFill>
          <a:ln w="9525">
            <a:solidFill>
              <a:srgbClr val="9999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N" altLang="en-US"/>
          </a:p>
        </p:txBody>
      </p:sp>
      <p:sp>
        <p:nvSpPr>
          <p:cNvPr id="15379" name="AutoShape 18">
            <a:extLst>
              <a:ext uri="{FF2B5EF4-FFF2-40B4-BE49-F238E27FC236}">
                <a16:creationId xmlns:a16="http://schemas.microsoft.com/office/drawing/2014/main" id="{38163635-9DE9-41E5-9FF9-77C5439E3C24}"/>
              </a:ext>
            </a:extLst>
          </p:cNvPr>
          <p:cNvSpPr>
            <a:spLocks noChangeArrowheads="1"/>
          </p:cNvSpPr>
          <p:nvPr/>
        </p:nvSpPr>
        <p:spPr bwMode="auto">
          <a:xfrm rot="2212552">
            <a:off x="3340100" y="4518025"/>
            <a:ext cx="285750" cy="490538"/>
          </a:xfrm>
          <a:prstGeom prst="upArrow">
            <a:avLst>
              <a:gd name="adj1" fmla="val 50000"/>
              <a:gd name="adj2" fmla="val 42917"/>
            </a:avLst>
          </a:prstGeom>
          <a:solidFill>
            <a:srgbClr val="9999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N" altLang="en-US"/>
          </a:p>
        </p:txBody>
      </p:sp>
      <p:sp>
        <p:nvSpPr>
          <p:cNvPr id="15380" name="AutoShape 19">
            <a:extLst>
              <a:ext uri="{FF2B5EF4-FFF2-40B4-BE49-F238E27FC236}">
                <a16:creationId xmlns:a16="http://schemas.microsoft.com/office/drawing/2014/main" id="{9605CD2D-70F7-4ABE-89C0-7EFEE1C6BF12}"/>
              </a:ext>
            </a:extLst>
          </p:cNvPr>
          <p:cNvSpPr>
            <a:spLocks noChangeArrowheads="1"/>
          </p:cNvSpPr>
          <p:nvPr/>
        </p:nvSpPr>
        <p:spPr bwMode="auto">
          <a:xfrm rot="2212552">
            <a:off x="4191000" y="3505200"/>
            <a:ext cx="285750" cy="490538"/>
          </a:xfrm>
          <a:prstGeom prst="upArrow">
            <a:avLst>
              <a:gd name="adj1" fmla="val 50000"/>
              <a:gd name="adj2" fmla="val 42917"/>
            </a:avLst>
          </a:prstGeom>
          <a:solidFill>
            <a:srgbClr val="9999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N" altLang="en-US"/>
          </a:p>
        </p:txBody>
      </p:sp>
      <p:sp>
        <p:nvSpPr>
          <p:cNvPr id="15381" name="AutoShape 20">
            <a:extLst>
              <a:ext uri="{FF2B5EF4-FFF2-40B4-BE49-F238E27FC236}">
                <a16:creationId xmlns:a16="http://schemas.microsoft.com/office/drawing/2014/main" id="{EBD66083-BF33-4D0B-8145-B20FD0089C66}"/>
              </a:ext>
            </a:extLst>
          </p:cNvPr>
          <p:cNvSpPr>
            <a:spLocks noChangeArrowheads="1"/>
          </p:cNvSpPr>
          <p:nvPr/>
        </p:nvSpPr>
        <p:spPr bwMode="auto">
          <a:xfrm rot="2212552">
            <a:off x="5203825" y="2271713"/>
            <a:ext cx="285750" cy="492125"/>
          </a:xfrm>
          <a:prstGeom prst="upArrow">
            <a:avLst>
              <a:gd name="adj1" fmla="val 50000"/>
              <a:gd name="adj2" fmla="val 43056"/>
            </a:avLst>
          </a:prstGeom>
          <a:solidFill>
            <a:srgbClr val="9999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N" altLang="en-US"/>
          </a:p>
        </p:txBody>
      </p:sp>
      <p:sp>
        <p:nvSpPr>
          <p:cNvPr id="15382" name="Text Box 21">
            <a:extLst>
              <a:ext uri="{FF2B5EF4-FFF2-40B4-BE49-F238E27FC236}">
                <a16:creationId xmlns:a16="http://schemas.microsoft.com/office/drawing/2014/main" id="{51594DD8-B6A0-4BC3-A50A-07FBE003A155}"/>
              </a:ext>
            </a:extLst>
          </p:cNvPr>
          <p:cNvSpPr txBox="1">
            <a:spLocks noChangeArrowheads="1"/>
          </p:cNvSpPr>
          <p:nvPr/>
        </p:nvSpPr>
        <p:spPr bwMode="auto">
          <a:xfrm rot="-3063224">
            <a:off x="1251744" y="2855119"/>
            <a:ext cx="2090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000" i="1"/>
              <a:t>Process Maturity</a:t>
            </a:r>
          </a:p>
        </p:txBody>
      </p:sp>
      <p:sp>
        <p:nvSpPr>
          <p:cNvPr id="15383" name="Rectangle 22">
            <a:extLst>
              <a:ext uri="{FF2B5EF4-FFF2-40B4-BE49-F238E27FC236}">
                <a16:creationId xmlns:a16="http://schemas.microsoft.com/office/drawing/2014/main" id="{B763896C-3905-4CA9-8054-7EB920DC2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219200"/>
            <a:ext cx="3200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600" b="1"/>
              <a:t>Process performance continually improved through incremental and innovative technological improvements. </a:t>
            </a:r>
          </a:p>
        </p:txBody>
      </p:sp>
      <p:sp>
        <p:nvSpPr>
          <p:cNvPr id="15384" name="Line 27">
            <a:extLst>
              <a:ext uri="{FF2B5EF4-FFF2-40B4-BE49-F238E27FC236}">
                <a16:creationId xmlns:a16="http://schemas.microsoft.com/office/drawing/2014/main" id="{4FB5882E-2230-4148-8F56-EC7911E0D2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19425" y="1524000"/>
            <a:ext cx="571500" cy="725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3BAE34E2-406D-4F27-AFA6-728F44F08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8812" y="274638"/>
            <a:ext cx="8027987" cy="634082"/>
          </a:xfrm>
        </p:spPr>
        <p:txBody>
          <a:bodyPr>
            <a:normAutofit/>
          </a:bodyPr>
          <a:lstStyle/>
          <a:p>
            <a:r>
              <a:rPr lang="en-GB" altLang="en-US" sz="2800" dirty="0"/>
              <a:t>How can CMMI help?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4E8C284-5344-4414-9CFD-010BCDADA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8812" y="1098550"/>
            <a:ext cx="7885112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altLang="en-US" sz="2000" dirty="0">
                <a:latin typeface="+mj-lt"/>
              </a:rPr>
              <a:t>CMMI provides a way to focus and manage hardware and software development from product inception through deployment and maintenance, product life cycle.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+mj-lt"/>
              </a:rPr>
              <a:t>ISO/TL9000 are still required. CMMI interfaces well with them. CMMI and TL are complementary - both are needed since they address different aspects.</a:t>
            </a:r>
            <a:r>
              <a:rPr lang="en-US" sz="2000" b="1" i="0" dirty="0">
                <a:effectLst/>
                <a:latin typeface="+mj-lt"/>
              </a:rPr>
              <a:t> TL 9000</a:t>
            </a:r>
            <a:r>
              <a:rPr lang="en-US" sz="2000" b="0" i="0" dirty="0">
                <a:effectLst/>
                <a:latin typeface="+mj-lt"/>
              </a:rPr>
              <a:t> is a quality management system built on ISO 9001 and the eight quality principles but designed specifically for the communications industry.</a:t>
            </a:r>
            <a:r>
              <a:rPr lang="en-US" altLang="en-US" sz="2000" dirty="0">
                <a:latin typeface="+mj-lt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ISO/TL9000 is a </a:t>
            </a:r>
            <a:r>
              <a:rPr lang="en-US" altLang="en-US" sz="2000" u="sng" dirty="0">
                <a:latin typeface="+mj-lt"/>
                <a:cs typeface="Arial" panose="020B0604020202020204" pitchFamily="34" charset="0"/>
              </a:rPr>
              <a:t>process compliance standard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>
                <a:latin typeface="+mj-lt"/>
                <a:cs typeface="Arial" panose="020B0604020202020204" pitchFamily="34" charset="0"/>
              </a:rPr>
              <a:t>CMMI is a </a:t>
            </a:r>
            <a:r>
              <a:rPr lang="en-US" altLang="en-US" sz="2000" u="sng" dirty="0">
                <a:latin typeface="+mj-lt"/>
                <a:cs typeface="Arial" panose="020B0604020202020204" pitchFamily="34" charset="0"/>
              </a:rPr>
              <a:t>process improvement model</a:t>
            </a:r>
            <a:endParaRPr lang="en-US" altLang="en-US" sz="2000" u="sng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+mj-lt"/>
              </a:rPr>
              <a:t>Behavioral changes are needed at both management and staff levels.  Examples: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+mj-lt"/>
              </a:rPr>
              <a:t>Increased personal accountability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+mj-lt"/>
              </a:rPr>
              <a:t>Tighter links between Product Management, Development, SCN, etc.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+mj-lt"/>
              </a:rPr>
              <a:t>Initially a lot of investment required – but, if properly managed, we will be more efficient and productive while turning out products with consistently higher quality.</a:t>
            </a:r>
          </a:p>
          <a:p>
            <a:pPr>
              <a:lnSpc>
                <a:spcPct val="80000"/>
              </a:lnSpc>
            </a:pPr>
            <a:endParaRPr lang="en-GB" altLang="en-US" sz="22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7CE47585-DA7B-40AC-B68C-E0326CDBB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83525" cy="6731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cs typeface="Times New Roman" panose="02020603050405020304" pitchFamily="18" charset="0"/>
              </a:rPr>
              <a:t>Example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B26988A1-2CCB-4FCB-8E74-36DEA951D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8013" y="1295400"/>
            <a:ext cx="7885112" cy="4948238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z="2200" dirty="0"/>
              <a:t>For the </a:t>
            </a:r>
            <a:r>
              <a:rPr lang="en-US" altLang="en-US" sz="2200" u="sng" dirty="0"/>
              <a:t>Requirements Management</a:t>
            </a:r>
            <a:r>
              <a:rPr lang="en-US" altLang="en-US" sz="2200" dirty="0"/>
              <a:t> Process Area:</a:t>
            </a:r>
          </a:p>
          <a:p>
            <a:pPr>
              <a:buFontTx/>
              <a:buNone/>
            </a:pPr>
            <a:r>
              <a:rPr lang="en-US" altLang="en-US" sz="2200" dirty="0"/>
              <a:t>An example of Goal (required): </a:t>
            </a:r>
          </a:p>
          <a:p>
            <a:pPr>
              <a:buFontTx/>
              <a:buNone/>
            </a:pPr>
            <a:r>
              <a:rPr lang="en-US" altLang="en-US" sz="2200" dirty="0"/>
              <a:t>	“Manage Requirements”</a:t>
            </a:r>
          </a:p>
          <a:p>
            <a:pPr>
              <a:buFontTx/>
              <a:buNone/>
            </a:pPr>
            <a:r>
              <a:rPr lang="en-US" altLang="en-US" sz="2200" dirty="0"/>
              <a:t>An example of Practice to support the Goal (required):</a:t>
            </a:r>
          </a:p>
          <a:p>
            <a:pPr>
              <a:buFontTx/>
              <a:buNone/>
            </a:pPr>
            <a:r>
              <a:rPr lang="en-US" altLang="en-US" sz="2200" dirty="0"/>
              <a:t>	“Maintain bi-directional traceability of requirements”</a:t>
            </a:r>
          </a:p>
          <a:p>
            <a:pPr>
              <a:buFontTx/>
              <a:buNone/>
            </a:pPr>
            <a:r>
              <a:rPr lang="en-US" altLang="en-US" sz="2200" dirty="0"/>
              <a:t>Examples (suggested, but not required) of typical Work </a:t>
            </a:r>
            <a:r>
              <a:rPr lang="en-US" altLang="en-US" sz="2200" dirty="0" err="1"/>
              <a:t>Prcedures</a:t>
            </a:r>
            <a:r>
              <a:rPr lang="en-US" altLang="en-US" sz="2200" dirty="0"/>
              <a:t> might be</a:t>
            </a:r>
          </a:p>
          <a:p>
            <a:pPr>
              <a:buFontTx/>
              <a:buNone/>
            </a:pPr>
            <a:r>
              <a:rPr lang="en-US" altLang="en-US" sz="2200" dirty="0"/>
              <a:t>	Requirement's traceability matrix or</a:t>
            </a:r>
          </a:p>
          <a:p>
            <a:pPr>
              <a:buFontTx/>
              <a:buNone/>
            </a:pPr>
            <a:r>
              <a:rPr lang="en-US" altLang="en-US" sz="2200" dirty="0"/>
              <a:t>	Requirements tracking system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1986</Words>
  <Application>Microsoft Office PowerPoint</Application>
  <PresentationFormat>On-screen Show (4:3)</PresentationFormat>
  <Paragraphs>182</Paragraphs>
  <Slides>27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 3</vt:lpstr>
      <vt:lpstr>Office Theme</vt:lpstr>
      <vt:lpstr>Process Models   CMMI –Process Improvement Model BPM vs BPeM, BI BPM Methodologies</vt:lpstr>
      <vt:lpstr>PowerPoint Presentation</vt:lpstr>
      <vt:lpstr>PowerPoint Presentation</vt:lpstr>
      <vt:lpstr>PowerPoint Presentation</vt:lpstr>
      <vt:lpstr>                         BPM Life Cycle</vt:lpstr>
      <vt:lpstr>What is CMMI?</vt:lpstr>
      <vt:lpstr>PowerPoint Presentation</vt:lpstr>
      <vt:lpstr>How can CMMI help?</vt:lpstr>
      <vt:lpstr>Example</vt:lpstr>
      <vt:lpstr> Maturity Level 1  </vt:lpstr>
      <vt:lpstr>Maturity Level 2 Managed at the Project Level</vt:lpstr>
      <vt:lpstr>Maturity Level 3 Defined at the Organization Level</vt:lpstr>
      <vt:lpstr>CMMI Resources</vt:lpstr>
      <vt:lpstr>BPM and BPeM</vt:lpstr>
      <vt:lpstr>BPeM and BI</vt:lpstr>
      <vt:lpstr>Business Performance Management (BPeM) Overview </vt:lpstr>
      <vt:lpstr>Business Performance Management (BPeM) Overview </vt:lpstr>
      <vt:lpstr>Business Performance Management(BPeM)</vt:lpstr>
      <vt:lpstr>Performance Measurement </vt:lpstr>
      <vt:lpstr>BPM Methodologies </vt:lpstr>
      <vt:lpstr>BPeM versus BI</vt:lpstr>
      <vt:lpstr>BPM Application Service Providers</vt:lpstr>
      <vt:lpstr>Performance Dashboards </vt:lpstr>
      <vt:lpstr>Performance Dashboards </vt:lpstr>
      <vt:lpstr>Performance Dashboards </vt:lpstr>
      <vt:lpstr>Top Domestic BPM Companies </vt:lpstr>
      <vt:lpstr>Top Foreign BPM Companies 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Models </dc:title>
  <dc:creator>HOME PC</dc:creator>
  <cp:lastModifiedBy>B V R Murty</cp:lastModifiedBy>
  <cp:revision>97</cp:revision>
  <dcterms:created xsi:type="dcterms:W3CDTF">2021-01-31T15:04:11Z</dcterms:created>
  <dcterms:modified xsi:type="dcterms:W3CDTF">2021-02-07T10:19:32Z</dcterms:modified>
</cp:coreProperties>
</file>