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1530" r:id="rId3"/>
    <p:sldId id="1242" r:id="rId4"/>
    <p:sldId id="1341" r:id="rId5"/>
    <p:sldId id="1342" r:id="rId6"/>
    <p:sldId id="1344" r:id="rId7"/>
    <p:sldId id="1345" r:id="rId8"/>
    <p:sldId id="1346" r:id="rId9"/>
    <p:sldId id="1347" r:id="rId10"/>
    <p:sldId id="1348" r:id="rId11"/>
    <p:sldId id="1350" r:id="rId12"/>
    <p:sldId id="1423" r:id="rId13"/>
    <p:sldId id="1425" r:id="rId14"/>
    <p:sldId id="1432" r:id="rId15"/>
    <p:sldId id="1440" r:id="rId16"/>
    <p:sldId id="1451" r:id="rId17"/>
    <p:sldId id="1456" r:id="rId18"/>
    <p:sldId id="1460" r:id="rId19"/>
    <p:sldId id="1248" r:id="rId20"/>
    <p:sldId id="1463" r:id="rId21"/>
    <p:sldId id="1374" r:id="rId22"/>
    <p:sldId id="1546" r:id="rId23"/>
    <p:sldId id="1491" r:id="rId24"/>
    <p:sldId id="1547"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4E59F"/>
    <a:srgbClr val="7ABC32"/>
    <a:srgbClr val="A4D76B"/>
    <a:srgbClr val="948A54"/>
    <a:srgbClr val="5C8E26"/>
    <a:srgbClr val="92D050"/>
    <a:srgbClr val="A2C2E8"/>
    <a:srgbClr val="93CDDD"/>
    <a:srgbClr val="8DB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660"/>
  </p:normalViewPr>
  <p:slideViewPr>
    <p:cSldViewPr>
      <p:cViewPr>
        <p:scale>
          <a:sx n="76" d="100"/>
          <a:sy n="76" d="100"/>
        </p:scale>
        <p:origin x="-984" y="21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9367AB-3087-44AC-9E5D-2486A1252987}" type="datetimeFigureOut">
              <a:rPr lang="en-US" smtClean="0"/>
              <a:t>9/9/2017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660EB1-8B98-49FE-BD83-8153F3B39F13}" type="slidenum">
              <a:rPr lang="en-IN" smtClean="0"/>
              <a:t>‹#›</a:t>
            </a:fld>
            <a:endParaRPr lang="en-IN"/>
          </a:p>
        </p:txBody>
      </p:sp>
    </p:spTree>
    <p:extLst>
      <p:ext uri="{BB962C8B-B14F-4D97-AF65-F5344CB8AC3E}">
        <p14:creationId xmlns:p14="http://schemas.microsoft.com/office/powerpoint/2010/main" val="2500054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24</a:t>
            </a:fld>
            <a:endParaRPr lang="en-IN">
              <a:solidFill>
                <a:prstClr val="black"/>
              </a:solidFill>
            </a:endParaRPr>
          </a:p>
        </p:txBody>
      </p:sp>
    </p:spTree>
    <p:extLst>
      <p:ext uri="{BB962C8B-B14F-4D97-AF65-F5344CB8AC3E}">
        <p14:creationId xmlns:p14="http://schemas.microsoft.com/office/powerpoint/2010/main" val="406687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23035B9-E090-4BEA-B8DB-2190E0DE01EB}" type="datetimeFigureOut">
              <a:rPr lang="en-IN" smtClean="0"/>
              <a:pPr/>
              <a:t>09-09-2017</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AA938D4-4B0C-46AA-AA01-751E03B5E5E0}" type="slidenum">
              <a:rPr lang="en-IN" smtClean="0"/>
              <a:pPr/>
              <a:t>‹#›</a:t>
            </a:fld>
            <a:endParaRPr lang="en-IN" dirty="0"/>
          </a:p>
        </p:txBody>
      </p:sp>
    </p:spTree>
    <p:extLst>
      <p:ext uri="{BB962C8B-B14F-4D97-AF65-F5344CB8AC3E}">
        <p14:creationId xmlns:p14="http://schemas.microsoft.com/office/powerpoint/2010/main" val="384241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23035B9-E090-4BEA-B8DB-2190E0DE01EB}" type="datetimeFigureOut">
              <a:rPr lang="en-IN" smtClean="0"/>
              <a:pPr/>
              <a:t>09-09-2017</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AA938D4-4B0C-46AA-AA01-751E03B5E5E0}" type="slidenum">
              <a:rPr lang="en-IN" smtClean="0"/>
              <a:pPr/>
              <a:t>‹#›</a:t>
            </a:fld>
            <a:endParaRPr lang="en-IN" dirty="0"/>
          </a:p>
        </p:txBody>
      </p:sp>
    </p:spTree>
    <p:extLst>
      <p:ext uri="{BB962C8B-B14F-4D97-AF65-F5344CB8AC3E}">
        <p14:creationId xmlns:p14="http://schemas.microsoft.com/office/powerpoint/2010/main" val="399134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23035B9-E090-4BEA-B8DB-2190E0DE01EB}" type="datetimeFigureOut">
              <a:rPr lang="en-IN" smtClean="0"/>
              <a:pPr/>
              <a:t>09-09-2017</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AA938D4-4B0C-46AA-AA01-751E03B5E5E0}" type="slidenum">
              <a:rPr lang="en-IN" smtClean="0"/>
              <a:pPr/>
              <a:t>‹#›</a:t>
            </a:fld>
            <a:endParaRPr lang="en-IN" dirty="0"/>
          </a:p>
        </p:txBody>
      </p:sp>
    </p:spTree>
    <p:extLst>
      <p:ext uri="{BB962C8B-B14F-4D97-AF65-F5344CB8AC3E}">
        <p14:creationId xmlns:p14="http://schemas.microsoft.com/office/powerpoint/2010/main" val="242088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23035B9-E090-4BEA-B8DB-2190E0DE01EB}" type="datetimeFigureOut">
              <a:rPr lang="en-IN" smtClean="0"/>
              <a:pPr/>
              <a:t>09-09-2017</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AA938D4-4B0C-46AA-AA01-751E03B5E5E0}" type="slidenum">
              <a:rPr lang="en-IN" smtClean="0"/>
              <a:pPr/>
              <a:t>‹#›</a:t>
            </a:fld>
            <a:endParaRPr lang="en-IN" dirty="0"/>
          </a:p>
        </p:txBody>
      </p:sp>
    </p:spTree>
    <p:extLst>
      <p:ext uri="{BB962C8B-B14F-4D97-AF65-F5344CB8AC3E}">
        <p14:creationId xmlns:p14="http://schemas.microsoft.com/office/powerpoint/2010/main" val="125116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3035B9-E090-4BEA-B8DB-2190E0DE01EB}" type="datetimeFigureOut">
              <a:rPr lang="en-IN" smtClean="0"/>
              <a:pPr/>
              <a:t>09-09-2017</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AA938D4-4B0C-46AA-AA01-751E03B5E5E0}" type="slidenum">
              <a:rPr lang="en-IN" smtClean="0"/>
              <a:pPr/>
              <a:t>‹#›</a:t>
            </a:fld>
            <a:endParaRPr lang="en-IN" dirty="0"/>
          </a:p>
        </p:txBody>
      </p:sp>
    </p:spTree>
    <p:extLst>
      <p:ext uri="{BB962C8B-B14F-4D97-AF65-F5344CB8AC3E}">
        <p14:creationId xmlns:p14="http://schemas.microsoft.com/office/powerpoint/2010/main" val="205147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23035B9-E090-4BEA-B8DB-2190E0DE01EB}" type="datetimeFigureOut">
              <a:rPr lang="en-IN" smtClean="0"/>
              <a:pPr/>
              <a:t>09-09-2017</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AA938D4-4B0C-46AA-AA01-751E03B5E5E0}" type="slidenum">
              <a:rPr lang="en-IN" smtClean="0"/>
              <a:pPr/>
              <a:t>‹#›</a:t>
            </a:fld>
            <a:endParaRPr lang="en-IN" dirty="0"/>
          </a:p>
        </p:txBody>
      </p:sp>
    </p:spTree>
    <p:extLst>
      <p:ext uri="{BB962C8B-B14F-4D97-AF65-F5344CB8AC3E}">
        <p14:creationId xmlns:p14="http://schemas.microsoft.com/office/powerpoint/2010/main" val="375020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23035B9-E090-4BEA-B8DB-2190E0DE01EB}" type="datetimeFigureOut">
              <a:rPr lang="en-IN" smtClean="0"/>
              <a:pPr/>
              <a:t>09-09-2017</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BAA938D4-4B0C-46AA-AA01-751E03B5E5E0}" type="slidenum">
              <a:rPr lang="en-IN" smtClean="0"/>
              <a:pPr/>
              <a:t>‹#›</a:t>
            </a:fld>
            <a:endParaRPr lang="en-IN" dirty="0"/>
          </a:p>
        </p:txBody>
      </p:sp>
    </p:spTree>
    <p:extLst>
      <p:ext uri="{BB962C8B-B14F-4D97-AF65-F5344CB8AC3E}">
        <p14:creationId xmlns:p14="http://schemas.microsoft.com/office/powerpoint/2010/main" val="5488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23035B9-E090-4BEA-B8DB-2190E0DE01EB}" type="datetimeFigureOut">
              <a:rPr lang="en-IN" smtClean="0"/>
              <a:pPr/>
              <a:t>09-09-2017</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BAA938D4-4B0C-46AA-AA01-751E03B5E5E0}" type="slidenum">
              <a:rPr lang="en-IN" smtClean="0"/>
              <a:pPr/>
              <a:t>‹#›</a:t>
            </a:fld>
            <a:endParaRPr lang="en-IN" dirty="0"/>
          </a:p>
        </p:txBody>
      </p:sp>
    </p:spTree>
    <p:extLst>
      <p:ext uri="{BB962C8B-B14F-4D97-AF65-F5344CB8AC3E}">
        <p14:creationId xmlns:p14="http://schemas.microsoft.com/office/powerpoint/2010/main" val="160519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3035B9-E090-4BEA-B8DB-2190E0DE01EB}" type="datetimeFigureOut">
              <a:rPr lang="en-IN" smtClean="0"/>
              <a:pPr/>
              <a:t>09-09-2017</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BAA938D4-4B0C-46AA-AA01-751E03B5E5E0}" type="slidenum">
              <a:rPr lang="en-IN" smtClean="0"/>
              <a:pPr/>
              <a:t>‹#›</a:t>
            </a:fld>
            <a:endParaRPr lang="en-IN" dirty="0"/>
          </a:p>
        </p:txBody>
      </p:sp>
    </p:spTree>
    <p:extLst>
      <p:ext uri="{BB962C8B-B14F-4D97-AF65-F5344CB8AC3E}">
        <p14:creationId xmlns:p14="http://schemas.microsoft.com/office/powerpoint/2010/main" val="4204785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035B9-E090-4BEA-B8DB-2190E0DE01EB}" type="datetimeFigureOut">
              <a:rPr lang="en-IN" smtClean="0"/>
              <a:pPr/>
              <a:t>09-09-2017</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AA938D4-4B0C-46AA-AA01-751E03B5E5E0}" type="slidenum">
              <a:rPr lang="en-IN" smtClean="0"/>
              <a:pPr/>
              <a:t>‹#›</a:t>
            </a:fld>
            <a:endParaRPr lang="en-IN" dirty="0"/>
          </a:p>
        </p:txBody>
      </p:sp>
    </p:spTree>
    <p:extLst>
      <p:ext uri="{BB962C8B-B14F-4D97-AF65-F5344CB8AC3E}">
        <p14:creationId xmlns:p14="http://schemas.microsoft.com/office/powerpoint/2010/main" val="1682717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035B9-E090-4BEA-B8DB-2190E0DE01EB}" type="datetimeFigureOut">
              <a:rPr lang="en-IN" smtClean="0"/>
              <a:pPr/>
              <a:t>09-09-2017</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AA938D4-4B0C-46AA-AA01-751E03B5E5E0}" type="slidenum">
              <a:rPr lang="en-IN" smtClean="0"/>
              <a:pPr/>
              <a:t>‹#›</a:t>
            </a:fld>
            <a:endParaRPr lang="en-IN" dirty="0"/>
          </a:p>
        </p:txBody>
      </p:sp>
    </p:spTree>
    <p:extLst>
      <p:ext uri="{BB962C8B-B14F-4D97-AF65-F5344CB8AC3E}">
        <p14:creationId xmlns:p14="http://schemas.microsoft.com/office/powerpoint/2010/main" val="3804331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035B9-E090-4BEA-B8DB-2190E0DE01EB}" type="datetimeFigureOut">
              <a:rPr lang="en-IN" smtClean="0"/>
              <a:pPr/>
              <a:t>09-09-2017</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938D4-4B0C-46AA-AA01-751E03B5E5E0}" type="slidenum">
              <a:rPr lang="en-IN" smtClean="0"/>
              <a:pPr/>
              <a:t>‹#›</a:t>
            </a:fld>
            <a:endParaRPr lang="en-IN" dirty="0"/>
          </a:p>
        </p:txBody>
      </p:sp>
    </p:spTree>
    <p:extLst>
      <p:ext uri="{BB962C8B-B14F-4D97-AF65-F5344CB8AC3E}">
        <p14:creationId xmlns:p14="http://schemas.microsoft.com/office/powerpoint/2010/main" val="1774464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jpe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1.png"/><Relationship Id="rId5" Type="http://schemas.openxmlformats.org/officeDocument/2006/relationships/image" Target="../media/image16.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4.pn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4.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4.pn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33.jpeg"/><Relationship Id="rId5" Type="http://schemas.openxmlformats.org/officeDocument/2006/relationships/slide" Target="slide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jpe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9.jpeg"/><Relationship Id="rId5" Type="http://schemas.openxmlformats.org/officeDocument/2006/relationships/image" Target="../media/image12.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jpeg"/><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7.jpeg"/><Relationship Id="rId5" Type="http://schemas.openxmlformats.org/officeDocument/2006/relationships/image" Target="../media/image14.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9.jpeg"/><Relationship Id="rId5" Type="http://schemas.openxmlformats.org/officeDocument/2006/relationships/image" Target="../media/image15.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195736" y="0"/>
            <a:ext cx="6948264" cy="6858000"/>
          </a:xfrm>
          <a:prstGeom prst="rect">
            <a:avLst/>
          </a:prstGeom>
        </p:spPr>
      </p:pic>
      <p:sp>
        <p:nvSpPr>
          <p:cNvPr id="8" name="Rectangle 7"/>
          <p:cNvSpPr/>
          <p:nvPr/>
        </p:nvSpPr>
        <p:spPr>
          <a:xfrm>
            <a:off x="0" y="0"/>
            <a:ext cx="2195736"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US" sz="7000" dirty="0" smtClean="0">
                <a:latin typeface="Mistral" panose="03090702030407020403" pitchFamily="66" charset="0"/>
              </a:rPr>
              <a:t>Business Process Outsourcing</a:t>
            </a:r>
            <a:endParaRPr lang="en-IN" sz="7000" dirty="0">
              <a:latin typeface="Mistral" panose="03090702030407020403" pitchFamily="66" charset="0"/>
            </a:endParaRPr>
          </a:p>
        </p:txBody>
      </p:sp>
    </p:spTree>
    <p:custDataLst>
      <p:tags r:id="rId1"/>
    </p:custDataLst>
    <p:extLst>
      <p:ext uri="{BB962C8B-B14F-4D97-AF65-F5344CB8AC3E}">
        <p14:creationId xmlns:p14="http://schemas.microsoft.com/office/powerpoint/2010/main" val="82341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9"/>
          <p:cNvGrpSpPr/>
          <p:nvPr/>
        </p:nvGrpSpPr>
        <p:grpSpPr>
          <a:xfrm>
            <a:off x="-396548" y="404664"/>
            <a:ext cx="9435803" cy="6768752"/>
            <a:chOff x="-396548" y="404664"/>
            <a:chExt cx="9435803" cy="6768752"/>
          </a:xfrm>
        </p:grpSpPr>
        <p:pic>
          <p:nvPicPr>
            <p:cNvPr id="8" name="Picture 7" descr="12750897_xl.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rot="16200000">
              <a:off x="936978" y="-928862"/>
              <a:ext cx="6768752" cy="9435803"/>
            </a:xfrm>
            <a:prstGeom prst="rect">
              <a:avLst/>
            </a:prstGeom>
          </p:spPr>
        </p:pic>
        <p:sp>
          <p:nvSpPr>
            <p:cNvPr id="9" name="Rectangle 8"/>
            <p:cNvSpPr/>
            <p:nvPr/>
          </p:nvSpPr>
          <p:spPr>
            <a:xfrm>
              <a:off x="827584" y="1628800"/>
              <a:ext cx="7488832" cy="4536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4"/>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pic>
        <p:nvPicPr>
          <p:cNvPr id="2" name="Picture 1"/>
          <p:cNvPicPr>
            <a:picLocks noChangeAspect="1"/>
          </p:cNvPicPr>
          <p:nvPr/>
        </p:nvPicPr>
        <p:blipFill rotWithShape="1">
          <a:blip r:embed="rId5" cstate="email">
            <a:extLst>
              <a:ext uri="{28A0092B-C50C-407E-A947-70E740481C1C}">
                <a14:useLocalDpi xmlns:a14="http://schemas.microsoft.com/office/drawing/2010/main" val="0"/>
              </a:ext>
            </a:extLst>
          </a:blip>
          <a:srcRect l="-18145"/>
          <a:stretch/>
        </p:blipFill>
        <p:spPr>
          <a:xfrm>
            <a:off x="-533400" y="1600200"/>
            <a:ext cx="8884982" cy="4572000"/>
          </a:xfrm>
          <a:prstGeom prst="rect">
            <a:avLst/>
          </a:prstGeom>
        </p:spPr>
      </p:pic>
      <p:grpSp>
        <p:nvGrpSpPr>
          <p:cNvPr id="10" name="Group 9"/>
          <p:cNvGrpSpPr/>
          <p:nvPr/>
        </p:nvGrpSpPr>
        <p:grpSpPr>
          <a:xfrm>
            <a:off x="5913182" y="1628800"/>
            <a:ext cx="2438400" cy="4536504"/>
            <a:chOff x="2623862" y="1628800"/>
            <a:chExt cx="2438400" cy="4536504"/>
          </a:xfrm>
        </p:grpSpPr>
        <p:sp>
          <p:nvSpPr>
            <p:cNvPr id="20" name="Rectangle 19"/>
            <p:cNvSpPr/>
            <p:nvPr/>
          </p:nvSpPr>
          <p:spPr>
            <a:xfrm>
              <a:off x="2623862" y="1628800"/>
              <a:ext cx="2438400" cy="4536504"/>
            </a:xfrm>
            <a:prstGeom prst="rect">
              <a:avLst/>
            </a:prstGeom>
            <a:blipFill dpi="0" rotWithShape="1">
              <a:blip r:embed="rId6" cstate="email">
                <a:alphaModFix amt="65000"/>
                <a:lum contrast="-30000"/>
                <a:extLst>
                  <a:ext uri="{BEBA8EAE-BF5A-486C-A8C5-ECC9F3942E4B}">
                    <a14:imgProps xmlns:a14="http://schemas.microsoft.com/office/drawing/2010/main">
                      <a14:imgLayer r:embed="rId7">
                        <a14:imgEffect>
                          <a14:sharpenSoften amount="-25000"/>
                        </a14:imgEffect>
                      </a14:imgLayer>
                    </a14:imgProps>
                  </a:ext>
                </a:extLst>
              </a:blip>
              <a:srcRec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TextBox 22"/>
            <p:cNvSpPr txBox="1"/>
            <p:nvPr/>
          </p:nvSpPr>
          <p:spPr>
            <a:xfrm>
              <a:off x="2814362" y="1996824"/>
              <a:ext cx="2057400" cy="2800767"/>
            </a:xfrm>
            <a:prstGeom prst="rect">
              <a:avLst/>
            </a:prstGeom>
            <a:noFill/>
            <a:ln>
              <a:noFill/>
            </a:ln>
          </p:spPr>
          <p:txBody>
            <a:bodyPr wrap="square" rtlCol="0">
              <a:spAutoFit/>
            </a:bodyPr>
            <a:lstStyle/>
            <a:p>
              <a:pPr>
                <a:spcAft>
                  <a:spcPts val="1200"/>
                </a:spcAft>
              </a:pPr>
              <a:r>
                <a:rPr lang="en-IN" sz="2200" b="1" dirty="0">
                  <a:solidFill>
                    <a:schemeClr val="bg1"/>
                  </a:solidFill>
                  <a:effectLst>
                    <a:glow rad="228600">
                      <a:schemeClr val="tx1">
                        <a:alpha val="40000"/>
                      </a:schemeClr>
                    </a:glow>
                  </a:effectLst>
                </a:rPr>
                <a:t>Everyone thinks that it would be a good idea to ‘outsource’ the customer service part of their business operations.</a:t>
              </a:r>
            </a:p>
          </p:txBody>
        </p:sp>
      </p:grpSp>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29320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lide(from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9"/>
          <p:cNvGrpSpPr/>
          <p:nvPr/>
        </p:nvGrpSpPr>
        <p:grpSpPr>
          <a:xfrm>
            <a:off x="-396548" y="404664"/>
            <a:ext cx="9435803" cy="6768752"/>
            <a:chOff x="-396548" y="404664"/>
            <a:chExt cx="9435803" cy="6768752"/>
          </a:xfrm>
        </p:grpSpPr>
        <p:pic>
          <p:nvPicPr>
            <p:cNvPr id="8" name="Picture 7" descr="12750897_xl.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rot="16200000">
              <a:off x="936978" y="-928862"/>
              <a:ext cx="6768752" cy="9435803"/>
            </a:xfrm>
            <a:prstGeom prst="rect">
              <a:avLst/>
            </a:prstGeom>
          </p:spPr>
        </p:pic>
        <p:sp>
          <p:nvSpPr>
            <p:cNvPr id="9" name="Rectangle 8"/>
            <p:cNvSpPr/>
            <p:nvPr/>
          </p:nvSpPr>
          <p:spPr>
            <a:xfrm>
              <a:off x="827584" y="1628800"/>
              <a:ext cx="7488832" cy="4536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4"/>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7581" y="1628800"/>
            <a:ext cx="3973020" cy="4536000"/>
          </a:xfrm>
          <a:prstGeom prst="rect">
            <a:avLst/>
          </a:prstGeom>
        </p:spPr>
      </p:pic>
      <p:grpSp>
        <p:nvGrpSpPr>
          <p:cNvPr id="3" name="Group 2"/>
          <p:cNvGrpSpPr/>
          <p:nvPr/>
        </p:nvGrpSpPr>
        <p:grpSpPr>
          <a:xfrm>
            <a:off x="4800601" y="1629303"/>
            <a:ext cx="3526432" cy="4761317"/>
            <a:chOff x="2806318" y="1636200"/>
            <a:chExt cx="2449016" cy="4761317"/>
          </a:xfrm>
        </p:grpSpPr>
        <p:sp>
          <p:nvSpPr>
            <p:cNvPr id="19" name="Rectangle 18"/>
            <p:cNvSpPr/>
            <p:nvPr/>
          </p:nvSpPr>
          <p:spPr>
            <a:xfrm>
              <a:off x="2806318" y="1636200"/>
              <a:ext cx="2449016" cy="4536001"/>
            </a:xfrm>
            <a:prstGeom prst="rect">
              <a:avLst/>
            </a:prstGeom>
            <a:blipFill dpi="0" rotWithShape="1">
              <a:blip r:embed="rId6" cstate="email">
                <a:alphaModFix amt="70000"/>
                <a:lum bright="-30000"/>
              </a:blip>
              <a:srcRect/>
              <a:stretch>
                <a:fillRect/>
              </a:stretch>
            </a:blipFill>
            <a:ln>
              <a:solidFill>
                <a:srgbClr val="FF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p:cNvSpPr txBox="1"/>
            <p:nvPr/>
          </p:nvSpPr>
          <p:spPr>
            <a:xfrm>
              <a:off x="2927922" y="1750091"/>
              <a:ext cx="2249670" cy="4647426"/>
            </a:xfrm>
            <a:prstGeom prst="rect">
              <a:avLst/>
            </a:prstGeom>
            <a:noFill/>
            <a:ln>
              <a:noFill/>
            </a:ln>
          </p:spPr>
          <p:txBody>
            <a:bodyPr wrap="square" rtlCol="0">
              <a:spAutoFit/>
            </a:bodyPr>
            <a:lstStyle/>
            <a:p>
              <a:pPr>
                <a:spcAft>
                  <a:spcPts val="1200"/>
                </a:spcAft>
              </a:pPr>
              <a:r>
                <a:rPr lang="en-IN" sz="2200" b="1" dirty="0">
                  <a:solidFill>
                    <a:schemeClr val="bg1"/>
                  </a:solidFill>
                  <a:effectLst>
                    <a:glow rad="228600">
                      <a:schemeClr val="tx1">
                        <a:alpha val="40000"/>
                      </a:schemeClr>
                    </a:glow>
                  </a:effectLst>
                </a:rPr>
                <a:t>‘Business Process Outsourcing’ or BPO means to contract out the back office operations and get them conducted from an outside supplier.</a:t>
              </a:r>
            </a:p>
            <a:p>
              <a:pPr>
                <a:spcAft>
                  <a:spcPts val="1200"/>
                </a:spcAft>
              </a:pPr>
              <a:endParaRPr lang="en-IN" sz="2200" b="1" dirty="0">
                <a:solidFill>
                  <a:schemeClr val="bg1"/>
                </a:solidFill>
                <a:effectLst>
                  <a:glow rad="228600">
                    <a:schemeClr val="tx1">
                      <a:alpha val="40000"/>
                    </a:schemeClr>
                  </a:glow>
                </a:effectLst>
              </a:endParaRPr>
            </a:p>
            <a:p>
              <a:pPr>
                <a:spcAft>
                  <a:spcPts val="1200"/>
                </a:spcAft>
              </a:pPr>
              <a:r>
                <a:rPr lang="en-IN" sz="2200" b="1" dirty="0">
                  <a:solidFill>
                    <a:schemeClr val="bg1"/>
                  </a:solidFill>
                  <a:effectLst>
                    <a:glow rad="228600">
                      <a:schemeClr val="tx1">
                        <a:alpha val="40000"/>
                      </a:schemeClr>
                    </a:glow>
                  </a:effectLst>
                </a:rPr>
                <a:t>Let us learn about </a:t>
              </a:r>
              <a:r>
                <a:rPr lang="en-IN" sz="2800" b="1" dirty="0">
                  <a:solidFill>
                    <a:srgbClr val="FFFF00"/>
                  </a:solidFill>
                  <a:effectLst>
                    <a:glow rad="228600">
                      <a:schemeClr val="tx1">
                        <a:alpha val="40000"/>
                      </a:schemeClr>
                    </a:glow>
                  </a:effectLst>
                </a:rPr>
                <a:t>‘Business Process Outsourcing’ </a:t>
              </a:r>
              <a:r>
                <a:rPr lang="en-IN" sz="2200" b="1" dirty="0">
                  <a:solidFill>
                    <a:schemeClr val="bg1"/>
                  </a:solidFill>
                  <a:effectLst>
                    <a:glow rad="228600">
                      <a:schemeClr val="tx1">
                        <a:alpha val="40000"/>
                      </a:schemeClr>
                    </a:glow>
                  </a:effectLst>
                </a:rPr>
                <a:t>in detail.</a:t>
              </a:r>
            </a:p>
          </p:txBody>
        </p:sp>
      </p:grpSp>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2715155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lide(from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3"/>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IN" sz="3200" dirty="0"/>
                  <a:t>What is Business Process Outsourcing (BPO)?</a:t>
                </a:r>
              </a:p>
            </p:txBody>
          </p:sp>
        </p:grpSp>
      </p:gr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908720"/>
            <a:ext cx="9144000" cy="5949280"/>
          </a:xfrm>
          <a:prstGeom prst="rect">
            <a:avLst/>
          </a:prstGeom>
        </p:spPr>
      </p:pic>
      <p:sp>
        <p:nvSpPr>
          <p:cNvPr id="8" name="Rectangle 7"/>
          <p:cNvSpPr/>
          <p:nvPr/>
        </p:nvSpPr>
        <p:spPr>
          <a:xfrm>
            <a:off x="0" y="837384"/>
            <a:ext cx="3048000" cy="6048000"/>
          </a:xfrm>
          <a:prstGeom prst="rect">
            <a:avLst/>
          </a:prstGeom>
          <a:gradFill flip="none" rotWithShape="1">
            <a:gsLst>
              <a:gs pos="43000">
                <a:sysClr val="windowText" lastClr="000000">
                  <a:lumMod val="95000"/>
                  <a:lumOff val="5000"/>
                </a:sysClr>
              </a:gs>
              <a:gs pos="90000">
                <a:schemeClr val="tx1">
                  <a:lumMod val="75000"/>
                  <a:lumOff val="25000"/>
                </a:schemeClr>
              </a:gs>
            </a:gsLst>
            <a:lin ang="17400000" scaled="0"/>
            <a:tileRect/>
          </a:gradFill>
          <a:ln w="9525" cap="flat" cmpd="sng" algn="ctr">
            <a:noFill/>
            <a:prstDash val="solid"/>
          </a:ln>
          <a:effectLst/>
        </p:spPr>
        <p:txBody>
          <a:bodyPr anchor="ctr"/>
          <a:lstStyle/>
          <a:p>
            <a:pPr>
              <a:defRPr/>
            </a:pPr>
            <a:r>
              <a:rPr lang="en-IN" sz="2000" dirty="0">
                <a:solidFill>
                  <a:srgbClr val="FFFFFF"/>
                </a:solidFill>
                <a:latin typeface="Calibri" pitchFamily="-109" charset="0"/>
              </a:rPr>
              <a:t>In recent years, the term Business Process Outsourcing or BPO has gained prominence and the trend of outsourcing back office operations to countries such as China, India and Philippines along with other countries in Asia has taken center stage. </a:t>
            </a:r>
            <a:endParaRPr lang="en-IN" sz="2000" dirty="0" smtClean="0">
              <a:solidFill>
                <a:srgbClr val="FFFFFF"/>
              </a:solidFill>
              <a:latin typeface="Calibri" pitchFamily="-109" charset="0"/>
            </a:endParaRPr>
          </a:p>
          <a:p>
            <a:pPr>
              <a:defRPr/>
            </a:pPr>
            <a:endParaRPr lang="en-IN" sz="2000" dirty="0">
              <a:solidFill>
                <a:srgbClr val="FFFFFF"/>
              </a:solidFill>
              <a:latin typeface="Calibri" pitchFamily="-109" charset="0"/>
            </a:endParaRPr>
          </a:p>
          <a:p>
            <a:pPr>
              <a:defRPr/>
            </a:pPr>
            <a:r>
              <a:rPr lang="en-IN" sz="2000" dirty="0" smtClean="0">
                <a:solidFill>
                  <a:srgbClr val="FFFFFF"/>
                </a:solidFill>
                <a:latin typeface="Calibri" pitchFamily="-109" charset="0"/>
              </a:rPr>
              <a:t>In </a:t>
            </a:r>
            <a:r>
              <a:rPr lang="en-IN" sz="2000" dirty="0">
                <a:solidFill>
                  <a:srgbClr val="FFFFFF"/>
                </a:solidFill>
                <a:latin typeface="Calibri" pitchFamily="-109" charset="0"/>
              </a:rPr>
              <a:t>recent years, there has been a growth in BPO with more western firms outsourcing to the Asian and other countries.</a:t>
            </a:r>
            <a:endParaRPr lang="en-IN" sz="2000" dirty="0" smtClean="0">
              <a:solidFill>
                <a:srgbClr val="FFFFFF"/>
              </a:solidFill>
              <a:latin typeface="Calibri" pitchFamily="-109" charset="0"/>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1975923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Righ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3"/>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IN" sz="3200" dirty="0"/>
                  <a:t>Why Business Process Outsourcing (BPO)?</a:t>
                </a:r>
              </a:p>
            </p:txBody>
          </p:sp>
        </p:grpSp>
      </p:grpSp>
      <p:grpSp>
        <p:nvGrpSpPr>
          <p:cNvPr id="3" name="Group 2"/>
          <p:cNvGrpSpPr/>
          <p:nvPr/>
        </p:nvGrpSpPr>
        <p:grpSpPr>
          <a:xfrm>
            <a:off x="4239250" y="1100449"/>
            <a:ext cx="4730235" cy="5570652"/>
            <a:chOff x="4239250" y="1100449"/>
            <a:chExt cx="4730235" cy="5570652"/>
          </a:xfrm>
        </p:grpSpPr>
        <p:sp>
          <p:nvSpPr>
            <p:cNvPr id="8" name="Rectangle 2"/>
            <p:cNvSpPr/>
            <p:nvPr/>
          </p:nvSpPr>
          <p:spPr>
            <a:xfrm>
              <a:off x="4239250" y="1100449"/>
              <a:ext cx="4730235" cy="5570652"/>
            </a:xfrm>
            <a:custGeom>
              <a:avLst/>
              <a:gdLst/>
              <a:ahLst/>
              <a:cxnLst/>
              <a:rect l="l" t="t" r="r" b="b"/>
              <a:pathLst>
                <a:path w="2606040" h="3409950">
                  <a:moveTo>
                    <a:pt x="95563" y="0"/>
                  </a:moveTo>
                  <a:lnTo>
                    <a:pt x="151631" y="0"/>
                  </a:lnTo>
                  <a:lnTo>
                    <a:pt x="149700" y="9562"/>
                  </a:lnTo>
                  <a:cubicBezTo>
                    <a:pt x="149700" y="56927"/>
                    <a:pt x="188097" y="95324"/>
                    <a:pt x="235463" y="95324"/>
                  </a:cubicBezTo>
                  <a:cubicBezTo>
                    <a:pt x="282829" y="95324"/>
                    <a:pt x="321226" y="56927"/>
                    <a:pt x="321226" y="9562"/>
                  </a:cubicBezTo>
                  <a:cubicBezTo>
                    <a:pt x="321226" y="6276"/>
                    <a:pt x="321041" y="3034"/>
                    <a:pt x="319296" y="0"/>
                  </a:cubicBezTo>
                  <a:lnTo>
                    <a:pt x="387074" y="0"/>
                  </a:lnTo>
                  <a:lnTo>
                    <a:pt x="385143" y="9562"/>
                  </a:lnTo>
                  <a:cubicBezTo>
                    <a:pt x="385143" y="56927"/>
                    <a:pt x="423540" y="95324"/>
                    <a:pt x="470906" y="95324"/>
                  </a:cubicBezTo>
                  <a:cubicBezTo>
                    <a:pt x="518272" y="95324"/>
                    <a:pt x="556669" y="56927"/>
                    <a:pt x="556669" y="9562"/>
                  </a:cubicBezTo>
                  <a:cubicBezTo>
                    <a:pt x="556669" y="6276"/>
                    <a:pt x="556484" y="3034"/>
                    <a:pt x="554739" y="0"/>
                  </a:cubicBezTo>
                  <a:lnTo>
                    <a:pt x="622517" y="0"/>
                  </a:lnTo>
                  <a:lnTo>
                    <a:pt x="620586" y="9562"/>
                  </a:lnTo>
                  <a:cubicBezTo>
                    <a:pt x="620586" y="56927"/>
                    <a:pt x="658983" y="95324"/>
                    <a:pt x="706349" y="95324"/>
                  </a:cubicBezTo>
                  <a:cubicBezTo>
                    <a:pt x="753715" y="95324"/>
                    <a:pt x="792112" y="56927"/>
                    <a:pt x="792112" y="9562"/>
                  </a:cubicBezTo>
                  <a:cubicBezTo>
                    <a:pt x="792112" y="6276"/>
                    <a:pt x="791927" y="3034"/>
                    <a:pt x="790182" y="0"/>
                  </a:cubicBezTo>
                  <a:lnTo>
                    <a:pt x="857960" y="0"/>
                  </a:lnTo>
                  <a:lnTo>
                    <a:pt x="856029" y="9562"/>
                  </a:lnTo>
                  <a:cubicBezTo>
                    <a:pt x="856029" y="56927"/>
                    <a:pt x="894426" y="95324"/>
                    <a:pt x="941792" y="95324"/>
                  </a:cubicBezTo>
                  <a:cubicBezTo>
                    <a:pt x="989158" y="95324"/>
                    <a:pt x="1027555" y="56927"/>
                    <a:pt x="1027555" y="9562"/>
                  </a:cubicBezTo>
                  <a:cubicBezTo>
                    <a:pt x="1027555" y="6276"/>
                    <a:pt x="1027370" y="3034"/>
                    <a:pt x="1025625" y="0"/>
                  </a:cubicBezTo>
                  <a:lnTo>
                    <a:pt x="1093403" y="0"/>
                  </a:lnTo>
                  <a:lnTo>
                    <a:pt x="1091472" y="9562"/>
                  </a:lnTo>
                  <a:cubicBezTo>
                    <a:pt x="1091472" y="56927"/>
                    <a:pt x="1129869" y="95324"/>
                    <a:pt x="1177235" y="95324"/>
                  </a:cubicBezTo>
                  <a:cubicBezTo>
                    <a:pt x="1224601" y="95324"/>
                    <a:pt x="1262998" y="56927"/>
                    <a:pt x="1262998" y="9562"/>
                  </a:cubicBezTo>
                  <a:cubicBezTo>
                    <a:pt x="1262998" y="6276"/>
                    <a:pt x="1262813" y="3034"/>
                    <a:pt x="1261068" y="0"/>
                  </a:cubicBezTo>
                  <a:lnTo>
                    <a:pt x="1328846" y="0"/>
                  </a:lnTo>
                  <a:lnTo>
                    <a:pt x="1326915" y="9562"/>
                  </a:lnTo>
                  <a:cubicBezTo>
                    <a:pt x="1326915" y="56927"/>
                    <a:pt x="1365312" y="95324"/>
                    <a:pt x="1412678" y="95324"/>
                  </a:cubicBezTo>
                  <a:cubicBezTo>
                    <a:pt x="1460044" y="95324"/>
                    <a:pt x="1498441" y="56927"/>
                    <a:pt x="1498441" y="9562"/>
                  </a:cubicBezTo>
                  <a:cubicBezTo>
                    <a:pt x="1498441" y="6276"/>
                    <a:pt x="1498256" y="3034"/>
                    <a:pt x="1496511" y="0"/>
                  </a:cubicBezTo>
                  <a:lnTo>
                    <a:pt x="1564289" y="0"/>
                  </a:lnTo>
                  <a:lnTo>
                    <a:pt x="1562358" y="9562"/>
                  </a:lnTo>
                  <a:cubicBezTo>
                    <a:pt x="1562358" y="56927"/>
                    <a:pt x="1600755" y="95324"/>
                    <a:pt x="1648121" y="95324"/>
                  </a:cubicBezTo>
                  <a:cubicBezTo>
                    <a:pt x="1695487" y="95324"/>
                    <a:pt x="1733884" y="56927"/>
                    <a:pt x="1733884" y="9562"/>
                  </a:cubicBezTo>
                  <a:cubicBezTo>
                    <a:pt x="1733884" y="6276"/>
                    <a:pt x="1733699" y="3034"/>
                    <a:pt x="1731954" y="0"/>
                  </a:cubicBezTo>
                  <a:lnTo>
                    <a:pt x="1799732" y="0"/>
                  </a:lnTo>
                  <a:lnTo>
                    <a:pt x="1797801" y="9562"/>
                  </a:lnTo>
                  <a:cubicBezTo>
                    <a:pt x="1797801" y="56927"/>
                    <a:pt x="1836198" y="95324"/>
                    <a:pt x="1883564" y="95324"/>
                  </a:cubicBezTo>
                  <a:cubicBezTo>
                    <a:pt x="1930930" y="95324"/>
                    <a:pt x="1969327" y="56927"/>
                    <a:pt x="1969327" y="9562"/>
                  </a:cubicBezTo>
                  <a:cubicBezTo>
                    <a:pt x="1969327" y="6276"/>
                    <a:pt x="1969142" y="3034"/>
                    <a:pt x="1967397" y="0"/>
                  </a:cubicBezTo>
                  <a:lnTo>
                    <a:pt x="2035175" y="0"/>
                  </a:lnTo>
                  <a:lnTo>
                    <a:pt x="2033244" y="9562"/>
                  </a:lnTo>
                  <a:cubicBezTo>
                    <a:pt x="2033244" y="56927"/>
                    <a:pt x="2071641" y="95324"/>
                    <a:pt x="2119007" y="95324"/>
                  </a:cubicBezTo>
                  <a:cubicBezTo>
                    <a:pt x="2166373" y="95324"/>
                    <a:pt x="2204770" y="56927"/>
                    <a:pt x="2204770" y="9562"/>
                  </a:cubicBezTo>
                  <a:cubicBezTo>
                    <a:pt x="2204770" y="6276"/>
                    <a:pt x="2204585" y="3034"/>
                    <a:pt x="2202840" y="0"/>
                  </a:cubicBezTo>
                  <a:lnTo>
                    <a:pt x="2270621" y="0"/>
                  </a:lnTo>
                  <a:lnTo>
                    <a:pt x="2268690" y="9562"/>
                  </a:lnTo>
                  <a:cubicBezTo>
                    <a:pt x="2268690" y="56927"/>
                    <a:pt x="2307087" y="95324"/>
                    <a:pt x="2354453" y="95324"/>
                  </a:cubicBezTo>
                  <a:cubicBezTo>
                    <a:pt x="2401819" y="95324"/>
                    <a:pt x="2440216" y="56927"/>
                    <a:pt x="2440216" y="9562"/>
                  </a:cubicBezTo>
                  <a:cubicBezTo>
                    <a:pt x="2440216" y="6276"/>
                    <a:pt x="2440031" y="3034"/>
                    <a:pt x="2438286" y="0"/>
                  </a:cubicBezTo>
                  <a:lnTo>
                    <a:pt x="2522208" y="0"/>
                  </a:lnTo>
                  <a:lnTo>
                    <a:pt x="2520277" y="9562"/>
                  </a:lnTo>
                  <a:cubicBezTo>
                    <a:pt x="2520277" y="56927"/>
                    <a:pt x="2558674" y="95324"/>
                    <a:pt x="2606040" y="95324"/>
                  </a:cubicBezTo>
                  <a:lnTo>
                    <a:pt x="2606040" y="166273"/>
                  </a:lnTo>
                  <a:cubicBezTo>
                    <a:pt x="2558674" y="166273"/>
                    <a:pt x="2520277" y="204670"/>
                    <a:pt x="2520277" y="252035"/>
                  </a:cubicBezTo>
                  <a:cubicBezTo>
                    <a:pt x="2520277" y="299400"/>
                    <a:pt x="2558674" y="337797"/>
                    <a:pt x="2606040" y="337797"/>
                  </a:cubicBezTo>
                  <a:lnTo>
                    <a:pt x="2606040" y="408747"/>
                  </a:lnTo>
                  <a:cubicBezTo>
                    <a:pt x="2558674" y="408747"/>
                    <a:pt x="2520277" y="447144"/>
                    <a:pt x="2520277" y="494509"/>
                  </a:cubicBezTo>
                  <a:cubicBezTo>
                    <a:pt x="2520277" y="541874"/>
                    <a:pt x="2558674" y="580271"/>
                    <a:pt x="2606040" y="580271"/>
                  </a:cubicBezTo>
                  <a:lnTo>
                    <a:pt x="2606040" y="651221"/>
                  </a:lnTo>
                  <a:cubicBezTo>
                    <a:pt x="2558674" y="651221"/>
                    <a:pt x="2520277" y="689618"/>
                    <a:pt x="2520277" y="736983"/>
                  </a:cubicBezTo>
                  <a:cubicBezTo>
                    <a:pt x="2520277" y="784348"/>
                    <a:pt x="2558674" y="822745"/>
                    <a:pt x="2606040" y="822745"/>
                  </a:cubicBezTo>
                  <a:lnTo>
                    <a:pt x="2606040" y="893694"/>
                  </a:lnTo>
                  <a:cubicBezTo>
                    <a:pt x="2558674" y="893694"/>
                    <a:pt x="2520277" y="932091"/>
                    <a:pt x="2520277" y="979456"/>
                  </a:cubicBezTo>
                  <a:cubicBezTo>
                    <a:pt x="2520277" y="1026821"/>
                    <a:pt x="2558674" y="1065218"/>
                    <a:pt x="2606040" y="1065218"/>
                  </a:cubicBezTo>
                  <a:lnTo>
                    <a:pt x="2606040" y="1136168"/>
                  </a:lnTo>
                  <a:cubicBezTo>
                    <a:pt x="2558674" y="1136168"/>
                    <a:pt x="2520277" y="1174565"/>
                    <a:pt x="2520277" y="1221930"/>
                  </a:cubicBezTo>
                  <a:cubicBezTo>
                    <a:pt x="2520277" y="1269295"/>
                    <a:pt x="2558674" y="1307692"/>
                    <a:pt x="2606040" y="1307692"/>
                  </a:cubicBezTo>
                  <a:lnTo>
                    <a:pt x="2606040" y="1378642"/>
                  </a:lnTo>
                  <a:cubicBezTo>
                    <a:pt x="2558674" y="1378642"/>
                    <a:pt x="2520277" y="1417039"/>
                    <a:pt x="2520277" y="1464404"/>
                  </a:cubicBezTo>
                  <a:cubicBezTo>
                    <a:pt x="2520277" y="1511769"/>
                    <a:pt x="2558674" y="1550166"/>
                    <a:pt x="2606040" y="1550166"/>
                  </a:cubicBezTo>
                  <a:lnTo>
                    <a:pt x="2606040" y="1621115"/>
                  </a:lnTo>
                  <a:cubicBezTo>
                    <a:pt x="2558674" y="1621115"/>
                    <a:pt x="2520277" y="1659512"/>
                    <a:pt x="2520277" y="1706877"/>
                  </a:cubicBezTo>
                  <a:cubicBezTo>
                    <a:pt x="2520277" y="1754242"/>
                    <a:pt x="2558674" y="1792639"/>
                    <a:pt x="2606040" y="1792639"/>
                  </a:cubicBezTo>
                  <a:lnTo>
                    <a:pt x="2606040" y="1863589"/>
                  </a:lnTo>
                  <a:cubicBezTo>
                    <a:pt x="2558674" y="1863589"/>
                    <a:pt x="2520277" y="1901986"/>
                    <a:pt x="2520277" y="1949351"/>
                  </a:cubicBezTo>
                  <a:cubicBezTo>
                    <a:pt x="2520277" y="1996716"/>
                    <a:pt x="2558674" y="2035113"/>
                    <a:pt x="2606040" y="2035113"/>
                  </a:cubicBezTo>
                  <a:lnTo>
                    <a:pt x="2606040" y="2106063"/>
                  </a:lnTo>
                  <a:cubicBezTo>
                    <a:pt x="2558674" y="2106063"/>
                    <a:pt x="2520277" y="2144460"/>
                    <a:pt x="2520277" y="2191825"/>
                  </a:cubicBezTo>
                  <a:cubicBezTo>
                    <a:pt x="2520277" y="2239190"/>
                    <a:pt x="2558674" y="2277587"/>
                    <a:pt x="2606040" y="2277587"/>
                  </a:cubicBezTo>
                  <a:lnTo>
                    <a:pt x="2606040" y="2348536"/>
                  </a:lnTo>
                  <a:cubicBezTo>
                    <a:pt x="2558674" y="2348536"/>
                    <a:pt x="2520277" y="2386933"/>
                    <a:pt x="2520277" y="2434298"/>
                  </a:cubicBezTo>
                  <a:cubicBezTo>
                    <a:pt x="2520277" y="2481663"/>
                    <a:pt x="2558674" y="2520060"/>
                    <a:pt x="2606040" y="2520060"/>
                  </a:cubicBezTo>
                  <a:lnTo>
                    <a:pt x="2606040" y="2591010"/>
                  </a:lnTo>
                  <a:cubicBezTo>
                    <a:pt x="2558674" y="2591010"/>
                    <a:pt x="2520277" y="2629407"/>
                    <a:pt x="2520277" y="2676772"/>
                  </a:cubicBezTo>
                  <a:cubicBezTo>
                    <a:pt x="2520277" y="2724137"/>
                    <a:pt x="2558674" y="2762534"/>
                    <a:pt x="2606040" y="2762534"/>
                  </a:cubicBezTo>
                  <a:lnTo>
                    <a:pt x="2606040" y="2833484"/>
                  </a:lnTo>
                  <a:cubicBezTo>
                    <a:pt x="2558674" y="2833484"/>
                    <a:pt x="2520277" y="2871881"/>
                    <a:pt x="2520277" y="2919246"/>
                  </a:cubicBezTo>
                  <a:cubicBezTo>
                    <a:pt x="2520277" y="2966611"/>
                    <a:pt x="2558674" y="3005008"/>
                    <a:pt x="2606040" y="3005008"/>
                  </a:cubicBezTo>
                  <a:lnTo>
                    <a:pt x="2606040" y="3075957"/>
                  </a:lnTo>
                  <a:cubicBezTo>
                    <a:pt x="2558674" y="3075957"/>
                    <a:pt x="2520277" y="3114354"/>
                    <a:pt x="2520277" y="3161719"/>
                  </a:cubicBezTo>
                  <a:cubicBezTo>
                    <a:pt x="2520277" y="3209084"/>
                    <a:pt x="2558674" y="3247481"/>
                    <a:pt x="2606040" y="3247481"/>
                  </a:cubicBezTo>
                  <a:lnTo>
                    <a:pt x="2606040" y="3318436"/>
                  </a:lnTo>
                  <a:cubicBezTo>
                    <a:pt x="2558674" y="3318436"/>
                    <a:pt x="2520277" y="3356833"/>
                    <a:pt x="2520277" y="3404198"/>
                  </a:cubicBezTo>
                  <a:cubicBezTo>
                    <a:pt x="2520277" y="3406153"/>
                    <a:pt x="2520343" y="3408093"/>
                    <a:pt x="2521438" y="3409950"/>
                  </a:cubicBezTo>
                  <a:lnTo>
                    <a:pt x="2439055" y="3409950"/>
                  </a:lnTo>
                  <a:lnTo>
                    <a:pt x="2440216" y="3404198"/>
                  </a:lnTo>
                  <a:cubicBezTo>
                    <a:pt x="2440216" y="3356833"/>
                    <a:pt x="2401819" y="3318436"/>
                    <a:pt x="2354453" y="3318436"/>
                  </a:cubicBezTo>
                  <a:cubicBezTo>
                    <a:pt x="2307087" y="3318436"/>
                    <a:pt x="2268690" y="3356833"/>
                    <a:pt x="2268690" y="3404198"/>
                  </a:cubicBezTo>
                  <a:cubicBezTo>
                    <a:pt x="2268690" y="3406153"/>
                    <a:pt x="2268756" y="3408093"/>
                    <a:pt x="2269851" y="3409950"/>
                  </a:cubicBezTo>
                  <a:lnTo>
                    <a:pt x="2203609" y="3409950"/>
                  </a:lnTo>
                  <a:lnTo>
                    <a:pt x="2204770" y="3404198"/>
                  </a:lnTo>
                  <a:cubicBezTo>
                    <a:pt x="2204770" y="3356833"/>
                    <a:pt x="2166373" y="3318436"/>
                    <a:pt x="2119007" y="3318436"/>
                  </a:cubicBezTo>
                  <a:cubicBezTo>
                    <a:pt x="2071641" y="3318436"/>
                    <a:pt x="2033244" y="3356833"/>
                    <a:pt x="2033244" y="3404198"/>
                  </a:cubicBezTo>
                  <a:cubicBezTo>
                    <a:pt x="2033244" y="3406153"/>
                    <a:pt x="2033310" y="3408093"/>
                    <a:pt x="2034405" y="3409950"/>
                  </a:cubicBezTo>
                  <a:lnTo>
                    <a:pt x="1968166" y="3409950"/>
                  </a:lnTo>
                  <a:lnTo>
                    <a:pt x="1969327" y="3404198"/>
                  </a:lnTo>
                  <a:cubicBezTo>
                    <a:pt x="1969327" y="3356833"/>
                    <a:pt x="1930930" y="3318436"/>
                    <a:pt x="1883564" y="3318436"/>
                  </a:cubicBezTo>
                  <a:cubicBezTo>
                    <a:pt x="1836198" y="3318436"/>
                    <a:pt x="1797801" y="3356833"/>
                    <a:pt x="1797801" y="3404198"/>
                  </a:cubicBezTo>
                  <a:cubicBezTo>
                    <a:pt x="1797801" y="3406153"/>
                    <a:pt x="1797867" y="3408093"/>
                    <a:pt x="1798962" y="3409950"/>
                  </a:cubicBezTo>
                  <a:lnTo>
                    <a:pt x="1732723" y="3409950"/>
                  </a:lnTo>
                  <a:lnTo>
                    <a:pt x="1733884" y="3404198"/>
                  </a:lnTo>
                  <a:cubicBezTo>
                    <a:pt x="1733884" y="3356833"/>
                    <a:pt x="1695487" y="3318436"/>
                    <a:pt x="1648121" y="3318436"/>
                  </a:cubicBezTo>
                  <a:cubicBezTo>
                    <a:pt x="1600755" y="3318436"/>
                    <a:pt x="1562358" y="3356833"/>
                    <a:pt x="1562358" y="3404198"/>
                  </a:cubicBezTo>
                  <a:cubicBezTo>
                    <a:pt x="1562358" y="3406153"/>
                    <a:pt x="1562424" y="3408093"/>
                    <a:pt x="1563519" y="3409950"/>
                  </a:cubicBezTo>
                  <a:lnTo>
                    <a:pt x="1497280" y="3409950"/>
                  </a:lnTo>
                  <a:lnTo>
                    <a:pt x="1498441" y="3404198"/>
                  </a:lnTo>
                  <a:cubicBezTo>
                    <a:pt x="1498441" y="3356833"/>
                    <a:pt x="1460044" y="3318436"/>
                    <a:pt x="1412678" y="3318436"/>
                  </a:cubicBezTo>
                  <a:cubicBezTo>
                    <a:pt x="1365312" y="3318436"/>
                    <a:pt x="1326915" y="3356833"/>
                    <a:pt x="1326915" y="3404198"/>
                  </a:cubicBezTo>
                  <a:cubicBezTo>
                    <a:pt x="1326915" y="3406153"/>
                    <a:pt x="1326981" y="3408093"/>
                    <a:pt x="1328076" y="3409950"/>
                  </a:cubicBezTo>
                  <a:lnTo>
                    <a:pt x="1261837" y="3409950"/>
                  </a:lnTo>
                  <a:lnTo>
                    <a:pt x="1262998" y="3404198"/>
                  </a:lnTo>
                  <a:cubicBezTo>
                    <a:pt x="1262998" y="3356833"/>
                    <a:pt x="1224601" y="3318436"/>
                    <a:pt x="1177235" y="3318436"/>
                  </a:cubicBezTo>
                  <a:cubicBezTo>
                    <a:pt x="1129869" y="3318436"/>
                    <a:pt x="1091472" y="3356833"/>
                    <a:pt x="1091472" y="3404198"/>
                  </a:cubicBezTo>
                  <a:cubicBezTo>
                    <a:pt x="1091472" y="3406153"/>
                    <a:pt x="1091538" y="3408093"/>
                    <a:pt x="1092633" y="3409950"/>
                  </a:cubicBezTo>
                  <a:lnTo>
                    <a:pt x="1026394" y="3409950"/>
                  </a:lnTo>
                  <a:lnTo>
                    <a:pt x="1027555" y="3404198"/>
                  </a:lnTo>
                  <a:cubicBezTo>
                    <a:pt x="1027555" y="3356833"/>
                    <a:pt x="989158" y="3318436"/>
                    <a:pt x="941792" y="3318436"/>
                  </a:cubicBezTo>
                  <a:cubicBezTo>
                    <a:pt x="894426" y="3318436"/>
                    <a:pt x="856029" y="3356833"/>
                    <a:pt x="856029" y="3404198"/>
                  </a:cubicBezTo>
                  <a:cubicBezTo>
                    <a:pt x="856029" y="3406153"/>
                    <a:pt x="856095" y="3408093"/>
                    <a:pt x="857190" y="3409950"/>
                  </a:cubicBezTo>
                  <a:lnTo>
                    <a:pt x="790951" y="3409950"/>
                  </a:lnTo>
                  <a:lnTo>
                    <a:pt x="792112" y="3404198"/>
                  </a:lnTo>
                  <a:cubicBezTo>
                    <a:pt x="792112" y="3356833"/>
                    <a:pt x="753715" y="3318436"/>
                    <a:pt x="706349" y="3318436"/>
                  </a:cubicBezTo>
                  <a:cubicBezTo>
                    <a:pt x="658983" y="3318436"/>
                    <a:pt x="620586" y="3356833"/>
                    <a:pt x="620586" y="3404198"/>
                  </a:cubicBezTo>
                  <a:cubicBezTo>
                    <a:pt x="620586" y="3406153"/>
                    <a:pt x="620652" y="3408093"/>
                    <a:pt x="621747" y="3409950"/>
                  </a:cubicBezTo>
                  <a:lnTo>
                    <a:pt x="555508" y="3409950"/>
                  </a:lnTo>
                  <a:lnTo>
                    <a:pt x="556669" y="3404198"/>
                  </a:lnTo>
                  <a:cubicBezTo>
                    <a:pt x="556669" y="3356833"/>
                    <a:pt x="518272" y="3318436"/>
                    <a:pt x="470906" y="3318436"/>
                  </a:cubicBezTo>
                  <a:cubicBezTo>
                    <a:pt x="423540" y="3318436"/>
                    <a:pt x="385143" y="3356833"/>
                    <a:pt x="385143" y="3404198"/>
                  </a:cubicBezTo>
                  <a:cubicBezTo>
                    <a:pt x="385143" y="3406153"/>
                    <a:pt x="385208" y="3408093"/>
                    <a:pt x="386304" y="3409950"/>
                  </a:cubicBezTo>
                  <a:lnTo>
                    <a:pt x="320065" y="3409950"/>
                  </a:lnTo>
                  <a:lnTo>
                    <a:pt x="321226" y="3404198"/>
                  </a:lnTo>
                  <a:cubicBezTo>
                    <a:pt x="321226" y="3356833"/>
                    <a:pt x="282829" y="3318436"/>
                    <a:pt x="235463" y="3318436"/>
                  </a:cubicBezTo>
                  <a:cubicBezTo>
                    <a:pt x="188097" y="3318436"/>
                    <a:pt x="149700" y="3356833"/>
                    <a:pt x="149700" y="3404198"/>
                  </a:cubicBezTo>
                  <a:cubicBezTo>
                    <a:pt x="149700" y="3406153"/>
                    <a:pt x="149765" y="3408093"/>
                    <a:pt x="150861" y="3409950"/>
                  </a:cubicBezTo>
                  <a:lnTo>
                    <a:pt x="96332" y="3409950"/>
                  </a:lnTo>
                  <a:lnTo>
                    <a:pt x="97493" y="3404198"/>
                  </a:lnTo>
                  <a:cubicBezTo>
                    <a:pt x="97493" y="3356833"/>
                    <a:pt x="59096" y="3318436"/>
                    <a:pt x="11730" y="3318436"/>
                  </a:cubicBezTo>
                  <a:lnTo>
                    <a:pt x="0" y="3320804"/>
                  </a:lnTo>
                  <a:lnTo>
                    <a:pt x="0" y="3245113"/>
                  </a:lnTo>
                  <a:lnTo>
                    <a:pt x="11730" y="3247481"/>
                  </a:lnTo>
                  <a:cubicBezTo>
                    <a:pt x="59096" y="3247481"/>
                    <a:pt x="97493" y="3209084"/>
                    <a:pt x="97493" y="3161719"/>
                  </a:cubicBezTo>
                  <a:cubicBezTo>
                    <a:pt x="97493" y="3114354"/>
                    <a:pt x="59096" y="3075957"/>
                    <a:pt x="11730" y="3075957"/>
                  </a:cubicBezTo>
                  <a:lnTo>
                    <a:pt x="0" y="3078325"/>
                  </a:lnTo>
                  <a:lnTo>
                    <a:pt x="0" y="3002640"/>
                  </a:lnTo>
                  <a:lnTo>
                    <a:pt x="11730" y="3005008"/>
                  </a:lnTo>
                  <a:cubicBezTo>
                    <a:pt x="59096" y="3005008"/>
                    <a:pt x="97493" y="2966611"/>
                    <a:pt x="97493" y="2919246"/>
                  </a:cubicBezTo>
                  <a:cubicBezTo>
                    <a:pt x="97493" y="2871881"/>
                    <a:pt x="59096" y="2833484"/>
                    <a:pt x="11730" y="2833484"/>
                  </a:cubicBezTo>
                  <a:lnTo>
                    <a:pt x="0" y="2835852"/>
                  </a:lnTo>
                  <a:lnTo>
                    <a:pt x="0" y="2760166"/>
                  </a:lnTo>
                  <a:lnTo>
                    <a:pt x="11730" y="2762534"/>
                  </a:lnTo>
                  <a:cubicBezTo>
                    <a:pt x="59096" y="2762534"/>
                    <a:pt x="97493" y="2724137"/>
                    <a:pt x="97493" y="2676772"/>
                  </a:cubicBezTo>
                  <a:cubicBezTo>
                    <a:pt x="97493" y="2629407"/>
                    <a:pt x="59096" y="2591010"/>
                    <a:pt x="11730" y="2591010"/>
                  </a:cubicBezTo>
                  <a:lnTo>
                    <a:pt x="0" y="2593378"/>
                  </a:lnTo>
                  <a:lnTo>
                    <a:pt x="0" y="2517692"/>
                  </a:lnTo>
                  <a:lnTo>
                    <a:pt x="11730" y="2520060"/>
                  </a:lnTo>
                  <a:cubicBezTo>
                    <a:pt x="59096" y="2520060"/>
                    <a:pt x="97493" y="2481663"/>
                    <a:pt x="97493" y="2434298"/>
                  </a:cubicBezTo>
                  <a:cubicBezTo>
                    <a:pt x="97493" y="2386933"/>
                    <a:pt x="59096" y="2348536"/>
                    <a:pt x="11730" y="2348536"/>
                  </a:cubicBezTo>
                  <a:lnTo>
                    <a:pt x="0" y="2350904"/>
                  </a:lnTo>
                  <a:lnTo>
                    <a:pt x="0" y="2275219"/>
                  </a:lnTo>
                  <a:lnTo>
                    <a:pt x="11730" y="2277587"/>
                  </a:lnTo>
                  <a:cubicBezTo>
                    <a:pt x="59096" y="2277587"/>
                    <a:pt x="97493" y="2239190"/>
                    <a:pt x="97493" y="2191825"/>
                  </a:cubicBezTo>
                  <a:cubicBezTo>
                    <a:pt x="97493" y="2144460"/>
                    <a:pt x="59096" y="2106063"/>
                    <a:pt x="11730" y="2106063"/>
                  </a:cubicBezTo>
                  <a:lnTo>
                    <a:pt x="0" y="2108431"/>
                  </a:lnTo>
                  <a:lnTo>
                    <a:pt x="0" y="2032745"/>
                  </a:lnTo>
                  <a:lnTo>
                    <a:pt x="11730" y="2035113"/>
                  </a:lnTo>
                  <a:cubicBezTo>
                    <a:pt x="59096" y="2035113"/>
                    <a:pt x="97493" y="1996716"/>
                    <a:pt x="97493" y="1949351"/>
                  </a:cubicBezTo>
                  <a:cubicBezTo>
                    <a:pt x="97493" y="1901986"/>
                    <a:pt x="59096" y="1863589"/>
                    <a:pt x="11730" y="1863589"/>
                  </a:cubicBezTo>
                  <a:lnTo>
                    <a:pt x="0" y="1865957"/>
                  </a:lnTo>
                  <a:lnTo>
                    <a:pt x="0" y="1790271"/>
                  </a:lnTo>
                  <a:lnTo>
                    <a:pt x="11730" y="1792639"/>
                  </a:lnTo>
                  <a:cubicBezTo>
                    <a:pt x="59096" y="1792639"/>
                    <a:pt x="97493" y="1754242"/>
                    <a:pt x="97493" y="1706877"/>
                  </a:cubicBezTo>
                  <a:cubicBezTo>
                    <a:pt x="97493" y="1659512"/>
                    <a:pt x="59096" y="1621115"/>
                    <a:pt x="11730" y="1621115"/>
                  </a:cubicBezTo>
                  <a:lnTo>
                    <a:pt x="0" y="1623483"/>
                  </a:lnTo>
                  <a:lnTo>
                    <a:pt x="0" y="1547798"/>
                  </a:lnTo>
                  <a:lnTo>
                    <a:pt x="11730" y="1550166"/>
                  </a:lnTo>
                  <a:cubicBezTo>
                    <a:pt x="59096" y="1550166"/>
                    <a:pt x="97493" y="1511769"/>
                    <a:pt x="97493" y="1464404"/>
                  </a:cubicBezTo>
                  <a:cubicBezTo>
                    <a:pt x="97493" y="1417039"/>
                    <a:pt x="59096" y="1378642"/>
                    <a:pt x="11730" y="1378642"/>
                  </a:cubicBezTo>
                  <a:lnTo>
                    <a:pt x="0" y="1381010"/>
                  </a:lnTo>
                  <a:lnTo>
                    <a:pt x="0" y="1305324"/>
                  </a:lnTo>
                  <a:lnTo>
                    <a:pt x="11730" y="1307692"/>
                  </a:lnTo>
                  <a:cubicBezTo>
                    <a:pt x="59096" y="1307692"/>
                    <a:pt x="97493" y="1269295"/>
                    <a:pt x="97493" y="1221930"/>
                  </a:cubicBezTo>
                  <a:cubicBezTo>
                    <a:pt x="97493" y="1174565"/>
                    <a:pt x="59096" y="1136168"/>
                    <a:pt x="11730" y="1136168"/>
                  </a:cubicBezTo>
                  <a:lnTo>
                    <a:pt x="0" y="1138536"/>
                  </a:lnTo>
                  <a:lnTo>
                    <a:pt x="0" y="1062850"/>
                  </a:lnTo>
                  <a:lnTo>
                    <a:pt x="11730" y="1065218"/>
                  </a:lnTo>
                  <a:cubicBezTo>
                    <a:pt x="59096" y="1065218"/>
                    <a:pt x="97493" y="1026821"/>
                    <a:pt x="97493" y="979456"/>
                  </a:cubicBezTo>
                  <a:cubicBezTo>
                    <a:pt x="97493" y="932091"/>
                    <a:pt x="59096" y="893694"/>
                    <a:pt x="11730" y="893694"/>
                  </a:cubicBezTo>
                  <a:lnTo>
                    <a:pt x="0" y="896062"/>
                  </a:lnTo>
                  <a:lnTo>
                    <a:pt x="0" y="820377"/>
                  </a:lnTo>
                  <a:lnTo>
                    <a:pt x="11730" y="822745"/>
                  </a:lnTo>
                  <a:cubicBezTo>
                    <a:pt x="59096" y="822745"/>
                    <a:pt x="97493" y="784348"/>
                    <a:pt x="97493" y="736983"/>
                  </a:cubicBezTo>
                  <a:cubicBezTo>
                    <a:pt x="97493" y="689618"/>
                    <a:pt x="59096" y="651221"/>
                    <a:pt x="11730" y="651221"/>
                  </a:cubicBezTo>
                  <a:lnTo>
                    <a:pt x="0" y="653589"/>
                  </a:lnTo>
                  <a:lnTo>
                    <a:pt x="0" y="577903"/>
                  </a:lnTo>
                  <a:lnTo>
                    <a:pt x="11730" y="580271"/>
                  </a:lnTo>
                  <a:cubicBezTo>
                    <a:pt x="59096" y="580271"/>
                    <a:pt x="97493" y="541874"/>
                    <a:pt x="97493" y="494509"/>
                  </a:cubicBezTo>
                  <a:cubicBezTo>
                    <a:pt x="97493" y="447144"/>
                    <a:pt x="59096" y="408747"/>
                    <a:pt x="11730" y="408747"/>
                  </a:cubicBezTo>
                  <a:lnTo>
                    <a:pt x="0" y="411115"/>
                  </a:lnTo>
                  <a:lnTo>
                    <a:pt x="0" y="335429"/>
                  </a:lnTo>
                  <a:lnTo>
                    <a:pt x="11730" y="337797"/>
                  </a:lnTo>
                  <a:cubicBezTo>
                    <a:pt x="59096" y="337797"/>
                    <a:pt x="97493" y="299400"/>
                    <a:pt x="97493" y="252035"/>
                  </a:cubicBezTo>
                  <a:cubicBezTo>
                    <a:pt x="97493" y="204670"/>
                    <a:pt x="59096" y="166273"/>
                    <a:pt x="11730" y="166273"/>
                  </a:cubicBezTo>
                  <a:lnTo>
                    <a:pt x="0" y="168641"/>
                  </a:lnTo>
                  <a:lnTo>
                    <a:pt x="0" y="92956"/>
                  </a:lnTo>
                  <a:lnTo>
                    <a:pt x="11730" y="95324"/>
                  </a:lnTo>
                  <a:cubicBezTo>
                    <a:pt x="59096" y="95324"/>
                    <a:pt x="97493" y="56927"/>
                    <a:pt x="97493" y="9562"/>
                  </a:cubicBezTo>
                  <a:cubicBezTo>
                    <a:pt x="97493" y="6276"/>
                    <a:pt x="97308" y="3034"/>
                    <a:pt x="95563" y="0"/>
                  </a:cubicBezTo>
                  <a:close/>
                </a:path>
              </a:pathLst>
            </a:custGeom>
            <a:solidFill>
              <a:schemeClr val="bg1">
                <a:lumMod val="8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95800" y="1371600"/>
              <a:ext cx="4267200" cy="5029200"/>
            </a:xfrm>
            <a:prstGeom prst="rect">
              <a:avLst/>
            </a:prstGeom>
          </p:spPr>
        </p:pic>
      </p:grpSp>
      <p:grpSp>
        <p:nvGrpSpPr>
          <p:cNvPr id="10" name="Group 19"/>
          <p:cNvGrpSpPr/>
          <p:nvPr/>
        </p:nvGrpSpPr>
        <p:grpSpPr>
          <a:xfrm rot="20997159">
            <a:off x="344413" y="1576837"/>
            <a:ext cx="4940183" cy="3509004"/>
            <a:chOff x="81146" y="2026033"/>
            <a:chExt cx="3915733" cy="3509004"/>
          </a:xfrm>
        </p:grpSpPr>
        <p:sp>
          <p:nvSpPr>
            <p:cNvPr id="11" name="Folded Corner 10"/>
            <p:cNvSpPr/>
            <p:nvPr/>
          </p:nvSpPr>
          <p:spPr>
            <a:xfrm>
              <a:off x="81146" y="2026033"/>
              <a:ext cx="3915733" cy="3509004"/>
            </a:xfrm>
            <a:prstGeom prst="foldedCorner">
              <a:avLst>
                <a:gd name="adj" fmla="val 1624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extBox 11"/>
            <p:cNvSpPr txBox="1"/>
            <p:nvPr/>
          </p:nvSpPr>
          <p:spPr>
            <a:xfrm>
              <a:off x="248805" y="2386916"/>
              <a:ext cx="3112727" cy="2800767"/>
            </a:xfrm>
            <a:prstGeom prst="rect">
              <a:avLst/>
            </a:prstGeom>
            <a:noFill/>
          </p:spPr>
          <p:txBody>
            <a:bodyPr wrap="square" rtlCol="0">
              <a:spAutoFit/>
            </a:bodyPr>
            <a:lstStyle/>
            <a:p>
              <a:r>
                <a:rPr lang="en-IN" sz="2200" b="1" dirty="0"/>
                <a:t>Another factor for the advent of BPO is that the BPO employees in China, Philippines, India and other Asian countries are proficient in English and with some training can be taught to talk in an American accent or a British Accent. </a:t>
              </a:r>
            </a:p>
          </p:txBody>
        </p:sp>
      </p:grpSp>
      <p:grpSp>
        <p:nvGrpSpPr>
          <p:cNvPr id="13" name="Group 23"/>
          <p:cNvGrpSpPr/>
          <p:nvPr/>
        </p:nvGrpSpPr>
        <p:grpSpPr>
          <a:xfrm rot="20643272">
            <a:off x="4374000" y="1071463"/>
            <a:ext cx="396000" cy="1044000"/>
            <a:chOff x="5004047" y="2852936"/>
            <a:chExt cx="720081" cy="2088232"/>
          </a:xfrm>
          <a:solidFill>
            <a:schemeClr val="tx1">
              <a:lumMod val="65000"/>
              <a:lumOff val="35000"/>
            </a:schemeClr>
          </a:solidFill>
          <a:scene3d>
            <a:camera prst="orthographicFront">
              <a:rot lat="0" lon="0" rev="0"/>
            </a:camera>
            <a:lightRig rig="balanced" dir="t">
              <a:rot lat="0" lon="0" rev="8700000"/>
            </a:lightRig>
          </a:scene3d>
        </p:grpSpPr>
        <p:grpSp>
          <p:nvGrpSpPr>
            <p:cNvPr id="14" name="Group 28"/>
            <p:cNvGrpSpPr/>
            <p:nvPr/>
          </p:nvGrpSpPr>
          <p:grpSpPr>
            <a:xfrm>
              <a:off x="5004047" y="2852936"/>
              <a:ext cx="720080" cy="1728192"/>
              <a:chOff x="4932040" y="2852936"/>
              <a:chExt cx="720080" cy="1728192"/>
            </a:xfrm>
            <a:grpFill/>
          </p:grpSpPr>
          <p:sp>
            <p:nvSpPr>
              <p:cNvPr id="16" name="Block Arc 15"/>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7" name="Rectangle 16"/>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ectangle 17"/>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5" name="Block Arc 14"/>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pic>
        <p:nvPicPr>
          <p:cNvPr id="19" name="Picture 1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1383574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3"/>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IN" sz="3200" dirty="0"/>
                  <a:t>BPO and the Global Economy </a:t>
                </a:r>
              </a:p>
            </p:txBody>
          </p:sp>
        </p:grpSp>
      </p:grpSp>
      <p:grpSp>
        <p:nvGrpSpPr>
          <p:cNvPr id="3" name="Group 2"/>
          <p:cNvGrpSpPr/>
          <p:nvPr/>
        </p:nvGrpSpPr>
        <p:grpSpPr>
          <a:xfrm>
            <a:off x="152400" y="1143000"/>
            <a:ext cx="5677272" cy="5580856"/>
            <a:chOff x="152400" y="1143000"/>
            <a:chExt cx="5677272" cy="5580856"/>
          </a:xfrm>
        </p:grpSpPr>
        <p:grpSp>
          <p:nvGrpSpPr>
            <p:cNvPr id="8" name="Gruppe 83"/>
            <p:cNvGrpSpPr>
              <a:grpSpLocks/>
            </p:cNvGrpSpPr>
            <p:nvPr/>
          </p:nvGrpSpPr>
          <p:grpSpPr bwMode="auto">
            <a:xfrm>
              <a:off x="152400" y="1143000"/>
              <a:ext cx="5677272" cy="5580856"/>
              <a:chOff x="819574" y="1558714"/>
              <a:chExt cx="3535680" cy="2881207"/>
            </a:xfrm>
          </p:grpSpPr>
          <p:sp>
            <p:nvSpPr>
              <p:cNvPr id="1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2065" y="1366261"/>
              <a:ext cx="4212000" cy="4170854"/>
            </a:xfrm>
            <a:prstGeom prst="rect">
              <a:avLst/>
            </a:prstGeom>
          </p:spPr>
        </p:pic>
      </p:grpSp>
      <p:sp>
        <p:nvSpPr>
          <p:cNvPr id="15" name="Line 36"/>
          <p:cNvSpPr>
            <a:spLocks noChangeShapeType="1"/>
          </p:cNvSpPr>
          <p:nvPr/>
        </p:nvSpPr>
        <p:spPr bwMode="auto">
          <a:xfrm rot="16200000" flipV="1">
            <a:off x="5259611" y="320228"/>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6" name="Rektangel 35"/>
          <p:cNvSpPr>
            <a:spLocks noChangeArrowheads="1"/>
          </p:cNvSpPr>
          <p:nvPr/>
        </p:nvSpPr>
        <p:spPr bwMode="auto">
          <a:xfrm>
            <a:off x="4959150" y="1268760"/>
            <a:ext cx="4032450" cy="5447645"/>
          </a:xfrm>
          <a:prstGeom prst="rect">
            <a:avLst/>
          </a:prstGeom>
          <a:noFill/>
          <a:ln w="9525">
            <a:noFill/>
            <a:miter lim="800000"/>
            <a:headEnd/>
            <a:tailEnd/>
          </a:ln>
        </p:spPr>
        <p:txBody>
          <a:bodyPr wrap="square">
            <a:spAutoFit/>
          </a:bodyPr>
          <a:lstStyle/>
          <a:p>
            <a:pPr marL="342900" indent="-342900" defTabSz="801688">
              <a:spcBef>
                <a:spcPct val="20000"/>
              </a:spcBef>
              <a:buFont typeface="Arial" panose="020B0604020202020204" pitchFamily="34" charset="0"/>
              <a:buChar char="•"/>
            </a:pPr>
            <a:r>
              <a:rPr lang="en-IN" sz="2000" noProof="1">
                <a:solidFill>
                  <a:srgbClr val="080808"/>
                </a:solidFill>
                <a:latin typeface="Calibri" pitchFamily="34" charset="0"/>
                <a:cs typeface="Arial" pitchFamily="34" charset="0"/>
              </a:rPr>
              <a:t>In recent years, the BPO phenomenon has accompanied the increasing globalization of the world economy and has spawned a shift in the way the United States and Europe view the developing countries of the East. </a:t>
            </a:r>
            <a:endParaRPr lang="en-IN" sz="2000" noProof="1" smtClean="0">
              <a:solidFill>
                <a:srgbClr val="080808"/>
              </a:solidFill>
              <a:latin typeface="Calibri" pitchFamily="34" charset="0"/>
              <a:cs typeface="Arial" pitchFamily="34" charset="0"/>
            </a:endParaRPr>
          </a:p>
          <a:p>
            <a:pPr marL="342900" indent="-342900" defTabSz="801688">
              <a:spcBef>
                <a:spcPct val="20000"/>
              </a:spcBef>
              <a:buFont typeface="Arial" panose="020B0604020202020204" pitchFamily="34" charset="0"/>
              <a:buChar char="•"/>
            </a:pPr>
            <a:endParaRPr lang="en-IN" sz="2000" noProof="1" smtClean="0">
              <a:solidFill>
                <a:srgbClr val="080808"/>
              </a:solidFill>
              <a:latin typeface="Calibri" pitchFamily="34" charset="0"/>
              <a:cs typeface="Arial" pitchFamily="34" charset="0"/>
            </a:endParaRPr>
          </a:p>
          <a:p>
            <a:pPr marL="342900" indent="-342900" defTabSz="801688">
              <a:spcBef>
                <a:spcPct val="20000"/>
              </a:spcBef>
              <a:buFont typeface="Arial" panose="020B0604020202020204" pitchFamily="34" charset="0"/>
              <a:buChar char="•"/>
            </a:pPr>
            <a:r>
              <a:rPr lang="en-IN" sz="2000" noProof="1" smtClean="0">
                <a:solidFill>
                  <a:srgbClr val="080808"/>
                </a:solidFill>
                <a:latin typeface="Calibri" pitchFamily="34" charset="0"/>
                <a:cs typeface="Arial" pitchFamily="34" charset="0"/>
              </a:rPr>
              <a:t>For </a:t>
            </a:r>
            <a:r>
              <a:rPr lang="en-IN" sz="2000" noProof="1">
                <a:solidFill>
                  <a:srgbClr val="080808"/>
                </a:solidFill>
                <a:latin typeface="Calibri" pitchFamily="34" charset="0"/>
                <a:cs typeface="Arial" pitchFamily="34" charset="0"/>
              </a:rPr>
              <a:t>instance, the increasing movement of companies wishing to outsource their back office work to India and Philippines has meant that the people in the West have a favorable impression of the work ethic and professionalism of the Asian countries.</a:t>
            </a:r>
            <a:endParaRPr lang="en-IN" sz="2000" noProof="1" smtClean="0">
              <a:solidFill>
                <a:srgbClr val="080808"/>
              </a:solidFill>
              <a:latin typeface="Calibri" pitchFamily="34" charset="0"/>
              <a:cs typeface="Arial" pitchFamily="34" charset="0"/>
            </a:endParaRPr>
          </a:p>
        </p:txBody>
      </p:sp>
      <p:pic>
        <p:nvPicPr>
          <p:cNvPr id="17" name="Picture 1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4161699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lide(fromLeft)">
                                      <p:cBhvr>
                                        <p:cTn id="11" dur="500"/>
                                        <p:tgtEl>
                                          <p:spTgt spid="1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3"/>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IN" sz="3200" dirty="0"/>
                  <a:t>Drivers of the BPO Phenomenon</a:t>
                </a:r>
              </a:p>
            </p:txBody>
          </p:sp>
        </p:grpSp>
      </p:grpSp>
      <p:sp>
        <p:nvSpPr>
          <p:cNvPr id="7" name="TextBox 6"/>
          <p:cNvSpPr txBox="1"/>
          <p:nvPr/>
        </p:nvSpPr>
        <p:spPr>
          <a:xfrm>
            <a:off x="755576" y="980728"/>
            <a:ext cx="8208912" cy="400110"/>
          </a:xfrm>
          <a:prstGeom prst="rect">
            <a:avLst/>
          </a:prstGeom>
          <a:noFill/>
        </p:spPr>
        <p:txBody>
          <a:bodyPr wrap="square" rtlCol="0">
            <a:spAutoFit/>
          </a:bodyPr>
          <a:lstStyle/>
          <a:p>
            <a:r>
              <a:rPr lang="en-IN" sz="2000" dirty="0"/>
              <a:t>The following are the key drivers of the BPO Phenomenon:</a:t>
            </a:r>
          </a:p>
        </p:txBody>
      </p:sp>
      <p:grpSp>
        <p:nvGrpSpPr>
          <p:cNvPr id="8" name="Group 65"/>
          <p:cNvGrpSpPr>
            <a:grpSpLocks/>
          </p:cNvGrpSpPr>
          <p:nvPr/>
        </p:nvGrpSpPr>
        <p:grpSpPr bwMode="auto">
          <a:xfrm>
            <a:off x="471488" y="2125092"/>
            <a:ext cx="7740650" cy="3361308"/>
            <a:chOff x="471488" y="1165225"/>
            <a:chExt cx="7740650" cy="3713163"/>
          </a:xfrm>
        </p:grpSpPr>
        <p:grpSp>
          <p:nvGrpSpPr>
            <p:cNvPr id="9" name="Group 117"/>
            <p:cNvGrpSpPr>
              <a:grpSpLocks/>
            </p:cNvGrpSpPr>
            <p:nvPr/>
          </p:nvGrpSpPr>
          <p:grpSpPr bwMode="auto">
            <a:xfrm>
              <a:off x="471488" y="1165225"/>
              <a:ext cx="7740650" cy="3694113"/>
              <a:chOff x="471210" y="1164522"/>
              <a:chExt cx="7740358" cy="3694514"/>
            </a:xfrm>
          </p:grpSpPr>
          <p:sp>
            <p:nvSpPr>
              <p:cNvPr id="11"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ounded Rectangle 11"/>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13" name="Gruppe 61"/>
              <p:cNvGrpSpPr>
                <a:grpSpLocks/>
              </p:cNvGrpSpPr>
              <p:nvPr/>
            </p:nvGrpSpPr>
            <p:grpSpPr bwMode="auto">
              <a:xfrm flipH="1">
                <a:off x="7082031" y="2554557"/>
                <a:ext cx="764755" cy="791220"/>
                <a:chOff x="1760019" y="3875595"/>
                <a:chExt cx="1018741" cy="1016530"/>
              </a:xfrm>
            </p:grpSpPr>
            <p:grpSp>
              <p:nvGrpSpPr>
                <p:cNvPr id="16" name="Gruppe 59"/>
                <p:cNvGrpSpPr>
                  <a:grpSpLocks/>
                </p:cNvGrpSpPr>
                <p:nvPr/>
              </p:nvGrpSpPr>
              <p:grpSpPr bwMode="auto">
                <a:xfrm>
                  <a:off x="1762304" y="3875595"/>
                  <a:ext cx="1016456" cy="1016530"/>
                  <a:chOff x="3906064" y="1406380"/>
                  <a:chExt cx="496973" cy="497009"/>
                </a:xfrm>
              </p:grpSpPr>
              <p:sp>
                <p:nvSpPr>
                  <p:cNvPr id="18" name="Ellipse 30"/>
                  <p:cNvSpPr/>
                  <p:nvPr/>
                </p:nvSpPr>
                <p:spPr bwMode="auto">
                  <a:xfrm rot="17065673">
                    <a:off x="3906046" y="1406398"/>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smtClean="0">
                      <a:solidFill>
                        <a:srgbClr val="FFFFFF"/>
                      </a:solidFill>
                    </a:endParaRPr>
                  </a:p>
                </p:txBody>
              </p:sp>
              <p:sp>
                <p:nvSpPr>
                  <p:cNvPr id="19" name="Ellipse 31"/>
                  <p:cNvSpPr>
                    <a:spLocks noChangeArrowheads="1"/>
                  </p:cNvSpPr>
                  <p:nvPr/>
                </p:nvSpPr>
                <p:spPr bwMode="auto">
                  <a:xfrm>
                    <a:off x="3955823" y="1424813"/>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17"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smtClean="0">
                    <a:solidFill>
                      <a:srgbClr val="FFFFFF"/>
                    </a:solidFill>
                  </a:endParaRPr>
                </a:p>
              </p:txBody>
            </p:sp>
          </p:grpSp>
          <p:sp>
            <p:nvSpPr>
              <p:cNvPr id="14"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15" name="Rounded Rectangle 14"/>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10"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sp>
        <p:nvSpPr>
          <p:cNvPr id="20" name="TextBox 19"/>
          <p:cNvSpPr txBox="1"/>
          <p:nvPr/>
        </p:nvSpPr>
        <p:spPr>
          <a:xfrm>
            <a:off x="683568" y="6372036"/>
            <a:ext cx="8136904" cy="400110"/>
          </a:xfrm>
          <a:prstGeom prst="rect">
            <a:avLst/>
          </a:prstGeom>
          <a:noFill/>
        </p:spPr>
        <p:txBody>
          <a:bodyPr wrap="square" rtlCol="0">
            <a:spAutoFit/>
          </a:bodyPr>
          <a:lstStyle/>
          <a:p>
            <a:r>
              <a:rPr lang="en-IN" sz="2000" dirty="0" smtClean="0"/>
              <a:t>Let us look at each in detail.</a:t>
            </a:r>
          </a:p>
        </p:txBody>
      </p:sp>
      <p:grpSp>
        <p:nvGrpSpPr>
          <p:cNvPr id="21" name="Group 68"/>
          <p:cNvGrpSpPr>
            <a:grpSpLocks/>
          </p:cNvGrpSpPr>
          <p:nvPr/>
        </p:nvGrpSpPr>
        <p:grpSpPr bwMode="auto">
          <a:xfrm>
            <a:off x="1223962" y="3329176"/>
            <a:ext cx="5497487" cy="638013"/>
            <a:chOff x="1224751" y="2276269"/>
            <a:chExt cx="4852003" cy="379817"/>
          </a:xfrm>
        </p:grpSpPr>
        <p:sp>
          <p:nvSpPr>
            <p:cNvPr id="22" name="Rounded Rectangle 2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3" name="Rounded Rectangle 2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4" name="TextBox 67"/>
            <p:cNvSpPr txBox="1">
              <a:spLocks noChangeArrowheads="1"/>
            </p:cNvSpPr>
            <p:nvPr/>
          </p:nvSpPr>
          <p:spPr bwMode="auto">
            <a:xfrm>
              <a:off x="1292999" y="2333704"/>
              <a:ext cx="1351009" cy="274835"/>
            </a:xfrm>
            <a:prstGeom prst="rect">
              <a:avLst/>
            </a:prstGeom>
            <a:noFill/>
            <a:ln w="9525">
              <a:noFill/>
              <a:miter lim="800000"/>
              <a:headEnd/>
              <a:tailEnd/>
            </a:ln>
          </p:spPr>
          <p:txBody>
            <a:bodyPr wrap="none">
              <a:spAutoFit/>
            </a:bodyPr>
            <a:lstStyle/>
            <a:p>
              <a:pPr>
                <a:defRPr/>
              </a:pPr>
              <a:r>
                <a:rPr lang="en-IN" sz="2400" b="1" dirty="0">
                  <a:ea typeface="ＭＳ Ｐゴシック" pitchFamily="34" charset="-128"/>
                </a:rPr>
                <a:t>Economics</a:t>
              </a:r>
              <a:endParaRPr lang="en-US" sz="2400" b="1" dirty="0">
                <a:ea typeface="ＭＳ Ｐゴシック" pitchFamily="34" charset="-128"/>
              </a:endParaRPr>
            </a:p>
          </p:txBody>
        </p:sp>
      </p:grpSp>
      <p:grpSp>
        <p:nvGrpSpPr>
          <p:cNvPr id="25" name="Group 67"/>
          <p:cNvGrpSpPr>
            <a:grpSpLocks/>
          </p:cNvGrpSpPr>
          <p:nvPr/>
        </p:nvGrpSpPr>
        <p:grpSpPr bwMode="auto">
          <a:xfrm>
            <a:off x="1227559" y="3980769"/>
            <a:ext cx="5495689" cy="638013"/>
            <a:chOff x="1227152" y="2708176"/>
            <a:chExt cx="4852003" cy="379817"/>
          </a:xfrm>
        </p:grpSpPr>
        <p:sp>
          <p:nvSpPr>
            <p:cNvPr id="26" name="Rounded Rectangle 25"/>
            <p:cNvSpPr/>
            <p:nvPr/>
          </p:nvSpPr>
          <p:spPr>
            <a:xfrm flipV="1">
              <a:off x="1227152" y="2708176"/>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7" name="Rounded Rectangle 26"/>
            <p:cNvSpPr/>
            <p:nvPr/>
          </p:nvSpPr>
          <p:spPr>
            <a:xfrm>
              <a:off x="1281772" y="2762797"/>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8" name="TextBox 68"/>
            <p:cNvSpPr txBox="1">
              <a:spLocks noChangeArrowheads="1"/>
            </p:cNvSpPr>
            <p:nvPr/>
          </p:nvSpPr>
          <p:spPr bwMode="auto">
            <a:xfrm>
              <a:off x="1298598" y="2754453"/>
              <a:ext cx="1426856" cy="274835"/>
            </a:xfrm>
            <a:prstGeom prst="rect">
              <a:avLst/>
            </a:prstGeom>
            <a:noFill/>
            <a:ln w="9525">
              <a:noFill/>
              <a:miter lim="800000"/>
              <a:headEnd/>
              <a:tailEnd/>
            </a:ln>
          </p:spPr>
          <p:txBody>
            <a:bodyPr wrap="none">
              <a:spAutoFit/>
            </a:bodyPr>
            <a:lstStyle/>
            <a:p>
              <a:pPr>
                <a:defRPr/>
              </a:pPr>
              <a:r>
                <a:rPr lang="en-IN" sz="2400" b="1" dirty="0">
                  <a:ea typeface="ＭＳ Ｐゴシック" pitchFamily="34" charset="-128"/>
                </a:rPr>
                <a:t>Geopolitics</a:t>
              </a:r>
              <a:endParaRPr lang="en-US" sz="2400" b="1" dirty="0">
                <a:ea typeface="ＭＳ Ｐゴシック" pitchFamily="34" charset="-128"/>
              </a:endParaRPr>
            </a:p>
          </p:txBody>
        </p:sp>
      </p:grpSp>
      <p:grpSp>
        <p:nvGrpSpPr>
          <p:cNvPr id="29" name="Group 66"/>
          <p:cNvGrpSpPr>
            <a:grpSpLocks/>
          </p:cNvGrpSpPr>
          <p:nvPr/>
        </p:nvGrpSpPr>
        <p:grpSpPr bwMode="auto">
          <a:xfrm>
            <a:off x="1231155" y="4632363"/>
            <a:ext cx="5495689" cy="638013"/>
            <a:chOff x="1229553" y="3140083"/>
            <a:chExt cx="4852003" cy="379817"/>
          </a:xfrm>
        </p:grpSpPr>
        <p:sp>
          <p:nvSpPr>
            <p:cNvPr id="30" name="Rounded Rectangle 29"/>
            <p:cNvSpPr/>
            <p:nvPr/>
          </p:nvSpPr>
          <p:spPr>
            <a:xfrm flipV="1">
              <a:off x="1229553" y="3140083"/>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1" name="Rounded Rectangle 30"/>
            <p:cNvSpPr/>
            <p:nvPr/>
          </p:nvSpPr>
          <p:spPr>
            <a:xfrm>
              <a:off x="1284173" y="3194704"/>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2" name="TextBox 69"/>
            <p:cNvSpPr txBox="1">
              <a:spLocks noChangeArrowheads="1"/>
            </p:cNvSpPr>
            <p:nvPr/>
          </p:nvSpPr>
          <p:spPr bwMode="auto">
            <a:xfrm>
              <a:off x="1305762" y="3201407"/>
              <a:ext cx="1771894" cy="274835"/>
            </a:xfrm>
            <a:prstGeom prst="rect">
              <a:avLst/>
            </a:prstGeom>
            <a:noFill/>
            <a:ln w="9525">
              <a:noFill/>
              <a:miter lim="800000"/>
              <a:headEnd/>
              <a:tailEnd/>
            </a:ln>
          </p:spPr>
          <p:txBody>
            <a:bodyPr wrap="none">
              <a:spAutoFit/>
            </a:bodyPr>
            <a:lstStyle/>
            <a:p>
              <a:pPr>
                <a:defRPr/>
              </a:pPr>
              <a:r>
                <a:rPr lang="en-IN" sz="2400" b="1" dirty="0">
                  <a:ea typeface="ＭＳ Ｐゴシック" pitchFamily="34" charset="-128"/>
                </a:rPr>
                <a:t>Demographics</a:t>
              </a:r>
              <a:endParaRPr lang="en-US" sz="2400" b="1" dirty="0">
                <a:ea typeface="ＭＳ Ｐゴシック" pitchFamily="34" charset="-128"/>
              </a:endParaRPr>
            </a:p>
          </p:txBody>
        </p:sp>
      </p:grpSp>
      <p:grpSp>
        <p:nvGrpSpPr>
          <p:cNvPr id="33" name="Group 69"/>
          <p:cNvGrpSpPr>
            <a:grpSpLocks/>
          </p:cNvGrpSpPr>
          <p:nvPr/>
        </p:nvGrpSpPr>
        <p:grpSpPr bwMode="auto">
          <a:xfrm>
            <a:off x="1223962" y="2672779"/>
            <a:ext cx="5497487" cy="638011"/>
            <a:chOff x="1224751" y="2276269"/>
            <a:chExt cx="4852003" cy="379817"/>
          </a:xfrm>
        </p:grpSpPr>
        <p:sp>
          <p:nvSpPr>
            <p:cNvPr id="34" name="Rounded Rectangle 3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5" name="Rounded Rectangle 3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6" name="TextBox 67"/>
            <p:cNvSpPr txBox="1">
              <a:spLocks noChangeArrowheads="1"/>
            </p:cNvSpPr>
            <p:nvPr/>
          </p:nvSpPr>
          <p:spPr bwMode="auto">
            <a:xfrm>
              <a:off x="1319786" y="2326834"/>
              <a:ext cx="1649586" cy="274836"/>
            </a:xfrm>
            <a:prstGeom prst="rect">
              <a:avLst/>
            </a:prstGeom>
            <a:noFill/>
            <a:ln w="9525">
              <a:noFill/>
              <a:miter lim="800000"/>
              <a:headEnd/>
              <a:tailEnd/>
            </a:ln>
          </p:spPr>
          <p:txBody>
            <a:bodyPr wrap="none">
              <a:spAutoFit/>
            </a:bodyPr>
            <a:lstStyle/>
            <a:p>
              <a:pPr>
                <a:defRPr/>
              </a:pPr>
              <a:r>
                <a:rPr lang="en-IN" sz="2400" b="1" dirty="0">
                  <a:ea typeface="ＭＳ Ｐゴシック" pitchFamily="34" charset="-128"/>
                </a:rPr>
                <a:t>Globalization</a:t>
              </a:r>
              <a:endParaRPr lang="en-US" sz="2400" b="1" dirty="0">
                <a:ea typeface="ＭＳ Ｐゴシック" pitchFamily="34" charset="-128"/>
              </a:endParaRPr>
            </a:p>
          </p:txBody>
        </p:sp>
      </p:grpSp>
      <p:grpSp>
        <p:nvGrpSpPr>
          <p:cNvPr id="37" name="Group 90"/>
          <p:cNvGrpSpPr>
            <a:grpSpLocks/>
          </p:cNvGrpSpPr>
          <p:nvPr/>
        </p:nvGrpSpPr>
        <p:grpSpPr bwMode="auto">
          <a:xfrm>
            <a:off x="3923928" y="5661248"/>
            <a:ext cx="4783138" cy="968375"/>
            <a:chOff x="4940193" y="4878304"/>
            <a:chExt cx="4783391" cy="968295"/>
          </a:xfrm>
        </p:grpSpPr>
        <p:sp>
          <p:nvSpPr>
            <p:cNvPr id="38" name="Oval 37"/>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39" name="Rectangle 38"/>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0" name="Rounded Rectangle 39"/>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41" name="Group 87"/>
            <p:cNvGrpSpPr>
              <a:grpSpLocks/>
            </p:cNvGrpSpPr>
            <p:nvPr/>
          </p:nvGrpSpPr>
          <p:grpSpPr bwMode="auto">
            <a:xfrm>
              <a:off x="4940193" y="4878304"/>
              <a:ext cx="4783391" cy="825387"/>
              <a:chOff x="4940193" y="4878304"/>
              <a:chExt cx="4783391" cy="825387"/>
            </a:xfrm>
          </p:grpSpPr>
          <p:sp>
            <p:nvSpPr>
              <p:cNvPr id="42" name="Oval 41"/>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3"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44" name="Rounded Rectangle 43"/>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pic>
        <p:nvPicPr>
          <p:cNvPr id="45" name="Picture 4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3048726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1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5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5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0-#ppt_h/2"/>
                                          </p:val>
                                        </p:tav>
                                        <p:tav tm="100000">
                                          <p:val>
                                            <p:strVal val="#ppt_y"/>
                                          </p:val>
                                        </p:tav>
                                      </p:tavLst>
                                    </p:anim>
                                  </p:childTnLst>
                                </p:cTn>
                              </p:par>
                              <p:par>
                                <p:cTn id="34" presetID="26" presetClass="emph" presetSubtype="0" fill="hold" nodeType="withEffect">
                                  <p:stCondLst>
                                    <p:cond delay="1000"/>
                                  </p:stCondLst>
                                  <p:childTnLst>
                                    <p:animEffect transition="out" filter="fade">
                                      <p:cBhvr>
                                        <p:cTn id="35" dur="500" tmFilter="0, 0; .2, .5; .8, .5; 1, 0"/>
                                        <p:tgtEl>
                                          <p:spTgt spid="37"/>
                                        </p:tgtEl>
                                      </p:cBhvr>
                                    </p:animEffect>
                                    <p:animScale>
                                      <p:cBhvr>
                                        <p:cTn id="36" dur="250" autoRev="1" fill="hold"/>
                                        <p:tgtEl>
                                          <p:spTgt spid="37"/>
                                        </p:tgtEl>
                                      </p:cBhvr>
                                      <p:by x="105000" y="105000"/>
                                    </p:animScale>
                                  </p:childTnLst>
                                </p:cTn>
                              </p:par>
                              <p:par>
                                <p:cTn id="37" presetID="10" presetClass="entr" presetSubtype="0" fill="hold" grpId="0" nodeType="withEffect">
                                  <p:stCondLst>
                                    <p:cond delay="10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908720"/>
            <a:ext cx="9144000" cy="5949280"/>
            <a:chOff x="0" y="908720"/>
            <a:chExt cx="9144000" cy="5949280"/>
          </a:xfrm>
        </p:grpSpPr>
        <p:pic>
          <p:nvPicPr>
            <p:cNvPr id="10" name="Picture 9" descr="10820896_l.jpg"/>
            <p:cNvPicPr>
              <a:picLocks noChangeAspect="1"/>
            </p:cNvPicPr>
            <p:nvPr/>
          </p:nvPicPr>
          <p:blipFill>
            <a:blip r:embed="rId3" cstate="email"/>
            <a:srcRect/>
            <a:stretch>
              <a:fillRect/>
            </a:stretch>
          </p:blipFill>
          <p:spPr>
            <a:xfrm>
              <a:off x="0" y="908720"/>
              <a:ext cx="2915816" cy="5949280"/>
            </a:xfrm>
            <a:prstGeom prst="rect">
              <a:avLst/>
            </a:prstGeom>
          </p:spPr>
        </p:pic>
        <p:pic>
          <p:nvPicPr>
            <p:cNvPr id="11" name="Picture 10" descr="10820896_l.jpg"/>
            <p:cNvPicPr>
              <a:picLocks noChangeAspect="1"/>
            </p:cNvPicPr>
            <p:nvPr/>
          </p:nvPicPr>
          <p:blipFill>
            <a:blip r:embed="rId4" cstate="email"/>
            <a:srcRect/>
            <a:stretch>
              <a:fillRect/>
            </a:stretch>
          </p:blipFill>
          <p:spPr>
            <a:xfrm>
              <a:off x="2843808" y="908720"/>
              <a:ext cx="6300192" cy="5949280"/>
            </a:xfrm>
            <a:prstGeom prst="rect">
              <a:avLst/>
            </a:prstGeom>
          </p:spPr>
        </p:pic>
      </p:grpSp>
      <p:sp>
        <p:nvSpPr>
          <p:cNvPr id="12" name="TextBox 11"/>
          <p:cNvSpPr txBox="1"/>
          <p:nvPr/>
        </p:nvSpPr>
        <p:spPr>
          <a:xfrm>
            <a:off x="4662694" y="2362200"/>
            <a:ext cx="3111624" cy="2677656"/>
          </a:xfrm>
          <a:prstGeom prst="rect">
            <a:avLst/>
          </a:prstGeom>
          <a:noFill/>
        </p:spPr>
        <p:txBody>
          <a:bodyPr wrap="square" rtlCol="0">
            <a:spAutoFit/>
          </a:bodyPr>
          <a:lstStyle/>
          <a:p>
            <a:pPr algn="ctr"/>
            <a:r>
              <a:rPr lang="en-IN" sz="2400" b="1" dirty="0"/>
              <a:t>A </a:t>
            </a:r>
            <a:r>
              <a:rPr lang="en-IN" sz="2400" b="1" dirty="0" smtClean="0"/>
              <a:t>business must </a:t>
            </a:r>
            <a:r>
              <a:rPr lang="en-IN" sz="2400" b="1" dirty="0"/>
              <a:t>use an effective </a:t>
            </a:r>
            <a:r>
              <a:rPr lang="en-IN" sz="2400" b="1" dirty="0" smtClean="0"/>
              <a:t>outsourcing plan </a:t>
            </a:r>
            <a:r>
              <a:rPr lang="en-IN" sz="2400" b="1" dirty="0"/>
              <a:t>for the </a:t>
            </a:r>
            <a:r>
              <a:rPr lang="en-IN" sz="2400" b="1" dirty="0" smtClean="0"/>
              <a:t>selection of companies to </a:t>
            </a:r>
            <a:r>
              <a:rPr lang="en-IN" sz="2400" b="1" dirty="0"/>
              <a:t>achieve </a:t>
            </a:r>
            <a:r>
              <a:rPr lang="en-IN" sz="2400" b="1" dirty="0" smtClean="0"/>
              <a:t>outsourcing objectives</a:t>
            </a:r>
            <a:r>
              <a:rPr lang="en-IN" sz="2400" b="1" dirty="0"/>
              <a:t>.</a:t>
            </a:r>
          </a:p>
        </p:txBody>
      </p:sp>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5"/>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314980"/>
                <a:ext cx="7992888" cy="523220"/>
              </a:xfrm>
              <a:prstGeom prst="rect">
                <a:avLst/>
              </a:prstGeom>
              <a:solidFill>
                <a:srgbClr val="FFFFFF">
                  <a:alpha val="69804"/>
                </a:srgbClr>
              </a:solidFill>
            </p:spPr>
            <p:txBody>
              <a:bodyPr wrap="square" rtlCol="0">
                <a:spAutoFit/>
              </a:bodyPr>
              <a:lstStyle/>
              <a:p>
                <a:r>
                  <a:rPr lang="en-IN" sz="2800" dirty="0"/>
                  <a:t>Role of </a:t>
                </a:r>
                <a:r>
                  <a:rPr lang="en-IN" sz="2800" dirty="0" smtClean="0"/>
                  <a:t>Selecting the Right Partner in BPO</a:t>
                </a:r>
                <a:endParaRPr lang="en-IN" sz="2800" dirty="0"/>
              </a:p>
            </p:txBody>
          </p:sp>
        </p:grpSp>
      </p:grpSp>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3630519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3"/>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IN" sz="3200" dirty="0"/>
                  <a:t>Stage of Business Life Cycle</a:t>
                </a:r>
              </a:p>
            </p:txBody>
          </p:sp>
        </p:grpSp>
      </p:grpSp>
      <p:sp>
        <p:nvSpPr>
          <p:cNvPr id="7" name="Freeform 6"/>
          <p:cNvSpPr/>
          <p:nvPr/>
        </p:nvSpPr>
        <p:spPr>
          <a:xfrm>
            <a:off x="5004448" y="1581169"/>
            <a:ext cx="3600000" cy="5054183"/>
          </a:xfrm>
          <a:custGeom>
            <a:avLst/>
            <a:gdLst>
              <a:gd name="connsiteX0" fmla="*/ 0 w 3974123"/>
              <a:gd name="connsiteY0" fmla="*/ 0 h 4501661"/>
              <a:gd name="connsiteX1" fmla="*/ 2405575 w 3974123"/>
              <a:gd name="connsiteY1" fmla="*/ 0 h 4501661"/>
              <a:gd name="connsiteX2" fmla="*/ 3896751 w 3974123"/>
              <a:gd name="connsiteY2" fmla="*/ 0 h 4501661"/>
              <a:gd name="connsiteX3" fmla="*/ 3896751 w 3974123"/>
              <a:gd name="connsiteY3" fmla="*/ 0 h 4501661"/>
              <a:gd name="connsiteX4" fmla="*/ 3840480 w 3974123"/>
              <a:gd name="connsiteY4" fmla="*/ 604910 h 4501661"/>
              <a:gd name="connsiteX5" fmla="*/ 3910818 w 3974123"/>
              <a:gd name="connsiteY5" fmla="*/ 1322363 h 4501661"/>
              <a:gd name="connsiteX6" fmla="*/ 3967089 w 3974123"/>
              <a:gd name="connsiteY6" fmla="*/ 2222695 h 4501661"/>
              <a:gd name="connsiteX7" fmla="*/ 3868615 w 3974123"/>
              <a:gd name="connsiteY7" fmla="*/ 3249637 h 4501661"/>
              <a:gd name="connsiteX8" fmla="*/ 3953021 w 3974123"/>
              <a:gd name="connsiteY8" fmla="*/ 4459458 h 4501661"/>
              <a:gd name="connsiteX9" fmla="*/ 3953021 w 3974123"/>
              <a:gd name="connsiteY9" fmla="*/ 4459458 h 4501661"/>
              <a:gd name="connsiteX10" fmla="*/ 2897944 w 3974123"/>
              <a:gd name="connsiteY10" fmla="*/ 4473526 h 4501661"/>
              <a:gd name="connsiteX11" fmla="*/ 1758461 w 3974123"/>
              <a:gd name="connsiteY11" fmla="*/ 4487594 h 4501661"/>
              <a:gd name="connsiteX12" fmla="*/ 703384 w 3974123"/>
              <a:gd name="connsiteY12" fmla="*/ 4487594 h 4501661"/>
              <a:gd name="connsiteX13" fmla="*/ 0 w 3974123"/>
              <a:gd name="connsiteY13" fmla="*/ 4501661 h 4501661"/>
              <a:gd name="connsiteX14" fmla="*/ 0 w 3974123"/>
              <a:gd name="connsiteY14" fmla="*/ 4501661 h 4501661"/>
              <a:gd name="connsiteX15" fmla="*/ 28135 w 3974123"/>
              <a:gd name="connsiteY15" fmla="*/ 3094892 h 4501661"/>
              <a:gd name="connsiteX16" fmla="*/ 14067 w 3974123"/>
              <a:gd name="connsiteY16" fmla="*/ 1322363 h 4501661"/>
              <a:gd name="connsiteX17" fmla="*/ 0 w 3974123"/>
              <a:gd name="connsiteY17" fmla="*/ 0 h 450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74123" h="4501661">
                <a:moveTo>
                  <a:pt x="0" y="0"/>
                </a:moveTo>
                <a:lnTo>
                  <a:pt x="2405575" y="0"/>
                </a:lnTo>
                <a:lnTo>
                  <a:pt x="3896751" y="0"/>
                </a:lnTo>
                <a:lnTo>
                  <a:pt x="3896751" y="0"/>
                </a:lnTo>
                <a:cubicBezTo>
                  <a:pt x="3887373" y="100818"/>
                  <a:pt x="3838136" y="384516"/>
                  <a:pt x="3840480" y="604910"/>
                </a:cubicBezTo>
                <a:cubicBezTo>
                  <a:pt x="3842825" y="825304"/>
                  <a:pt x="3889717" y="1052732"/>
                  <a:pt x="3910818" y="1322363"/>
                </a:cubicBezTo>
                <a:cubicBezTo>
                  <a:pt x="3931919" y="1591994"/>
                  <a:pt x="3974123" y="1901483"/>
                  <a:pt x="3967089" y="2222695"/>
                </a:cubicBezTo>
                <a:cubicBezTo>
                  <a:pt x="3960055" y="2543907"/>
                  <a:pt x="3870960" y="2876843"/>
                  <a:pt x="3868615" y="3249637"/>
                </a:cubicBezTo>
                <a:cubicBezTo>
                  <a:pt x="3866270" y="3622431"/>
                  <a:pt x="3953021" y="4459458"/>
                  <a:pt x="3953021" y="4459458"/>
                </a:cubicBezTo>
                <a:lnTo>
                  <a:pt x="3953021" y="4459458"/>
                </a:lnTo>
                <a:lnTo>
                  <a:pt x="2897944" y="4473526"/>
                </a:lnTo>
                <a:lnTo>
                  <a:pt x="1758461" y="4487594"/>
                </a:lnTo>
                <a:lnTo>
                  <a:pt x="703384" y="4487594"/>
                </a:lnTo>
                <a:cubicBezTo>
                  <a:pt x="410307" y="4489938"/>
                  <a:pt x="0" y="4501661"/>
                  <a:pt x="0" y="4501661"/>
                </a:cubicBezTo>
                <a:lnTo>
                  <a:pt x="0" y="4501661"/>
                </a:lnTo>
                <a:cubicBezTo>
                  <a:pt x="4689" y="4267200"/>
                  <a:pt x="25791" y="3624775"/>
                  <a:pt x="28135" y="3094892"/>
                </a:cubicBezTo>
                <a:cubicBezTo>
                  <a:pt x="30479" y="2565009"/>
                  <a:pt x="16412" y="1838178"/>
                  <a:pt x="14067" y="1322363"/>
                </a:cubicBezTo>
                <a:cubicBezTo>
                  <a:pt x="11722" y="806548"/>
                  <a:pt x="12894" y="403274"/>
                  <a:pt x="0" y="0"/>
                </a:cubicBezTo>
                <a:close/>
              </a:path>
            </a:pathLst>
          </a:custGeom>
          <a:solidFill>
            <a:srgbClr val="EAEAEA"/>
          </a:solidFill>
          <a:ln>
            <a:solidFill>
              <a:srgbClr val="E2E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 name="Group 98"/>
          <p:cNvGrpSpPr/>
          <p:nvPr/>
        </p:nvGrpSpPr>
        <p:grpSpPr>
          <a:xfrm>
            <a:off x="1692081" y="1556792"/>
            <a:ext cx="3384000" cy="917910"/>
            <a:chOff x="827584" y="1657217"/>
            <a:chExt cx="4176464" cy="547647"/>
          </a:xfrm>
        </p:grpSpPr>
        <p:sp>
          <p:nvSpPr>
            <p:cNvPr id="9" name="Rectangle 8"/>
            <p:cNvSpPr/>
            <p:nvPr/>
          </p:nvSpPr>
          <p:spPr bwMode="auto">
            <a:xfrm>
              <a:off x="827584" y="1657217"/>
              <a:ext cx="4176464" cy="547647"/>
            </a:xfrm>
            <a:prstGeom prst="rect">
              <a:avLst/>
            </a:prstGeom>
            <a:solidFill>
              <a:srgbClr val="FFBD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pitchFamily="-105" charset="-128"/>
              </a:endParaRPr>
            </a:p>
          </p:txBody>
        </p:sp>
        <p:grpSp>
          <p:nvGrpSpPr>
            <p:cNvPr id="10" name="Group 68"/>
            <p:cNvGrpSpPr/>
            <p:nvPr/>
          </p:nvGrpSpPr>
          <p:grpSpPr>
            <a:xfrm>
              <a:off x="934993" y="1660739"/>
              <a:ext cx="361626" cy="472117"/>
              <a:chOff x="934993" y="1660739"/>
              <a:chExt cx="361626" cy="472117"/>
            </a:xfrm>
          </p:grpSpPr>
          <p:sp>
            <p:nvSpPr>
              <p:cNvPr id="12"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smtClean="0">
                    <a:effectLst>
                      <a:outerShdw blurRad="38100" dist="38100" dir="2700000" algn="tl">
                        <a:srgbClr val="000000">
                          <a:alpha val="43137"/>
                        </a:srgbClr>
                      </a:outerShdw>
                    </a:effectLst>
                    <a:ea typeface="ＭＳ Ｐゴシック" pitchFamily="-109" charset="-128"/>
                  </a:rPr>
                  <a:t>1</a:t>
                </a:r>
                <a:endParaRPr lang="nb-NO" sz="2000" dirty="0">
                  <a:effectLst>
                    <a:outerShdw blurRad="38100" dist="38100" dir="2700000" algn="tl">
                      <a:srgbClr val="000000">
                        <a:alpha val="43137"/>
                      </a:srgbClr>
                    </a:outerShdw>
                  </a:effectLst>
                  <a:ea typeface="ＭＳ Ｐゴシック" pitchFamily="-109" charset="-128"/>
                </a:endParaRPr>
              </a:p>
            </p:txBody>
          </p:sp>
          <p:sp>
            <p:nvSpPr>
              <p:cNvPr id="13" name="Freeform 12"/>
              <p:cNvSpPr/>
              <p:nvPr/>
            </p:nvSpPr>
            <p:spPr bwMode="auto">
              <a:xfrm>
                <a:off x="934993" y="1660739"/>
                <a:ext cx="361626" cy="343655"/>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en-US" dirty="0">
                  <a:ea typeface="ＭＳ Ｐゴシック" pitchFamily="-105" charset="-128"/>
                </a:endParaRPr>
              </a:p>
            </p:txBody>
          </p:sp>
        </p:grpSp>
        <p:sp>
          <p:nvSpPr>
            <p:cNvPr id="11" name="TextBox 45"/>
            <p:cNvSpPr txBox="1">
              <a:spLocks noChangeArrowheads="1"/>
            </p:cNvSpPr>
            <p:nvPr/>
          </p:nvSpPr>
          <p:spPr bwMode="auto">
            <a:xfrm>
              <a:off x="1446827" y="1775008"/>
              <a:ext cx="3413205" cy="27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400" b="1" dirty="0">
                  <a:ea typeface="ＭＳ Ｐゴシック" pitchFamily="-109" charset="-128"/>
                </a:rPr>
                <a:t>Nature of Process</a:t>
              </a:r>
              <a:endParaRPr lang="nb-NO" sz="2400" b="1" dirty="0">
                <a:ea typeface="ＭＳ Ｐゴシック" pitchFamily="-109" charset="-128"/>
              </a:endParaRPr>
            </a:p>
          </p:txBody>
        </p:sp>
      </p:grpSp>
      <p:grpSp>
        <p:nvGrpSpPr>
          <p:cNvPr id="14" name="Group 99"/>
          <p:cNvGrpSpPr/>
          <p:nvPr/>
        </p:nvGrpSpPr>
        <p:grpSpPr>
          <a:xfrm>
            <a:off x="1692081" y="2446034"/>
            <a:ext cx="3384000" cy="917910"/>
            <a:chOff x="827584" y="2187760"/>
            <a:chExt cx="4176464" cy="547647"/>
          </a:xfrm>
        </p:grpSpPr>
        <p:sp>
          <p:nvSpPr>
            <p:cNvPr id="15" name="Rectangle 14"/>
            <p:cNvSpPr/>
            <p:nvPr/>
          </p:nvSpPr>
          <p:spPr bwMode="auto">
            <a:xfrm>
              <a:off x="827584" y="2187760"/>
              <a:ext cx="4176464" cy="547647"/>
            </a:xfrm>
            <a:prstGeom prst="rect">
              <a:avLst/>
            </a:prstGeom>
            <a:solidFill>
              <a:srgbClr val="97E4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pitchFamily="-105" charset="-128"/>
              </a:endParaRPr>
            </a:p>
          </p:txBody>
        </p:sp>
        <p:grpSp>
          <p:nvGrpSpPr>
            <p:cNvPr id="16" name="Group 69"/>
            <p:cNvGrpSpPr/>
            <p:nvPr/>
          </p:nvGrpSpPr>
          <p:grpSpPr>
            <a:xfrm>
              <a:off x="934993" y="2236803"/>
              <a:ext cx="361626" cy="472117"/>
              <a:chOff x="934993" y="1660739"/>
              <a:chExt cx="361626" cy="472117"/>
            </a:xfrm>
          </p:grpSpPr>
          <p:sp>
            <p:nvSpPr>
              <p:cNvPr id="18"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smtClean="0">
                    <a:effectLst>
                      <a:outerShdw blurRad="38100" dist="38100" dir="2700000" algn="tl">
                        <a:srgbClr val="000000">
                          <a:alpha val="43137"/>
                        </a:srgbClr>
                      </a:outerShdw>
                    </a:effectLst>
                    <a:ea typeface="ＭＳ Ｐゴシック" pitchFamily="-109" charset="-128"/>
                  </a:rPr>
                  <a:t>2</a:t>
                </a:r>
                <a:endParaRPr lang="nb-NO" sz="2000" dirty="0">
                  <a:effectLst>
                    <a:outerShdw blurRad="38100" dist="38100" dir="2700000" algn="tl">
                      <a:srgbClr val="000000">
                        <a:alpha val="43137"/>
                      </a:srgbClr>
                    </a:outerShdw>
                  </a:effectLst>
                  <a:ea typeface="ＭＳ Ｐゴシック" pitchFamily="-109" charset="-128"/>
                </a:endParaRPr>
              </a:p>
            </p:txBody>
          </p:sp>
          <p:sp>
            <p:nvSpPr>
              <p:cNvPr id="19" name="Freeform 18"/>
              <p:cNvSpPr/>
              <p:nvPr/>
            </p:nvSpPr>
            <p:spPr bwMode="auto">
              <a:xfrm>
                <a:off x="934993" y="1660739"/>
                <a:ext cx="361626" cy="343655"/>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en-US" dirty="0">
                  <a:ea typeface="ＭＳ Ｐゴシック" pitchFamily="-105" charset="-128"/>
                </a:endParaRPr>
              </a:p>
            </p:txBody>
          </p:sp>
        </p:grpSp>
        <p:sp>
          <p:nvSpPr>
            <p:cNvPr id="17" name="TextBox 45"/>
            <p:cNvSpPr txBox="1">
              <a:spLocks noChangeArrowheads="1"/>
            </p:cNvSpPr>
            <p:nvPr/>
          </p:nvSpPr>
          <p:spPr bwMode="auto">
            <a:xfrm>
              <a:off x="1446827" y="2333510"/>
              <a:ext cx="3413205" cy="27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400" b="1" dirty="0" smtClean="0">
                  <a:ea typeface="ＭＳ Ｐゴシック" pitchFamily="-109" charset="-128"/>
                </a:rPr>
                <a:t>Type </a:t>
              </a:r>
              <a:r>
                <a:rPr lang="en-IN" sz="2400" b="1" dirty="0">
                  <a:ea typeface="ＭＳ Ｐゴシック" pitchFamily="-109" charset="-128"/>
                </a:rPr>
                <a:t>of </a:t>
              </a:r>
              <a:r>
                <a:rPr lang="en-IN" sz="2400" b="1" dirty="0" smtClean="0">
                  <a:ea typeface="ＭＳ Ｐゴシック" pitchFamily="-109" charset="-128"/>
                </a:rPr>
                <a:t>Market</a:t>
              </a:r>
              <a:endParaRPr lang="nb-NO" sz="2400" b="1" dirty="0">
                <a:ea typeface="ＭＳ Ｐゴシック" pitchFamily="-109" charset="-128"/>
              </a:endParaRPr>
            </a:p>
          </p:txBody>
        </p:sp>
      </p:grpSp>
      <p:grpSp>
        <p:nvGrpSpPr>
          <p:cNvPr id="20" name="Group 100"/>
          <p:cNvGrpSpPr/>
          <p:nvPr/>
        </p:nvGrpSpPr>
        <p:grpSpPr>
          <a:xfrm>
            <a:off x="1692081" y="3363944"/>
            <a:ext cx="3384000" cy="917910"/>
            <a:chOff x="827584" y="2735406"/>
            <a:chExt cx="4176464" cy="547647"/>
          </a:xfrm>
        </p:grpSpPr>
        <p:sp>
          <p:nvSpPr>
            <p:cNvPr id="21" name="Rectangle 20"/>
            <p:cNvSpPr/>
            <p:nvPr/>
          </p:nvSpPr>
          <p:spPr bwMode="auto">
            <a:xfrm>
              <a:off x="827584" y="2735406"/>
              <a:ext cx="4176464" cy="547647"/>
            </a:xfrm>
            <a:prstGeom prst="rect">
              <a:avLst/>
            </a:prstGeom>
            <a:solidFill>
              <a:srgbClr val="BEE39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pitchFamily="-105" charset="-128"/>
              </a:endParaRPr>
            </a:p>
          </p:txBody>
        </p:sp>
        <p:grpSp>
          <p:nvGrpSpPr>
            <p:cNvPr id="22" name="Group 73"/>
            <p:cNvGrpSpPr/>
            <p:nvPr/>
          </p:nvGrpSpPr>
          <p:grpSpPr>
            <a:xfrm>
              <a:off x="934993" y="2740859"/>
              <a:ext cx="361626" cy="472117"/>
              <a:chOff x="934993" y="1660739"/>
              <a:chExt cx="361626" cy="472117"/>
            </a:xfrm>
          </p:grpSpPr>
          <p:sp>
            <p:nvSpPr>
              <p:cNvPr id="24" name="TextBox 23"/>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smtClean="0">
                    <a:effectLst>
                      <a:outerShdw blurRad="38100" dist="38100" dir="2700000" algn="tl">
                        <a:srgbClr val="000000">
                          <a:alpha val="43137"/>
                        </a:srgbClr>
                      </a:outerShdw>
                    </a:effectLst>
                    <a:ea typeface="ＭＳ Ｐゴシック" pitchFamily="-109" charset="-128"/>
                  </a:rPr>
                  <a:t>3</a:t>
                </a:r>
                <a:endParaRPr lang="nb-NO" sz="2000" dirty="0">
                  <a:effectLst>
                    <a:outerShdw blurRad="38100" dist="38100" dir="2700000" algn="tl">
                      <a:srgbClr val="000000">
                        <a:alpha val="43137"/>
                      </a:srgbClr>
                    </a:outerShdw>
                  </a:effectLst>
                  <a:ea typeface="ＭＳ Ｐゴシック" pitchFamily="-109" charset="-128"/>
                </a:endParaRPr>
              </a:p>
            </p:txBody>
          </p:sp>
          <p:sp>
            <p:nvSpPr>
              <p:cNvPr id="25" name="Freeform 24"/>
              <p:cNvSpPr/>
              <p:nvPr/>
            </p:nvSpPr>
            <p:spPr bwMode="auto">
              <a:xfrm>
                <a:off x="934993" y="1660739"/>
                <a:ext cx="361626" cy="343655"/>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en-US" dirty="0">
                  <a:ea typeface="ＭＳ Ｐゴシック" pitchFamily="-105" charset="-128"/>
                </a:endParaRPr>
              </a:p>
            </p:txBody>
          </p:sp>
        </p:grpSp>
        <p:sp>
          <p:nvSpPr>
            <p:cNvPr id="23" name="TextBox 45"/>
            <p:cNvSpPr txBox="1">
              <a:spLocks noChangeArrowheads="1"/>
            </p:cNvSpPr>
            <p:nvPr/>
          </p:nvSpPr>
          <p:spPr bwMode="auto">
            <a:xfrm>
              <a:off x="1403648" y="2778518"/>
              <a:ext cx="3557221"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400" b="1" dirty="0">
                  <a:ea typeface="ＭＳ Ｐゴシック" pitchFamily="-109" charset="-128"/>
                </a:rPr>
                <a:t>Stage of </a:t>
              </a:r>
              <a:r>
                <a:rPr lang="en-IN" sz="2400" b="1" dirty="0" smtClean="0">
                  <a:ea typeface="ＭＳ Ｐゴシック" pitchFamily="-109" charset="-128"/>
                </a:rPr>
                <a:t>Business Life Cycle</a:t>
              </a:r>
              <a:endParaRPr lang="nb-NO" sz="2400" b="1" dirty="0">
                <a:ea typeface="ＭＳ Ｐゴシック" pitchFamily="-109" charset="-128"/>
              </a:endParaRPr>
            </a:p>
          </p:txBody>
        </p:sp>
      </p:grpSp>
      <p:grpSp>
        <p:nvGrpSpPr>
          <p:cNvPr id="26" name="Group 101"/>
          <p:cNvGrpSpPr/>
          <p:nvPr/>
        </p:nvGrpSpPr>
        <p:grpSpPr>
          <a:xfrm>
            <a:off x="1692081" y="4281853"/>
            <a:ext cx="3384000" cy="917910"/>
            <a:chOff x="827584" y="3283053"/>
            <a:chExt cx="4176464" cy="547647"/>
          </a:xfrm>
        </p:grpSpPr>
        <p:sp>
          <p:nvSpPr>
            <p:cNvPr id="27" name="Rectangle 26"/>
            <p:cNvSpPr/>
            <p:nvPr/>
          </p:nvSpPr>
          <p:spPr bwMode="auto">
            <a:xfrm>
              <a:off x="827584" y="3283053"/>
              <a:ext cx="4176464" cy="547647"/>
            </a:xfrm>
            <a:prstGeom prst="rect">
              <a:avLst/>
            </a:prstGeom>
            <a:solidFill>
              <a:srgbClr val="FFA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pitchFamily="-105" charset="-128"/>
              </a:endParaRPr>
            </a:p>
          </p:txBody>
        </p:sp>
        <p:grpSp>
          <p:nvGrpSpPr>
            <p:cNvPr id="28" name="Group 77"/>
            <p:cNvGrpSpPr/>
            <p:nvPr/>
          </p:nvGrpSpPr>
          <p:grpSpPr>
            <a:xfrm>
              <a:off x="934993" y="3316923"/>
              <a:ext cx="361626" cy="472117"/>
              <a:chOff x="934993" y="1660739"/>
              <a:chExt cx="361626" cy="472117"/>
            </a:xfrm>
          </p:grpSpPr>
          <p:sp>
            <p:nvSpPr>
              <p:cNvPr id="30"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smtClean="0">
                    <a:effectLst>
                      <a:outerShdw blurRad="38100" dist="38100" dir="2700000" algn="tl">
                        <a:srgbClr val="000000">
                          <a:alpha val="43137"/>
                        </a:srgbClr>
                      </a:outerShdw>
                    </a:effectLst>
                    <a:ea typeface="ＭＳ Ｐゴシック" pitchFamily="-109" charset="-128"/>
                  </a:rPr>
                  <a:t>4</a:t>
                </a:r>
                <a:endParaRPr lang="nb-NO" sz="2000" dirty="0">
                  <a:effectLst>
                    <a:outerShdw blurRad="38100" dist="38100" dir="2700000" algn="tl">
                      <a:srgbClr val="000000">
                        <a:alpha val="43137"/>
                      </a:srgbClr>
                    </a:outerShdw>
                  </a:effectLst>
                  <a:ea typeface="ＭＳ Ｐゴシック" pitchFamily="-109" charset="-128"/>
                </a:endParaRPr>
              </a:p>
            </p:txBody>
          </p:sp>
          <p:sp>
            <p:nvSpPr>
              <p:cNvPr id="31" name="Freeform 30"/>
              <p:cNvSpPr/>
              <p:nvPr/>
            </p:nvSpPr>
            <p:spPr bwMode="auto">
              <a:xfrm>
                <a:off x="934993" y="1660739"/>
                <a:ext cx="361626" cy="343655"/>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en-US" dirty="0">
                  <a:ea typeface="ＭＳ Ｐゴシック" pitchFamily="-105" charset="-128"/>
                </a:endParaRPr>
              </a:p>
            </p:txBody>
          </p:sp>
        </p:grpSp>
        <p:sp>
          <p:nvSpPr>
            <p:cNvPr id="29" name="TextBox 45"/>
            <p:cNvSpPr txBox="1">
              <a:spLocks noChangeArrowheads="1"/>
            </p:cNvSpPr>
            <p:nvPr/>
          </p:nvSpPr>
          <p:spPr bwMode="auto">
            <a:xfrm>
              <a:off x="1446827" y="3450513"/>
              <a:ext cx="3413205" cy="27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400" b="1" dirty="0" smtClean="0">
                  <a:ea typeface="ＭＳ Ｐゴシック" pitchFamily="-109" charset="-128"/>
                </a:rPr>
                <a:t>Budget</a:t>
              </a:r>
              <a:endParaRPr lang="nb-NO" sz="2400" b="1" dirty="0">
                <a:ea typeface="ＭＳ Ｐゴシック" pitchFamily="-109" charset="-128"/>
              </a:endParaRPr>
            </a:p>
          </p:txBody>
        </p:sp>
      </p:grpSp>
      <p:grpSp>
        <p:nvGrpSpPr>
          <p:cNvPr id="32" name="Group 102"/>
          <p:cNvGrpSpPr/>
          <p:nvPr/>
        </p:nvGrpSpPr>
        <p:grpSpPr>
          <a:xfrm>
            <a:off x="1692081" y="5199764"/>
            <a:ext cx="3384000" cy="917910"/>
            <a:chOff x="827584" y="3830700"/>
            <a:chExt cx="4176464" cy="547647"/>
          </a:xfrm>
        </p:grpSpPr>
        <p:sp>
          <p:nvSpPr>
            <p:cNvPr id="33" name="Rectangle 32"/>
            <p:cNvSpPr/>
            <p:nvPr/>
          </p:nvSpPr>
          <p:spPr bwMode="auto">
            <a:xfrm>
              <a:off x="827584" y="3830700"/>
              <a:ext cx="4176464" cy="547647"/>
            </a:xfrm>
            <a:prstGeom prst="rect">
              <a:avLst/>
            </a:prstGeom>
            <a:solidFill>
              <a:srgbClr val="FFDC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pitchFamily="-105" charset="-128"/>
              </a:endParaRPr>
            </a:p>
          </p:txBody>
        </p:sp>
        <p:grpSp>
          <p:nvGrpSpPr>
            <p:cNvPr id="34" name="Group 81"/>
            <p:cNvGrpSpPr/>
            <p:nvPr/>
          </p:nvGrpSpPr>
          <p:grpSpPr>
            <a:xfrm>
              <a:off x="934993" y="3861048"/>
              <a:ext cx="361626" cy="472117"/>
              <a:chOff x="934993" y="1660739"/>
              <a:chExt cx="361626" cy="472117"/>
            </a:xfrm>
          </p:grpSpPr>
          <p:sp>
            <p:nvSpPr>
              <p:cNvPr id="36"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smtClean="0">
                    <a:effectLst>
                      <a:outerShdw blurRad="38100" dist="38100" dir="2700000" algn="tl">
                        <a:srgbClr val="000000">
                          <a:alpha val="43137"/>
                        </a:srgbClr>
                      </a:outerShdw>
                    </a:effectLst>
                    <a:ea typeface="ＭＳ Ｐゴシック" pitchFamily="-109" charset="-128"/>
                  </a:rPr>
                  <a:t>5</a:t>
                </a:r>
                <a:endParaRPr lang="nb-NO" sz="2000" dirty="0">
                  <a:effectLst>
                    <a:outerShdw blurRad="38100" dist="38100" dir="2700000" algn="tl">
                      <a:srgbClr val="000000">
                        <a:alpha val="43137"/>
                      </a:srgbClr>
                    </a:outerShdw>
                  </a:effectLst>
                  <a:ea typeface="ＭＳ Ｐゴシック" pitchFamily="-109" charset="-128"/>
                </a:endParaRPr>
              </a:p>
            </p:txBody>
          </p:sp>
          <p:sp>
            <p:nvSpPr>
              <p:cNvPr id="37" name="Freeform 36"/>
              <p:cNvSpPr/>
              <p:nvPr/>
            </p:nvSpPr>
            <p:spPr bwMode="auto">
              <a:xfrm>
                <a:off x="934993" y="1660739"/>
                <a:ext cx="361626" cy="343655"/>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en-US" dirty="0">
                  <a:ea typeface="ＭＳ Ｐゴシック" pitchFamily="-105" charset="-128"/>
                </a:endParaRPr>
              </a:p>
            </p:txBody>
          </p:sp>
        </p:grpSp>
        <p:sp>
          <p:nvSpPr>
            <p:cNvPr id="35" name="TextBox 45"/>
            <p:cNvSpPr txBox="1">
              <a:spLocks noChangeArrowheads="1"/>
            </p:cNvSpPr>
            <p:nvPr/>
          </p:nvSpPr>
          <p:spPr bwMode="auto">
            <a:xfrm>
              <a:off x="1446826" y="3966053"/>
              <a:ext cx="3557221" cy="27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400" b="1" dirty="0">
                  <a:ea typeface="ＭＳ Ｐゴシック" pitchFamily="-109" charset="-128"/>
                </a:rPr>
                <a:t>Partial vs. Complete</a:t>
              </a:r>
              <a:endParaRPr lang="nb-NO" sz="2400" b="1" dirty="0">
                <a:ea typeface="ＭＳ Ｐゴシック" pitchFamily="-109" charset="-128"/>
              </a:endParaRPr>
            </a:p>
          </p:txBody>
        </p:sp>
      </p:grpSp>
      <p:sp>
        <p:nvSpPr>
          <p:cNvPr id="38" name="TextBox 37"/>
          <p:cNvSpPr txBox="1"/>
          <p:nvPr/>
        </p:nvSpPr>
        <p:spPr>
          <a:xfrm>
            <a:off x="251520" y="6341258"/>
            <a:ext cx="8568952" cy="400110"/>
          </a:xfrm>
          <a:prstGeom prst="rect">
            <a:avLst/>
          </a:prstGeom>
          <a:noFill/>
        </p:spPr>
        <p:txBody>
          <a:bodyPr wrap="square" rtlCol="0">
            <a:spAutoFit/>
          </a:bodyPr>
          <a:lstStyle/>
          <a:p>
            <a:r>
              <a:rPr lang="en-IN" sz="2000" dirty="0" smtClean="0"/>
              <a:t>Let us look at each in detail.</a:t>
            </a:r>
          </a:p>
        </p:txBody>
      </p:sp>
      <p:sp>
        <p:nvSpPr>
          <p:cNvPr id="39" name="TextBox 38"/>
          <p:cNvSpPr txBox="1"/>
          <p:nvPr/>
        </p:nvSpPr>
        <p:spPr>
          <a:xfrm>
            <a:off x="323528" y="980728"/>
            <a:ext cx="8568952" cy="400110"/>
          </a:xfrm>
          <a:prstGeom prst="rect">
            <a:avLst/>
          </a:prstGeom>
          <a:noFill/>
        </p:spPr>
        <p:txBody>
          <a:bodyPr wrap="square" rtlCol="0">
            <a:spAutoFit/>
          </a:bodyPr>
          <a:lstStyle/>
          <a:p>
            <a:r>
              <a:rPr lang="en-IN" sz="2000" dirty="0"/>
              <a:t>The various factors to consider for selecting your BPO Partner are:</a:t>
            </a:r>
          </a:p>
        </p:txBody>
      </p:sp>
      <p:grpSp>
        <p:nvGrpSpPr>
          <p:cNvPr id="40" name="Group 98"/>
          <p:cNvGrpSpPr/>
          <p:nvPr/>
        </p:nvGrpSpPr>
        <p:grpSpPr>
          <a:xfrm>
            <a:off x="1691680" y="3356992"/>
            <a:ext cx="4608512" cy="1008112"/>
            <a:chOff x="827584" y="1657217"/>
            <a:chExt cx="4176464" cy="547647"/>
          </a:xfrm>
        </p:grpSpPr>
        <p:sp>
          <p:nvSpPr>
            <p:cNvPr id="41" name="Pentagon 40"/>
            <p:cNvSpPr/>
            <p:nvPr/>
          </p:nvSpPr>
          <p:spPr bwMode="auto">
            <a:xfrm>
              <a:off x="827584" y="1657217"/>
              <a:ext cx="4176464" cy="547647"/>
            </a:xfrm>
            <a:prstGeom prst="homePlat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pitchFamily="-105" charset="-128"/>
              </a:endParaRPr>
            </a:p>
          </p:txBody>
        </p:sp>
        <p:grpSp>
          <p:nvGrpSpPr>
            <p:cNvPr id="42" name="Group 68"/>
            <p:cNvGrpSpPr/>
            <p:nvPr/>
          </p:nvGrpSpPr>
          <p:grpSpPr>
            <a:xfrm>
              <a:off x="934993" y="1660739"/>
              <a:ext cx="361626" cy="347526"/>
              <a:chOff x="934993" y="1660739"/>
              <a:chExt cx="361626" cy="347526"/>
            </a:xfrm>
          </p:grpSpPr>
          <p:sp>
            <p:nvSpPr>
              <p:cNvPr id="44" name="TextBox 26"/>
              <p:cNvSpPr txBox="1">
                <a:spLocks noChangeArrowheads="1"/>
              </p:cNvSpPr>
              <p:nvPr/>
            </p:nvSpPr>
            <p:spPr bwMode="auto">
              <a:xfrm>
                <a:off x="971600" y="1732746"/>
                <a:ext cx="301355" cy="24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smtClean="0">
                    <a:effectLst>
                      <a:outerShdw blurRad="38100" dist="38100" dir="2700000" algn="tl">
                        <a:srgbClr val="000000">
                          <a:alpha val="43137"/>
                        </a:srgbClr>
                      </a:outerShdw>
                    </a:effectLst>
                    <a:ea typeface="ＭＳ Ｐゴシック" pitchFamily="-109" charset="-128"/>
                  </a:rPr>
                  <a:t>3</a:t>
                </a:r>
                <a:endParaRPr lang="nb-NO" sz="2000" dirty="0">
                  <a:effectLst>
                    <a:outerShdw blurRad="38100" dist="38100" dir="2700000" algn="tl">
                      <a:srgbClr val="000000">
                        <a:alpha val="43137"/>
                      </a:srgbClr>
                    </a:outerShdw>
                  </a:effectLst>
                  <a:ea typeface="ＭＳ Ｐゴシック" pitchFamily="-109" charset="-128"/>
                </a:endParaRPr>
              </a:p>
            </p:txBody>
          </p:sp>
          <p:sp>
            <p:nvSpPr>
              <p:cNvPr id="45" name="Freeform 44"/>
              <p:cNvSpPr/>
              <p:nvPr/>
            </p:nvSpPr>
            <p:spPr bwMode="auto">
              <a:xfrm>
                <a:off x="934993" y="1660739"/>
                <a:ext cx="361626" cy="347526"/>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en-US" dirty="0">
                  <a:ea typeface="ＭＳ Ｐゴシック" pitchFamily="-105" charset="-128"/>
                </a:endParaRPr>
              </a:p>
            </p:txBody>
          </p:sp>
        </p:grpSp>
        <p:sp>
          <p:nvSpPr>
            <p:cNvPr id="43" name="TextBox 45"/>
            <p:cNvSpPr txBox="1">
              <a:spLocks noChangeArrowheads="1"/>
            </p:cNvSpPr>
            <p:nvPr/>
          </p:nvSpPr>
          <p:spPr bwMode="auto">
            <a:xfrm>
              <a:off x="1333226" y="1780572"/>
              <a:ext cx="3413204" cy="25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400" b="1" dirty="0">
                  <a:ea typeface="ＭＳ Ｐゴシック" pitchFamily="-109" charset="-128"/>
                </a:rPr>
                <a:t>Stage of Business Life Cycle</a:t>
              </a:r>
              <a:endParaRPr lang="nb-NO" sz="2400" b="1" dirty="0">
                <a:ea typeface="ＭＳ Ｐゴシック" pitchFamily="-109" charset="-128"/>
              </a:endParaRPr>
            </a:p>
          </p:txBody>
        </p:sp>
      </p:grpSp>
      <p:sp>
        <p:nvSpPr>
          <p:cNvPr id="46" name="TextBox 45"/>
          <p:cNvSpPr txBox="1"/>
          <p:nvPr/>
        </p:nvSpPr>
        <p:spPr>
          <a:xfrm>
            <a:off x="5213948" y="1618595"/>
            <a:ext cx="3549052" cy="5016758"/>
          </a:xfrm>
          <a:prstGeom prst="rect">
            <a:avLst/>
          </a:prstGeom>
          <a:noFill/>
        </p:spPr>
        <p:txBody>
          <a:bodyPr wrap="square" rtlCol="0">
            <a:spAutoFit/>
          </a:bodyPr>
          <a:lstStyle/>
          <a:p>
            <a:pPr marL="457200" indent="-457200">
              <a:buFont typeface="Arial" pitchFamily="34" charset="0"/>
              <a:buChar char="•"/>
            </a:pPr>
            <a:r>
              <a:rPr lang="en-IN" sz="2000" dirty="0" smtClean="0"/>
              <a:t>Selecting the right BPO Partner for outsourcing  </a:t>
            </a:r>
            <a:r>
              <a:rPr lang="en-IN" sz="2000" dirty="0"/>
              <a:t>your </a:t>
            </a:r>
            <a:r>
              <a:rPr lang="en-IN" sz="2000" dirty="0" smtClean="0"/>
              <a:t>business process largely depends </a:t>
            </a:r>
            <a:r>
              <a:rPr lang="en-IN" sz="2000" dirty="0"/>
              <a:t>upon the stage of the </a:t>
            </a:r>
            <a:r>
              <a:rPr lang="en-IN" sz="2000" dirty="0" smtClean="0"/>
              <a:t>process in </a:t>
            </a:r>
            <a:r>
              <a:rPr lang="en-IN" sz="2000" dirty="0"/>
              <a:t>business life cycle. </a:t>
            </a:r>
            <a:endParaRPr lang="en-IN" sz="2000" dirty="0" smtClean="0"/>
          </a:p>
          <a:p>
            <a:pPr marL="1371600" lvl="2" indent="-457200">
              <a:buFont typeface="Arial" pitchFamily="34" charset="0"/>
              <a:buChar char="•"/>
            </a:pPr>
            <a:r>
              <a:rPr lang="en-IN" sz="2000" dirty="0" smtClean="0"/>
              <a:t>Initially</a:t>
            </a:r>
            <a:r>
              <a:rPr lang="en-IN" sz="2000" dirty="0"/>
              <a:t>, </a:t>
            </a:r>
            <a:r>
              <a:rPr lang="en-IN" sz="2000" dirty="0" smtClean="0"/>
              <a:t>you can start by outsourcing processes that are at a lower level in your business life cycle before moving onto outsourcing high value processes. </a:t>
            </a:r>
          </a:p>
        </p:txBody>
      </p:sp>
      <p:pic>
        <p:nvPicPr>
          <p:cNvPr id="47" name="Picture 4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387069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l="4317" r="2167" b="458"/>
          <a:stretch>
            <a:fillRect/>
          </a:stretch>
        </p:blipFill>
        <p:spPr bwMode="auto">
          <a:xfrm>
            <a:off x="0" y="845424"/>
            <a:ext cx="9144000" cy="6012578"/>
          </a:xfrm>
          <a:prstGeom prst="rect">
            <a:avLst/>
          </a:prstGeom>
          <a:noFill/>
          <a:ln w="9525">
            <a:noFill/>
            <a:miter lim="800000"/>
            <a:headEnd/>
            <a:tailEnd/>
          </a:ln>
        </p:spPr>
      </p:pic>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4"/>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8155632" cy="584775"/>
              </a:xfrm>
              <a:prstGeom prst="rect">
                <a:avLst/>
              </a:prstGeom>
              <a:solidFill>
                <a:srgbClr val="FFFFFF">
                  <a:alpha val="69804"/>
                </a:srgbClr>
              </a:solidFill>
            </p:spPr>
            <p:txBody>
              <a:bodyPr wrap="square" rtlCol="0">
                <a:spAutoFit/>
              </a:bodyPr>
              <a:lstStyle/>
              <a:p>
                <a:r>
                  <a:rPr lang="en-IN" sz="3200" dirty="0"/>
                  <a:t>How to Thrive in </a:t>
                </a:r>
                <a:r>
                  <a:rPr lang="en-IN" sz="3200" dirty="0" smtClean="0"/>
                  <a:t>Competitive BPO Market</a:t>
                </a:r>
                <a:r>
                  <a:rPr lang="en-IN" sz="3200" dirty="0"/>
                  <a:t>?</a:t>
                </a:r>
              </a:p>
            </p:txBody>
          </p:sp>
        </p:grpSp>
      </p:grpSp>
      <p:sp>
        <p:nvSpPr>
          <p:cNvPr id="8" name="TextBox 7"/>
          <p:cNvSpPr txBox="1"/>
          <p:nvPr/>
        </p:nvSpPr>
        <p:spPr>
          <a:xfrm>
            <a:off x="4572000" y="1286758"/>
            <a:ext cx="3960440" cy="3477875"/>
          </a:xfrm>
          <a:prstGeom prst="rect">
            <a:avLst/>
          </a:prstGeom>
          <a:noFill/>
        </p:spPr>
        <p:txBody>
          <a:bodyPr wrap="square" rtlCol="0">
            <a:spAutoFit/>
          </a:bodyPr>
          <a:lstStyle/>
          <a:p>
            <a:r>
              <a:rPr lang="en-IN" sz="2000" b="1" dirty="0"/>
              <a:t>Today’s </a:t>
            </a:r>
            <a:r>
              <a:rPr lang="en-IN" sz="2000" b="1" dirty="0" smtClean="0"/>
              <a:t>BPO market </a:t>
            </a:r>
            <a:r>
              <a:rPr lang="en-IN" sz="2000" b="1" dirty="0"/>
              <a:t>is full of cutting edge competition. With the advent of technology, there are new </a:t>
            </a:r>
            <a:r>
              <a:rPr lang="en-IN" sz="2000" b="1" dirty="0" smtClean="0"/>
              <a:t>BPO services </a:t>
            </a:r>
            <a:r>
              <a:rPr lang="en-IN" sz="2000" b="1" dirty="0"/>
              <a:t>being launched every day. Hence, what may be the latest feature of your </a:t>
            </a:r>
            <a:r>
              <a:rPr lang="en-IN" sz="2000" b="1" dirty="0" smtClean="0"/>
              <a:t>BPO’s service offering may </a:t>
            </a:r>
            <a:r>
              <a:rPr lang="en-IN" sz="2000" b="1" dirty="0"/>
              <a:t>become an obsolete feature the next day. So, it is critical that you should learn how to not only survive but also thrive in a highly competitive </a:t>
            </a:r>
            <a:r>
              <a:rPr lang="en-IN" sz="2000" b="1" dirty="0" smtClean="0"/>
              <a:t>BPO market</a:t>
            </a:r>
            <a:r>
              <a:rPr lang="en-IN" sz="2000" b="1" dirty="0"/>
              <a:t>. </a:t>
            </a:r>
          </a:p>
        </p:txBody>
      </p:sp>
      <p:pic>
        <p:nvPicPr>
          <p:cNvPr id="9" name="Picture 3"/>
          <p:cNvPicPr>
            <a:picLocks noChangeAspect="1" noChangeArrowheads="1"/>
          </p:cNvPicPr>
          <p:nvPr/>
        </p:nvPicPr>
        <p:blipFill>
          <a:blip r:embed="rId5" cstate="email"/>
          <a:srcRect/>
          <a:stretch>
            <a:fillRect/>
          </a:stretch>
        </p:blipFill>
        <p:spPr bwMode="auto">
          <a:xfrm>
            <a:off x="827584" y="2060849"/>
            <a:ext cx="3096344" cy="1728192"/>
          </a:xfrm>
          <a:prstGeom prst="rect">
            <a:avLst/>
          </a:prstGeom>
          <a:noFill/>
          <a:ln w="9525">
            <a:noFill/>
            <a:miter lim="800000"/>
            <a:headEnd/>
            <a:tailEnd/>
          </a:ln>
        </p:spPr>
      </p:pic>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2048301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27984" y="1679154"/>
            <a:ext cx="4716016" cy="5193573"/>
          </a:xfrm>
          <a:prstGeom prst="rect">
            <a:avLst/>
          </a:prstGeom>
        </p:spPr>
      </p:pic>
      <p:sp>
        <p:nvSpPr>
          <p:cNvPr id="7" name="Rectangle 6"/>
          <p:cNvSpPr/>
          <p:nvPr/>
        </p:nvSpPr>
        <p:spPr>
          <a:xfrm>
            <a:off x="-36512" y="1556792"/>
            <a:ext cx="4464496" cy="5301208"/>
          </a:xfrm>
          <a:prstGeom prst="rect">
            <a:avLst/>
          </a:prstGeom>
          <a:solidFill>
            <a:schemeClr val="accent4">
              <a:lumMod val="60000"/>
              <a:lumOff val="40000"/>
              <a:alpha val="6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a:solidFill>
                  <a:schemeClr val="tx1"/>
                </a:solidFill>
              </a:rPr>
              <a:t>Increase in Profit </a:t>
            </a:r>
            <a:r>
              <a:rPr lang="en-IN" sz="2200" b="1" dirty="0" smtClean="0">
                <a:solidFill>
                  <a:schemeClr val="tx1"/>
                </a:solidFill>
              </a:rPr>
              <a:t>Margins:</a:t>
            </a:r>
          </a:p>
          <a:p>
            <a:pPr marL="457200" indent="-457200">
              <a:buFont typeface="Arial" pitchFamily="34" charset="0"/>
              <a:buChar char="•"/>
            </a:pPr>
            <a:endParaRPr lang="en-IN" sz="2200" b="1" dirty="0">
              <a:solidFill>
                <a:schemeClr val="tx1"/>
              </a:solidFill>
            </a:endParaRPr>
          </a:p>
          <a:p>
            <a:pPr marL="914400" lvl="1" indent="-457200">
              <a:buFont typeface="Courier New" panose="02070309020205020404" pitchFamily="49" charset="0"/>
              <a:buChar char="o"/>
            </a:pPr>
            <a:r>
              <a:rPr lang="en-IN" sz="2200" b="1" dirty="0">
                <a:solidFill>
                  <a:schemeClr val="tx1"/>
                </a:solidFill>
              </a:rPr>
              <a:t>Finally, in these recessionary times, any cost savings is welcome and BPO offers the recession hit companies in the West a </a:t>
            </a:r>
            <a:r>
              <a:rPr lang="en-IN" sz="2200" b="1" dirty="0" smtClean="0">
                <a:solidFill>
                  <a:schemeClr val="tx1"/>
                </a:solidFill>
              </a:rPr>
              <a:t>fool proof </a:t>
            </a:r>
            <a:r>
              <a:rPr lang="en-IN" sz="2200" b="1" dirty="0">
                <a:solidFill>
                  <a:schemeClr val="tx1"/>
                </a:solidFill>
              </a:rPr>
              <a:t>way of increasing their profitability and margins. </a:t>
            </a:r>
            <a:endParaRPr lang="en-IN" sz="2200" b="1" dirty="0" smtClean="0">
              <a:solidFill>
                <a:schemeClr val="tx1"/>
              </a:solidFill>
            </a:endParaRPr>
          </a:p>
          <a:p>
            <a:pPr marL="914400" lvl="1" indent="-457200">
              <a:buFont typeface="Courier New" panose="02070309020205020404" pitchFamily="49" charset="0"/>
              <a:buChar char="o"/>
            </a:pPr>
            <a:endParaRPr lang="en-IN" sz="2200" b="1" dirty="0">
              <a:solidFill>
                <a:schemeClr val="tx1"/>
              </a:solidFill>
            </a:endParaRPr>
          </a:p>
        </p:txBody>
      </p:sp>
      <p:grpSp>
        <p:nvGrpSpPr>
          <p:cNvPr id="8" name="Group 6"/>
          <p:cNvGrpSpPr/>
          <p:nvPr/>
        </p:nvGrpSpPr>
        <p:grpSpPr>
          <a:xfrm>
            <a:off x="-209550" y="875437"/>
            <a:ext cx="9353550" cy="825371"/>
            <a:chOff x="-173038" y="4077072"/>
            <a:chExt cx="9353550" cy="714375"/>
          </a:xfrm>
        </p:grpSpPr>
        <p:pic>
          <p:nvPicPr>
            <p:cNvPr id="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3038" y="4077072"/>
              <a:ext cx="9353550" cy="714375"/>
            </a:xfrm>
            <a:prstGeom prst="rect">
              <a:avLst/>
            </a:prstGeom>
            <a:noFill/>
            <a:ln w="9525">
              <a:noFill/>
              <a:miter lim="800000"/>
              <a:headEnd/>
              <a:tailEnd/>
            </a:ln>
          </p:spPr>
        </p:pic>
        <p:sp>
          <p:nvSpPr>
            <p:cNvPr id="10" name="TextBox 9"/>
            <p:cNvSpPr txBox="1"/>
            <p:nvPr/>
          </p:nvSpPr>
          <p:spPr>
            <a:xfrm>
              <a:off x="273269" y="4233129"/>
              <a:ext cx="7539091" cy="399580"/>
            </a:xfrm>
            <a:prstGeom prst="rect">
              <a:avLst/>
            </a:prstGeom>
            <a:noFill/>
          </p:spPr>
          <p:txBody>
            <a:bodyPr wrap="square" rtlCol="0">
              <a:spAutoFit/>
            </a:bodyPr>
            <a:lstStyle/>
            <a:p>
              <a:pPr marL="342900" indent="-342900">
                <a:buFont typeface="Arial" pitchFamily="34" charset="0"/>
                <a:buChar char="•"/>
              </a:pPr>
              <a:r>
                <a:rPr lang="en-IN" sz="2400" b="1" dirty="0">
                  <a:effectLst>
                    <a:glow rad="228600">
                      <a:schemeClr val="bg1">
                        <a:alpha val="40000"/>
                      </a:schemeClr>
                    </a:glow>
                  </a:effectLst>
                </a:rPr>
                <a:t>Increase in Profit Margins</a:t>
              </a:r>
            </a:p>
          </p:txBody>
        </p:sp>
      </p:grpSp>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5"/>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Increase in Profit Margins</a:t>
                </a:r>
                <a:endParaRPr lang="en-IN" sz="3200" dirty="0"/>
              </a:p>
            </p:txBody>
          </p:sp>
        </p:grpSp>
      </p:grpSp>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4270123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Right)">
                                      <p:cBhvr>
                                        <p:cTn id="11" dur="500"/>
                                        <p:tgtEl>
                                          <p:spTgt spid="7"/>
                                        </p:tgtEl>
                                      </p:cBhvr>
                                    </p:animEffect>
                                  </p:childTnLst>
                                </p:cTn>
                              </p:par>
                              <p:par>
                                <p:cTn id="12" presetID="1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3"/>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smtClean="0"/>
                  <a:t>Course Objectives</a:t>
                </a:r>
                <a:endParaRPr lang="en-IN" sz="3200" dirty="0"/>
              </a:p>
            </p:txBody>
          </p:sp>
        </p:grpSp>
      </p:grpSp>
      <p:pic>
        <p:nvPicPr>
          <p:cNvPr id="22" name="Picture 21" descr="highlighter_pens.jpg"/>
          <p:cNvPicPr>
            <a:picLocks noChangeAspect="1"/>
          </p:cNvPicPr>
          <p:nvPr/>
        </p:nvPicPr>
        <p:blipFill>
          <a:blip r:embed="rId4" cstate="print">
            <a:lum bright="40000" contrast="-40000"/>
          </a:blip>
          <a:stretch>
            <a:fillRect/>
          </a:stretch>
        </p:blipFill>
        <p:spPr>
          <a:xfrm flipH="1">
            <a:off x="0" y="864096"/>
            <a:ext cx="9144000" cy="5993904"/>
          </a:xfrm>
          <a:prstGeom prst="rect">
            <a:avLst/>
          </a:prstGeom>
        </p:spPr>
      </p:pic>
      <p:sp>
        <p:nvSpPr>
          <p:cNvPr id="23" name="TextBox 22"/>
          <p:cNvSpPr txBox="1"/>
          <p:nvPr/>
        </p:nvSpPr>
        <p:spPr>
          <a:xfrm>
            <a:off x="251520" y="908720"/>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What is Business Process Outsourcing (BPO)</a:t>
            </a:r>
          </a:p>
        </p:txBody>
      </p:sp>
      <p:sp>
        <p:nvSpPr>
          <p:cNvPr id="24" name="TextBox 23"/>
          <p:cNvSpPr txBox="1"/>
          <p:nvPr/>
        </p:nvSpPr>
        <p:spPr>
          <a:xfrm>
            <a:off x="251520" y="1304269"/>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Need for Business Process Outsourcing (BPO)</a:t>
            </a:r>
          </a:p>
        </p:txBody>
      </p:sp>
      <p:sp>
        <p:nvSpPr>
          <p:cNvPr id="25" name="TextBox 24"/>
          <p:cNvSpPr txBox="1"/>
          <p:nvPr/>
        </p:nvSpPr>
        <p:spPr>
          <a:xfrm>
            <a:off x="251520" y="1699819"/>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Describe the Drivers of the BPO Phenomenon</a:t>
            </a:r>
          </a:p>
        </p:txBody>
      </p:sp>
      <p:sp>
        <p:nvSpPr>
          <p:cNvPr id="26" name="TextBox 25"/>
          <p:cNvSpPr txBox="1"/>
          <p:nvPr/>
        </p:nvSpPr>
        <p:spPr>
          <a:xfrm>
            <a:off x="251520" y="2095368"/>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Elements to Consider to Outsource a Business Process</a:t>
            </a:r>
          </a:p>
        </p:txBody>
      </p:sp>
      <p:sp>
        <p:nvSpPr>
          <p:cNvPr id="27" name="TextBox 26"/>
          <p:cNvSpPr txBox="1"/>
          <p:nvPr/>
        </p:nvSpPr>
        <p:spPr>
          <a:xfrm>
            <a:off x="251520" y="2490917"/>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Describe the Factors to Consider for Selecting BPO Partner</a:t>
            </a:r>
          </a:p>
        </p:txBody>
      </p:sp>
      <p:sp>
        <p:nvSpPr>
          <p:cNvPr id="28" name="TextBox 27"/>
          <p:cNvSpPr txBox="1"/>
          <p:nvPr/>
        </p:nvSpPr>
        <p:spPr>
          <a:xfrm>
            <a:off x="251520" y="2886467"/>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How to Thrive in Competitive BPO Market</a:t>
            </a:r>
          </a:p>
        </p:txBody>
      </p:sp>
      <p:sp>
        <p:nvSpPr>
          <p:cNvPr id="29" name="TextBox 28"/>
          <p:cNvSpPr txBox="1"/>
          <p:nvPr/>
        </p:nvSpPr>
        <p:spPr>
          <a:xfrm>
            <a:off x="251520" y="3282016"/>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Describe the Effect of BPO on the Workforce</a:t>
            </a:r>
          </a:p>
        </p:txBody>
      </p:sp>
      <p:sp>
        <p:nvSpPr>
          <p:cNvPr id="30" name="TextBox 29"/>
          <p:cNvSpPr txBox="1"/>
          <p:nvPr/>
        </p:nvSpPr>
        <p:spPr>
          <a:xfrm>
            <a:off x="251520" y="3677565"/>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Describe the Effect of Domestic Politics on BPO</a:t>
            </a:r>
          </a:p>
        </p:txBody>
      </p:sp>
      <p:sp>
        <p:nvSpPr>
          <p:cNvPr id="31" name="TextBox 30"/>
          <p:cNvSpPr txBox="1"/>
          <p:nvPr/>
        </p:nvSpPr>
        <p:spPr>
          <a:xfrm>
            <a:off x="251520" y="4073115"/>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What is meant by Reverse Outsourcing</a:t>
            </a:r>
          </a:p>
        </p:txBody>
      </p:sp>
      <p:sp>
        <p:nvSpPr>
          <p:cNvPr id="32" name="TextBox 31"/>
          <p:cNvSpPr txBox="1"/>
          <p:nvPr/>
        </p:nvSpPr>
        <p:spPr>
          <a:xfrm>
            <a:off x="251520" y="4468664"/>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List the Performance Criteria of a BPO Business</a:t>
            </a:r>
          </a:p>
        </p:txBody>
      </p:sp>
      <p:sp>
        <p:nvSpPr>
          <p:cNvPr id="33" name="TextBox 32"/>
          <p:cNvSpPr txBox="1"/>
          <p:nvPr/>
        </p:nvSpPr>
        <p:spPr>
          <a:xfrm>
            <a:off x="251520" y="4864213"/>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Steps for Measuring Performance of BPO Business</a:t>
            </a:r>
          </a:p>
        </p:txBody>
      </p:sp>
      <p:sp>
        <p:nvSpPr>
          <p:cNvPr id="34" name="TextBox 33"/>
          <p:cNvSpPr txBox="1"/>
          <p:nvPr/>
        </p:nvSpPr>
        <p:spPr>
          <a:xfrm>
            <a:off x="251520" y="5259763"/>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Benefits of BPO to the Target Countries</a:t>
            </a:r>
          </a:p>
        </p:txBody>
      </p:sp>
      <p:sp>
        <p:nvSpPr>
          <p:cNvPr id="35" name="TextBox 34"/>
          <p:cNvSpPr txBox="1"/>
          <p:nvPr/>
        </p:nvSpPr>
        <p:spPr>
          <a:xfrm>
            <a:off x="251520" y="5655312"/>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Disadvantages of the BPO Phenomenon</a:t>
            </a:r>
          </a:p>
        </p:txBody>
      </p:sp>
      <p:sp>
        <p:nvSpPr>
          <p:cNvPr id="36" name="TextBox 35"/>
          <p:cNvSpPr txBox="1"/>
          <p:nvPr/>
        </p:nvSpPr>
        <p:spPr>
          <a:xfrm>
            <a:off x="251520" y="6050861"/>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Relevance of Time Management in BPO Management</a:t>
            </a:r>
          </a:p>
        </p:txBody>
      </p:sp>
      <p:sp>
        <p:nvSpPr>
          <p:cNvPr id="37" name="TextBox 36"/>
          <p:cNvSpPr txBox="1"/>
          <p:nvPr/>
        </p:nvSpPr>
        <p:spPr>
          <a:xfrm>
            <a:off x="251520" y="6446411"/>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List the Tips for Efficient BPO Management</a:t>
            </a:r>
          </a:p>
        </p:txBody>
      </p:sp>
      <p:pic>
        <p:nvPicPr>
          <p:cNvPr id="38" name="Picture 3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38761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3"/>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IN" sz="3200" dirty="0"/>
                  <a:t>Effect of </a:t>
                </a:r>
                <a:r>
                  <a:rPr lang="en-IN" sz="3200" dirty="0" smtClean="0"/>
                  <a:t>BPO </a:t>
                </a:r>
                <a:r>
                  <a:rPr lang="en-IN" sz="3200" dirty="0"/>
                  <a:t>on the Workforce</a:t>
                </a:r>
              </a:p>
            </p:txBody>
          </p:sp>
        </p:grpSp>
      </p:gr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030219" y="908720"/>
            <a:ext cx="6113781" cy="6142389"/>
          </a:xfrm>
          <a:prstGeom prst="rect">
            <a:avLst/>
          </a:prstGeom>
        </p:spPr>
      </p:pic>
      <p:sp>
        <p:nvSpPr>
          <p:cNvPr id="8" name="TextBox 7"/>
          <p:cNvSpPr txBox="1"/>
          <p:nvPr/>
        </p:nvSpPr>
        <p:spPr>
          <a:xfrm>
            <a:off x="76200" y="1290221"/>
            <a:ext cx="4191000" cy="5632311"/>
          </a:xfrm>
          <a:prstGeom prst="rect">
            <a:avLst/>
          </a:prstGeom>
          <a:solidFill>
            <a:srgbClr val="FFFFFF">
              <a:alpha val="50196"/>
            </a:srgbClr>
          </a:solidFill>
        </p:spPr>
        <p:txBody>
          <a:bodyPr wrap="square" rtlCol="0">
            <a:spAutoFit/>
          </a:bodyPr>
          <a:lstStyle/>
          <a:p>
            <a:pPr algn="ctr"/>
            <a:r>
              <a:rPr lang="en-IN" sz="2400" b="1" dirty="0">
                <a:solidFill>
                  <a:schemeClr val="tx1">
                    <a:lumMod val="75000"/>
                    <a:lumOff val="25000"/>
                  </a:schemeClr>
                </a:solidFill>
              </a:rPr>
              <a:t>Let us now understand the effect that the BPO sector has had on the lifestyles of the workforce and the effect that working in such an industry has had on their professional lives.</a:t>
            </a:r>
          </a:p>
          <a:p>
            <a:pPr algn="ctr"/>
            <a:endParaRPr lang="en-IN" sz="2400" b="1" dirty="0" smtClean="0">
              <a:solidFill>
                <a:schemeClr val="tx1">
                  <a:lumMod val="75000"/>
                  <a:lumOff val="25000"/>
                </a:schemeClr>
              </a:solidFill>
            </a:endParaRPr>
          </a:p>
          <a:p>
            <a:pPr algn="ctr"/>
            <a:r>
              <a:rPr lang="en-IN" sz="2400" b="1" dirty="0" smtClean="0">
                <a:solidFill>
                  <a:schemeClr val="tx1">
                    <a:lumMod val="75000"/>
                    <a:lumOff val="25000"/>
                  </a:schemeClr>
                </a:solidFill>
              </a:rPr>
              <a:t>With </a:t>
            </a:r>
            <a:r>
              <a:rPr lang="en-IN" sz="2400" b="1" dirty="0">
                <a:solidFill>
                  <a:schemeClr val="tx1">
                    <a:lumMod val="75000"/>
                    <a:lumOff val="25000"/>
                  </a:schemeClr>
                </a:solidFill>
              </a:rPr>
              <a:t>the advent of the BPO sector in countries in Asia, numerous young men and women were exposed to the high life with fat </a:t>
            </a:r>
            <a:r>
              <a:rPr lang="en-IN" sz="2400" b="1" dirty="0" smtClean="0">
                <a:solidFill>
                  <a:schemeClr val="tx1">
                    <a:lumMod val="75000"/>
                    <a:lumOff val="25000"/>
                  </a:schemeClr>
                </a:solidFill>
              </a:rPr>
              <a:t>pay checks </a:t>
            </a:r>
            <a:r>
              <a:rPr lang="en-IN" sz="2400" b="1" dirty="0">
                <a:solidFill>
                  <a:schemeClr val="tx1">
                    <a:lumMod val="75000"/>
                    <a:lumOff val="25000"/>
                  </a:schemeClr>
                </a:solidFill>
              </a:rPr>
              <a:t>and humungous perks that included the best of what was available. </a:t>
            </a: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3874653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ppt_w*1.125000"/>
                                          </p:val>
                                        </p:tav>
                                        <p:tav tm="100000">
                                          <p:val>
                                            <p:strVal val="#ppt_x"/>
                                          </p:val>
                                        </p:tav>
                                      </p:tavLst>
                                    </p:anim>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015466" y="908720"/>
            <a:ext cx="7128534" cy="5945816"/>
          </a:xfrm>
          <a:prstGeom prst="rect">
            <a:avLst/>
          </a:prstGeom>
        </p:spPr>
      </p:pic>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4"/>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IN" sz="3200" dirty="0"/>
                  <a:t>Effect of Global Financial Crisis on </a:t>
                </a:r>
                <a:r>
                  <a:rPr lang="en-IN" sz="3200" dirty="0" smtClean="0"/>
                  <a:t>BPO </a:t>
                </a:r>
                <a:r>
                  <a:rPr lang="en-IN" sz="3200" dirty="0"/>
                  <a:t>Sector</a:t>
                </a:r>
              </a:p>
            </p:txBody>
          </p:sp>
        </p:grpSp>
      </p:grpSp>
      <p:sp>
        <p:nvSpPr>
          <p:cNvPr id="8" name="Rounded Rectangle 7"/>
          <p:cNvSpPr/>
          <p:nvPr/>
        </p:nvSpPr>
        <p:spPr>
          <a:xfrm>
            <a:off x="228600" y="1025352"/>
            <a:ext cx="2895600" cy="5451648"/>
          </a:xfrm>
          <a:prstGeom prst="roundRect">
            <a:avLst>
              <a:gd name="adj" fmla="val 3111"/>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a:solidFill>
                  <a:schemeClr val="tx1"/>
                </a:solidFill>
              </a:rPr>
              <a:t>Many companies that have suffered because of the ongoing global economic crisis and have not received assistance from the government have decided to curtail the outsourcing budgets whereas others who have been bailed out by the government have decided to increase outsourcing as a means of cutting costs.</a:t>
            </a:r>
            <a:endParaRPr lang="en-IN" sz="2000" b="1" dirty="0" smtClean="0">
              <a:solidFill>
                <a:schemeClr val="tx1"/>
              </a:solidFil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257445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3"/>
            <a:srcRect/>
            <a:stretch/>
          </p:blipFill>
          <p:spPr>
            <a:xfrm>
              <a:off x="0" y="0"/>
              <a:ext cx="9144000" cy="908720"/>
            </a:xfrm>
            <a:prstGeom prst="rect">
              <a:avLst/>
            </a:prstGeom>
          </p:spPr>
        </p:pic>
        <p:grpSp>
          <p:nvGrpSpPr>
            <p:cNvPr id="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IN" sz="3200" dirty="0"/>
                  <a:t>What is meant by Reverse Outsourcing?</a:t>
                </a:r>
              </a:p>
            </p:txBody>
          </p:sp>
        </p:grpSp>
      </p:grpSp>
      <p:sp>
        <p:nvSpPr>
          <p:cNvPr id="7" name="Rounded Rectangle 6"/>
          <p:cNvSpPr/>
          <p:nvPr/>
        </p:nvSpPr>
        <p:spPr>
          <a:xfrm>
            <a:off x="4572000" y="1052736"/>
            <a:ext cx="4419600" cy="5652864"/>
          </a:xfrm>
          <a:prstGeom prst="roundRect">
            <a:avLst>
              <a:gd name="adj" fmla="val 3028"/>
            </a:avLst>
          </a:prstGeom>
          <a:solidFill>
            <a:srgbClr val="D2CDAE">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dirty="0">
                <a:solidFill>
                  <a:schemeClr val="tx1"/>
                </a:solidFill>
              </a:rPr>
              <a:t>‘Reverse Outsourcing’ is the latest trend in outsourcing. Gone past are the days when outsourcing meant a steady stream of jobs being shipped to India and other Asian countries. Now the trend is for such Indian companies to create jobs in the West. </a:t>
            </a:r>
          </a:p>
          <a:p>
            <a:pPr marL="914400" lvl="1" indent="-457200">
              <a:buFont typeface="Arial" pitchFamily="34" charset="0"/>
              <a:buChar char="•"/>
            </a:pPr>
            <a:endParaRPr lang="en-IN" sz="2000" dirty="0" smtClean="0">
              <a:solidFill>
                <a:schemeClr val="tx1"/>
              </a:solidFill>
            </a:endParaRPr>
          </a:p>
          <a:p>
            <a:pPr marL="914400" lvl="1" indent="-457200">
              <a:buFont typeface="Arial" pitchFamily="34" charset="0"/>
              <a:buChar char="•"/>
            </a:pPr>
            <a:r>
              <a:rPr lang="en-IN" sz="2000" dirty="0" smtClean="0">
                <a:solidFill>
                  <a:schemeClr val="tx1"/>
                </a:solidFill>
              </a:rPr>
              <a:t>This </a:t>
            </a:r>
            <a:r>
              <a:rPr lang="en-IN" sz="2000" dirty="0">
                <a:solidFill>
                  <a:schemeClr val="tx1"/>
                </a:solidFill>
              </a:rPr>
              <a:t>phenomenon which is gathering pace in recent times is known as ‘Reverse Outsourcing’ or the trend of Indian IT and BPO companies opening offices in the US and Europe to employ locals there. </a:t>
            </a:r>
          </a:p>
        </p:txBody>
      </p:sp>
      <p:grpSp>
        <p:nvGrpSpPr>
          <p:cNvPr id="4" name="Group 11"/>
          <p:cNvGrpSpPr/>
          <p:nvPr/>
        </p:nvGrpSpPr>
        <p:grpSpPr>
          <a:xfrm>
            <a:off x="611560" y="2204864"/>
            <a:ext cx="4032000" cy="4032000"/>
            <a:chOff x="611560" y="1916832"/>
            <a:chExt cx="4032000" cy="4032000"/>
          </a:xfrm>
        </p:grpSpPr>
        <p:sp>
          <p:nvSpPr>
            <p:cNvPr id="9" name="Oval 8"/>
            <p:cNvSpPr/>
            <p:nvPr/>
          </p:nvSpPr>
          <p:spPr>
            <a:xfrm>
              <a:off x="827584" y="2132856"/>
              <a:ext cx="3636000" cy="3564000"/>
            </a:xfrm>
            <a:prstGeom prst="ellipse">
              <a:avLst/>
            </a:prstGeom>
            <a:solidFill>
              <a:srgbClr val="D2C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a:off x="611560" y="1916832"/>
              <a:ext cx="4032000" cy="4032000"/>
            </a:xfrm>
            <a:prstGeom prst="ellipse">
              <a:avLst/>
            </a:prstGeom>
            <a:noFill/>
            <a:ln w="1397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8" name="Group 17"/>
          <p:cNvGrpSpPr/>
          <p:nvPr/>
        </p:nvGrpSpPr>
        <p:grpSpPr>
          <a:xfrm>
            <a:off x="683568" y="908720"/>
            <a:ext cx="3816424" cy="5112568"/>
            <a:chOff x="-1332656" y="332656"/>
            <a:chExt cx="2736304" cy="3744416"/>
          </a:xfrm>
        </p:grpSpPr>
        <p:pic>
          <p:nvPicPr>
            <p:cNvPr id="12" name="Picture 11" descr="19968162_xl.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a:off x="-1332656" y="332656"/>
              <a:ext cx="2736304" cy="3744416"/>
            </a:xfrm>
            <a:prstGeom prst="ellipse">
              <a:avLst/>
            </a:prstGeom>
          </p:spPr>
        </p:pic>
        <p:sp>
          <p:nvSpPr>
            <p:cNvPr id="13" name="Oval 12"/>
            <p:cNvSpPr/>
            <p:nvPr/>
          </p:nvSpPr>
          <p:spPr>
            <a:xfrm>
              <a:off x="-506602" y="620688"/>
              <a:ext cx="1548851" cy="1188639"/>
            </a:xfrm>
            <a:prstGeom prst="ellipse">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2904969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3"/>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7992888" cy="523220"/>
              </a:xfrm>
              <a:prstGeom prst="rect">
                <a:avLst/>
              </a:prstGeom>
              <a:solidFill>
                <a:srgbClr val="FFFFFF">
                  <a:alpha val="69804"/>
                </a:srgbClr>
              </a:solidFill>
            </p:spPr>
            <p:txBody>
              <a:bodyPr wrap="square" rtlCol="0">
                <a:spAutoFit/>
              </a:bodyPr>
              <a:lstStyle/>
              <a:p>
                <a:r>
                  <a:rPr lang="en-US" sz="2800" dirty="0" smtClean="0"/>
                  <a:t>BPO Partner Management </a:t>
                </a:r>
                <a:endParaRPr lang="en-IN" sz="2800" dirty="0"/>
              </a:p>
            </p:txBody>
          </p:sp>
        </p:grpSp>
      </p:grpSp>
      <p:pic>
        <p:nvPicPr>
          <p:cNvPr id="7" name="Picture 6" descr="8486873_xl.jpg"/>
          <p:cNvPicPr>
            <a:picLocks noChangeAspect="1"/>
          </p:cNvPicPr>
          <p:nvPr/>
        </p:nvPicPr>
        <p:blipFill>
          <a:blip r:embed="rId4" cstate="print"/>
          <a:srcRect/>
          <a:stretch>
            <a:fillRect/>
          </a:stretch>
        </p:blipFill>
        <p:spPr>
          <a:xfrm>
            <a:off x="0" y="980728"/>
            <a:ext cx="9144000" cy="5877272"/>
          </a:xfrm>
          <a:prstGeom prst="rect">
            <a:avLst/>
          </a:prstGeom>
        </p:spPr>
      </p:pic>
      <p:sp>
        <p:nvSpPr>
          <p:cNvPr id="8" name="Rounded Rectangle 7"/>
          <p:cNvSpPr/>
          <p:nvPr/>
        </p:nvSpPr>
        <p:spPr>
          <a:xfrm>
            <a:off x="251519" y="2492896"/>
            <a:ext cx="8424936" cy="4176464"/>
          </a:xfrm>
          <a:prstGeom prst="roundRect">
            <a:avLst>
              <a:gd name="adj" fmla="val 3111"/>
            </a:avLst>
          </a:prstGeom>
          <a:solidFill>
            <a:srgbClr val="FFFFFF">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a:solidFill>
                  <a:schemeClr val="tx1"/>
                </a:solidFill>
              </a:rPr>
              <a:t>In recent times, there has been a marked movement towards outsourcing positions within the </a:t>
            </a:r>
            <a:r>
              <a:rPr lang="en-IN" sz="2000" b="1" dirty="0" smtClean="0">
                <a:solidFill>
                  <a:schemeClr val="tx1"/>
                </a:solidFill>
              </a:rPr>
              <a:t>businesses </a:t>
            </a:r>
            <a:r>
              <a:rPr lang="en-IN" sz="2000" b="1" dirty="0">
                <a:solidFill>
                  <a:schemeClr val="tx1"/>
                </a:solidFill>
              </a:rPr>
              <a:t>to </a:t>
            </a:r>
            <a:r>
              <a:rPr lang="en-IN" sz="2000" b="1" dirty="0" smtClean="0">
                <a:solidFill>
                  <a:schemeClr val="tx1"/>
                </a:solidFill>
              </a:rPr>
              <a:t>BPO partners who </a:t>
            </a:r>
            <a:r>
              <a:rPr lang="en-IN" sz="2000" b="1" dirty="0">
                <a:solidFill>
                  <a:schemeClr val="tx1"/>
                </a:solidFill>
              </a:rPr>
              <a:t>would supply resources for the required jobs. </a:t>
            </a:r>
          </a:p>
          <a:p>
            <a:pPr marL="457200" indent="-457200">
              <a:buFont typeface="Arial" pitchFamily="34" charset="0"/>
              <a:buChar char="•"/>
            </a:pPr>
            <a:endParaRPr lang="en-IN" sz="2000" b="1" dirty="0">
              <a:solidFill>
                <a:schemeClr val="tx1"/>
              </a:solidFill>
            </a:endParaRPr>
          </a:p>
          <a:p>
            <a:pPr marL="457200" indent="-457200">
              <a:buFont typeface="Arial" pitchFamily="34" charset="0"/>
              <a:buChar char="•"/>
            </a:pPr>
            <a:r>
              <a:rPr lang="en-IN" sz="2000" b="1" dirty="0">
                <a:solidFill>
                  <a:schemeClr val="tx1"/>
                </a:solidFill>
              </a:rPr>
              <a:t>These positions and roles are deemed to be those that can be performed by external resources. </a:t>
            </a:r>
          </a:p>
          <a:p>
            <a:pPr marL="457200" indent="-457200">
              <a:buFont typeface="Arial" pitchFamily="34" charset="0"/>
              <a:buChar char="•"/>
            </a:pPr>
            <a:endParaRPr lang="en-IN" sz="2000" b="1" dirty="0">
              <a:solidFill>
                <a:schemeClr val="tx1"/>
              </a:solidFill>
            </a:endParaRPr>
          </a:p>
          <a:p>
            <a:pPr marL="457200" indent="-457200">
              <a:buFont typeface="Arial" pitchFamily="34" charset="0"/>
              <a:buChar char="•"/>
            </a:pPr>
            <a:r>
              <a:rPr lang="en-IN" sz="2000" b="1" dirty="0">
                <a:solidFill>
                  <a:schemeClr val="tx1"/>
                </a:solidFill>
              </a:rPr>
              <a:t>The BPO partners step in to do the job that has been outsourced. </a:t>
            </a:r>
          </a:p>
          <a:p>
            <a:pPr marL="457200" indent="-457200">
              <a:buFont typeface="Arial" pitchFamily="34" charset="0"/>
              <a:buChar char="•"/>
            </a:pPr>
            <a:endParaRPr lang="en-IN" sz="2000" b="1" dirty="0">
              <a:solidFill>
                <a:schemeClr val="tx1"/>
              </a:solidFill>
            </a:endParaRPr>
          </a:p>
          <a:p>
            <a:pPr marL="457200" indent="-457200">
              <a:buFont typeface="Arial" pitchFamily="34" charset="0"/>
              <a:buChar char="•"/>
            </a:pPr>
            <a:r>
              <a:rPr lang="en-IN" sz="2000" b="1" dirty="0">
                <a:solidFill>
                  <a:schemeClr val="tx1"/>
                </a:solidFill>
              </a:rPr>
              <a:t>The phenomenon of using BPO partners for regular positions is becoming popular and it is common to see many of these temporary workers doing the work that would have otherwise been done by full time employees of the </a:t>
            </a:r>
            <a:r>
              <a:rPr lang="en-IN" sz="2000" b="1" dirty="0" smtClean="0">
                <a:solidFill>
                  <a:schemeClr val="tx1"/>
                </a:solidFill>
              </a:rPr>
              <a:t>business.</a:t>
            </a:r>
            <a:endParaRPr lang="en-IN" sz="2000" b="1" dirty="0">
              <a:solidFill>
                <a:schemeClr val="tx1"/>
              </a:solidFil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715047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0"/>
          <p:cNvGrpSpPr/>
          <p:nvPr/>
        </p:nvGrpSpPr>
        <p:grpSpPr>
          <a:xfrm>
            <a:off x="418049" y="913240"/>
            <a:ext cx="7811552" cy="4373148"/>
            <a:chOff x="3623786" y="-1345092"/>
            <a:chExt cx="11639599" cy="3767751"/>
          </a:xfrm>
        </p:grpSpPr>
        <p:sp>
          <p:nvSpPr>
            <p:cNvPr id="10" name="Rechteck 21"/>
            <p:cNvSpPr/>
            <p:nvPr/>
          </p:nvSpPr>
          <p:spPr bwMode="auto">
            <a:xfrm>
              <a:off x="4876559" y="-1208702"/>
              <a:ext cx="10386826" cy="363136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This is a DEMO Course On – </a:t>
              </a:r>
              <a:r>
                <a:rPr lang="en-IN" sz="2800" b="1" dirty="0" smtClean="0">
                  <a:solidFill>
                    <a:srgbClr val="FFFF00"/>
                  </a:solidFill>
                  <a:latin typeface="FreesiaUPC" pitchFamily="34" charset="-34"/>
                  <a:ea typeface="ＭＳ Ｐゴシック" pitchFamily="34" charset="-128"/>
                  <a:cs typeface="FreesiaUPC" pitchFamily="34" charset="-34"/>
                </a:rPr>
                <a:t>Business Process Outsourcing.</a:t>
              </a:r>
            </a:p>
            <a:p>
              <a:pPr>
                <a:spcAft>
                  <a:spcPts val="1200"/>
                </a:spcAft>
              </a:pPr>
              <a:r>
                <a:rPr lang="en-IN" sz="2800" b="1" dirty="0" smtClean="0">
                  <a:solidFill>
                    <a:srgbClr val="FFFF00"/>
                  </a:solidFill>
                  <a:latin typeface="FreesiaUPC" pitchFamily="34" charset="-34"/>
                  <a:ea typeface="ＭＳ Ｐゴシック" pitchFamily="34" charset="-128"/>
                  <a:cs typeface="FreesiaUPC" pitchFamily="34" charset="-34"/>
                </a:rPr>
                <a:t>The Complete PPT consists of 184 Slides.</a:t>
              </a:r>
            </a:p>
            <a:p>
              <a:pPr>
                <a:spcAft>
                  <a:spcPts val="1200"/>
                </a:spcAft>
              </a:pPr>
              <a:r>
                <a:rPr lang="en-US" sz="2800" b="1" dirty="0" smtClean="0">
                  <a:solidFill>
                    <a:srgbClr val="FFFF00"/>
                  </a:solidFill>
                  <a:latin typeface="FreesiaUPC" pitchFamily="34" charset="-34"/>
                  <a:ea typeface="ＭＳ Ｐゴシック" pitchFamily="34" charset="-128"/>
                  <a:cs typeface="FreesiaUPC" pitchFamily="34" charset="-34"/>
                </a:rPr>
                <a:t>Become a Member </a:t>
              </a:r>
              <a:r>
                <a:rPr lang="en-US" sz="2800" b="1" dirty="0" smtClean="0">
                  <a:solidFill>
                    <a:prstClr val="white"/>
                  </a:solidFill>
                  <a:latin typeface="FreesiaUPC" pitchFamily="34" charset="-34"/>
                  <a:ea typeface="ＭＳ Ｐゴシック" pitchFamily="34" charset="-128"/>
                  <a:cs typeface="FreesiaUPC" pitchFamily="34" charset="-34"/>
                </a:rPr>
                <a:t> and Get Access to Complete </a:t>
              </a:r>
              <a:r>
                <a:rPr lang="en-US" sz="2800" b="1" dirty="0" err="1" smtClean="0">
                  <a:solidFill>
                    <a:prstClr val="white"/>
                  </a:solidFill>
                  <a:latin typeface="FreesiaUPC" pitchFamily="34" charset="-34"/>
                  <a:ea typeface="ＭＳ Ｐゴシック" pitchFamily="34" charset="-128"/>
                  <a:cs typeface="FreesiaUPC" pitchFamily="34" charset="-34"/>
                </a:rPr>
                <a:t>Powerpoint</a:t>
              </a:r>
              <a:r>
                <a:rPr lang="en-US" sz="2800" b="1" dirty="0" smtClean="0">
                  <a:solidFill>
                    <a:prstClr val="white"/>
                  </a:solidFill>
                  <a:latin typeface="FreesiaUPC" pitchFamily="34" charset="-34"/>
                  <a:ea typeface="ＭＳ Ｐゴシック" pitchFamily="34" charset="-128"/>
                  <a:cs typeface="FreesiaUPC" pitchFamily="34" charset="-34"/>
                </a:rPr>
                <a:t> Presentations for more than 150 Subjects.</a:t>
              </a:r>
            </a:p>
            <a:p>
              <a:pPr>
                <a:spcAft>
                  <a:spcPts val="1200"/>
                </a:spcAft>
              </a:pPr>
              <a:r>
                <a:rPr lang="en-US" sz="2800" b="1" dirty="0" smtClean="0">
                  <a:solidFill>
                    <a:prstClr val="white"/>
                  </a:solidFill>
                  <a:latin typeface="FreesiaUPC" pitchFamily="34" charset="-34"/>
                  <a:ea typeface="ＭＳ Ｐゴシック" pitchFamily="34" charset="-128"/>
                  <a:cs typeface="FreesiaUPC" pitchFamily="34" charset="-34"/>
                </a:rPr>
                <a:t>What You Get:</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Download Power-point Presentation for Each Course.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 the Knowledge Checks for Each Course.</a:t>
              </a:r>
              <a:endParaRPr lang="en-IN" sz="2800" b="1" dirty="0" smtClean="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srcRect/>
            <a:stretch>
              <a:fillRect/>
            </a:stretch>
          </p:blipFill>
          <p:spPr bwMode="gray">
            <a:xfrm rot="20222041">
              <a:off x="3623786" y="-1345092"/>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57576" y="5429264"/>
            <a:ext cx="1471614" cy="1410297"/>
          </a:xfrm>
          <a:prstGeom prst="rect">
            <a:avLst/>
          </a:prstGeom>
        </p:spPr>
      </p:pic>
      <p:sp>
        <p:nvSpPr>
          <p:cNvPr id="13" name="TextBox 12"/>
          <p:cNvSpPr txBox="1"/>
          <p:nvPr/>
        </p:nvSpPr>
        <p:spPr>
          <a:xfrm>
            <a:off x="395536" y="283295"/>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719815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9"/>
          <p:cNvGrpSpPr/>
          <p:nvPr/>
        </p:nvGrpSpPr>
        <p:grpSpPr>
          <a:xfrm>
            <a:off x="-396548" y="404664"/>
            <a:ext cx="9435803" cy="6768752"/>
            <a:chOff x="-396548" y="404664"/>
            <a:chExt cx="9435803" cy="6768752"/>
          </a:xfrm>
        </p:grpSpPr>
        <p:pic>
          <p:nvPicPr>
            <p:cNvPr id="8" name="Picture 7" descr="12750897_xl.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rot="16200000">
              <a:off x="936978" y="-928862"/>
              <a:ext cx="6768752" cy="9435803"/>
            </a:xfrm>
            <a:prstGeom prst="rect">
              <a:avLst/>
            </a:prstGeom>
          </p:spPr>
        </p:pic>
        <p:sp>
          <p:nvSpPr>
            <p:cNvPr id="9" name="Rectangle 8"/>
            <p:cNvSpPr/>
            <p:nvPr/>
          </p:nvSpPr>
          <p:spPr>
            <a:xfrm>
              <a:off x="827584" y="1628800"/>
              <a:ext cx="7488832" cy="4536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4"/>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pic>
        <p:nvPicPr>
          <p:cNvPr id="10" name="Picture 9" descr="17853699_l.jpg"/>
          <p:cNvPicPr>
            <a:picLocks noChangeAspect="1"/>
          </p:cNvPicPr>
          <p:nvPr/>
        </p:nvPicPr>
        <p:blipFill>
          <a:blip r:embed="rId5" cstate="email"/>
          <a:stretch>
            <a:fillRect/>
          </a:stretch>
        </p:blipFill>
        <p:spPr>
          <a:xfrm>
            <a:off x="827584" y="1636200"/>
            <a:ext cx="6047148" cy="4536000"/>
          </a:xfrm>
          <a:prstGeom prst="rect">
            <a:avLst/>
          </a:prstGeom>
        </p:spPr>
      </p:pic>
      <p:grpSp>
        <p:nvGrpSpPr>
          <p:cNvPr id="11" name="Group 11"/>
          <p:cNvGrpSpPr/>
          <p:nvPr/>
        </p:nvGrpSpPr>
        <p:grpSpPr>
          <a:xfrm>
            <a:off x="5867400" y="1636200"/>
            <a:ext cx="2469976" cy="4536000"/>
            <a:chOff x="4788024" y="836712"/>
            <a:chExt cx="4355976" cy="6021288"/>
          </a:xfrm>
        </p:grpSpPr>
        <p:sp>
          <p:nvSpPr>
            <p:cNvPr id="12" name="Rectangle 11"/>
            <p:cNvSpPr/>
            <p:nvPr/>
          </p:nvSpPr>
          <p:spPr>
            <a:xfrm>
              <a:off x="4788024" y="836712"/>
              <a:ext cx="4355976" cy="6021288"/>
            </a:xfrm>
            <a:prstGeom prst="rect">
              <a:avLst/>
            </a:prstGeom>
            <a:blipFill dpi="0" rotWithShape="1">
              <a:blip r:embed="rId6" cstate="email">
                <a:alphaModFix amt="65000"/>
                <a:lum bright="-15000"/>
              </a:blip>
              <a:srcRect/>
              <a:stretch>
                <a:fillRect/>
              </a:stretch>
            </a:blipFill>
            <a:ln>
              <a:solidFill>
                <a:srgbClr val="6FC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5448783" y="1275803"/>
              <a:ext cx="3469301" cy="4616686"/>
            </a:xfrm>
            <a:prstGeom prst="rect">
              <a:avLst/>
            </a:prstGeom>
            <a:noFill/>
            <a:ln>
              <a:noFill/>
            </a:ln>
          </p:spPr>
          <p:txBody>
            <a:bodyPr wrap="square" rtlCol="0">
              <a:spAutoFit/>
            </a:bodyPr>
            <a:lstStyle/>
            <a:p>
              <a:pPr>
                <a:spcAft>
                  <a:spcPts val="1200"/>
                </a:spcAft>
              </a:pPr>
              <a:r>
                <a:rPr lang="en-IN" sz="2200" b="1" dirty="0">
                  <a:solidFill>
                    <a:schemeClr val="bg1"/>
                  </a:solidFill>
                  <a:effectLst>
                    <a:glow rad="228600">
                      <a:schemeClr val="tx1">
                        <a:alpha val="40000"/>
                      </a:schemeClr>
                    </a:glow>
                  </a:effectLst>
                </a:rPr>
                <a:t>Leo Trucker is the founder and CEO of Magnacom Electronics Inc., a leading manufacturer of laptops, desktops, tablets etc. </a:t>
              </a:r>
              <a:endParaRPr lang="en-IN" sz="2200" b="1" dirty="0" smtClean="0">
                <a:solidFill>
                  <a:schemeClr val="bg1"/>
                </a:solidFill>
                <a:effectLst>
                  <a:glow rad="228600">
                    <a:schemeClr val="tx1">
                      <a:alpha val="40000"/>
                    </a:schemeClr>
                  </a:glow>
                </a:effectLst>
              </a:endParaRPr>
            </a:p>
          </p:txBody>
        </p:sp>
      </p:grpSp>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1634771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2" presetClass="entr" presetSubtype="8"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lide(from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9"/>
          <p:cNvGrpSpPr/>
          <p:nvPr/>
        </p:nvGrpSpPr>
        <p:grpSpPr>
          <a:xfrm>
            <a:off x="-396548" y="404664"/>
            <a:ext cx="9435803" cy="6768752"/>
            <a:chOff x="-396548" y="404664"/>
            <a:chExt cx="9435803" cy="6768752"/>
          </a:xfrm>
        </p:grpSpPr>
        <p:pic>
          <p:nvPicPr>
            <p:cNvPr id="8" name="Picture 7" descr="12750897_xl.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rot="16200000">
              <a:off x="936978" y="-928862"/>
              <a:ext cx="6768752" cy="9435803"/>
            </a:xfrm>
            <a:prstGeom prst="rect">
              <a:avLst/>
            </a:prstGeom>
          </p:spPr>
        </p:pic>
        <p:sp>
          <p:nvSpPr>
            <p:cNvPr id="9" name="Rectangle 8"/>
            <p:cNvSpPr/>
            <p:nvPr/>
          </p:nvSpPr>
          <p:spPr>
            <a:xfrm>
              <a:off x="827584" y="1628800"/>
              <a:ext cx="7488832" cy="4536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4"/>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8200" y="1628800"/>
            <a:ext cx="6048672" cy="4536504"/>
          </a:xfrm>
          <a:prstGeom prst="rect">
            <a:avLst/>
          </a:prstGeom>
        </p:spPr>
      </p:pic>
      <p:grpSp>
        <p:nvGrpSpPr>
          <p:cNvPr id="3" name="Group 2"/>
          <p:cNvGrpSpPr/>
          <p:nvPr/>
        </p:nvGrpSpPr>
        <p:grpSpPr>
          <a:xfrm>
            <a:off x="5878016" y="1629303"/>
            <a:ext cx="2449016" cy="4536001"/>
            <a:chOff x="2806318" y="1636200"/>
            <a:chExt cx="2449016" cy="4536001"/>
          </a:xfrm>
        </p:grpSpPr>
        <p:sp>
          <p:nvSpPr>
            <p:cNvPr id="19" name="Rectangle 18"/>
            <p:cNvSpPr/>
            <p:nvPr/>
          </p:nvSpPr>
          <p:spPr>
            <a:xfrm>
              <a:off x="2806318" y="1636200"/>
              <a:ext cx="2449016" cy="4536001"/>
            </a:xfrm>
            <a:prstGeom prst="rect">
              <a:avLst/>
            </a:prstGeom>
            <a:blipFill dpi="0" rotWithShape="1">
              <a:blip r:embed="rId6" cstate="email">
                <a:alphaModFix amt="70000"/>
                <a:lum bright="-30000"/>
              </a:blip>
              <a:srcRect/>
              <a:stretch>
                <a:fillRect/>
              </a:stretch>
            </a:blipFill>
            <a:ln>
              <a:solidFill>
                <a:srgbClr val="FF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p:cNvSpPr txBox="1"/>
            <p:nvPr/>
          </p:nvSpPr>
          <p:spPr>
            <a:xfrm>
              <a:off x="3103931" y="1970443"/>
              <a:ext cx="1967203" cy="2462213"/>
            </a:xfrm>
            <a:prstGeom prst="rect">
              <a:avLst/>
            </a:prstGeom>
            <a:noFill/>
            <a:ln>
              <a:noFill/>
            </a:ln>
          </p:spPr>
          <p:txBody>
            <a:bodyPr wrap="square" rtlCol="0">
              <a:spAutoFit/>
            </a:bodyPr>
            <a:lstStyle/>
            <a:p>
              <a:pPr>
                <a:spcAft>
                  <a:spcPts val="1200"/>
                </a:spcAft>
              </a:pPr>
              <a:r>
                <a:rPr lang="en-IN" sz="2200" b="1" dirty="0">
                  <a:solidFill>
                    <a:schemeClr val="bg1"/>
                  </a:solidFill>
                  <a:effectLst>
                    <a:glow rad="228600">
                      <a:schemeClr val="tx1">
                        <a:alpha val="40000"/>
                      </a:schemeClr>
                    </a:glow>
                  </a:effectLst>
                </a:rPr>
                <a:t>Magnacom has a vast database of customers spread throughout the Unites States. </a:t>
              </a:r>
            </a:p>
          </p:txBody>
        </p:sp>
      </p:grpSp>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3210335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lide(from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9"/>
          <p:cNvGrpSpPr/>
          <p:nvPr/>
        </p:nvGrpSpPr>
        <p:grpSpPr>
          <a:xfrm>
            <a:off x="-396548" y="404664"/>
            <a:ext cx="9435803" cy="6768752"/>
            <a:chOff x="-396548" y="404664"/>
            <a:chExt cx="9435803" cy="6768752"/>
          </a:xfrm>
        </p:grpSpPr>
        <p:pic>
          <p:nvPicPr>
            <p:cNvPr id="8" name="Picture 7" descr="12750897_xl.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rot="16200000">
              <a:off x="936978" y="-928862"/>
              <a:ext cx="6768752" cy="9435803"/>
            </a:xfrm>
            <a:prstGeom prst="rect">
              <a:avLst/>
            </a:prstGeom>
          </p:spPr>
        </p:pic>
        <p:sp>
          <p:nvSpPr>
            <p:cNvPr id="9" name="Rectangle 8"/>
            <p:cNvSpPr/>
            <p:nvPr/>
          </p:nvSpPr>
          <p:spPr>
            <a:xfrm>
              <a:off x="827584" y="1628800"/>
              <a:ext cx="7488832" cy="4536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4"/>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7582" y="1628800"/>
            <a:ext cx="7524000" cy="4557807"/>
          </a:xfrm>
          <a:prstGeom prst="rect">
            <a:avLst/>
          </a:prstGeom>
        </p:spPr>
      </p:pic>
      <p:grpSp>
        <p:nvGrpSpPr>
          <p:cNvPr id="10" name="Group 9"/>
          <p:cNvGrpSpPr/>
          <p:nvPr/>
        </p:nvGrpSpPr>
        <p:grpSpPr>
          <a:xfrm>
            <a:off x="5913182" y="1628800"/>
            <a:ext cx="2438400" cy="4536504"/>
            <a:chOff x="2623862" y="1628800"/>
            <a:chExt cx="2438400" cy="4536504"/>
          </a:xfrm>
        </p:grpSpPr>
        <p:sp>
          <p:nvSpPr>
            <p:cNvPr id="20" name="Rectangle 19"/>
            <p:cNvSpPr/>
            <p:nvPr/>
          </p:nvSpPr>
          <p:spPr>
            <a:xfrm>
              <a:off x="2623862" y="1628800"/>
              <a:ext cx="2438400" cy="4536504"/>
            </a:xfrm>
            <a:prstGeom prst="rect">
              <a:avLst/>
            </a:prstGeom>
            <a:blipFill dpi="0" rotWithShape="1">
              <a:blip r:embed="rId6" cstate="email">
                <a:alphaModFix amt="65000"/>
                <a:lum contrast="-30000"/>
                <a:extLst>
                  <a:ext uri="{BEBA8EAE-BF5A-486C-A8C5-ECC9F3942E4B}">
                    <a14:imgProps xmlns:a14="http://schemas.microsoft.com/office/drawing/2010/main">
                      <a14:imgLayer r:embed="rId7">
                        <a14:imgEffect>
                          <a14:sharpenSoften amount="-25000"/>
                        </a14:imgEffect>
                      </a14:imgLayer>
                    </a14:imgProps>
                  </a:ext>
                </a:extLst>
              </a:blip>
              <a:srcRec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TextBox 22"/>
            <p:cNvSpPr txBox="1"/>
            <p:nvPr/>
          </p:nvSpPr>
          <p:spPr>
            <a:xfrm>
              <a:off x="2889111" y="1830211"/>
              <a:ext cx="2099885" cy="4154984"/>
            </a:xfrm>
            <a:prstGeom prst="rect">
              <a:avLst/>
            </a:prstGeom>
            <a:noFill/>
            <a:ln>
              <a:noFill/>
            </a:ln>
          </p:spPr>
          <p:txBody>
            <a:bodyPr wrap="square" rtlCol="0">
              <a:spAutoFit/>
            </a:bodyPr>
            <a:lstStyle/>
            <a:p>
              <a:pPr>
                <a:spcAft>
                  <a:spcPts val="1200"/>
                </a:spcAft>
              </a:pPr>
              <a:r>
                <a:rPr lang="en-IN" sz="2200" b="1" dirty="0">
                  <a:solidFill>
                    <a:schemeClr val="bg1"/>
                  </a:solidFill>
                  <a:effectLst>
                    <a:glow rad="228600">
                      <a:schemeClr val="tx1">
                        <a:alpha val="40000"/>
                      </a:schemeClr>
                    </a:glow>
                  </a:effectLst>
                </a:rPr>
                <a:t>As a part it’s after sales service, the company provides customer care service through a few internal sales employees who take care of the customer care also.</a:t>
              </a:r>
            </a:p>
          </p:txBody>
        </p:sp>
      </p:grpSp>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686146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lide(from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9"/>
          <p:cNvGrpSpPr/>
          <p:nvPr/>
        </p:nvGrpSpPr>
        <p:grpSpPr>
          <a:xfrm>
            <a:off x="-396548" y="404664"/>
            <a:ext cx="9435803" cy="6768752"/>
            <a:chOff x="-396548" y="404664"/>
            <a:chExt cx="9435803" cy="6768752"/>
          </a:xfrm>
        </p:grpSpPr>
        <p:pic>
          <p:nvPicPr>
            <p:cNvPr id="8" name="Picture 7" descr="12750897_xl.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rot="16200000">
              <a:off x="936978" y="-928862"/>
              <a:ext cx="6768752" cy="9435803"/>
            </a:xfrm>
            <a:prstGeom prst="rect">
              <a:avLst/>
            </a:prstGeom>
          </p:spPr>
        </p:pic>
        <p:sp>
          <p:nvSpPr>
            <p:cNvPr id="9" name="Rectangle 8"/>
            <p:cNvSpPr/>
            <p:nvPr/>
          </p:nvSpPr>
          <p:spPr>
            <a:xfrm>
              <a:off x="827584" y="1628800"/>
              <a:ext cx="7488832" cy="4536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4"/>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7583" y="1628800"/>
            <a:ext cx="5573217" cy="4536504"/>
          </a:xfrm>
          <a:prstGeom prst="rect">
            <a:avLst/>
          </a:prstGeom>
        </p:spPr>
      </p:pic>
      <p:grpSp>
        <p:nvGrpSpPr>
          <p:cNvPr id="3" name="Group 2"/>
          <p:cNvGrpSpPr/>
          <p:nvPr/>
        </p:nvGrpSpPr>
        <p:grpSpPr>
          <a:xfrm>
            <a:off x="5878016" y="1600200"/>
            <a:ext cx="2449016" cy="4565104"/>
            <a:chOff x="2806318" y="1607097"/>
            <a:chExt cx="2449016" cy="4565104"/>
          </a:xfrm>
        </p:grpSpPr>
        <p:sp>
          <p:nvSpPr>
            <p:cNvPr id="19" name="Rectangle 18"/>
            <p:cNvSpPr/>
            <p:nvPr/>
          </p:nvSpPr>
          <p:spPr>
            <a:xfrm>
              <a:off x="2806318" y="1636200"/>
              <a:ext cx="2449016" cy="4536001"/>
            </a:xfrm>
            <a:prstGeom prst="rect">
              <a:avLst/>
            </a:prstGeom>
            <a:blipFill dpi="0" rotWithShape="1">
              <a:blip r:embed="rId6" cstate="email">
                <a:alphaModFix amt="70000"/>
                <a:lum bright="-30000"/>
              </a:blip>
              <a:srcRect/>
              <a:stretch>
                <a:fillRect/>
              </a:stretch>
            </a:blipFill>
            <a:ln>
              <a:solidFill>
                <a:srgbClr val="FF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p:cNvSpPr txBox="1"/>
            <p:nvPr/>
          </p:nvSpPr>
          <p:spPr>
            <a:xfrm>
              <a:off x="2806319" y="1607097"/>
              <a:ext cx="2438400" cy="4493538"/>
            </a:xfrm>
            <a:prstGeom prst="rect">
              <a:avLst/>
            </a:prstGeom>
            <a:noFill/>
            <a:ln>
              <a:noFill/>
            </a:ln>
          </p:spPr>
          <p:txBody>
            <a:bodyPr wrap="square" rtlCol="0">
              <a:spAutoFit/>
            </a:bodyPr>
            <a:lstStyle/>
            <a:p>
              <a:pPr>
                <a:spcAft>
                  <a:spcPts val="1200"/>
                </a:spcAft>
              </a:pPr>
              <a:r>
                <a:rPr lang="en-IN" sz="2200" b="1" dirty="0">
                  <a:solidFill>
                    <a:schemeClr val="bg1"/>
                  </a:solidFill>
                  <a:effectLst>
                    <a:glow rad="228600">
                      <a:schemeClr val="tx1">
                        <a:alpha val="40000"/>
                      </a:schemeClr>
                    </a:glow>
                  </a:effectLst>
                </a:rPr>
                <a:t>Magnacom started receiving emails and calls to their office number complaining that their customer service numbers are always busy and so the customers are unable to reach the customer service desk.</a:t>
              </a:r>
            </a:p>
          </p:txBody>
        </p:sp>
      </p:grpSp>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4054933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lide(from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9"/>
          <p:cNvGrpSpPr/>
          <p:nvPr/>
        </p:nvGrpSpPr>
        <p:grpSpPr>
          <a:xfrm>
            <a:off x="-396548" y="404664"/>
            <a:ext cx="9435803" cy="6768752"/>
            <a:chOff x="-396548" y="404664"/>
            <a:chExt cx="9435803" cy="6768752"/>
          </a:xfrm>
        </p:grpSpPr>
        <p:pic>
          <p:nvPicPr>
            <p:cNvPr id="8" name="Picture 7" descr="12750897_xl.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rot="16200000">
              <a:off x="936978" y="-928862"/>
              <a:ext cx="6768752" cy="9435803"/>
            </a:xfrm>
            <a:prstGeom prst="rect">
              <a:avLst/>
            </a:prstGeom>
          </p:spPr>
        </p:pic>
        <p:sp>
          <p:nvSpPr>
            <p:cNvPr id="9" name="Rectangle 8"/>
            <p:cNvSpPr/>
            <p:nvPr/>
          </p:nvSpPr>
          <p:spPr>
            <a:xfrm>
              <a:off x="827584" y="1628800"/>
              <a:ext cx="7488832" cy="4536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4"/>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grpSp>
        <p:nvGrpSpPr>
          <p:cNvPr id="10" name="Group 9"/>
          <p:cNvGrpSpPr/>
          <p:nvPr/>
        </p:nvGrpSpPr>
        <p:grpSpPr>
          <a:xfrm>
            <a:off x="5913182" y="1628800"/>
            <a:ext cx="2438400" cy="4543400"/>
            <a:chOff x="2623862" y="1628800"/>
            <a:chExt cx="2438400" cy="4543400"/>
          </a:xfrm>
        </p:grpSpPr>
        <p:sp>
          <p:nvSpPr>
            <p:cNvPr id="20" name="Rectangle 19"/>
            <p:cNvSpPr/>
            <p:nvPr/>
          </p:nvSpPr>
          <p:spPr>
            <a:xfrm>
              <a:off x="2623862" y="1628800"/>
              <a:ext cx="2438400" cy="4536504"/>
            </a:xfrm>
            <a:prstGeom prst="rect">
              <a:avLst/>
            </a:prstGeom>
            <a:blipFill dpi="0" rotWithShape="1">
              <a:blip r:embed="rId5" cstate="email">
                <a:alphaModFix amt="65000"/>
                <a:lum contrast="-30000"/>
                <a:extLst>
                  <a:ext uri="{BEBA8EAE-BF5A-486C-A8C5-ECC9F3942E4B}">
                    <a14:imgProps xmlns:a14="http://schemas.microsoft.com/office/drawing/2010/main">
                      <a14:imgLayer r:embed="rId6">
                        <a14:imgEffect>
                          <a14:sharpenSoften amount="-25000"/>
                        </a14:imgEffect>
                      </a14:imgLayer>
                    </a14:imgProps>
                  </a:ext>
                </a:extLst>
              </a:blip>
              <a:srcRec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TextBox 22"/>
            <p:cNvSpPr txBox="1"/>
            <p:nvPr/>
          </p:nvSpPr>
          <p:spPr>
            <a:xfrm>
              <a:off x="2623862" y="1678662"/>
              <a:ext cx="2438400" cy="4493538"/>
            </a:xfrm>
            <a:prstGeom prst="rect">
              <a:avLst/>
            </a:prstGeom>
            <a:noFill/>
            <a:ln>
              <a:noFill/>
            </a:ln>
          </p:spPr>
          <p:txBody>
            <a:bodyPr wrap="square" rtlCol="0">
              <a:spAutoFit/>
            </a:bodyPr>
            <a:lstStyle/>
            <a:p>
              <a:pPr>
                <a:spcAft>
                  <a:spcPts val="1200"/>
                </a:spcAft>
              </a:pPr>
              <a:r>
                <a:rPr lang="en-IN" sz="2200" b="1" dirty="0" smtClean="0">
                  <a:solidFill>
                    <a:schemeClr val="bg1"/>
                  </a:solidFill>
                  <a:effectLst>
                    <a:glow rad="228600">
                      <a:schemeClr val="tx1">
                        <a:alpha val="40000"/>
                      </a:schemeClr>
                    </a:glow>
                  </a:effectLst>
                </a:rPr>
                <a:t>Management </a:t>
              </a:r>
              <a:r>
                <a:rPr lang="en-IN" sz="2200" b="1" dirty="0">
                  <a:solidFill>
                    <a:schemeClr val="bg1"/>
                  </a:solidFill>
                  <a:effectLst>
                    <a:glow rad="228600">
                      <a:schemeClr val="tx1">
                        <a:alpha val="40000"/>
                      </a:schemeClr>
                    </a:glow>
                  </a:effectLst>
                </a:rPr>
                <a:t>at Magnacom </a:t>
              </a:r>
              <a:r>
                <a:rPr lang="en-IN" sz="2200" b="1" dirty="0" smtClean="0">
                  <a:solidFill>
                    <a:schemeClr val="bg1"/>
                  </a:solidFill>
                  <a:effectLst>
                    <a:glow rad="228600">
                      <a:schemeClr val="tx1">
                        <a:alpha val="40000"/>
                      </a:schemeClr>
                    </a:glow>
                  </a:effectLst>
                </a:rPr>
                <a:t>decided </a:t>
              </a:r>
              <a:r>
                <a:rPr lang="en-IN" sz="2200" b="1" dirty="0">
                  <a:solidFill>
                    <a:schemeClr val="bg1"/>
                  </a:solidFill>
                  <a:effectLst>
                    <a:glow rad="228600">
                      <a:schemeClr val="tx1">
                        <a:alpha val="40000"/>
                      </a:schemeClr>
                    </a:glow>
                  </a:effectLst>
                </a:rPr>
                <a:t>that in order to handle the large volumes of </a:t>
              </a:r>
              <a:r>
                <a:rPr lang="en-IN" sz="2200" b="1" dirty="0" smtClean="0">
                  <a:solidFill>
                    <a:schemeClr val="bg1"/>
                  </a:solidFill>
                  <a:effectLst>
                    <a:glow rad="228600">
                      <a:schemeClr val="tx1">
                        <a:alpha val="40000"/>
                      </a:schemeClr>
                    </a:glow>
                  </a:effectLst>
                </a:rPr>
                <a:t>calls</a:t>
              </a:r>
              <a:r>
                <a:rPr lang="en-IN" sz="2200" b="1" dirty="0">
                  <a:solidFill>
                    <a:schemeClr val="bg1"/>
                  </a:solidFill>
                  <a:effectLst>
                    <a:glow rad="228600">
                      <a:schemeClr val="tx1">
                        <a:alpha val="40000"/>
                      </a:schemeClr>
                    </a:glow>
                  </a:effectLst>
                </a:rPr>
                <a:t>, they would now need to set-up a proper and dedicated facility center which would serve as the customer service desk.</a:t>
              </a:r>
            </a:p>
          </p:txBody>
        </p:sp>
      </p:grpSp>
      <p:pic>
        <p:nvPicPr>
          <p:cNvPr id="15" name="Picture 1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7584" y="1628800"/>
            <a:ext cx="5050432" cy="4545082"/>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323275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lide(from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9"/>
          <p:cNvGrpSpPr/>
          <p:nvPr/>
        </p:nvGrpSpPr>
        <p:grpSpPr>
          <a:xfrm>
            <a:off x="-396548" y="404664"/>
            <a:ext cx="9435803" cy="6768752"/>
            <a:chOff x="-396548" y="404664"/>
            <a:chExt cx="9435803" cy="6768752"/>
          </a:xfrm>
        </p:grpSpPr>
        <p:pic>
          <p:nvPicPr>
            <p:cNvPr id="8" name="Picture 7" descr="12750897_xl.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rot="16200000">
              <a:off x="936978" y="-928862"/>
              <a:ext cx="6768752" cy="9435803"/>
            </a:xfrm>
            <a:prstGeom prst="rect">
              <a:avLst/>
            </a:prstGeom>
          </p:spPr>
        </p:pic>
        <p:sp>
          <p:nvSpPr>
            <p:cNvPr id="9" name="Rectangle 8"/>
            <p:cNvSpPr/>
            <p:nvPr/>
          </p:nvSpPr>
          <p:spPr>
            <a:xfrm>
              <a:off x="827584" y="1628800"/>
              <a:ext cx="7488832" cy="4536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4"/>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827584" y="1628800"/>
            <a:ext cx="7524000" cy="4544051"/>
          </a:xfrm>
          <a:prstGeom prst="rect">
            <a:avLst/>
          </a:prstGeom>
        </p:spPr>
      </p:pic>
      <p:grpSp>
        <p:nvGrpSpPr>
          <p:cNvPr id="15" name="Group 11"/>
          <p:cNvGrpSpPr/>
          <p:nvPr/>
        </p:nvGrpSpPr>
        <p:grpSpPr>
          <a:xfrm>
            <a:off x="5867400" y="1636200"/>
            <a:ext cx="2469976" cy="4536000"/>
            <a:chOff x="4788024" y="836712"/>
            <a:chExt cx="4355976" cy="6021288"/>
          </a:xfrm>
        </p:grpSpPr>
        <p:sp>
          <p:nvSpPr>
            <p:cNvPr id="16" name="Rectangle 15"/>
            <p:cNvSpPr/>
            <p:nvPr/>
          </p:nvSpPr>
          <p:spPr>
            <a:xfrm>
              <a:off x="4788024" y="836712"/>
              <a:ext cx="4355976" cy="6021288"/>
            </a:xfrm>
            <a:prstGeom prst="rect">
              <a:avLst/>
            </a:prstGeom>
            <a:blipFill dpi="0" rotWithShape="1">
              <a:blip r:embed="rId6" cstate="email">
                <a:alphaModFix amt="65000"/>
                <a:lum bright="-15000"/>
              </a:blip>
              <a:srcRect/>
              <a:stretch>
                <a:fillRect/>
              </a:stretch>
            </a:blipFill>
            <a:ln>
              <a:solidFill>
                <a:srgbClr val="6FC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p:cNvSpPr txBox="1"/>
            <p:nvPr/>
          </p:nvSpPr>
          <p:spPr>
            <a:xfrm>
              <a:off x="4958254" y="1092378"/>
              <a:ext cx="4130059" cy="5515510"/>
            </a:xfrm>
            <a:prstGeom prst="rect">
              <a:avLst/>
            </a:prstGeom>
            <a:noFill/>
            <a:ln>
              <a:noFill/>
            </a:ln>
          </p:spPr>
          <p:txBody>
            <a:bodyPr wrap="square" rtlCol="0">
              <a:spAutoFit/>
            </a:bodyPr>
            <a:lstStyle/>
            <a:p>
              <a:pPr>
                <a:spcAft>
                  <a:spcPts val="1200"/>
                </a:spcAft>
              </a:pPr>
              <a:r>
                <a:rPr lang="en-IN" sz="2200" b="1" dirty="0">
                  <a:solidFill>
                    <a:schemeClr val="bg1"/>
                  </a:solidFill>
                  <a:effectLst>
                    <a:glow rad="228600">
                      <a:schemeClr val="tx1">
                        <a:alpha val="40000"/>
                      </a:schemeClr>
                    </a:glow>
                  </a:effectLst>
                </a:rPr>
                <a:t>However, the main challenge that Leo and the Management feel that they are facing is the huge amounts of costs and the expertise that would be required to run such as customer service center.</a:t>
              </a:r>
              <a:endParaRPr lang="en-IN" sz="2200" b="1" dirty="0" smtClean="0">
                <a:solidFill>
                  <a:schemeClr val="bg1"/>
                </a:solidFill>
                <a:effectLst>
                  <a:glow rad="228600">
                    <a:schemeClr val="tx1">
                      <a:alpha val="40000"/>
                    </a:schemeClr>
                  </a:glow>
                </a:effectLst>
              </a:endParaRPr>
            </a:p>
          </p:txBody>
        </p:sp>
      </p:grpSp>
      <p:pic>
        <p:nvPicPr>
          <p:cNvPr id="18" name="Picture 1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2273237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slide(from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9"/>
          <p:cNvGrpSpPr/>
          <p:nvPr/>
        </p:nvGrpSpPr>
        <p:grpSpPr>
          <a:xfrm>
            <a:off x="-396548" y="404664"/>
            <a:ext cx="9435803" cy="6768752"/>
            <a:chOff x="-396548" y="404664"/>
            <a:chExt cx="9435803" cy="6768752"/>
          </a:xfrm>
        </p:grpSpPr>
        <p:pic>
          <p:nvPicPr>
            <p:cNvPr id="8" name="Picture 7" descr="12750897_xl.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rot="16200000">
              <a:off x="936978" y="-928862"/>
              <a:ext cx="6768752" cy="9435803"/>
            </a:xfrm>
            <a:prstGeom prst="rect">
              <a:avLst/>
            </a:prstGeom>
          </p:spPr>
        </p:pic>
        <p:sp>
          <p:nvSpPr>
            <p:cNvPr id="9" name="Rectangle 8"/>
            <p:cNvSpPr/>
            <p:nvPr/>
          </p:nvSpPr>
          <p:spPr>
            <a:xfrm>
              <a:off x="827584" y="1628800"/>
              <a:ext cx="7488832" cy="4536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7" name="Group 56"/>
          <p:cNvGrpSpPr/>
          <p:nvPr/>
        </p:nvGrpSpPr>
        <p:grpSpPr>
          <a:xfrm>
            <a:off x="0" y="0"/>
            <a:ext cx="9144000" cy="908720"/>
            <a:chOff x="0" y="0"/>
            <a:chExt cx="9144000" cy="908720"/>
          </a:xfrm>
        </p:grpSpPr>
        <p:pic>
          <p:nvPicPr>
            <p:cNvPr id="61" name="Picture 60"/>
            <p:cNvPicPr>
              <a:picLocks noChangeAspect="1"/>
            </p:cNvPicPr>
            <p:nvPr/>
          </p:nvPicPr>
          <p:blipFill rotWithShape="1">
            <a:blip r:embed="rId4"/>
            <a:srcRect/>
            <a:stretch/>
          </p:blipFill>
          <p:spPr>
            <a:xfrm>
              <a:off x="0" y="0"/>
              <a:ext cx="9144000" cy="908720"/>
            </a:xfrm>
            <a:prstGeom prst="rect">
              <a:avLst/>
            </a:prstGeom>
          </p:spPr>
        </p:pic>
        <p:grpSp>
          <p:nvGrpSpPr>
            <p:cNvPr id="53" name="Group 6"/>
            <p:cNvGrpSpPr/>
            <p:nvPr/>
          </p:nvGrpSpPr>
          <p:grpSpPr>
            <a:xfrm>
              <a:off x="0" y="144016"/>
              <a:ext cx="9144000" cy="764704"/>
              <a:chOff x="0" y="144016"/>
              <a:chExt cx="9144000" cy="764704"/>
            </a:xfrm>
          </p:grpSpPr>
          <p:sp>
            <p:nvSpPr>
              <p:cNvPr id="5" name="Rectangle 4"/>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9875" y="1600200"/>
            <a:ext cx="7277326" cy="4565104"/>
          </a:xfrm>
          <a:prstGeom prst="rect">
            <a:avLst/>
          </a:prstGeom>
        </p:spPr>
      </p:pic>
      <p:grpSp>
        <p:nvGrpSpPr>
          <p:cNvPr id="3" name="Group 2"/>
          <p:cNvGrpSpPr/>
          <p:nvPr/>
        </p:nvGrpSpPr>
        <p:grpSpPr>
          <a:xfrm>
            <a:off x="5878016" y="1600200"/>
            <a:ext cx="2449016" cy="4565104"/>
            <a:chOff x="2806318" y="1607097"/>
            <a:chExt cx="2449016" cy="4565104"/>
          </a:xfrm>
        </p:grpSpPr>
        <p:sp>
          <p:nvSpPr>
            <p:cNvPr id="19" name="Rectangle 18"/>
            <p:cNvSpPr/>
            <p:nvPr/>
          </p:nvSpPr>
          <p:spPr>
            <a:xfrm>
              <a:off x="2806318" y="1636200"/>
              <a:ext cx="2449016" cy="4536001"/>
            </a:xfrm>
            <a:prstGeom prst="rect">
              <a:avLst/>
            </a:prstGeom>
            <a:blipFill dpi="0" rotWithShape="1">
              <a:blip r:embed="rId6" cstate="email">
                <a:alphaModFix amt="70000"/>
                <a:lum bright="-30000"/>
              </a:blip>
              <a:srcRect/>
              <a:stretch>
                <a:fillRect/>
              </a:stretch>
            </a:blipFill>
            <a:ln>
              <a:solidFill>
                <a:srgbClr val="FF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p:cNvSpPr txBox="1"/>
            <p:nvPr/>
          </p:nvSpPr>
          <p:spPr>
            <a:xfrm>
              <a:off x="2806319" y="1607097"/>
              <a:ext cx="2438400" cy="4493538"/>
            </a:xfrm>
            <a:prstGeom prst="rect">
              <a:avLst/>
            </a:prstGeom>
            <a:noFill/>
            <a:ln>
              <a:noFill/>
            </a:ln>
          </p:spPr>
          <p:txBody>
            <a:bodyPr wrap="square" rtlCol="0">
              <a:spAutoFit/>
            </a:bodyPr>
            <a:lstStyle/>
            <a:p>
              <a:pPr>
                <a:spcAft>
                  <a:spcPts val="1200"/>
                </a:spcAft>
              </a:pPr>
              <a:r>
                <a:rPr lang="en-IN" sz="2200" b="1" dirty="0" smtClean="0">
                  <a:solidFill>
                    <a:schemeClr val="bg1"/>
                  </a:solidFill>
                  <a:effectLst>
                    <a:glow rad="228600">
                      <a:schemeClr val="tx1">
                        <a:alpha val="40000"/>
                      </a:schemeClr>
                    </a:glow>
                  </a:effectLst>
                </a:rPr>
                <a:t>Management </a:t>
              </a:r>
              <a:r>
                <a:rPr lang="en-IN" sz="2200" b="1" dirty="0">
                  <a:solidFill>
                    <a:schemeClr val="bg1"/>
                  </a:solidFill>
                  <a:effectLst>
                    <a:glow rad="228600">
                      <a:schemeClr val="tx1">
                        <a:alpha val="40000"/>
                      </a:schemeClr>
                    </a:glow>
                  </a:effectLst>
                </a:rPr>
                <a:t>at Magnacom </a:t>
              </a:r>
              <a:r>
                <a:rPr lang="en-IN" sz="2200" b="1" dirty="0" smtClean="0">
                  <a:solidFill>
                    <a:schemeClr val="bg1"/>
                  </a:solidFill>
                  <a:effectLst>
                    <a:glow rad="228600">
                      <a:schemeClr val="tx1">
                        <a:alpha val="40000"/>
                      </a:schemeClr>
                    </a:glow>
                  </a:effectLst>
                </a:rPr>
                <a:t>contemplate </a:t>
              </a:r>
              <a:r>
                <a:rPr lang="en-IN" sz="2200" b="1" dirty="0">
                  <a:solidFill>
                    <a:schemeClr val="bg1"/>
                  </a:solidFill>
                  <a:effectLst>
                    <a:glow rad="228600">
                      <a:schemeClr val="tx1">
                        <a:alpha val="40000"/>
                      </a:schemeClr>
                    </a:glow>
                  </a:effectLst>
                </a:rPr>
                <a:t>on the various options available to them. </a:t>
              </a:r>
              <a:r>
                <a:rPr lang="en-IN" sz="2200" b="1" dirty="0" smtClean="0">
                  <a:solidFill>
                    <a:schemeClr val="bg1"/>
                  </a:solidFill>
                  <a:effectLst>
                    <a:glow rad="228600">
                      <a:schemeClr val="tx1">
                        <a:alpha val="40000"/>
                      </a:schemeClr>
                    </a:glow>
                  </a:effectLst>
                </a:rPr>
                <a:t>Vice </a:t>
              </a:r>
              <a:r>
                <a:rPr lang="en-IN" sz="2200" b="1" dirty="0">
                  <a:solidFill>
                    <a:schemeClr val="bg1"/>
                  </a:solidFill>
                  <a:effectLst>
                    <a:glow rad="228600">
                      <a:schemeClr val="tx1">
                        <a:alpha val="40000"/>
                      </a:schemeClr>
                    </a:glow>
                  </a:effectLst>
                </a:rPr>
                <a:t>President of Operations suggests that they should think about ‘outsourcing’ the customer service part of </a:t>
              </a:r>
              <a:r>
                <a:rPr lang="en-IN" sz="2200" b="1" dirty="0" smtClean="0">
                  <a:solidFill>
                    <a:schemeClr val="bg1"/>
                  </a:solidFill>
                  <a:effectLst>
                    <a:glow rad="228600">
                      <a:schemeClr val="tx1">
                        <a:alpha val="40000"/>
                      </a:schemeClr>
                    </a:glow>
                  </a:effectLst>
                </a:rPr>
                <a:t>business </a:t>
              </a:r>
              <a:r>
                <a:rPr lang="en-IN" sz="2200" b="1" dirty="0">
                  <a:solidFill>
                    <a:schemeClr val="bg1"/>
                  </a:solidFill>
                  <a:effectLst>
                    <a:glow rad="228600">
                      <a:schemeClr val="tx1">
                        <a:alpha val="40000"/>
                      </a:schemeClr>
                    </a:glow>
                  </a:effectLst>
                </a:rPr>
                <a:t>operations.</a:t>
              </a:r>
            </a:p>
          </p:txBody>
        </p:sp>
      </p:grpSp>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906913" y="15649"/>
            <a:ext cx="1253499" cy="1270211"/>
          </a:xfrm>
          <a:prstGeom prst="rect">
            <a:avLst/>
          </a:prstGeom>
        </p:spPr>
      </p:pic>
    </p:spTree>
    <p:custDataLst>
      <p:tags r:id="rId1"/>
    </p:custDataLst>
    <p:extLst>
      <p:ext uri="{BB962C8B-B14F-4D97-AF65-F5344CB8AC3E}">
        <p14:creationId xmlns:p14="http://schemas.microsoft.com/office/powerpoint/2010/main" val="185365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lide(from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83e89bdb23f9516f4e362f6bf1aac6383345e6"/>
  <p:tag name="ISPRING_RESOURCE_PATHS_HASH_2" val="95d6c4498e2af05ad2283a4b4679ffb691f8a5"/>
</p:tagLst>
</file>

<file path=ppt/tags/tag10.xml><?xml version="1.0" encoding="utf-8"?>
<p:tagLst xmlns:a="http://schemas.openxmlformats.org/drawingml/2006/main" xmlns:r="http://schemas.openxmlformats.org/officeDocument/2006/relationships" xmlns:p="http://schemas.openxmlformats.org/presentationml/2006/main">
  <p:tag name="GENSWF_SLIDE_TITLE" val="Introduction - 7/10"/>
  <p:tag name="GENSWF_ADVANCE_TIME" val="0.00"/>
  <p:tag name="ISPRING_SLIDE_INDENT_LEVEL" val="1"/>
  <p:tag name="ISPRING_CUSTOM_TIMING_USED" val="0"/>
</p:tagLst>
</file>

<file path=ppt/tags/tag11.xml><?xml version="1.0" encoding="utf-8"?>
<p:tagLst xmlns:a="http://schemas.openxmlformats.org/drawingml/2006/main" xmlns:r="http://schemas.openxmlformats.org/officeDocument/2006/relationships" xmlns:p="http://schemas.openxmlformats.org/presentationml/2006/main">
  <p:tag name="GENSWF_SLIDE_TITLE" val="Introduction - 8/10"/>
  <p:tag name="GENSWF_ADVANCE_TIME" val="0.00"/>
  <p:tag name="ISPRING_SLIDE_INDENT_LEVEL" val="1"/>
  <p:tag name="ISPRING_CUSTOM_TIMING_USED" val="0"/>
</p:tagLst>
</file>

<file path=ppt/tags/tag12.xml><?xml version="1.0" encoding="utf-8"?>
<p:tagLst xmlns:a="http://schemas.openxmlformats.org/drawingml/2006/main" xmlns:r="http://schemas.openxmlformats.org/officeDocument/2006/relationships" xmlns:p="http://schemas.openxmlformats.org/presentationml/2006/main">
  <p:tag name="GENSWF_SLIDE_TITLE" val="Introduction - 10/10"/>
  <p:tag name="GENSWF_ADVANCE_TIME" val="0.00"/>
  <p:tag name="ISPRING_SLIDE_INDENT_LEVEL" val="1"/>
  <p:tag name="ISPRING_CUSTOM_TIMING_USED" val="0"/>
</p:tagLst>
</file>

<file path=ppt/tags/tag13.xml><?xml version="1.0" encoding="utf-8"?>
<p:tagLst xmlns:a="http://schemas.openxmlformats.org/drawingml/2006/main" xmlns:r="http://schemas.openxmlformats.org/officeDocument/2006/relationships" xmlns:p="http://schemas.openxmlformats.org/presentationml/2006/main">
  <p:tag name="GENSWF_SLIDE_TITLE" val="What is Business Process Outsourcing (BPO)? - 1/2"/>
  <p:tag name="GENSWF_ADVANCE_TIME" val="0.00"/>
  <p:tag name="ISPRING_SLIDE_INDENT_LEVEL" val="1"/>
  <p:tag name="ISPRING_CUSTOM_TIMING_USED" val="0"/>
</p:tagLst>
</file>

<file path=ppt/tags/tag14.xml><?xml version="1.0" encoding="utf-8"?>
<p:tagLst xmlns:a="http://schemas.openxmlformats.org/drawingml/2006/main" xmlns:r="http://schemas.openxmlformats.org/officeDocument/2006/relationships" xmlns:p="http://schemas.openxmlformats.org/presentationml/2006/main">
  <p:tag name="GENSWF_SLIDE_TITLE" val="Why Business Process Outsourcing (BPO)? - 1/7"/>
  <p:tag name="GENSWF_ADVANCE_TIME" val="0.00"/>
  <p:tag name="ISPRING_SLIDE_INDENT_LEVEL" val="1"/>
  <p:tag name="ISPRING_CUSTOM_TIMING_USED" val="0"/>
</p:tagLst>
</file>

<file path=ppt/tags/tag15.xml><?xml version="1.0" encoding="utf-8"?>
<p:tagLst xmlns:a="http://schemas.openxmlformats.org/drawingml/2006/main" xmlns:r="http://schemas.openxmlformats.org/officeDocument/2006/relationships" xmlns:p="http://schemas.openxmlformats.org/presentationml/2006/main">
  <p:tag name="GENSWF_SLIDE_TITLE" val="BPO and the Global Economy - 1/8"/>
  <p:tag name="GENSWF_ADVANCE_TIME" val="0.00"/>
  <p:tag name="ISPRING_SLIDE_INDENT_LEVEL" val="1"/>
  <p:tag name="ISPRING_CUSTOM_TIMING_USED" val="0"/>
</p:tagLst>
</file>

<file path=ppt/tags/tag16.xml><?xml version="1.0" encoding="utf-8"?>
<p:tagLst xmlns:a="http://schemas.openxmlformats.org/drawingml/2006/main" xmlns:r="http://schemas.openxmlformats.org/officeDocument/2006/relationships" xmlns:p="http://schemas.openxmlformats.org/presentationml/2006/main">
  <p:tag name="GENSWF_SLIDE_TITLE" val="Drivers of the BPO Phenomenon"/>
  <p:tag name="GENSWF_ADVANCE_TIME" val="0.00"/>
  <p:tag name="ISPRING_SLIDE_INDENT_LEVEL" val="1"/>
  <p:tag name="ISPRING_CUSTOM_TIMING_USED" val="0"/>
</p:tagLst>
</file>

<file path=ppt/tags/tag17.xml><?xml version="1.0" encoding="utf-8"?>
<p:tagLst xmlns:a="http://schemas.openxmlformats.org/drawingml/2006/main" xmlns:r="http://schemas.openxmlformats.org/officeDocument/2006/relationships" xmlns:p="http://schemas.openxmlformats.org/presentationml/2006/main">
  <p:tag name="GENSWF_SLIDE_TITLE" val="Role of Selecting the Right Partner in BPO - 1/2"/>
  <p:tag name="GENSWF_ADVANCE_TIME" val="0.00"/>
  <p:tag name="ISPRING_SLIDE_INDENT_LEVEL" val="1"/>
  <p:tag name="ISPRING_CUSTOM_TIMING_USED" val="0"/>
</p:tagLst>
</file>

<file path=ppt/tags/tag18.xml><?xml version="1.0" encoding="utf-8"?>
<p:tagLst xmlns:a="http://schemas.openxmlformats.org/drawingml/2006/main" xmlns:r="http://schemas.openxmlformats.org/officeDocument/2006/relationships" xmlns:p="http://schemas.openxmlformats.org/presentationml/2006/main">
  <p:tag name="GENSWF_SLIDE_TITLE" val="Stage of Business Life Cycle"/>
  <p:tag name="GENSWF_ADVANCE_TIME" val="0.00"/>
  <p:tag name="ISPRING_SLIDE_INDENT_LEVEL" val="1"/>
  <p:tag name="ISPRING_CUSTOM_TIMING_USED" val="0"/>
</p:tagLst>
</file>

<file path=ppt/tags/tag19.xml><?xml version="1.0" encoding="utf-8"?>
<p:tagLst xmlns:a="http://schemas.openxmlformats.org/drawingml/2006/main" xmlns:r="http://schemas.openxmlformats.org/officeDocument/2006/relationships" xmlns:p="http://schemas.openxmlformats.org/presentationml/2006/main">
  <p:tag name="GENSWF_SLIDE_TITLE" val="How to Thrive in Competitive BPO Market? - 1/3"/>
  <p:tag name="GENSWF_ADVANCE_TIME" val="0.00"/>
  <p:tag name="ISPRING_SLIDE_INDENT_LEVEL" val="0"/>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GENSWF_SLIDE_TITLE" val="Business Process Outsourcing"/>
  <p:tag name="GENSWF_ADVANCE_TIME" val="0.00"/>
  <p:tag name="ISPRING_SLIDE_INDENT_LEVEL" val="0"/>
  <p:tag name="ISPRING_CUSTOM_TIMING_USED" val="0"/>
</p:tagLst>
</file>

<file path=ppt/tags/tag20.xml><?xml version="1.0" encoding="utf-8"?>
<p:tagLst xmlns:a="http://schemas.openxmlformats.org/drawingml/2006/main" xmlns:r="http://schemas.openxmlformats.org/officeDocument/2006/relationships" xmlns:p="http://schemas.openxmlformats.org/presentationml/2006/main">
  <p:tag name="GENSWF_SLIDE_TITLE" val="Increase in Profit Margins - 1/3"/>
  <p:tag name="GENSWF_ADVANCE_TIME" val="0.00"/>
  <p:tag name="ISPRING_SLIDE_INDENT_LEVEL" val="1"/>
  <p:tag name="ISPRING_CUSTOM_TIMING_USED" val="0"/>
</p:tagLst>
</file>

<file path=ppt/tags/tag21.xml><?xml version="1.0" encoding="utf-8"?>
<p:tagLst xmlns:a="http://schemas.openxmlformats.org/drawingml/2006/main" xmlns:r="http://schemas.openxmlformats.org/officeDocument/2006/relationships" xmlns:p="http://schemas.openxmlformats.org/presentationml/2006/main">
  <p:tag name="GENSWF_SLIDE_TITLE" val="Effect of BPO on the Workforce - 1/5"/>
  <p:tag name="GENSWF_ADVANCE_TIME" val="0.00"/>
  <p:tag name="ISPRING_SLIDE_INDENT_LEVEL" val="1"/>
  <p:tag name="ISPRING_CUSTOM_TIMING_USED" val="0"/>
</p:tagLst>
</file>

<file path=ppt/tags/tag22.xml><?xml version="1.0" encoding="utf-8"?>
<p:tagLst xmlns:a="http://schemas.openxmlformats.org/drawingml/2006/main" xmlns:r="http://schemas.openxmlformats.org/officeDocument/2006/relationships" xmlns:p="http://schemas.openxmlformats.org/presentationml/2006/main">
  <p:tag name="GENSWF_SLIDE_TITLE" val="Effect of Global Financial Crisis on BPO Sector - 2/3"/>
  <p:tag name="GENSWF_ADVANCE_TIME" val="0.00"/>
  <p:tag name="ISPRING_SLIDE_INDENT_LEVEL" val="1"/>
  <p:tag name="ISPRING_CUSTOM_TIMING_USED" val="0"/>
</p:tagLst>
</file>

<file path=ppt/tags/tag23.xml><?xml version="1.0" encoding="utf-8"?>
<p:tagLst xmlns:a="http://schemas.openxmlformats.org/drawingml/2006/main" xmlns:r="http://schemas.openxmlformats.org/officeDocument/2006/relationships" xmlns:p="http://schemas.openxmlformats.org/presentationml/2006/main">
  <p:tag name="GENSWF_SLIDE_TITLE" val="What is meant by Reverse Outsourcing? - 1/8"/>
  <p:tag name="GENSWF_ADVANCE_TIME" val="0.00"/>
  <p:tag name="ISPRING_SLIDE_INDENT_LEVEL" val="1"/>
  <p:tag name="ISPRING_CUSTOM_TIMING_USED" val="0"/>
</p:tagLst>
</file>

<file path=ppt/tags/tag24.xml><?xml version="1.0" encoding="utf-8"?>
<p:tagLst xmlns:a="http://schemas.openxmlformats.org/drawingml/2006/main" xmlns:r="http://schemas.openxmlformats.org/officeDocument/2006/relationships" xmlns:p="http://schemas.openxmlformats.org/presentationml/2006/main">
  <p:tag name="GENSWF_SLIDE_TITLE" val="BPO Partner Management - 1/3"/>
  <p:tag name="GENSWF_ADVANCE_TIME" val="0.00"/>
  <p:tag name="ISPRING_SLIDE_INDENT_LEVEL" val="1"/>
  <p:tag name="ISPRING_CUSTOM_TIMING_USED" val="0"/>
</p:tagLst>
</file>

<file path=ppt/tags/tag2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3.xml><?xml version="1.0" encoding="utf-8"?>
<p:tagLst xmlns:a="http://schemas.openxmlformats.org/drawingml/2006/main" xmlns:r="http://schemas.openxmlformats.org/officeDocument/2006/relationships" xmlns:p="http://schemas.openxmlformats.org/presentationml/2006/main">
  <p:tag name="GENSWF_SLIDE_TITLE" val="Course Objectives"/>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SLIDE_TITLE" val="Introduction"/>
  <p:tag name="GENSWF_ADVANCE_TIME" val="0.00"/>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SLIDE_TITLE" val="Introduction - 1/10"/>
  <p:tag name="GENSWF_ADVANCE_TIME" val="0.00"/>
  <p:tag name="ISPRING_SLIDE_INDENT_LEVEL" val="1"/>
  <p:tag name="ISPRING_CUSTOM_TIMING_USED" val="0"/>
</p:tagLst>
</file>

<file path=ppt/tags/tag6.xml><?xml version="1.0" encoding="utf-8"?>
<p:tagLst xmlns:a="http://schemas.openxmlformats.org/drawingml/2006/main" xmlns:r="http://schemas.openxmlformats.org/officeDocument/2006/relationships" xmlns:p="http://schemas.openxmlformats.org/presentationml/2006/main">
  <p:tag name="GENSWF_SLIDE_TITLE" val="Introduction - 2/10"/>
  <p:tag name="GENSWF_ADVANCE_TIME" val="0.00"/>
  <p:tag name="ISPRING_SLIDE_INDENT_LEVEL" val="1"/>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GENSWF_SLIDE_TITLE" val="Introduction - 4/10"/>
  <p:tag name="GENSWF_ADVANCE_TIME" val="0.00"/>
  <p:tag name="ISPRING_SLIDE_INDENT_LEVEL" val="1"/>
  <p:tag name="ISPRING_CUSTOM_TIMING_USED" val="0"/>
</p:tagLst>
</file>

<file path=ppt/tags/tag8.xml><?xml version="1.0" encoding="utf-8"?>
<p:tagLst xmlns:a="http://schemas.openxmlformats.org/drawingml/2006/main" xmlns:r="http://schemas.openxmlformats.org/officeDocument/2006/relationships" xmlns:p="http://schemas.openxmlformats.org/presentationml/2006/main">
  <p:tag name="GENSWF_SLIDE_TITLE" val="Introduction - 5/10"/>
  <p:tag name="GENSWF_ADVANCE_TIME" val="0.00"/>
  <p:tag name="ISPRING_SLIDE_INDENT_LEVEL" val="1"/>
  <p:tag name="ISPRING_CUSTOM_TIMING_USED" val="0"/>
</p:tagLst>
</file>

<file path=ppt/tags/tag9.xml><?xml version="1.0" encoding="utf-8"?>
<p:tagLst xmlns:a="http://schemas.openxmlformats.org/drawingml/2006/main" xmlns:r="http://schemas.openxmlformats.org/officeDocument/2006/relationships" xmlns:p="http://schemas.openxmlformats.org/presentationml/2006/main">
  <p:tag name="GENSWF_SLIDE_TITLE" val="Introduction - 6/10"/>
  <p:tag name="GENSWF_ADVANCE_TIME" val="0.00"/>
  <p:tag name="ISPRING_SLIDE_INDENT_LEVEL" val="1"/>
  <p:tag name="ISPRING_CUSTOM_TIMING_USED"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3189</TotalTime>
  <Words>1279</Words>
  <Application>Microsoft Office PowerPoint</Application>
  <PresentationFormat>On-screen Show (4:3)</PresentationFormat>
  <Paragraphs>107</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HP</cp:lastModifiedBy>
  <cp:revision>425</cp:revision>
  <dcterms:created xsi:type="dcterms:W3CDTF">2014-09-16T03:33:38Z</dcterms:created>
  <dcterms:modified xsi:type="dcterms:W3CDTF">2017-09-09T05:09:14Z</dcterms:modified>
</cp:coreProperties>
</file>