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  <p:sldId id="256" r:id="rId6"/>
    <p:sldId id="454" r:id="rId7"/>
    <p:sldId id="451" r:id="rId8"/>
    <p:sldId id="45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68" autoAdjust="0"/>
    <p:restoredTop sz="94660"/>
  </p:normalViewPr>
  <p:slideViewPr>
    <p:cSldViewPr snapToGrid="0">
      <p:cViewPr>
        <p:scale>
          <a:sx n="46" d="100"/>
          <a:sy n="46" d="100"/>
        </p:scale>
        <p:origin x="-180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2CF8-1B3F-4CB3-9540-B4321508C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1399F2-9204-4697-BCB1-551132C84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91FBC-AE28-474B-B6DF-203BB3249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48334-489E-4A12-8706-34DEAAE88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47D2F-BF88-49AE-B6C4-C24A8E0B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3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79835-20FF-4829-ADC6-404D154A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2EE73C-0DA1-4EE1-9EC2-6F6A0DB4B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0B10B-CB3E-48A3-95F7-6EAD7A76B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AE4A5-AEA9-45D9-99D4-8BFFCE14B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DBEE4-6DF4-4743-90CB-5DA81CBD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9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A568F-55CC-4E97-9621-80528B37AD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1B8828-FC1C-4BAF-B389-563860AB4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91215-7134-465E-8E69-4471ACE1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F3E33-9C3E-4F7F-B4E8-CEB6F24C3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5F8EC-3081-4D17-8751-0FE55EE2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D258-EE8E-49D4-8684-57F8BF962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A7595-3FB0-4344-879F-F73FE97BF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C9C7E-C21F-41D0-A8FF-DA6E48290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32421-E137-4846-8C6A-D8E2F7463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EB39-0C52-4C2E-BFC3-9BE546E1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2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D93BA-9AAF-4FAC-807B-6DA3400DE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5BC44-30BE-4E6B-969F-15C978B74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6A591-99FD-4759-8843-6F31D0461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D2D95-3772-4534-B4AF-C4535537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B8853-22C3-478D-B1A4-2A87FA34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0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08C4E-03D0-4D76-8F53-E9CF4F702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11F32-4531-455C-8DF0-134213411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5A773B-3414-4E06-93A5-7BF04E5CE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58AAB-DCD1-4E47-AE38-8049C07E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93769-222C-40BA-9860-B1D45B5B5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A53B4-6461-44F8-A3CC-375D8A9FA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1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34F6F-49D6-41C6-B31E-BD46BDC11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2376A-005E-4F8E-A4CC-A8F5547FE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1DDF65-237B-491D-A035-68252CB92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CB61A9-693F-416D-B998-802E43CDE8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990E72-537F-4FB2-84B8-286692330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DFD9F9-AE98-4E01-9C5F-D47FFED7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43222D-2159-4CAE-A3C3-42940FA3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836978-67A5-4F71-9B3B-8A1F3A86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94B79-4226-42B1-AF11-A301AB3A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309423-C472-4CEE-97CB-FE991F7E9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F0EED-8844-4897-8F46-8A73C25E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27A5B-80EC-4CD5-BFAB-F14B454B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1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4CBA3A-670F-4B8D-9320-91515BFA5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B422D9-06AE-48E9-9F80-A8DE008CA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58158-15BD-401A-9217-1A237618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2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F83AA-B0DA-4309-BED1-699B56882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37883-1F5D-4C78-9D1D-35AA82E20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0B740-4BF8-496D-BE51-FA30EADCF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4333C-3726-42EA-B4E0-BCF90ADE8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CD55C-210F-43FE-AC5C-448B0DF8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A4406-7FEB-4DB0-921A-697CEF276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A7AAC-EBE9-40E5-A726-12810FEE4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CCD9D2-A088-44AA-9638-A1FB817EB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FFDAF-EB3E-4FA7-BDB3-213D9ACB9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D0A0E-5004-4487-8B5B-F989C58A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C2708-22E8-4447-A1BE-A1D105ACA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D64D6-CF9D-428B-977A-55AA5671D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9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6BFAF4-1E72-4930-9AE7-817F53322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C4259-01E3-49BE-BF8C-23855E684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73CC-FAAE-4FB5-8AB9-7C8A8AC7D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32ED-64E9-4C96-8F16-AB2D2FACF56E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86323-7DCE-4163-8A1A-56C2D2EBD9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E2292-B123-4C38-ABBF-6737C1884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0E533-48F1-450F-8979-008DEC7E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CE026-8949-46D5-8F3F-0435B03E3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9705"/>
            <a:ext cx="9144000" cy="1049311"/>
          </a:xfrm>
        </p:spPr>
        <p:txBody>
          <a:bodyPr>
            <a:normAutofit/>
          </a:bodyPr>
          <a:lstStyle/>
          <a:p>
            <a:r>
              <a:rPr lang="en-US" sz="4000" b="1" dirty="0"/>
              <a:t>BPM – Trends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60A020-FD88-4111-8EAC-34442CCB8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99016"/>
            <a:ext cx="9144000" cy="424221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Companies focused on incremental process improvements and not a company-wide change in culture</a:t>
            </a:r>
          </a:p>
          <a:p>
            <a:pPr algn="l"/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elling the idea of documenting, tracking, and improving processes to senior managers is  a Challenge</a:t>
            </a:r>
          </a:p>
          <a:p>
            <a:pPr algn="l"/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process management improvement could gain more traction with top-down leadership and as part of an enterprise-wide effort.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379DF-680E-4982-8435-8D81EF5E9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2033"/>
            <a:ext cx="9144000" cy="98185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BP Trends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E25642-91F6-490D-9A98-9FF554207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3554"/>
            <a:ext cx="9144000" cy="3942413"/>
          </a:xfrm>
        </p:spPr>
        <p:txBody>
          <a:bodyPr/>
          <a:lstStyle/>
          <a:p>
            <a:pPr algn="l"/>
            <a:r>
              <a:rPr lang="en-US" b="1" dirty="0"/>
              <a:t>BP Trends survey of 2020 shows</a:t>
            </a: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Overall, 96% of businesses reported having at least some business processes documented, which of course, is a good first step.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Only 11% of the respondents said they never documented processes, but only 23% reported frequently doing so.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Only 2% of the companies surveyed said they always documented business processes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89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B2279-61E2-4A0C-9907-B0FD85929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7806"/>
            <a:ext cx="9144000" cy="77764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BP Trends Survey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084A9-24AB-4873-8B87-BADCA7FFF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58780"/>
            <a:ext cx="9144000" cy="4212236"/>
          </a:xfrm>
        </p:spPr>
        <p:txBody>
          <a:bodyPr/>
          <a:lstStyle/>
          <a:p>
            <a:pPr algn="l"/>
            <a:r>
              <a:rPr lang="en-US" b="1" dirty="0"/>
              <a:t>BP Trends survey of 2020 shows</a:t>
            </a:r>
          </a:p>
          <a:p>
            <a:pPr algn="l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Overall, 96% of businesses reported having at least some business processes documented, which of course, is a good first step.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11% of the respondents said they never documented processes, but only 23% reported frequently doing so.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2% of the companies surveyed said they always documented business processes.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9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63D85-2083-4AF9-8181-F273A87E7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1884"/>
            <a:ext cx="9144000" cy="81136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+mn-lt"/>
              </a:rPr>
              <a:t>Red Hat Survey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83A241-0DAF-4A1A-AA2C-FF182A869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98623"/>
            <a:ext cx="9144000" cy="36576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Reasons companies choose to invest in improving their own process management. </a:t>
            </a:r>
          </a:p>
          <a:p>
            <a:pPr algn="l"/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desire to improve customer satisfaction: 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42%</a:t>
            </a: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desire to improve efficiency and agility: 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ts val="225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Companies with process change projects underway: 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37%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939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428C2-460F-441D-95E8-19AE39E9D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9685"/>
            <a:ext cx="9144000" cy="77948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Benefits of BPM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635A4-99DE-4E0A-81D0-4EE76EF55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74" y="1499016"/>
            <a:ext cx="9758596" cy="454202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BPM involves Planning, Documenting, Enforcing, Measuring and Improving processes</a:t>
            </a:r>
          </a:p>
          <a:p>
            <a:pPr algn="l"/>
            <a:r>
              <a:rPr lang="en-US" b="1" dirty="0"/>
              <a:t>Examples.. Oil Refinery , Power Plant, Assembly line.</a:t>
            </a:r>
          </a:p>
          <a:p>
            <a:pPr algn="l"/>
            <a:r>
              <a:rPr lang="en-US" b="1" dirty="0"/>
              <a:t>Chernobyl disaster was due to non-compliance of process.</a:t>
            </a:r>
          </a:p>
          <a:p>
            <a:pPr algn="l"/>
            <a:r>
              <a:rPr lang="en-US" b="1" dirty="0"/>
              <a:t>Overshooting a traffic signal may cause an accident due to non-compliance.</a:t>
            </a:r>
          </a:p>
          <a:p>
            <a:pPr algn="l"/>
            <a:r>
              <a:rPr lang="en-US" b="1" dirty="0"/>
              <a:t>Student Handbook, Placement Policy, NGO/ Capstone/IIP Project Guidelines are examples of Process Management.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155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738D5-6325-4715-AA2B-F395BAE2F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8930"/>
            <a:ext cx="9144000" cy="96127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BPM – Examples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0ADFE-E7CD-4CC8-A305-2E9F2629C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6828"/>
            <a:ext cx="9144000" cy="370444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b="1" dirty="0"/>
              <a:t>Purchase Approvals</a:t>
            </a:r>
          </a:p>
          <a:p>
            <a:pPr algn="l"/>
            <a:endParaRPr lang="en-US" sz="9600" b="1" dirty="0"/>
          </a:p>
          <a:p>
            <a:pPr algn="l"/>
            <a:r>
              <a:rPr lang="en-US" sz="9600" b="1" dirty="0"/>
              <a:t>Invoice processing</a:t>
            </a:r>
          </a:p>
          <a:p>
            <a:pPr algn="l"/>
            <a:endParaRPr lang="en-US" sz="9600" b="1" dirty="0"/>
          </a:p>
          <a:p>
            <a:pPr algn="l"/>
            <a:r>
              <a:rPr lang="en-US" sz="9600" b="1" dirty="0"/>
              <a:t>Supplier Management</a:t>
            </a:r>
          </a:p>
          <a:p>
            <a:pPr algn="l"/>
            <a:endParaRPr lang="en-US" sz="9600" b="1" dirty="0"/>
          </a:p>
          <a:p>
            <a:pPr algn="l"/>
            <a:r>
              <a:rPr lang="en-US" sz="9600" b="1" dirty="0"/>
              <a:t>Contract Management</a:t>
            </a:r>
          </a:p>
          <a:p>
            <a:pPr algn="l"/>
            <a:endParaRPr lang="en-US" sz="9600" b="1" dirty="0"/>
          </a:p>
          <a:p>
            <a:pPr algn="l"/>
            <a:r>
              <a:rPr lang="en-US" sz="9600" b="1" dirty="0"/>
              <a:t>Business Strategy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19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3B4E4-B076-424B-8D20-5D3BCA74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Top Domestic BPM Companies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F1F88-8E87-4D02-89FE-6E821A5B6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 domestic BPM companies and their services include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Genpact Ltd. –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finance and accounting, human resources, procurement, legal, media, and IT infrastructure.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indent="0" fontAlgn="base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Tata Consultancy Services Ltd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– finance and accounting, customer management, analytics, human resources, procurement, IT, cloud, and engineering.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Wipro BPO 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human resources, procurement, order management, knowledge processing, finance and accounting, technical and research/analytical services, and customer relationship management.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Infosys BPO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IT platforms, customer relationship management, finance and accounting, human resources, legal processing, sales, and procurement services.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Aegis Ltd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– a branch of Mumbai-based Essar Group; finance and accounting, human resources, spend management, customer relationship management, and engineering.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WNS Global Services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(P) Ltd. – customer relationship management, finance and accounting, legal, procurement, analytics, risk management, and transformation services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761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3B4E4-B076-424B-8D20-5D3BCA74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Top Foreign BPM Companies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F1F88-8E87-4D02-89FE-6E821A5B6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5073427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 Foreign BPM companies and their services include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Serco Global Services 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(U.K.) – contact center services, back office, finance and accounting, knowledge services, and counseling.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EXL Services 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(New York) – collections, transaction processing, finance and accounting, customer relationship management, and legal processing.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Convergys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(Ohio) – customer service, technical support, back office, outbound, sales, collections, relationship management, analytics, service channels, home agent, and customer interaction technology.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Accenture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(Ireland) – procurement or human resources across strategy, digital, technology, .and operations platforms.</a:t>
            </a: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Concentrix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(California) – analytics, quality assurance and analytics, computer telephony integration, CCSI, knowledge management, and collections.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Sutherland Global Services 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(New York) – business transformation, knowledge services, front office, services, back office services, and technology-enabled services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8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667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BPM – Trends </vt:lpstr>
      <vt:lpstr>BP Trends Survey</vt:lpstr>
      <vt:lpstr>BP Trends Survey 2020</vt:lpstr>
      <vt:lpstr>Red Hat Survey </vt:lpstr>
      <vt:lpstr>Benefits of BPM </vt:lpstr>
      <vt:lpstr>BPM – Examples </vt:lpstr>
      <vt:lpstr>Top Domestic BPM Companies </vt:lpstr>
      <vt:lpstr>Top Foreign BPM Companies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of BPM </dc:title>
  <dc:creator>B V R Murty</dc:creator>
  <cp:lastModifiedBy>B V R Murty</cp:lastModifiedBy>
  <cp:revision>25</cp:revision>
  <dcterms:created xsi:type="dcterms:W3CDTF">2021-02-07T14:24:46Z</dcterms:created>
  <dcterms:modified xsi:type="dcterms:W3CDTF">2021-02-08T08:14:47Z</dcterms:modified>
</cp:coreProperties>
</file>