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96" r:id="rId3"/>
    <p:sldId id="330" r:id="rId4"/>
    <p:sldId id="298" r:id="rId5"/>
    <p:sldId id="319" r:id="rId6"/>
    <p:sldId id="315" r:id="rId7"/>
    <p:sldId id="320" r:id="rId8"/>
    <p:sldId id="317" r:id="rId9"/>
    <p:sldId id="316" r:id="rId10"/>
    <p:sldId id="321" r:id="rId11"/>
    <p:sldId id="322" r:id="rId12"/>
    <p:sldId id="323" r:id="rId13"/>
    <p:sldId id="324" r:id="rId14"/>
    <p:sldId id="325" r:id="rId15"/>
    <p:sldId id="326" r:id="rId16"/>
    <p:sldId id="328" r:id="rId17"/>
    <p:sldId id="329" r:id="rId18"/>
    <p:sldId id="327"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10F3E82-E778-43DD-80DD-E03CE32F7050}" type="datetimeFigureOut">
              <a:rPr lang="en-IN" smtClean="0"/>
              <a:t>06/12/2021</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28288992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F3E82-E778-43DD-80DD-E03CE32F7050}" type="datetimeFigureOut">
              <a:rPr lang="en-IN" smtClean="0"/>
              <a:t>06/12/2021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321864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t>06/12/2021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3702350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t>06/12/2021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337215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t>06/12/2021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3365291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t>06/12/2021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2281193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t>06/12/2021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2734905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F3E82-E778-43DD-80DD-E03CE32F7050}" type="datetimeFigureOut">
              <a:rPr lang="en-IN" smtClean="0"/>
              <a:t>06/12/2021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FC1CD6-C18B-4410-AB61-50DC0230780C}"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9408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F3E82-E778-43DD-80DD-E03CE32F7050}" type="datetimeFigureOut">
              <a:rPr lang="en-IN" smtClean="0"/>
              <a:t>06/12/2021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13268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F3E82-E778-43DD-80DD-E03CE32F7050}" type="datetimeFigureOut">
              <a:rPr lang="en-IN" smtClean="0"/>
              <a:t>06/12/2021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126678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t>06/12/2021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242504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0F3E82-E778-43DD-80DD-E03CE32F7050}" type="datetimeFigureOut">
              <a:rPr lang="en-IN" smtClean="0"/>
              <a:t>06/12/2021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27263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0F3E82-E778-43DD-80DD-E03CE32F7050}" type="datetimeFigureOut">
              <a:rPr lang="en-IN" smtClean="0"/>
              <a:t>06/12/2021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325987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0F3E82-E778-43DD-80DD-E03CE32F7050}" type="datetimeFigureOut">
              <a:rPr lang="en-IN" smtClean="0"/>
              <a:t>06/12/2021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54288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10F3E82-E778-43DD-80DD-E03CE32F7050}" type="datetimeFigureOut">
              <a:rPr lang="en-IN" smtClean="0"/>
              <a:t>06/12/2021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334850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F3E82-E778-43DD-80DD-E03CE32F7050}" type="datetimeFigureOut">
              <a:rPr lang="en-IN" smtClean="0"/>
              <a:t>06/12/2021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366284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F3E82-E778-43DD-80DD-E03CE32F7050}" type="datetimeFigureOut">
              <a:rPr lang="en-IN" smtClean="0"/>
              <a:t>06/12/2021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1FC1CD6-C18B-4410-AB61-50DC0230780C}" type="slidenum">
              <a:rPr lang="en-IN" smtClean="0"/>
              <a:t>‹#›</a:t>
            </a:fld>
            <a:endParaRPr lang="en-IN"/>
          </a:p>
        </p:txBody>
      </p:sp>
    </p:spTree>
    <p:extLst>
      <p:ext uri="{BB962C8B-B14F-4D97-AF65-F5344CB8AC3E}">
        <p14:creationId xmlns:p14="http://schemas.microsoft.com/office/powerpoint/2010/main" val="405367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0F3E82-E778-43DD-80DD-E03CE32F7050}" type="datetimeFigureOut">
              <a:rPr lang="en-IN" smtClean="0"/>
              <a:t>06/12/2021</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FC1CD6-C18B-4410-AB61-50DC0230780C}" type="slidenum">
              <a:rPr lang="en-IN" smtClean="0"/>
              <a:t>‹#›</a:t>
            </a:fld>
            <a:endParaRPr lang="en-IN"/>
          </a:p>
        </p:txBody>
      </p:sp>
    </p:spTree>
    <p:extLst>
      <p:ext uri="{BB962C8B-B14F-4D97-AF65-F5344CB8AC3E}">
        <p14:creationId xmlns:p14="http://schemas.microsoft.com/office/powerpoint/2010/main" val="22466922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8157" y="2545520"/>
            <a:ext cx="8772941" cy="2421464"/>
          </a:xfrm>
        </p:spPr>
        <p:txBody>
          <a:bodyPr>
            <a:normAutofit/>
          </a:bodyPr>
          <a:lstStyle/>
          <a:p>
            <a:pPr algn="l"/>
            <a:r>
              <a:rPr lang="en-US" dirty="0"/>
              <a:t>Introduction to Business Processes Outsourcing </a:t>
            </a:r>
            <a:endParaRPr lang="en-IN" b="1" dirty="0"/>
          </a:p>
        </p:txBody>
      </p:sp>
      <p:sp>
        <p:nvSpPr>
          <p:cNvPr id="3" name="Subtitle 2"/>
          <p:cNvSpPr>
            <a:spLocks noGrp="1"/>
          </p:cNvSpPr>
          <p:nvPr>
            <p:ph type="subTitle" idx="1"/>
          </p:nvPr>
        </p:nvSpPr>
        <p:spPr>
          <a:xfrm>
            <a:off x="4148157" y="4966984"/>
            <a:ext cx="7696201" cy="1405467"/>
          </a:xfrm>
        </p:spPr>
        <p:txBody>
          <a:bodyPr>
            <a:normAutofit/>
          </a:bodyPr>
          <a:lstStyle/>
          <a:p>
            <a:pPr algn="l"/>
            <a:r>
              <a:rPr lang="en-US" sz="2000" dirty="0"/>
              <a:t>Abhinav Sabharwal </a:t>
            </a:r>
            <a:r>
              <a:rPr lang="en-US" sz="2000" dirty="0" smtClean="0"/>
              <a:t>RPA &amp; AGILE  </a:t>
            </a:r>
            <a:r>
              <a:rPr lang="en-US" sz="2000" dirty="0"/>
              <a:t>Trainer @ School of </a:t>
            </a:r>
            <a:r>
              <a:rPr lang="en-US" sz="2000" dirty="0" smtClean="0"/>
              <a:t>RPA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622"/>
            <a:ext cx="4148157" cy="6222234"/>
          </a:xfrm>
          <a:prstGeom prst="rect">
            <a:avLst/>
          </a:prstGeom>
          <a:effectLst>
            <a:glow rad="63500">
              <a:schemeClr val="accent3">
                <a:satMod val="175000"/>
                <a:alpha val="40000"/>
              </a:schemeClr>
            </a:glo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451" y="3313"/>
            <a:ext cx="6191250" cy="6210300"/>
          </a:xfrm>
          <a:prstGeom prst="rect">
            <a:avLst/>
          </a:prstGeom>
        </p:spPr>
      </p:pic>
    </p:spTree>
    <p:extLst>
      <p:ext uri="{BB962C8B-B14F-4D97-AF65-F5344CB8AC3E}">
        <p14:creationId xmlns:p14="http://schemas.microsoft.com/office/powerpoint/2010/main" val="3435357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Top 5 Benefits of Outsourcing</a:t>
            </a:r>
            <a:endParaRPr lang="en-IN" dirty="0"/>
          </a:p>
        </p:txBody>
      </p:sp>
      <p:sp>
        <p:nvSpPr>
          <p:cNvPr id="3" name="Content Placeholder 2"/>
          <p:cNvSpPr>
            <a:spLocks noGrp="1"/>
          </p:cNvSpPr>
          <p:nvPr>
            <p:ph idx="1"/>
          </p:nvPr>
        </p:nvSpPr>
        <p:spPr>
          <a:xfrm>
            <a:off x="884584" y="1920093"/>
            <a:ext cx="7053468" cy="4937908"/>
          </a:xfrm>
        </p:spPr>
        <p:txBody>
          <a:bodyPr>
            <a:normAutofit/>
          </a:bodyPr>
          <a:lstStyle/>
          <a:p>
            <a:pPr algn="just"/>
            <a:r>
              <a:rPr lang="en-IN" b="1" dirty="0"/>
              <a:t>Focusing of </a:t>
            </a:r>
            <a:r>
              <a:rPr lang="en-IN" b="1" dirty="0" smtClean="0"/>
              <a:t>Attention: Outsourcing</a:t>
            </a:r>
            <a:r>
              <a:rPr lang="en-IN" dirty="0" smtClean="0"/>
              <a:t> </a:t>
            </a:r>
            <a:r>
              <a:rPr lang="en-IN" dirty="0"/>
              <a:t>focuses the firms attention and resources on select activities for better efficiency and effectiveness. It provides an opportunity to the organisation to concentrate on areas in which it has core competency and contracting out the rest to the outsourcing partners.</a:t>
            </a:r>
          </a:p>
          <a:p>
            <a:pPr algn="just"/>
            <a:r>
              <a:rPr lang="en-IN" b="1" dirty="0" smtClean="0"/>
              <a:t>Quest </a:t>
            </a:r>
            <a:r>
              <a:rPr lang="en-IN" b="1" dirty="0"/>
              <a:t>for Excellence</a:t>
            </a:r>
            <a:r>
              <a:rPr lang="en-IN" b="1" dirty="0" smtClean="0"/>
              <a:t>: </a:t>
            </a:r>
            <a:r>
              <a:rPr lang="en-IN" dirty="0" smtClean="0"/>
              <a:t>The </a:t>
            </a:r>
            <a:r>
              <a:rPr lang="en-IN" dirty="0"/>
              <a:t>firms excel in the activities that they can do the best (because of core competency or strength) by virtue of limited focus and by contracting out the remaining activities to expert and specialized service providers.</a:t>
            </a:r>
          </a:p>
          <a:p>
            <a:pPr algn="just"/>
            <a:r>
              <a:rPr lang="en-IN" b="1" dirty="0" smtClean="0"/>
              <a:t>Cost </a:t>
            </a:r>
            <a:r>
              <a:rPr lang="en-IN" b="1" dirty="0"/>
              <a:t>Reduction</a:t>
            </a:r>
            <a:r>
              <a:rPr lang="en-IN" b="1" dirty="0" smtClean="0"/>
              <a:t>: </a:t>
            </a:r>
            <a:r>
              <a:rPr lang="en-IN" dirty="0" smtClean="0"/>
              <a:t>It </a:t>
            </a:r>
            <a:r>
              <a:rPr lang="en-IN" dirty="0"/>
              <a:t>not only provides benefits of expert and specialized service of outsourcing partners, but also reduces cost. This happens due to economies of large-scale, which accrue to outsourcing partners as they deliver the same service to a number of organisations</a:t>
            </a:r>
            <a:r>
              <a:rPr lang="en-IN" dirty="0" smtClean="0"/>
              <a:t>.</a:t>
            </a:r>
            <a:endParaRPr lang="en-IN"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135" y="2115586"/>
            <a:ext cx="5957854" cy="5074239"/>
          </a:xfrm>
          <a:prstGeom prst="rect">
            <a:avLst/>
          </a:prstGeom>
        </p:spPr>
      </p:pic>
    </p:spTree>
    <p:extLst>
      <p:ext uri="{BB962C8B-B14F-4D97-AF65-F5344CB8AC3E}">
        <p14:creationId xmlns:p14="http://schemas.microsoft.com/office/powerpoint/2010/main" val="2646278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Top 5 Benefits of Outsourcing</a:t>
            </a:r>
            <a:endParaRPr lang="en-IN" dirty="0"/>
          </a:p>
        </p:txBody>
      </p:sp>
      <p:sp>
        <p:nvSpPr>
          <p:cNvPr id="3" name="Content Placeholder 2"/>
          <p:cNvSpPr>
            <a:spLocks noGrp="1"/>
          </p:cNvSpPr>
          <p:nvPr>
            <p:ph idx="1"/>
          </p:nvPr>
        </p:nvSpPr>
        <p:spPr>
          <a:xfrm>
            <a:off x="884584" y="1920093"/>
            <a:ext cx="7053468" cy="4937908"/>
          </a:xfrm>
        </p:spPr>
        <p:txBody>
          <a:bodyPr>
            <a:normAutofit/>
          </a:bodyPr>
          <a:lstStyle/>
          <a:p>
            <a:pPr algn="just"/>
            <a:r>
              <a:rPr lang="en-IN" dirty="0" smtClean="0"/>
              <a:t>For </a:t>
            </a:r>
            <a:r>
              <a:rPr lang="en-IN" dirty="0"/>
              <a:t>example, India is a preferred destination for outsourcing due to availability of cheap manpower.</a:t>
            </a:r>
          </a:p>
          <a:p>
            <a:pPr algn="just"/>
            <a:r>
              <a:rPr lang="en-IN" b="1" dirty="0" smtClean="0"/>
              <a:t>Growth </a:t>
            </a:r>
            <a:r>
              <a:rPr lang="en-IN" b="1" dirty="0"/>
              <a:t>through </a:t>
            </a:r>
            <a:r>
              <a:rPr lang="en-IN" b="1" dirty="0" smtClean="0"/>
              <a:t>Alliance: Alliance</a:t>
            </a:r>
            <a:r>
              <a:rPr lang="en-IN" dirty="0" smtClean="0"/>
              <a:t> </a:t>
            </a:r>
            <a:r>
              <a:rPr lang="en-IN" dirty="0"/>
              <a:t>with outsourcing partners enables growth and expansion of business as resources saved from outsourcing can be used for expanding the production capacity and exploring new markets. It also facilitates inter-organisational knowledge sharing and collaborative learning.</a:t>
            </a:r>
          </a:p>
          <a:p>
            <a:pPr algn="just"/>
            <a:r>
              <a:rPr lang="en-IN" b="1" dirty="0" smtClean="0"/>
              <a:t>Fillip </a:t>
            </a:r>
            <a:r>
              <a:rPr lang="en-IN" b="1" dirty="0"/>
              <a:t>(Boost) to Economic Development</a:t>
            </a:r>
            <a:r>
              <a:rPr lang="en-IN" b="1" dirty="0" smtClean="0"/>
              <a:t>: </a:t>
            </a:r>
            <a:r>
              <a:rPr lang="en-IN" dirty="0" smtClean="0"/>
              <a:t>Outsourcing </a:t>
            </a:r>
            <a:r>
              <a:rPr lang="en-IN" dirty="0"/>
              <a:t>promotes entrepreneurship, employment and exports in the countries from where outsourcing is done (known as host countries). For example, in India, in the IT sector, there has been such a tremendous growth of entrepreneurship, employment and exports that today we are the undisputed leaders as far as global outsourcing in software development and IT-enabled services are concerned.</a:t>
            </a:r>
          </a:p>
        </p:txBody>
      </p:sp>
    </p:spTree>
    <p:extLst>
      <p:ext uri="{BB962C8B-B14F-4D97-AF65-F5344CB8AC3E}">
        <p14:creationId xmlns:p14="http://schemas.microsoft.com/office/powerpoint/2010/main" val="2345894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Types of Outsourcing</a:t>
            </a:r>
            <a:endParaRPr lang="en-IN" dirty="0"/>
          </a:p>
        </p:txBody>
      </p:sp>
      <p:sp>
        <p:nvSpPr>
          <p:cNvPr id="3" name="Content Placeholder 2"/>
          <p:cNvSpPr>
            <a:spLocks noGrp="1"/>
          </p:cNvSpPr>
          <p:nvPr>
            <p:ph idx="1"/>
          </p:nvPr>
        </p:nvSpPr>
        <p:spPr>
          <a:xfrm>
            <a:off x="884584" y="1457739"/>
            <a:ext cx="7053468" cy="5400262"/>
          </a:xfrm>
        </p:spPr>
        <p:txBody>
          <a:bodyPr>
            <a:normAutofit/>
          </a:bodyPr>
          <a:lstStyle/>
          <a:p>
            <a:pPr algn="just"/>
            <a:r>
              <a:rPr lang="en-IN" b="1" dirty="0"/>
              <a:t>Type # 1. </a:t>
            </a:r>
            <a:r>
              <a:rPr lang="en-IN" b="1" dirty="0" err="1" smtClean="0"/>
              <a:t>Transactional:</a:t>
            </a:r>
            <a:r>
              <a:rPr lang="en-IN" dirty="0" err="1" smtClean="0"/>
              <a:t>High</a:t>
            </a:r>
            <a:r>
              <a:rPr lang="en-IN" dirty="0" smtClean="0"/>
              <a:t> </a:t>
            </a:r>
            <a:r>
              <a:rPr lang="en-IN" dirty="0"/>
              <a:t>value in focusing internal information system group on value added applications development and integration.</a:t>
            </a:r>
          </a:p>
          <a:p>
            <a:pPr algn="just"/>
            <a:r>
              <a:rPr lang="en-IN" dirty="0"/>
              <a:t>Hire more information system people or contractors.</a:t>
            </a:r>
          </a:p>
          <a:p>
            <a:pPr algn="just"/>
            <a:r>
              <a:rPr lang="en-IN" dirty="0"/>
              <a:t>(i) Outsourcing all or portions of the new applications.</a:t>
            </a:r>
          </a:p>
          <a:p>
            <a:pPr algn="just"/>
            <a:r>
              <a:rPr lang="en-IN" dirty="0"/>
              <a:t>(ii) Outsource legacy applications maintenance</a:t>
            </a:r>
            <a:r>
              <a:rPr lang="en-IN" dirty="0" smtClean="0"/>
              <a:t>.</a:t>
            </a:r>
          </a:p>
          <a:p>
            <a:pPr algn="just"/>
            <a:endParaRPr lang="en-IN" dirty="0"/>
          </a:p>
          <a:p>
            <a:pPr algn="just"/>
            <a:r>
              <a:rPr lang="en-IN" b="1" dirty="0"/>
              <a:t>Type # 2. Best of breed:</a:t>
            </a:r>
            <a:endParaRPr lang="en-IN" dirty="0"/>
          </a:p>
          <a:p>
            <a:pPr algn="just"/>
            <a:r>
              <a:rPr lang="en-IN" dirty="0"/>
              <a:t>(i) In the past, there have been many “Mega-deal” or “Soup-to-nuts” sourcing contracts.</a:t>
            </a:r>
          </a:p>
          <a:p>
            <a:pPr algn="just"/>
            <a:r>
              <a:rPr lang="en-IN" dirty="0"/>
              <a:t>(ii) Best-of-breed outsourcing contracts with the consortium of providers</a:t>
            </a:r>
            <a:r>
              <a:rPr lang="en-IN" dirty="0" smtClean="0"/>
              <a:t>.</a:t>
            </a:r>
            <a:endParaRPr lang="en-IN" dirty="0"/>
          </a:p>
        </p:txBody>
      </p:sp>
    </p:spTree>
    <p:extLst>
      <p:ext uri="{BB962C8B-B14F-4D97-AF65-F5344CB8AC3E}">
        <p14:creationId xmlns:p14="http://schemas.microsoft.com/office/powerpoint/2010/main" val="3254545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Types of Outsourcing</a:t>
            </a:r>
            <a:endParaRPr lang="en-IN" dirty="0"/>
          </a:p>
        </p:txBody>
      </p:sp>
      <p:sp>
        <p:nvSpPr>
          <p:cNvPr id="3" name="Content Placeholder 2"/>
          <p:cNvSpPr>
            <a:spLocks noGrp="1"/>
          </p:cNvSpPr>
          <p:nvPr>
            <p:ph idx="1"/>
          </p:nvPr>
        </p:nvSpPr>
        <p:spPr>
          <a:xfrm>
            <a:off x="884584" y="1457739"/>
            <a:ext cx="7053468" cy="5400262"/>
          </a:xfrm>
        </p:spPr>
        <p:txBody>
          <a:bodyPr>
            <a:normAutofit/>
          </a:bodyPr>
          <a:lstStyle/>
          <a:p>
            <a:pPr algn="just"/>
            <a:r>
              <a:rPr lang="en-IN" b="1" dirty="0" smtClean="0"/>
              <a:t>Type </a:t>
            </a:r>
            <a:r>
              <a:rPr lang="en-IN" b="1" dirty="0"/>
              <a:t># 3. Offshore:</a:t>
            </a:r>
            <a:endParaRPr lang="en-IN" dirty="0"/>
          </a:p>
          <a:p>
            <a:pPr algn="just"/>
            <a:r>
              <a:rPr lang="en-IN" dirty="0"/>
              <a:t>A firm based in the USA can choose to outsource its non-core activities to a group based in America or it can give this work to another group in an offshore location, be it India or China. Offshore outsourcing leads to huge cost reductions, with most firms claiming a savings of between forty to fifty percent. But cost is not the only reason.</a:t>
            </a:r>
          </a:p>
          <a:p>
            <a:pPr algn="just"/>
            <a:r>
              <a:rPr lang="en-IN" b="1" dirty="0"/>
              <a:t>Type # 4. Shred Services:</a:t>
            </a:r>
            <a:endParaRPr lang="en-IN" dirty="0"/>
          </a:p>
          <a:p>
            <a:pPr algn="just"/>
            <a:r>
              <a:rPr lang="en-IN" b="1" dirty="0"/>
              <a:t>This involves creating an “in sourcing” unit that:</a:t>
            </a:r>
            <a:endParaRPr lang="en-IN" dirty="0"/>
          </a:p>
          <a:p>
            <a:pPr algn="just"/>
            <a:r>
              <a:rPr lang="en-IN" dirty="0"/>
              <a:t>(i) Operates as a separate business unit.</a:t>
            </a:r>
          </a:p>
          <a:p>
            <a:pPr algn="just"/>
            <a:r>
              <a:rPr lang="en-IN" dirty="0"/>
              <a:t>(ii) Charges for services at full cost.</a:t>
            </a:r>
          </a:p>
          <a:p>
            <a:pPr algn="just"/>
            <a:r>
              <a:rPr lang="en-IN" dirty="0"/>
              <a:t>(iii) Competes and works with other ESPs</a:t>
            </a:r>
          </a:p>
        </p:txBody>
      </p:sp>
    </p:spTree>
    <p:extLst>
      <p:ext uri="{BB962C8B-B14F-4D97-AF65-F5344CB8AC3E}">
        <p14:creationId xmlns:p14="http://schemas.microsoft.com/office/powerpoint/2010/main" val="898378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Types of Outsourcing</a:t>
            </a:r>
            <a:endParaRPr lang="en-IN" dirty="0"/>
          </a:p>
        </p:txBody>
      </p:sp>
      <p:sp>
        <p:nvSpPr>
          <p:cNvPr id="3" name="Content Placeholder 2"/>
          <p:cNvSpPr>
            <a:spLocks noGrp="1"/>
          </p:cNvSpPr>
          <p:nvPr>
            <p:ph idx="1"/>
          </p:nvPr>
        </p:nvSpPr>
        <p:spPr>
          <a:xfrm>
            <a:off x="884584" y="1457739"/>
            <a:ext cx="7053468" cy="5400262"/>
          </a:xfrm>
        </p:spPr>
        <p:txBody>
          <a:bodyPr>
            <a:normAutofit/>
          </a:bodyPr>
          <a:lstStyle/>
          <a:p>
            <a:pPr algn="just"/>
            <a:r>
              <a:rPr lang="en-IN" b="1" dirty="0" smtClean="0"/>
              <a:t>Type </a:t>
            </a:r>
            <a:r>
              <a:rPr lang="en-IN" b="1" dirty="0"/>
              <a:t># 3. Offshore:</a:t>
            </a:r>
            <a:endParaRPr lang="en-IN" dirty="0"/>
          </a:p>
          <a:p>
            <a:pPr algn="just"/>
            <a:r>
              <a:rPr lang="en-IN" dirty="0"/>
              <a:t>A firm based in the USA can choose to outsource its non-core activities to a group based in America or it can give this work to another group in an offshore location, be it India or China. Offshore outsourcing leads to huge cost reductions, with most firms claiming a savings of between forty to fifty percent. But cost is not the only reason.</a:t>
            </a:r>
          </a:p>
          <a:p>
            <a:pPr algn="just"/>
            <a:r>
              <a:rPr lang="en-IN" b="1" dirty="0"/>
              <a:t>Type # 4. Shred Services:</a:t>
            </a:r>
            <a:endParaRPr lang="en-IN" dirty="0"/>
          </a:p>
          <a:p>
            <a:pPr algn="just"/>
            <a:r>
              <a:rPr lang="en-IN" b="1" dirty="0"/>
              <a:t>This involves creating an “in sourcing” unit that:</a:t>
            </a:r>
            <a:endParaRPr lang="en-IN" dirty="0"/>
          </a:p>
          <a:p>
            <a:pPr algn="just"/>
            <a:r>
              <a:rPr lang="en-IN" dirty="0"/>
              <a:t>(i) Operates as a separate business unit.</a:t>
            </a:r>
          </a:p>
          <a:p>
            <a:pPr algn="just"/>
            <a:r>
              <a:rPr lang="en-IN" dirty="0"/>
              <a:t>(ii) Charges for services at full cost.</a:t>
            </a:r>
          </a:p>
          <a:p>
            <a:pPr algn="just"/>
            <a:r>
              <a:rPr lang="en-IN" dirty="0"/>
              <a:t>(iii) Competes and works with other ESPs</a:t>
            </a:r>
          </a:p>
        </p:txBody>
      </p:sp>
    </p:spTree>
    <p:extLst>
      <p:ext uri="{BB962C8B-B14F-4D97-AF65-F5344CB8AC3E}">
        <p14:creationId xmlns:p14="http://schemas.microsoft.com/office/powerpoint/2010/main" val="2534394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962860" cy="1456267"/>
          </a:xfrm>
        </p:spPr>
        <p:txBody>
          <a:bodyPr/>
          <a:lstStyle/>
          <a:p>
            <a:r>
              <a:rPr lang="en-IN" b="1" dirty="0"/>
              <a:t>Business Process Outsourcing (BPO) – </a:t>
            </a:r>
            <a:r>
              <a:rPr lang="en-IN" b="1" dirty="0" smtClean="0"/>
              <a:t>Advantage</a:t>
            </a:r>
            <a:endParaRPr lang="en-IN" dirty="0"/>
          </a:p>
        </p:txBody>
      </p:sp>
      <p:sp>
        <p:nvSpPr>
          <p:cNvPr id="3" name="Content Placeholder 2"/>
          <p:cNvSpPr>
            <a:spLocks noGrp="1"/>
          </p:cNvSpPr>
          <p:nvPr>
            <p:ph idx="1"/>
          </p:nvPr>
        </p:nvSpPr>
        <p:spPr>
          <a:xfrm>
            <a:off x="884583" y="1920093"/>
            <a:ext cx="7053468" cy="5400262"/>
          </a:xfrm>
        </p:spPr>
        <p:txBody>
          <a:bodyPr>
            <a:normAutofit lnSpcReduction="10000"/>
          </a:bodyPr>
          <a:lstStyle/>
          <a:p>
            <a:pPr algn="just"/>
            <a:r>
              <a:rPr lang="en-IN" b="1" dirty="0" smtClean="0"/>
              <a:t>Advantages: Typically</a:t>
            </a:r>
            <a:r>
              <a:rPr lang="en-IN" dirty="0" smtClean="0"/>
              <a:t> </a:t>
            </a:r>
            <a:r>
              <a:rPr lang="en-IN" dirty="0"/>
              <a:t>company considers outsourcing to provide a number of </a:t>
            </a:r>
            <a:r>
              <a:rPr lang="en-IN" dirty="0" smtClean="0"/>
              <a:t>benefits, these includes </a:t>
            </a:r>
          </a:p>
          <a:p>
            <a:pPr algn="just"/>
            <a:r>
              <a:rPr lang="en-IN" b="1" dirty="0"/>
              <a:t>Cost </a:t>
            </a:r>
            <a:r>
              <a:rPr lang="en-IN" b="1" dirty="0" smtClean="0"/>
              <a:t>Saving: </a:t>
            </a:r>
            <a:r>
              <a:rPr lang="en-IN" dirty="0" smtClean="0"/>
              <a:t>Cost </a:t>
            </a:r>
            <a:r>
              <a:rPr lang="en-IN" dirty="0"/>
              <a:t>is the most important factor in the outsourcing decision. The outsourcer should compare the cost of outsourcing a function </a:t>
            </a:r>
            <a:r>
              <a:rPr lang="en-IN" dirty="0" err="1"/>
              <a:t>vis</a:t>
            </a:r>
            <a:r>
              <a:rPr lang="en-IN" dirty="0"/>
              <a:t>-a-</a:t>
            </a:r>
            <a:r>
              <a:rPr lang="en-IN" dirty="0" err="1"/>
              <a:t>vis</a:t>
            </a:r>
            <a:r>
              <a:rPr lang="en-IN" dirty="0"/>
              <a:t> performing it by itself. The cost as a result of outsourcing should be reasonable one. Cost saving helps business enterprises to gain competitiveness</a:t>
            </a:r>
            <a:r>
              <a:rPr lang="en-IN" dirty="0" smtClean="0"/>
              <a:t>.</a:t>
            </a:r>
          </a:p>
          <a:p>
            <a:pPr algn="just"/>
            <a:r>
              <a:rPr lang="en-IN" b="1" dirty="0"/>
              <a:t>Concentration on Core Competency</a:t>
            </a:r>
            <a:r>
              <a:rPr lang="en-IN" b="1" dirty="0" smtClean="0"/>
              <a:t>: </a:t>
            </a:r>
            <a:r>
              <a:rPr lang="en-IN" dirty="0" smtClean="0"/>
              <a:t>There </a:t>
            </a:r>
            <a:r>
              <a:rPr lang="en-IN" dirty="0"/>
              <a:t>is a change in the business strategy of performing all business activities in house. The present day competitive and high technology environment requires the customer orientation. This requires consistent efforts to improve the productivity of assets of the organization. Outsourcing helps the management to concentrate on core issues and leave non-core activities to outsiders</a:t>
            </a:r>
            <a:r>
              <a:rPr lang="en-IN" dirty="0" smtClean="0"/>
              <a:t>.</a:t>
            </a:r>
          </a:p>
          <a:p>
            <a:pPr algn="just"/>
            <a:r>
              <a:rPr lang="en-IN" b="1" dirty="0"/>
              <a:t>Higher Stock Market Price</a:t>
            </a:r>
            <a:r>
              <a:rPr lang="en-IN" b="1" dirty="0" smtClean="0"/>
              <a:t>: </a:t>
            </a:r>
            <a:r>
              <a:rPr lang="en-IN" dirty="0" smtClean="0"/>
              <a:t>Since </a:t>
            </a:r>
            <a:r>
              <a:rPr lang="en-IN" dirty="0"/>
              <a:t>stock market analysts measure the revenue per employee, the reduced head count due to outsourcing result in increased per employee revenue and it will lead to increase in stock price.</a:t>
            </a:r>
          </a:p>
          <a:p>
            <a:pPr algn="just"/>
            <a:endParaRPr lang="en-IN" dirty="0"/>
          </a:p>
          <a:p>
            <a:pPr algn="just"/>
            <a:endParaRPr lang="en-IN" dirty="0"/>
          </a:p>
          <a:p>
            <a:pPr algn="just"/>
            <a:endParaRPr lang="en-IN" dirty="0"/>
          </a:p>
        </p:txBody>
      </p:sp>
    </p:spTree>
    <p:extLst>
      <p:ext uri="{BB962C8B-B14F-4D97-AF65-F5344CB8AC3E}">
        <p14:creationId xmlns:p14="http://schemas.microsoft.com/office/powerpoint/2010/main" val="981208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962860" cy="1456267"/>
          </a:xfrm>
        </p:spPr>
        <p:txBody>
          <a:bodyPr/>
          <a:lstStyle/>
          <a:p>
            <a:r>
              <a:rPr lang="en-IN" b="1" dirty="0"/>
              <a:t>Business Process Outsourcing (BPO) – </a:t>
            </a:r>
            <a:r>
              <a:rPr lang="en-IN" b="1" dirty="0" smtClean="0"/>
              <a:t>Advantage</a:t>
            </a:r>
            <a:endParaRPr lang="en-IN" dirty="0"/>
          </a:p>
        </p:txBody>
      </p:sp>
      <p:sp>
        <p:nvSpPr>
          <p:cNvPr id="3" name="Content Placeholder 2"/>
          <p:cNvSpPr>
            <a:spLocks noGrp="1"/>
          </p:cNvSpPr>
          <p:nvPr>
            <p:ph idx="1"/>
          </p:nvPr>
        </p:nvSpPr>
        <p:spPr>
          <a:xfrm>
            <a:off x="884583" y="1191959"/>
            <a:ext cx="7053468" cy="5400262"/>
          </a:xfrm>
        </p:spPr>
        <p:txBody>
          <a:bodyPr>
            <a:normAutofit/>
          </a:bodyPr>
          <a:lstStyle/>
          <a:p>
            <a:pPr algn="just"/>
            <a:r>
              <a:rPr lang="en-IN" b="1" dirty="0"/>
              <a:t>Speed to Market</a:t>
            </a:r>
            <a:r>
              <a:rPr lang="en-IN" b="1" dirty="0" smtClean="0"/>
              <a:t>: </a:t>
            </a:r>
            <a:r>
              <a:rPr lang="en-IN" dirty="0" smtClean="0"/>
              <a:t>Outsourcing </a:t>
            </a:r>
            <a:r>
              <a:rPr lang="en-IN" dirty="0"/>
              <a:t>alone generates savings by increasing cash-flow, accelerating growth in market share and concentration of resources of the company towards product/service design and customer service.</a:t>
            </a:r>
          </a:p>
          <a:p>
            <a:pPr algn="just"/>
            <a:r>
              <a:rPr lang="en-IN" b="1" dirty="0"/>
              <a:t>iv. Cost Deferral or Other Financial Engineering</a:t>
            </a:r>
            <a:r>
              <a:rPr lang="en-IN" b="1" dirty="0" smtClean="0"/>
              <a:t>: </a:t>
            </a:r>
            <a:r>
              <a:rPr lang="en-IN" dirty="0" smtClean="0"/>
              <a:t>Outsourcing </a:t>
            </a:r>
            <a:r>
              <a:rPr lang="en-IN" dirty="0"/>
              <a:t>can include some financial engineering, which shifts costs from one accounting period to another. Many outsourcing deals are driven by a desire to avoid having to purchase an upgrade in computers, networks or other capital equipment at the expiration of either useful life or the contractual right to use old infrastructures.</a:t>
            </a:r>
          </a:p>
          <a:p>
            <a:r>
              <a:rPr lang="en-IN" b="1" dirty="0"/>
              <a:t>Diversion of Problem Area</a:t>
            </a:r>
            <a:r>
              <a:rPr lang="en-IN" b="1" dirty="0" smtClean="0"/>
              <a:t>: </a:t>
            </a:r>
            <a:r>
              <a:rPr lang="en-IN" dirty="0" smtClean="0"/>
              <a:t>The </a:t>
            </a:r>
            <a:r>
              <a:rPr lang="en-IN" dirty="0"/>
              <a:t>organization may go for outsourcing simply for the reason that it is prepared to pay a bit more to divert itself from problem area and hand over the problem to somebody else</a:t>
            </a:r>
          </a:p>
          <a:p>
            <a:pPr algn="just"/>
            <a:endParaRPr lang="en-IN" dirty="0"/>
          </a:p>
        </p:txBody>
      </p:sp>
    </p:spTree>
    <p:extLst>
      <p:ext uri="{BB962C8B-B14F-4D97-AF65-F5344CB8AC3E}">
        <p14:creationId xmlns:p14="http://schemas.microsoft.com/office/powerpoint/2010/main" val="3128175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962860" cy="1456267"/>
          </a:xfrm>
        </p:spPr>
        <p:txBody>
          <a:bodyPr/>
          <a:lstStyle/>
          <a:p>
            <a:r>
              <a:rPr lang="en-IN" b="1" dirty="0"/>
              <a:t>Business Process Outsourcing (BPO) – </a:t>
            </a:r>
            <a:r>
              <a:rPr lang="en-IN" b="1" dirty="0" smtClean="0"/>
              <a:t>Advantage</a:t>
            </a:r>
            <a:endParaRPr lang="en-IN" dirty="0"/>
          </a:p>
        </p:txBody>
      </p:sp>
      <p:sp>
        <p:nvSpPr>
          <p:cNvPr id="3" name="Content Placeholder 2"/>
          <p:cNvSpPr>
            <a:spLocks noGrp="1"/>
          </p:cNvSpPr>
          <p:nvPr>
            <p:ph idx="1"/>
          </p:nvPr>
        </p:nvSpPr>
        <p:spPr>
          <a:xfrm>
            <a:off x="884583" y="1073426"/>
            <a:ext cx="7053468" cy="5400262"/>
          </a:xfrm>
        </p:spPr>
        <p:txBody>
          <a:bodyPr>
            <a:normAutofit/>
          </a:bodyPr>
          <a:lstStyle/>
          <a:p>
            <a:pPr algn="just"/>
            <a:r>
              <a:rPr lang="en-IN" b="1" dirty="0"/>
              <a:t>Human Resource Management</a:t>
            </a:r>
            <a:r>
              <a:rPr lang="en-IN" b="1" dirty="0" smtClean="0"/>
              <a:t>: </a:t>
            </a:r>
            <a:r>
              <a:rPr lang="en-IN" dirty="0" smtClean="0"/>
              <a:t>Traditional </a:t>
            </a:r>
            <a:r>
              <a:rPr lang="en-IN" dirty="0"/>
              <a:t>activities relating to human resource management such as recruitment, training, supervision, development and annual appraisal etc. can be minimized through outsourcing. Outsourcing of desired personnel for desired activities for the required duration will improve the corporate profitability and efficiency.</a:t>
            </a:r>
          </a:p>
          <a:p>
            <a:pPr algn="just"/>
            <a:r>
              <a:rPr lang="en-IN" b="1" dirty="0" smtClean="0"/>
              <a:t>Technological </a:t>
            </a:r>
            <a:r>
              <a:rPr lang="en-IN" b="1" dirty="0"/>
              <a:t>Change</a:t>
            </a:r>
            <a:r>
              <a:rPr lang="en-IN" b="1" dirty="0" smtClean="0"/>
              <a:t>: </a:t>
            </a:r>
            <a:r>
              <a:rPr lang="en-IN" dirty="0" smtClean="0"/>
              <a:t>Outsourcing </a:t>
            </a:r>
            <a:r>
              <a:rPr lang="en-IN" dirty="0"/>
              <a:t>helps improving the existing technology to achieve the objectives for better quality products at minimum cost. Access to latest technological or process sophistication becomes easy and assured in outsourcing. Outsourcing provides a firm to avail the opportunity of using world class external sources.</a:t>
            </a:r>
          </a:p>
          <a:p>
            <a:pPr algn="just"/>
            <a:r>
              <a:rPr lang="en-IN" b="1" dirty="0" smtClean="0"/>
              <a:t>Flexibility: </a:t>
            </a:r>
            <a:r>
              <a:rPr lang="en-IN" dirty="0" smtClean="0"/>
              <a:t>Outsourcing </a:t>
            </a:r>
            <a:r>
              <a:rPr lang="en-IN" dirty="0"/>
              <a:t>will bring in flexibility in scope of services, volumes of outputs pricing, geographical extension etc. and the company make least capital investment.</a:t>
            </a:r>
          </a:p>
        </p:txBody>
      </p:sp>
    </p:spTree>
    <p:extLst>
      <p:ext uri="{BB962C8B-B14F-4D97-AF65-F5344CB8AC3E}">
        <p14:creationId xmlns:p14="http://schemas.microsoft.com/office/powerpoint/2010/main" val="2145237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962860" cy="1456267"/>
          </a:xfrm>
        </p:spPr>
        <p:txBody>
          <a:bodyPr/>
          <a:lstStyle/>
          <a:p>
            <a:r>
              <a:rPr lang="en-IN" b="1" dirty="0"/>
              <a:t>Business Process Outsourcing (BPO) </a:t>
            </a:r>
            <a:r>
              <a:rPr lang="en-IN" b="1" dirty="0" smtClean="0"/>
              <a:t>–Drawbacks</a:t>
            </a:r>
            <a:endParaRPr lang="en-IN" dirty="0"/>
          </a:p>
        </p:txBody>
      </p:sp>
      <p:sp>
        <p:nvSpPr>
          <p:cNvPr id="3" name="Content Placeholder 2"/>
          <p:cNvSpPr>
            <a:spLocks noGrp="1"/>
          </p:cNvSpPr>
          <p:nvPr>
            <p:ph idx="1"/>
          </p:nvPr>
        </p:nvSpPr>
        <p:spPr>
          <a:xfrm>
            <a:off x="884584" y="1457739"/>
            <a:ext cx="7053468" cy="5400262"/>
          </a:xfrm>
        </p:spPr>
        <p:txBody>
          <a:bodyPr>
            <a:normAutofit/>
          </a:bodyPr>
          <a:lstStyle/>
          <a:p>
            <a:pPr algn="just"/>
            <a:r>
              <a:rPr lang="en-IN" b="1" dirty="0"/>
              <a:t>The outsourcing concept is criticized for the following drawbacks:</a:t>
            </a:r>
            <a:endParaRPr lang="en-IN" dirty="0"/>
          </a:p>
          <a:p>
            <a:pPr algn="just"/>
            <a:r>
              <a:rPr lang="en-IN" dirty="0"/>
              <a:t>(a) Reduction in Control – The organization may loose some control and becomes dependent on the suppliers.</a:t>
            </a:r>
          </a:p>
          <a:p>
            <a:pPr algn="just"/>
            <a:r>
              <a:rPr lang="en-IN" dirty="0"/>
              <a:t>(b)Staff Issues – Outsourcing may lead to low employee morale and reduce performance of other staff.</a:t>
            </a:r>
          </a:p>
          <a:p>
            <a:pPr algn="just"/>
            <a:r>
              <a:rPr lang="en-IN" dirty="0"/>
              <a:t>(c) Exploitation – All the labour is cheap in the developing countries. Many organizations shift their manufacturing units to such countries from the advanced countries.</a:t>
            </a:r>
          </a:p>
          <a:p>
            <a:pPr algn="just"/>
            <a:r>
              <a:rPr lang="en-IN" dirty="0"/>
              <a:t>(d) Information Security – Outsourcing may loose the information security which may lead the competitors to a front-foot.</a:t>
            </a:r>
          </a:p>
        </p:txBody>
      </p:sp>
    </p:spTree>
    <p:extLst>
      <p:ext uri="{BB962C8B-B14F-4D97-AF65-F5344CB8AC3E}">
        <p14:creationId xmlns:p14="http://schemas.microsoft.com/office/powerpoint/2010/main" val="173609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226" y="0"/>
            <a:ext cx="1466850" cy="14668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641" y="1715143"/>
            <a:ext cx="8095238" cy="5142857"/>
          </a:xfrm>
          <a:prstGeom prst="rect">
            <a:avLst/>
          </a:prstGeom>
        </p:spPr>
      </p:pic>
    </p:spTree>
    <p:extLst>
      <p:ext uri="{BB962C8B-B14F-4D97-AF65-F5344CB8AC3E}">
        <p14:creationId xmlns:p14="http://schemas.microsoft.com/office/powerpoint/2010/main" val="908127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578547" cy="1456267"/>
          </a:xfrm>
        </p:spPr>
        <p:txBody>
          <a:bodyPr/>
          <a:lstStyle/>
          <a:p>
            <a:r>
              <a:rPr lang="en-IN" dirty="0" smtClean="0"/>
              <a:t>What we will cover in this Presentation</a:t>
            </a:r>
            <a:endParaRPr lang="en-IN" dirty="0"/>
          </a:p>
        </p:txBody>
      </p:sp>
      <p:sp>
        <p:nvSpPr>
          <p:cNvPr id="3" name="Content Placeholder 2"/>
          <p:cNvSpPr>
            <a:spLocks noGrp="1"/>
          </p:cNvSpPr>
          <p:nvPr>
            <p:ph idx="1"/>
          </p:nvPr>
        </p:nvSpPr>
        <p:spPr>
          <a:xfrm>
            <a:off x="685801" y="1616765"/>
            <a:ext cx="10131425" cy="5241235"/>
          </a:xfrm>
        </p:spPr>
        <p:txBody>
          <a:bodyPr>
            <a:normAutofit fontScale="92500" lnSpcReduction="20000"/>
          </a:bodyPr>
          <a:lstStyle/>
          <a:p>
            <a:r>
              <a:rPr lang="en-IN" dirty="0"/>
              <a:t>1. Introduction to BPO </a:t>
            </a:r>
            <a:endParaRPr lang="en-IN" dirty="0" smtClean="0"/>
          </a:p>
          <a:p>
            <a:r>
              <a:rPr lang="en-IN" dirty="0" smtClean="0"/>
              <a:t>2</a:t>
            </a:r>
            <a:r>
              <a:rPr lang="en-IN" dirty="0"/>
              <a:t>. Meaning and Evolution of BPO </a:t>
            </a:r>
            <a:endParaRPr lang="en-IN" dirty="0" smtClean="0"/>
          </a:p>
          <a:p>
            <a:r>
              <a:rPr lang="en-IN" dirty="0" smtClean="0"/>
              <a:t>3</a:t>
            </a:r>
            <a:r>
              <a:rPr lang="en-IN" dirty="0"/>
              <a:t>. </a:t>
            </a:r>
            <a:r>
              <a:rPr lang="en-IN" dirty="0" smtClean="0"/>
              <a:t>Definitions</a:t>
            </a:r>
            <a:endParaRPr lang="en-IN" dirty="0" smtClean="0"/>
          </a:p>
          <a:p>
            <a:r>
              <a:rPr lang="en-IN" dirty="0" smtClean="0"/>
              <a:t> </a:t>
            </a:r>
            <a:r>
              <a:rPr lang="en-IN" dirty="0"/>
              <a:t>4. </a:t>
            </a:r>
            <a:r>
              <a:rPr lang="en-IN" dirty="0" smtClean="0"/>
              <a:t>Concept</a:t>
            </a:r>
          </a:p>
          <a:p>
            <a:r>
              <a:rPr lang="en-IN" dirty="0" smtClean="0"/>
              <a:t> 5</a:t>
            </a:r>
            <a:r>
              <a:rPr lang="en-IN" dirty="0"/>
              <a:t>. Need </a:t>
            </a:r>
            <a:r>
              <a:rPr lang="en-IN" dirty="0" smtClean="0"/>
              <a:t>For BPO</a:t>
            </a:r>
            <a:endParaRPr lang="en-IN" dirty="0" smtClean="0"/>
          </a:p>
          <a:p>
            <a:r>
              <a:rPr lang="en-IN" dirty="0" smtClean="0"/>
              <a:t> 6</a:t>
            </a:r>
            <a:r>
              <a:rPr lang="en-IN" dirty="0"/>
              <a:t>. Features </a:t>
            </a:r>
            <a:endParaRPr lang="en-IN" dirty="0" smtClean="0"/>
          </a:p>
          <a:p>
            <a:r>
              <a:rPr lang="en-IN" dirty="0" smtClean="0"/>
              <a:t> 7</a:t>
            </a:r>
            <a:r>
              <a:rPr lang="en-IN" dirty="0"/>
              <a:t>. Factors and Concerns </a:t>
            </a:r>
            <a:endParaRPr lang="en-IN" dirty="0" smtClean="0"/>
          </a:p>
          <a:p>
            <a:r>
              <a:rPr lang="en-IN" dirty="0" smtClean="0"/>
              <a:t> 8</a:t>
            </a:r>
            <a:r>
              <a:rPr lang="en-IN" dirty="0"/>
              <a:t>. Factors in Successfully Outsourcing a Business </a:t>
            </a:r>
            <a:r>
              <a:rPr lang="en-IN" dirty="0" smtClean="0"/>
              <a:t>Process</a:t>
            </a:r>
          </a:p>
          <a:p>
            <a:r>
              <a:rPr lang="en-IN" dirty="0" smtClean="0"/>
              <a:t> </a:t>
            </a:r>
            <a:r>
              <a:rPr lang="en-IN" dirty="0"/>
              <a:t>9. </a:t>
            </a:r>
            <a:r>
              <a:rPr lang="en-IN" dirty="0" smtClean="0"/>
              <a:t>Types of BPO</a:t>
            </a:r>
            <a:endParaRPr lang="en-IN" dirty="0"/>
          </a:p>
          <a:p>
            <a:r>
              <a:rPr lang="en-IN" dirty="0"/>
              <a:t>10. </a:t>
            </a:r>
            <a:r>
              <a:rPr lang="en-IN" dirty="0" smtClean="0"/>
              <a:t>Variety </a:t>
            </a:r>
            <a:r>
              <a:rPr lang="en-IN" dirty="0"/>
              <a:t>of Services that can be Outsourced </a:t>
            </a:r>
            <a:endParaRPr lang="en-IN" dirty="0" smtClean="0"/>
          </a:p>
          <a:p>
            <a:r>
              <a:rPr lang="en-IN" dirty="0" smtClean="0"/>
              <a:t>11</a:t>
            </a:r>
            <a:r>
              <a:rPr lang="en-IN" dirty="0"/>
              <a:t>. Business Process Outsourcing Portfolio </a:t>
            </a:r>
            <a:endParaRPr lang="en-IN" dirty="0" smtClean="0"/>
          </a:p>
          <a:p>
            <a:r>
              <a:rPr lang="en-IN" dirty="0" smtClean="0"/>
              <a:t>12</a:t>
            </a:r>
            <a:r>
              <a:rPr lang="en-IN" dirty="0"/>
              <a:t>. Role of HR in Developing a Strategy for BPO </a:t>
            </a:r>
            <a:endParaRPr lang="en-IN" dirty="0" smtClean="0"/>
          </a:p>
          <a:p>
            <a:r>
              <a:rPr lang="en-IN" dirty="0" smtClean="0"/>
              <a:t>13</a:t>
            </a:r>
            <a:r>
              <a:rPr lang="en-IN" dirty="0"/>
              <a:t>. Advantages and </a:t>
            </a:r>
            <a:r>
              <a:rPr lang="en-IN" dirty="0" smtClean="0"/>
              <a:t>Drawbacks</a:t>
            </a:r>
          </a:p>
          <a:p>
            <a:r>
              <a:rPr lang="en-IN" dirty="0" smtClean="0"/>
              <a:t> </a:t>
            </a:r>
            <a:r>
              <a:rPr lang="en-IN" dirty="0"/>
              <a:t>14. Government Initiatives of BPO Industry in India </a:t>
            </a:r>
            <a:endParaRPr lang="en-IN" dirty="0" smtClean="0"/>
          </a:p>
          <a:p>
            <a:r>
              <a:rPr lang="en-IN" dirty="0" smtClean="0"/>
              <a:t>15</a:t>
            </a:r>
            <a:r>
              <a:rPr lang="en-IN" dirty="0"/>
              <a:t>. Future of BPO</a:t>
            </a:r>
          </a:p>
        </p:txBody>
      </p:sp>
    </p:spTree>
    <p:extLst>
      <p:ext uri="{BB962C8B-B14F-4D97-AF65-F5344CB8AC3E}">
        <p14:creationId xmlns:p14="http://schemas.microsoft.com/office/powerpoint/2010/main" val="330596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578547" cy="1456267"/>
          </a:xfrm>
        </p:spPr>
        <p:txBody>
          <a:bodyPr/>
          <a:lstStyle/>
          <a:p>
            <a:r>
              <a:rPr lang="en-IN" dirty="0" smtClean="0"/>
              <a:t>What we will cover in this Presentation</a:t>
            </a:r>
            <a:endParaRPr lang="en-IN" dirty="0"/>
          </a:p>
        </p:txBody>
      </p:sp>
      <p:sp>
        <p:nvSpPr>
          <p:cNvPr id="3" name="Content Placeholder 2"/>
          <p:cNvSpPr>
            <a:spLocks noGrp="1"/>
          </p:cNvSpPr>
          <p:nvPr>
            <p:ph idx="1"/>
          </p:nvPr>
        </p:nvSpPr>
        <p:spPr>
          <a:xfrm>
            <a:off x="685801" y="1616765"/>
            <a:ext cx="10131425" cy="5241235"/>
          </a:xfrm>
        </p:spPr>
        <p:txBody>
          <a:bodyPr>
            <a:normAutofit/>
          </a:bodyPr>
          <a:lstStyle/>
          <a:p>
            <a:pPr marL="342900" indent="-342900">
              <a:buFont typeface="+mj-lt"/>
              <a:buAutoNum type="arabicPeriod"/>
            </a:pPr>
            <a:r>
              <a:rPr lang="en-IN" dirty="0"/>
              <a:t>Introduction to BPO </a:t>
            </a:r>
          </a:p>
          <a:p>
            <a:pPr marL="342900" indent="-342900">
              <a:buFont typeface="+mj-lt"/>
              <a:buAutoNum type="arabicPeriod"/>
            </a:pPr>
            <a:r>
              <a:rPr lang="en-IN" dirty="0"/>
              <a:t>Business Process Outsourcing (BPO) – Definitions</a:t>
            </a:r>
          </a:p>
          <a:p>
            <a:pPr marL="342900" indent="-342900">
              <a:buFont typeface="+mj-lt"/>
              <a:buAutoNum type="arabicPeriod"/>
            </a:pPr>
            <a:r>
              <a:rPr lang="en-IN" dirty="0"/>
              <a:t>Types of processes</a:t>
            </a:r>
          </a:p>
          <a:p>
            <a:pPr marL="342900" indent="-342900">
              <a:buFont typeface="+mj-lt"/>
              <a:buAutoNum type="arabicPeriod"/>
            </a:pPr>
            <a:r>
              <a:rPr lang="en-IN" dirty="0"/>
              <a:t>Advantages and Drawbacks</a:t>
            </a:r>
          </a:p>
          <a:p>
            <a:pPr marL="342900" indent="-342900">
              <a:buFont typeface="+mj-lt"/>
              <a:buAutoNum type="arabicPeriod"/>
            </a:pPr>
            <a:r>
              <a:rPr lang="en-IN" dirty="0"/>
              <a:t>Motivation for outsourcing </a:t>
            </a:r>
          </a:p>
          <a:p>
            <a:pPr marL="342900" indent="-342900">
              <a:buFont typeface="+mj-lt"/>
              <a:buAutoNum type="arabicPeriod"/>
            </a:pPr>
            <a:r>
              <a:rPr lang="en-US" dirty="0"/>
              <a:t>Top 5 Benefits of Outsourcing</a:t>
            </a:r>
          </a:p>
          <a:p>
            <a:pPr marL="342900" indent="-342900">
              <a:buFont typeface="+mj-lt"/>
              <a:buAutoNum type="arabicPeriod"/>
            </a:pPr>
            <a:r>
              <a:rPr lang="en-IN" dirty="0"/>
              <a:t>Types of Outsourcing</a:t>
            </a:r>
          </a:p>
          <a:p>
            <a:pPr marL="342900" indent="-342900">
              <a:buFont typeface="+mj-lt"/>
              <a:buAutoNum type="arabicPeriod"/>
            </a:pPr>
            <a:r>
              <a:rPr lang="en-IN" dirty="0"/>
              <a:t>Motivation for outsourcing </a:t>
            </a:r>
          </a:p>
          <a:p>
            <a:pPr marL="342900" indent="-342900">
              <a:buFont typeface="+mj-lt"/>
              <a:buAutoNum type="arabicPeriod"/>
            </a:pPr>
            <a:r>
              <a:rPr lang="en-IN" dirty="0"/>
              <a:t>Business Process Outsourcing (BPO) – Advantage &amp; Drawbacks</a:t>
            </a:r>
          </a:p>
        </p:txBody>
      </p:sp>
    </p:spTree>
    <p:extLst>
      <p:ext uri="{BB962C8B-B14F-4D97-AF65-F5344CB8AC3E}">
        <p14:creationId xmlns:p14="http://schemas.microsoft.com/office/powerpoint/2010/main" val="2244003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Introduction to BPO</a:t>
            </a:r>
            <a:endParaRPr lang="en-US" b="1" dirty="0"/>
          </a:p>
        </p:txBody>
      </p:sp>
      <p:sp>
        <p:nvSpPr>
          <p:cNvPr id="3" name="Content Placeholder 2"/>
          <p:cNvSpPr>
            <a:spLocks noGrp="1"/>
          </p:cNvSpPr>
          <p:nvPr>
            <p:ph idx="1"/>
          </p:nvPr>
        </p:nvSpPr>
        <p:spPr>
          <a:xfrm>
            <a:off x="884584" y="728871"/>
            <a:ext cx="6271590" cy="6129130"/>
          </a:xfrm>
        </p:spPr>
        <p:txBody>
          <a:bodyPr>
            <a:normAutofit/>
          </a:bodyPr>
          <a:lstStyle/>
          <a:p>
            <a:pPr algn="just"/>
            <a:r>
              <a:rPr lang="en-IN" dirty="0"/>
              <a:t>The term outsourcing was introduced in mid 1980s. However, the idea of hiring someone for specific jobs or of dividing labour has existed for hundreds of </a:t>
            </a:r>
            <a:r>
              <a:rPr lang="en-IN" dirty="0" smtClean="0"/>
              <a:t>years</a:t>
            </a:r>
          </a:p>
          <a:p>
            <a:pPr algn="just"/>
            <a:r>
              <a:rPr lang="en-IN" dirty="0"/>
              <a:t>In a world dominated by Internet, Intranet and the IT revolution, business and knowledge no longer have to be home grown. In this increasingly competitive world, it can be contracted, to reduce the cost and maximize the profit, without compromising on quality and time. Such a contract is known as </a:t>
            </a:r>
            <a:r>
              <a:rPr lang="en-IN" dirty="0" smtClean="0"/>
              <a:t>outsourcing</a:t>
            </a:r>
          </a:p>
          <a:p>
            <a:pPr algn="just"/>
            <a:r>
              <a:rPr lang="en-IN" dirty="0"/>
              <a:t>Business Process Outsourcing (BPO) is the delegation of the Ownership, Administration, and Operation of a process to a third party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135" y="2115586"/>
            <a:ext cx="5957854" cy="5074239"/>
          </a:xfrm>
          <a:prstGeom prst="rect">
            <a:avLst/>
          </a:prstGeom>
        </p:spPr>
      </p:pic>
    </p:spTree>
    <p:extLst>
      <p:ext uri="{BB962C8B-B14F-4D97-AF65-F5344CB8AC3E}">
        <p14:creationId xmlns:p14="http://schemas.microsoft.com/office/powerpoint/2010/main" val="416630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671313" cy="1456267"/>
          </a:xfrm>
        </p:spPr>
        <p:txBody>
          <a:bodyPr/>
          <a:lstStyle/>
          <a:p>
            <a:r>
              <a:rPr lang="en-IN" b="1" dirty="0"/>
              <a:t>Business Process Outsourcing (BPO) – Definitions</a:t>
            </a:r>
            <a:endParaRPr lang="en-IN" dirty="0"/>
          </a:p>
        </p:txBody>
      </p:sp>
      <p:sp>
        <p:nvSpPr>
          <p:cNvPr id="3" name="Content Placeholder 2"/>
          <p:cNvSpPr>
            <a:spLocks noGrp="1"/>
          </p:cNvSpPr>
          <p:nvPr>
            <p:ph idx="1"/>
          </p:nvPr>
        </p:nvSpPr>
        <p:spPr>
          <a:xfrm>
            <a:off x="884583" y="1191959"/>
            <a:ext cx="6271590" cy="6129130"/>
          </a:xfrm>
        </p:spPr>
        <p:txBody>
          <a:bodyPr>
            <a:normAutofit/>
          </a:bodyPr>
          <a:lstStyle/>
          <a:p>
            <a:pPr algn="just"/>
            <a:r>
              <a:rPr lang="en-IN" dirty="0"/>
              <a:t>The term ‘outsourcing’ was coined by Eastman Kodak Inc. in 1889. It means having an external vendor who provides on recurring basis a service that would normally be performed within the organisation. </a:t>
            </a:r>
            <a:endParaRPr lang="en-IN" dirty="0" smtClean="0"/>
          </a:p>
          <a:p>
            <a:pPr algn="just"/>
            <a:r>
              <a:rPr lang="en-IN" dirty="0" smtClean="0"/>
              <a:t>It </a:t>
            </a:r>
            <a:r>
              <a:rPr lang="en-IN" dirty="0"/>
              <a:t>involves delegation of one or more business processes to an external provider, who then owns and manages the selected business process based on defined measures of performance</a:t>
            </a:r>
            <a:endParaRPr lang="en-IN" dirty="0" smtClean="0"/>
          </a:p>
          <a:p>
            <a:pPr algn="just"/>
            <a:r>
              <a:rPr lang="en-IN" dirty="0" smtClean="0"/>
              <a:t>To </a:t>
            </a:r>
            <a:r>
              <a:rPr lang="en-IN" dirty="0"/>
              <a:t>outsource means to engage the services of an outside agency to manage, deliver and operate one or more business activities, processes or functions. </a:t>
            </a:r>
            <a:endParaRPr lang="en-IN" dirty="0" smtClean="0"/>
          </a:p>
          <a:p>
            <a:pPr algn="just"/>
            <a:r>
              <a:rPr lang="en-IN" dirty="0" smtClean="0"/>
              <a:t>Business </a:t>
            </a:r>
            <a:r>
              <a:rPr lang="en-IN" dirty="0"/>
              <a:t>process outsourcing may be defined as “the contracting out of a company’s in-house function to a preferred vendor with a high quality level in a particular task area”. By contracting out activities in which a business firm does not have expertise, it can save costs on employee benefits and free its existing staff for other </a:t>
            </a:r>
            <a:r>
              <a:rPr lang="en-IN" dirty="0" smtClean="0"/>
              <a:t>duties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135" y="2115586"/>
            <a:ext cx="5957854" cy="5074239"/>
          </a:xfrm>
          <a:prstGeom prst="rect">
            <a:avLst/>
          </a:prstGeom>
        </p:spPr>
      </p:pic>
    </p:spTree>
    <p:extLst>
      <p:ext uri="{BB962C8B-B14F-4D97-AF65-F5344CB8AC3E}">
        <p14:creationId xmlns:p14="http://schemas.microsoft.com/office/powerpoint/2010/main" val="2123628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70" y="131873"/>
            <a:ext cx="10131425" cy="1456267"/>
          </a:xfrm>
        </p:spPr>
        <p:txBody>
          <a:bodyPr/>
          <a:lstStyle/>
          <a:p>
            <a:r>
              <a:rPr lang="en-IN" dirty="0"/>
              <a:t>Introduction to BPO</a:t>
            </a:r>
            <a:endParaRPr lang="en-US" b="1" dirty="0"/>
          </a:p>
        </p:txBody>
      </p:sp>
      <p:sp>
        <p:nvSpPr>
          <p:cNvPr id="3" name="Content Placeholder 2"/>
          <p:cNvSpPr>
            <a:spLocks noGrp="1"/>
          </p:cNvSpPr>
          <p:nvPr>
            <p:ph idx="1"/>
          </p:nvPr>
        </p:nvSpPr>
        <p:spPr>
          <a:xfrm>
            <a:off x="884583" y="1060695"/>
            <a:ext cx="6271590" cy="6129130"/>
          </a:xfrm>
        </p:spPr>
        <p:txBody>
          <a:bodyPr>
            <a:normAutofit/>
          </a:bodyPr>
          <a:lstStyle/>
          <a:p>
            <a:pPr algn="just"/>
            <a:r>
              <a:rPr lang="en-IN" dirty="0" smtClean="0"/>
              <a:t>Another </a:t>
            </a:r>
            <a:r>
              <a:rPr lang="en-IN" dirty="0"/>
              <a:t>definition of BPO is “the strategic delegation of ‘non-core’ IT intensive business processes to an external provider that in turn manages the selected process(</a:t>
            </a:r>
            <a:r>
              <a:rPr lang="en-IN" dirty="0" err="1"/>
              <a:t>es</a:t>
            </a:r>
            <a:r>
              <a:rPr lang="en-IN" dirty="0"/>
              <a:t>) based upon defined performance metrics. </a:t>
            </a:r>
            <a:endParaRPr lang="en-IN" dirty="0" smtClean="0"/>
          </a:p>
          <a:p>
            <a:pPr algn="just"/>
            <a:r>
              <a:rPr lang="en-IN" dirty="0" smtClean="0"/>
              <a:t>Such </a:t>
            </a:r>
            <a:r>
              <a:rPr lang="en-IN" dirty="0"/>
              <a:t>processes may include; Administration; Finance and Accounting (F&amp;A); Human Resources; Payment services; Logistics and distribution; Sales, marketing and customer </a:t>
            </a:r>
            <a:r>
              <a:rPr lang="en-IN" dirty="0" smtClean="0"/>
              <a:t>care</a:t>
            </a:r>
          </a:p>
          <a:p>
            <a:pPr algn="just"/>
            <a:r>
              <a:rPr lang="en-IN" dirty="0"/>
              <a:t>Outsourcing’ or Business Process Outsourcing (BPO) means contracting out non-core and routine activities (in which a business firm does not have expertise) to outside agencies with a view to benefiting from their experience, expertise and efficiency.</a:t>
            </a:r>
          </a:p>
          <a:p>
            <a:pPr algn="just"/>
            <a:endParaRPr lang="en-IN"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135" y="2115586"/>
            <a:ext cx="5957854" cy="5074239"/>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535" y="2267986"/>
            <a:ext cx="5957854" cy="5074239"/>
          </a:xfrm>
          <a:prstGeom prst="rect">
            <a:avLst/>
          </a:prstGeom>
        </p:spPr>
      </p:pic>
    </p:spTree>
    <p:extLst>
      <p:ext uri="{BB962C8B-B14F-4D97-AF65-F5344CB8AC3E}">
        <p14:creationId xmlns:p14="http://schemas.microsoft.com/office/powerpoint/2010/main" val="1962404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70" y="131873"/>
            <a:ext cx="10131425" cy="1456267"/>
          </a:xfrm>
        </p:spPr>
        <p:txBody>
          <a:bodyPr/>
          <a:lstStyle/>
          <a:p>
            <a:r>
              <a:rPr lang="en-IN" b="1" dirty="0"/>
              <a:t>What is BPO?</a:t>
            </a:r>
            <a:endParaRPr lang="en-US" b="1" dirty="0"/>
          </a:p>
        </p:txBody>
      </p:sp>
      <p:sp>
        <p:nvSpPr>
          <p:cNvPr id="3" name="Content Placeholder 2"/>
          <p:cNvSpPr>
            <a:spLocks noGrp="1"/>
          </p:cNvSpPr>
          <p:nvPr>
            <p:ph idx="1"/>
          </p:nvPr>
        </p:nvSpPr>
        <p:spPr>
          <a:xfrm>
            <a:off x="884583" y="1060695"/>
            <a:ext cx="6271590" cy="6129130"/>
          </a:xfrm>
        </p:spPr>
        <p:txBody>
          <a:bodyPr>
            <a:normAutofit/>
          </a:bodyPr>
          <a:lstStyle/>
          <a:p>
            <a:pPr algn="just"/>
            <a:r>
              <a:rPr lang="en-IN" dirty="0"/>
              <a:t>Business Process Outsourcing (BPO), in literal terms, means sourcing from outside. The term is increasingly used to refer to subcontracting a set of functions or processes by one firm to another or to a group of individuals. The latter organization is often in different physical location or country altogether.</a:t>
            </a:r>
          </a:p>
          <a:p>
            <a:pPr algn="just"/>
            <a:r>
              <a:rPr lang="en-IN" dirty="0"/>
              <a:t>The process or activities that are being outsourced could range from customer service and telemarketing to IT management, software development, market research and even financial portfolio management.</a:t>
            </a:r>
          </a:p>
          <a:p>
            <a:pPr algn="just"/>
            <a:r>
              <a:rPr lang="en-IN" dirty="0"/>
              <a:t>BPO is not about relinquishing control but about trusting a business partner to continue in pursuit of excellence at comparatively low cost product or service.</a:t>
            </a:r>
          </a:p>
          <a:p>
            <a:pPr algn="just"/>
            <a:endParaRPr lang="en-IN"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135" y="2115586"/>
            <a:ext cx="5957854" cy="5074239"/>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535" y="2267986"/>
            <a:ext cx="5957854" cy="5074239"/>
          </a:xfrm>
          <a:prstGeom prst="rect">
            <a:avLst/>
          </a:prstGeom>
        </p:spPr>
      </p:pic>
    </p:spTree>
    <p:extLst>
      <p:ext uri="{BB962C8B-B14F-4D97-AF65-F5344CB8AC3E}">
        <p14:creationId xmlns:p14="http://schemas.microsoft.com/office/powerpoint/2010/main" val="2347408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smtClean="0"/>
              <a:t>Types of processes</a:t>
            </a:r>
            <a:endParaRPr lang="en-US" b="1" dirty="0"/>
          </a:p>
        </p:txBody>
      </p:sp>
      <p:sp>
        <p:nvSpPr>
          <p:cNvPr id="3" name="Content Placeholder 2"/>
          <p:cNvSpPr>
            <a:spLocks noGrp="1"/>
          </p:cNvSpPr>
          <p:nvPr>
            <p:ph idx="1"/>
          </p:nvPr>
        </p:nvSpPr>
        <p:spPr>
          <a:xfrm>
            <a:off x="473767" y="1577008"/>
            <a:ext cx="7053468" cy="5280992"/>
          </a:xfrm>
        </p:spPr>
        <p:txBody>
          <a:bodyPr>
            <a:normAutofit/>
          </a:bodyPr>
          <a:lstStyle/>
          <a:p>
            <a:r>
              <a:rPr lang="en-IN" b="1" dirty="0"/>
              <a:t>Companies essentially have three kinds of processes:</a:t>
            </a:r>
            <a:endParaRPr lang="en-IN" dirty="0"/>
          </a:p>
          <a:p>
            <a:r>
              <a:rPr lang="en-IN" dirty="0"/>
              <a:t>a. Core processes (which give strategic advantage)</a:t>
            </a:r>
          </a:p>
          <a:p>
            <a:r>
              <a:rPr lang="en-IN" dirty="0"/>
              <a:t>b. Critical, Non-core processes (which are important but are not competitive differentiators)</a:t>
            </a:r>
          </a:p>
          <a:p>
            <a:r>
              <a:rPr lang="en-IN" dirty="0"/>
              <a:t>c. Non-core, Non-critical processes (which are needed to make the environment work)</a:t>
            </a:r>
          </a:p>
        </p:txBody>
      </p:sp>
      <p:grpSp>
        <p:nvGrpSpPr>
          <p:cNvPr id="28" name="Group 27"/>
          <p:cNvGrpSpPr/>
          <p:nvPr/>
        </p:nvGrpSpPr>
        <p:grpSpPr>
          <a:xfrm>
            <a:off x="7527235" y="2319129"/>
            <a:ext cx="3429138" cy="3273287"/>
            <a:chOff x="8030817" y="2027583"/>
            <a:chExt cx="4068418" cy="3684104"/>
          </a:xfrm>
        </p:grpSpPr>
        <p:sp>
          <p:nvSpPr>
            <p:cNvPr id="15" name="Rectangle 14"/>
            <p:cNvSpPr/>
            <p:nvPr/>
          </p:nvSpPr>
          <p:spPr>
            <a:xfrm>
              <a:off x="8030817" y="2027583"/>
              <a:ext cx="4068418" cy="36841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cxnSp>
          <p:nvCxnSpPr>
            <p:cNvPr id="17" name="Straight Arrow Connector 16"/>
            <p:cNvCxnSpPr/>
            <p:nvPr/>
          </p:nvCxnSpPr>
          <p:spPr>
            <a:xfrm>
              <a:off x="9985513" y="2027583"/>
              <a:ext cx="0" cy="3684104"/>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a:endCxn id="15" idx="3"/>
            </p:cNvCxnSpPr>
            <p:nvPr/>
          </p:nvCxnSpPr>
          <p:spPr>
            <a:xfrm>
              <a:off x="8030817" y="3869635"/>
              <a:ext cx="4068418"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grpSp>
      <p:sp>
        <p:nvSpPr>
          <p:cNvPr id="23" name="TextBox 22"/>
          <p:cNvSpPr txBox="1"/>
          <p:nvPr/>
        </p:nvSpPr>
        <p:spPr>
          <a:xfrm>
            <a:off x="8845965" y="1800104"/>
            <a:ext cx="702365" cy="369332"/>
          </a:xfrm>
          <a:prstGeom prst="rect">
            <a:avLst/>
          </a:prstGeom>
          <a:noFill/>
        </p:spPr>
        <p:txBody>
          <a:bodyPr wrap="square" rtlCol="0">
            <a:spAutoFit/>
          </a:bodyPr>
          <a:lstStyle/>
          <a:p>
            <a:r>
              <a:rPr lang="en-IN" dirty="0" smtClean="0"/>
              <a:t>core</a:t>
            </a:r>
            <a:endParaRPr lang="en-IN" dirty="0"/>
          </a:p>
        </p:txBody>
      </p:sp>
      <p:sp>
        <p:nvSpPr>
          <p:cNvPr id="24" name="TextBox 23"/>
          <p:cNvSpPr txBox="1"/>
          <p:nvPr/>
        </p:nvSpPr>
        <p:spPr>
          <a:xfrm>
            <a:off x="8738221" y="5671210"/>
            <a:ext cx="1066800" cy="369332"/>
          </a:xfrm>
          <a:prstGeom prst="rect">
            <a:avLst/>
          </a:prstGeom>
          <a:noFill/>
        </p:spPr>
        <p:txBody>
          <a:bodyPr wrap="square" rtlCol="0">
            <a:spAutoFit/>
          </a:bodyPr>
          <a:lstStyle/>
          <a:p>
            <a:r>
              <a:rPr lang="en-IN" dirty="0" smtClean="0"/>
              <a:t>Non core</a:t>
            </a:r>
            <a:endParaRPr lang="en-IN" dirty="0"/>
          </a:p>
        </p:txBody>
      </p:sp>
      <p:sp>
        <p:nvSpPr>
          <p:cNvPr id="25" name="TextBox 24"/>
          <p:cNvSpPr txBox="1"/>
          <p:nvPr/>
        </p:nvSpPr>
        <p:spPr>
          <a:xfrm>
            <a:off x="6489699" y="3771107"/>
            <a:ext cx="1066800" cy="369332"/>
          </a:xfrm>
          <a:prstGeom prst="rect">
            <a:avLst/>
          </a:prstGeom>
          <a:noFill/>
        </p:spPr>
        <p:txBody>
          <a:bodyPr wrap="square" rtlCol="0">
            <a:spAutoFit/>
          </a:bodyPr>
          <a:lstStyle/>
          <a:p>
            <a:r>
              <a:rPr lang="en-IN" dirty="0" smtClean="0"/>
              <a:t>Critical</a:t>
            </a:r>
            <a:endParaRPr lang="en-IN" dirty="0"/>
          </a:p>
        </p:txBody>
      </p:sp>
      <p:sp>
        <p:nvSpPr>
          <p:cNvPr id="26" name="TextBox 25"/>
          <p:cNvSpPr txBox="1"/>
          <p:nvPr/>
        </p:nvSpPr>
        <p:spPr>
          <a:xfrm>
            <a:off x="10956373" y="3778597"/>
            <a:ext cx="1709392" cy="369332"/>
          </a:xfrm>
          <a:prstGeom prst="rect">
            <a:avLst/>
          </a:prstGeom>
          <a:noFill/>
        </p:spPr>
        <p:txBody>
          <a:bodyPr wrap="square" rtlCol="0">
            <a:spAutoFit/>
          </a:bodyPr>
          <a:lstStyle/>
          <a:p>
            <a:r>
              <a:rPr lang="en-IN" dirty="0" smtClean="0"/>
              <a:t>Non Critical</a:t>
            </a:r>
            <a:endParaRPr lang="en-IN" dirty="0"/>
          </a:p>
        </p:txBody>
      </p:sp>
      <p:sp>
        <p:nvSpPr>
          <p:cNvPr id="29" name="TextBox 28"/>
          <p:cNvSpPr txBox="1"/>
          <p:nvPr/>
        </p:nvSpPr>
        <p:spPr>
          <a:xfrm>
            <a:off x="7581796" y="2786759"/>
            <a:ext cx="1707977" cy="646331"/>
          </a:xfrm>
          <a:prstGeom prst="rect">
            <a:avLst/>
          </a:prstGeom>
          <a:noFill/>
        </p:spPr>
        <p:txBody>
          <a:bodyPr wrap="square" rtlCol="0">
            <a:spAutoFit/>
          </a:bodyPr>
          <a:lstStyle/>
          <a:p>
            <a:r>
              <a:rPr lang="en-IN" dirty="0" smtClean="0"/>
              <a:t>Competitive advantage</a:t>
            </a:r>
            <a:endParaRPr lang="en-IN" dirty="0"/>
          </a:p>
        </p:txBody>
      </p:sp>
      <p:sp>
        <p:nvSpPr>
          <p:cNvPr id="30" name="TextBox 29"/>
          <p:cNvSpPr txBox="1"/>
          <p:nvPr/>
        </p:nvSpPr>
        <p:spPr>
          <a:xfrm>
            <a:off x="7581796" y="4478457"/>
            <a:ext cx="1528489" cy="369332"/>
          </a:xfrm>
          <a:prstGeom prst="rect">
            <a:avLst/>
          </a:prstGeom>
          <a:noFill/>
        </p:spPr>
        <p:txBody>
          <a:bodyPr wrap="square" rtlCol="0">
            <a:spAutoFit/>
          </a:bodyPr>
          <a:lstStyle/>
          <a:p>
            <a:r>
              <a:rPr lang="en-IN" dirty="0" smtClean="0"/>
              <a:t>Captive Unit</a:t>
            </a:r>
            <a:endParaRPr lang="en-IN" dirty="0"/>
          </a:p>
        </p:txBody>
      </p:sp>
      <p:sp>
        <p:nvSpPr>
          <p:cNvPr id="31" name="TextBox 30"/>
          <p:cNvSpPr txBox="1"/>
          <p:nvPr/>
        </p:nvSpPr>
        <p:spPr>
          <a:xfrm>
            <a:off x="9460134" y="4442877"/>
            <a:ext cx="1528489" cy="369332"/>
          </a:xfrm>
          <a:prstGeom prst="rect">
            <a:avLst/>
          </a:prstGeom>
          <a:noFill/>
        </p:spPr>
        <p:txBody>
          <a:bodyPr wrap="square" rtlCol="0">
            <a:spAutoFit/>
          </a:bodyPr>
          <a:lstStyle/>
          <a:p>
            <a:r>
              <a:rPr lang="en-IN" dirty="0" smtClean="0"/>
              <a:t>Outsource</a:t>
            </a:r>
            <a:endParaRPr lang="en-IN" dirty="0"/>
          </a:p>
        </p:txBody>
      </p:sp>
    </p:spTree>
    <p:extLst>
      <p:ext uri="{BB962C8B-B14F-4D97-AF65-F5344CB8AC3E}">
        <p14:creationId xmlns:p14="http://schemas.microsoft.com/office/powerpoint/2010/main" val="2177910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smtClean="0"/>
              <a:t>Motivation for outsourcing </a:t>
            </a:r>
            <a:endParaRPr lang="en-US" b="1" dirty="0"/>
          </a:p>
        </p:txBody>
      </p:sp>
      <p:sp>
        <p:nvSpPr>
          <p:cNvPr id="3" name="Content Placeholder 2"/>
          <p:cNvSpPr>
            <a:spLocks noGrp="1"/>
          </p:cNvSpPr>
          <p:nvPr>
            <p:ph idx="1"/>
          </p:nvPr>
        </p:nvSpPr>
        <p:spPr>
          <a:xfrm>
            <a:off x="884584" y="728871"/>
            <a:ext cx="7053468" cy="6129130"/>
          </a:xfrm>
        </p:spPr>
        <p:txBody>
          <a:bodyPr>
            <a:normAutofit/>
          </a:bodyPr>
          <a:lstStyle/>
          <a:p>
            <a:r>
              <a:rPr lang="en-IN" b="1" dirty="0"/>
              <a:t>Few of the motivation factors as to why BPO is gaining ground are:</a:t>
            </a:r>
            <a:endParaRPr lang="en-IN" dirty="0"/>
          </a:p>
          <a:p>
            <a:endParaRPr lang="en-IN" dirty="0"/>
          </a:p>
          <a:p>
            <a:r>
              <a:rPr lang="en-IN" dirty="0"/>
              <a:t>a. Factor Cost Advantage</a:t>
            </a:r>
          </a:p>
          <a:p>
            <a:r>
              <a:rPr lang="en-IN" dirty="0"/>
              <a:t>b. Economy of Scale</a:t>
            </a:r>
          </a:p>
          <a:p>
            <a:r>
              <a:rPr lang="en-IN" dirty="0"/>
              <a:t>c. Business Risk Mitigation</a:t>
            </a:r>
          </a:p>
          <a:p>
            <a:r>
              <a:rPr lang="en-IN" dirty="0"/>
              <a:t>d. Superior Competency</a:t>
            </a:r>
          </a:p>
          <a:p>
            <a:r>
              <a:rPr lang="en-IN" dirty="0"/>
              <a:t>e. Utilization Improvement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135" y="2115586"/>
            <a:ext cx="5957854" cy="5074239"/>
          </a:xfrm>
          <a:prstGeom prst="rect">
            <a:avLst/>
          </a:prstGeom>
        </p:spPr>
      </p:pic>
    </p:spTree>
    <p:extLst>
      <p:ext uri="{BB962C8B-B14F-4D97-AF65-F5344CB8AC3E}">
        <p14:creationId xmlns:p14="http://schemas.microsoft.com/office/powerpoint/2010/main" val="2715416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2412</TotalTime>
  <Words>1952</Words>
  <Application>Microsoft Office PowerPoint</Application>
  <PresentationFormat>Widescreen</PresentationFormat>
  <Paragraphs>118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Celestial</vt:lpstr>
      <vt:lpstr>Introduction to Business Processes Outsourcing </vt:lpstr>
      <vt:lpstr>What we will cover in this Presentation</vt:lpstr>
      <vt:lpstr>What we will cover in this Presentation</vt:lpstr>
      <vt:lpstr>Introduction to BPO</vt:lpstr>
      <vt:lpstr>Business Process Outsourcing (BPO) – Definitions</vt:lpstr>
      <vt:lpstr>Introduction to BPO</vt:lpstr>
      <vt:lpstr>What is BPO?</vt:lpstr>
      <vt:lpstr>Types of processes</vt:lpstr>
      <vt:lpstr>Motivation for outsourcing </vt:lpstr>
      <vt:lpstr>Top 5 Benefits of Outsourcing</vt:lpstr>
      <vt:lpstr>Top 5 Benefits of Outsourcing</vt:lpstr>
      <vt:lpstr>Types of Outsourcing</vt:lpstr>
      <vt:lpstr>Types of Outsourcing</vt:lpstr>
      <vt:lpstr>Types of Outsourcing</vt:lpstr>
      <vt:lpstr>Business Process Outsourcing (BPO) – Advantage</vt:lpstr>
      <vt:lpstr>Business Process Outsourcing (BPO) – Advantage</vt:lpstr>
      <vt:lpstr>Business Process Outsourcing (BPO) – Advantage</vt:lpstr>
      <vt:lpstr>Business Process Outsourcing (BPO) –Drawbacks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Stories Explained</dc:title>
  <dc:creator>Abhinav</dc:creator>
  <cp:lastModifiedBy>Abhinav</cp:lastModifiedBy>
  <cp:revision>563</cp:revision>
  <dcterms:created xsi:type="dcterms:W3CDTF">2020-12-28T08:40:38Z</dcterms:created>
  <dcterms:modified xsi:type="dcterms:W3CDTF">2021-12-05T15:00:08Z</dcterms:modified>
</cp:coreProperties>
</file>