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71" r:id="rId8"/>
    <p:sldId id="270" r:id="rId9"/>
    <p:sldId id="265" r:id="rId10"/>
    <p:sldId id="273" r:id="rId11"/>
    <p:sldId id="274" r:id="rId12"/>
    <p:sldId id="272" r:id="rId13"/>
    <p:sldId id="266" r:id="rId14"/>
    <p:sldId id="267" r:id="rId15"/>
    <p:sldId id="268" r:id="rId16"/>
    <p:sldId id="275" r:id="rId17"/>
    <p:sldId id="269" r:id="rId18"/>
    <p:sldId id="276"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2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IN">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23780468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6" name="Footer Placeholder 5"/>
          <p:cNvSpPr>
            <a:spLocks noGrp="1"/>
          </p:cNvSpPr>
          <p:nvPr>
            <p:ph type="ftr" sz="quarter" idx="11"/>
          </p:nvPr>
        </p:nvSpPr>
        <p:spPr/>
        <p:txBody>
          <a:bodyPr/>
          <a:lstStyle/>
          <a:p>
            <a:endParaRPr lang="en-IN">
              <a:solidFill>
                <a:prstClr val="white"/>
              </a:solidFill>
            </a:endParaRPr>
          </a:p>
        </p:txBody>
      </p:sp>
      <p:sp>
        <p:nvSpPr>
          <p:cNvPr id="7" name="Slide Number Placeholder 6"/>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188647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244661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624459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2638249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1863095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230589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90357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94238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15264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5" name="Footer Placeholder 4"/>
          <p:cNvSpPr>
            <a:spLocks noGrp="1"/>
          </p:cNvSpPr>
          <p:nvPr>
            <p:ph type="ftr" sz="quarter" idx="11"/>
          </p:nvPr>
        </p:nvSpPr>
        <p:spPr/>
        <p:txBody>
          <a:bodyPr/>
          <a:lstStyle/>
          <a:p>
            <a:endParaRPr lang="en-IN">
              <a:solidFill>
                <a:prstClr val="white"/>
              </a:solidFill>
            </a:endParaRPr>
          </a:p>
        </p:txBody>
      </p:sp>
      <p:sp>
        <p:nvSpPr>
          <p:cNvPr id="6" name="Slide Number Placeholder 5"/>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302793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6" name="Footer Placeholder 5"/>
          <p:cNvSpPr>
            <a:spLocks noGrp="1"/>
          </p:cNvSpPr>
          <p:nvPr>
            <p:ph type="ftr" sz="quarter" idx="11"/>
          </p:nvPr>
        </p:nvSpPr>
        <p:spPr/>
        <p:txBody>
          <a:bodyPr/>
          <a:lstStyle/>
          <a:p>
            <a:endParaRPr lang="en-IN">
              <a:solidFill>
                <a:prstClr val="white"/>
              </a:solidFill>
            </a:endParaRPr>
          </a:p>
        </p:txBody>
      </p:sp>
      <p:sp>
        <p:nvSpPr>
          <p:cNvPr id="7" name="Slide Number Placeholder 6"/>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353941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8" name="Footer Placeholder 7"/>
          <p:cNvSpPr>
            <a:spLocks noGrp="1"/>
          </p:cNvSpPr>
          <p:nvPr>
            <p:ph type="ftr" sz="quarter" idx="11"/>
          </p:nvPr>
        </p:nvSpPr>
        <p:spPr/>
        <p:txBody>
          <a:bodyPr/>
          <a:lstStyle/>
          <a:p>
            <a:endParaRPr lang="en-IN">
              <a:solidFill>
                <a:prstClr val="white"/>
              </a:solidFill>
            </a:endParaRPr>
          </a:p>
        </p:txBody>
      </p:sp>
      <p:sp>
        <p:nvSpPr>
          <p:cNvPr id="9" name="Slide Number Placeholder 8"/>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89718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4" name="Footer Placeholder 3"/>
          <p:cNvSpPr>
            <a:spLocks noGrp="1"/>
          </p:cNvSpPr>
          <p:nvPr>
            <p:ph type="ftr" sz="quarter" idx="11"/>
          </p:nvPr>
        </p:nvSpPr>
        <p:spPr/>
        <p:txBody>
          <a:bodyPr/>
          <a:lstStyle/>
          <a:p>
            <a:endParaRPr lang="en-IN">
              <a:solidFill>
                <a:prstClr val="white"/>
              </a:solidFill>
            </a:endParaRPr>
          </a:p>
        </p:txBody>
      </p:sp>
      <p:sp>
        <p:nvSpPr>
          <p:cNvPr id="5" name="Slide Number Placeholder 4"/>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274634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3" name="Footer Placeholder 2"/>
          <p:cNvSpPr>
            <a:spLocks noGrp="1"/>
          </p:cNvSpPr>
          <p:nvPr>
            <p:ph type="ftr" sz="quarter" idx="11"/>
          </p:nvPr>
        </p:nvSpPr>
        <p:spPr/>
        <p:txBody>
          <a:bodyPr/>
          <a:lstStyle/>
          <a:p>
            <a:endParaRPr lang="en-IN">
              <a:solidFill>
                <a:prstClr val="white"/>
              </a:solidFill>
            </a:endParaRPr>
          </a:p>
        </p:txBody>
      </p:sp>
      <p:sp>
        <p:nvSpPr>
          <p:cNvPr id="4" name="Slide Number Placeholder 3"/>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173730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6" name="Footer Placeholder 5"/>
          <p:cNvSpPr>
            <a:spLocks noGrp="1"/>
          </p:cNvSpPr>
          <p:nvPr>
            <p:ph type="ftr" sz="quarter" idx="11"/>
          </p:nvPr>
        </p:nvSpPr>
        <p:spPr/>
        <p:txBody>
          <a:bodyPr/>
          <a:lstStyle/>
          <a:p>
            <a:endParaRPr lang="en-IN">
              <a:solidFill>
                <a:prstClr val="white"/>
              </a:solidFill>
            </a:endParaRPr>
          </a:p>
        </p:txBody>
      </p:sp>
      <p:sp>
        <p:nvSpPr>
          <p:cNvPr id="7" name="Slide Number Placeholder 6"/>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8439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F3E82-E778-43DD-80DD-E03CE32F7050}" type="datetimeFigureOut">
              <a:rPr lang="en-IN" smtClean="0">
                <a:solidFill>
                  <a:prstClr val="white"/>
                </a:solidFill>
              </a:rPr>
              <a:pPr/>
              <a:t>28/01/2022</a:t>
            </a:fld>
            <a:endParaRPr lang="en-IN">
              <a:solidFill>
                <a:prstClr val="white"/>
              </a:solidFill>
            </a:endParaRPr>
          </a:p>
        </p:txBody>
      </p:sp>
      <p:sp>
        <p:nvSpPr>
          <p:cNvPr id="6" name="Footer Placeholder 5"/>
          <p:cNvSpPr>
            <a:spLocks noGrp="1"/>
          </p:cNvSpPr>
          <p:nvPr>
            <p:ph type="ftr" sz="quarter" idx="11"/>
          </p:nvPr>
        </p:nvSpPr>
        <p:spPr/>
        <p:txBody>
          <a:bodyPr/>
          <a:lstStyle/>
          <a:p>
            <a:endParaRPr lang="en-IN">
              <a:solidFill>
                <a:prstClr val="white"/>
              </a:solidFill>
            </a:endParaRPr>
          </a:p>
        </p:txBody>
      </p:sp>
      <p:sp>
        <p:nvSpPr>
          <p:cNvPr id="7" name="Slide Number Placeholder 6"/>
          <p:cNvSpPr>
            <a:spLocks noGrp="1"/>
          </p:cNvSpPr>
          <p:nvPr>
            <p:ph type="sldNum" sz="quarter" idx="12"/>
          </p:nvPr>
        </p:nvSpPr>
        <p:spPr/>
        <p:txBody>
          <a:body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296066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0F3E82-E778-43DD-80DD-E03CE32F7050}" type="datetimeFigureOut">
              <a:rPr lang="en-IN" smtClean="0">
                <a:solidFill>
                  <a:prstClr val="white"/>
                </a:solidFill>
              </a:rPr>
              <a:pPr/>
              <a:t>28/01/2022</a:t>
            </a:fld>
            <a:endParaRPr lang="en-IN">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FC1CD6-C18B-4410-AB61-50DC0230780C}" type="slidenum">
              <a:rPr lang="en-IN" smtClean="0">
                <a:solidFill>
                  <a:prstClr val="white"/>
                </a:solidFill>
              </a:rPr>
              <a:pPr/>
              <a:t>‹#›</a:t>
            </a:fld>
            <a:endParaRPr lang="en-IN">
              <a:solidFill>
                <a:prstClr val="white"/>
              </a:solidFill>
            </a:endParaRPr>
          </a:p>
        </p:txBody>
      </p:sp>
    </p:spTree>
    <p:extLst>
      <p:ext uri="{BB962C8B-B14F-4D97-AF65-F5344CB8AC3E}">
        <p14:creationId xmlns:p14="http://schemas.microsoft.com/office/powerpoint/2010/main" val="42846661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earchcloudcomputing.techtarget.com/definition/Software-as-a-Servic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hatis.techtarget.com/definition/third-party" TargetMode="External"/><Relationship Id="rId2" Type="http://schemas.openxmlformats.org/officeDocument/2006/relationships/hyperlink" Target="https://whatis.techtarget.com/definition/porta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earchcloudcomputing.techtarget.com/definition/cloud-computing" TargetMode="External"/><Relationship Id="rId2" Type="http://schemas.openxmlformats.org/officeDocument/2006/relationships/hyperlink" Target="https://www.techtarget.com/searchcio/definition/outsourcin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searchitoperations.techtarget.com/definition/ITSM" TargetMode="External"/><Relationship Id="rId2" Type="http://schemas.openxmlformats.org/officeDocument/2006/relationships/hyperlink" Target="https://searchitchannel.techtarget.com/definition/managed-service-provider"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hatis.techtarget.com/definition/service-leve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echtarget.com/searchcio/definition/stakeholder" TargetMode="External"/><Relationship Id="rId2" Type="http://schemas.openxmlformats.org/officeDocument/2006/relationships/hyperlink" Target="https://searchdisasterrecovery.techtarget.com/definition/disaster-recovery-plan"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searchbusinessanalytics.techtarget.com/definition/key-performance-indicators-KPI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earchcloudcomputing.techtarget.com/definition/Software-as-a-Servi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451" y="3313"/>
            <a:ext cx="6191250" cy="6210300"/>
          </a:xfrm>
          <a:prstGeom prst="rect">
            <a:avLst/>
          </a:prstGeom>
        </p:spPr>
      </p:pic>
      <p:sp>
        <p:nvSpPr>
          <p:cNvPr id="2" name="Title 1"/>
          <p:cNvSpPr>
            <a:spLocks noGrp="1"/>
          </p:cNvSpPr>
          <p:nvPr>
            <p:ph type="ctrTitle"/>
          </p:nvPr>
        </p:nvSpPr>
        <p:spPr>
          <a:xfrm>
            <a:off x="4148157" y="2545520"/>
            <a:ext cx="8772941" cy="2421464"/>
          </a:xfrm>
        </p:spPr>
        <p:txBody>
          <a:bodyPr>
            <a:normAutofit/>
          </a:bodyPr>
          <a:lstStyle/>
          <a:p>
            <a:pPr algn="l"/>
            <a:r>
              <a:rPr lang="en-US" dirty="0" smtClean="0"/>
              <a:t>Service level agreement</a:t>
            </a:r>
            <a:endParaRPr lang="en-IN" b="1" dirty="0"/>
          </a:p>
        </p:txBody>
      </p:sp>
      <p:sp>
        <p:nvSpPr>
          <p:cNvPr id="3" name="Subtitle 2"/>
          <p:cNvSpPr>
            <a:spLocks noGrp="1"/>
          </p:cNvSpPr>
          <p:nvPr>
            <p:ph type="subTitle" idx="1"/>
          </p:nvPr>
        </p:nvSpPr>
        <p:spPr>
          <a:xfrm>
            <a:off x="4268472" y="4976957"/>
            <a:ext cx="7696201" cy="1405467"/>
          </a:xfrm>
        </p:spPr>
        <p:txBody>
          <a:bodyPr>
            <a:normAutofit/>
          </a:bodyPr>
          <a:lstStyle/>
          <a:p>
            <a:pPr algn="l"/>
            <a:r>
              <a:rPr lang="en-US" sz="2000" dirty="0"/>
              <a:t>Abhinav Sabharwal </a:t>
            </a:r>
            <a:r>
              <a:rPr lang="en-US" sz="2000" dirty="0" smtClean="0"/>
              <a:t>visiting faculty @ ITM</a:t>
            </a:r>
            <a:endParaRPr lang="en-US" sz="2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2622"/>
            <a:ext cx="4148157" cy="6222234"/>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069050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US" dirty="0"/>
              <a:t>customer-based </a:t>
            </a:r>
            <a:r>
              <a:rPr lang="en-US" dirty="0" smtClean="0"/>
              <a:t>SLA</a:t>
            </a:r>
            <a:endParaRPr lang="en-US" b="1" dirty="0"/>
          </a:p>
        </p:txBody>
      </p:sp>
      <p:sp>
        <p:nvSpPr>
          <p:cNvPr id="3" name="Content Placeholder 2"/>
          <p:cNvSpPr>
            <a:spLocks noGrp="1"/>
          </p:cNvSpPr>
          <p:nvPr>
            <p:ph idx="1"/>
          </p:nvPr>
        </p:nvSpPr>
        <p:spPr>
          <a:xfrm>
            <a:off x="1004899" y="1530278"/>
            <a:ext cx="6271590" cy="5135218"/>
          </a:xfrm>
        </p:spPr>
        <p:txBody>
          <a:bodyPr>
            <a:noAutofit/>
          </a:bodyPr>
          <a:lstStyle/>
          <a:p>
            <a:pPr algn="just"/>
            <a:r>
              <a:rPr lang="en-US" sz="1600" dirty="0"/>
              <a:t>In a customer-based SLA, the customer and service provider come to a negotiated agreement on the services that will be provided. For example, a company may negotiate with the IT service provider that manages its accounts payable system to define their specific relationship and expectations in detail.</a:t>
            </a:r>
          </a:p>
          <a:p>
            <a:pPr algn="just"/>
            <a:r>
              <a:rPr lang="en-US" sz="1600" dirty="0"/>
              <a:t>A customer service-level agreement includes:</a:t>
            </a:r>
          </a:p>
          <a:p>
            <a:pPr algn="just"/>
            <a:r>
              <a:rPr lang="en-US" sz="1600" dirty="0"/>
              <a:t>exact details of the service expected by the customer;</a:t>
            </a:r>
          </a:p>
          <a:p>
            <a:pPr algn="just"/>
            <a:r>
              <a:rPr lang="en-US" sz="1600" dirty="0"/>
              <a:t>provisions of the service availability;</a:t>
            </a:r>
          </a:p>
          <a:p>
            <a:pPr algn="just"/>
            <a:r>
              <a:rPr lang="en-US" sz="1600" dirty="0"/>
              <a:t>standards for each level of service;</a:t>
            </a:r>
          </a:p>
          <a:p>
            <a:pPr algn="just"/>
            <a:r>
              <a:rPr lang="en-US" sz="1600" dirty="0"/>
              <a:t>each party's responsibilities;</a:t>
            </a:r>
          </a:p>
          <a:p>
            <a:pPr algn="just"/>
            <a:r>
              <a:rPr lang="en-US" sz="1600" dirty="0"/>
              <a:t>escalation procedures; and</a:t>
            </a:r>
          </a:p>
          <a:p>
            <a:pPr algn="just"/>
            <a:r>
              <a:rPr lang="en-US" sz="1600" dirty="0"/>
              <a:t>terms for cancellation.</a:t>
            </a:r>
          </a:p>
          <a:p>
            <a:pPr algn="just">
              <a:lnSpc>
                <a:spcPct val="110000"/>
              </a:lnSpc>
            </a:pPr>
            <a:endParaRPr lang="en-US" sz="17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651" y="1978245"/>
            <a:ext cx="4171950" cy="4286250"/>
          </a:xfrm>
          <a:prstGeom prst="rect">
            <a:avLst/>
          </a:prstGeom>
        </p:spPr>
      </p:pic>
    </p:spTree>
    <p:extLst>
      <p:ext uri="{BB962C8B-B14F-4D97-AF65-F5344CB8AC3E}">
        <p14:creationId xmlns:p14="http://schemas.microsoft.com/office/powerpoint/2010/main" val="2918269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US" dirty="0" smtClean="0"/>
              <a:t>Internal SLA</a:t>
            </a:r>
            <a:endParaRPr lang="en-US" b="1" dirty="0"/>
          </a:p>
        </p:txBody>
      </p:sp>
      <p:sp>
        <p:nvSpPr>
          <p:cNvPr id="3" name="Content Placeholder 2"/>
          <p:cNvSpPr>
            <a:spLocks noGrp="1"/>
          </p:cNvSpPr>
          <p:nvPr>
            <p:ph idx="1"/>
          </p:nvPr>
        </p:nvSpPr>
        <p:spPr>
          <a:xfrm>
            <a:off x="1004899" y="1530278"/>
            <a:ext cx="6271590" cy="5135218"/>
          </a:xfrm>
        </p:spPr>
        <p:txBody>
          <a:bodyPr>
            <a:noAutofit/>
          </a:bodyPr>
          <a:lstStyle/>
          <a:p>
            <a:pPr algn="just"/>
            <a:r>
              <a:rPr lang="en-US" sz="1600" dirty="0"/>
              <a:t>An internal SLA is between an organization and its internal customer -- this could be another organization, department or site.</a:t>
            </a:r>
          </a:p>
          <a:p>
            <a:pPr algn="just"/>
            <a:r>
              <a:rPr lang="en-US" sz="1600" dirty="0"/>
              <a:t>That means that although a company could have an SLA open with each of its customers, it might also have a separate SLA between its marketing and sales departments.</a:t>
            </a:r>
          </a:p>
          <a:p>
            <a:pPr algn="just"/>
            <a:r>
              <a:rPr lang="en-US" sz="1600" dirty="0"/>
              <a:t>For instance, a company's sales department has nearly $10,000 worth of sales every month, with each sale worth $500. If the sales team's average closing rate is 20%, then sales knows that marketing must deliver at least 100 qualified leads every month.</a:t>
            </a:r>
          </a:p>
          <a:p>
            <a:pPr algn="just"/>
            <a:r>
              <a:rPr lang="en-US" sz="1600" dirty="0"/>
              <a:t>So, the head of the organization's marketing department can work with the head of the sales department on an SLA that stipulates that the marketing department will deliver 100 qualified leads to the sales director by a specific date every month.</a:t>
            </a:r>
          </a:p>
          <a:p>
            <a:pPr algn="just"/>
            <a:r>
              <a:rPr lang="en-US" sz="1600" dirty="0"/>
              <a:t>This service-level agreement could stipulate that it will include four weekly status reports every month sent from marketing to sales to ensure the leads the sales team is getting are enabling them to hit their monthly sales goal.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805" y="1954762"/>
            <a:ext cx="4171950" cy="4286250"/>
          </a:xfrm>
          <a:prstGeom prst="rect">
            <a:avLst/>
          </a:prstGeom>
        </p:spPr>
      </p:pic>
    </p:spTree>
    <p:extLst>
      <p:ext uri="{BB962C8B-B14F-4D97-AF65-F5344CB8AC3E}">
        <p14:creationId xmlns:p14="http://schemas.microsoft.com/office/powerpoint/2010/main" val="4159619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US" b="1" dirty="0" smtClean="0"/>
              <a:t>Multilevel SLAs</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a:t>A multilevel SLA will divide the agreement into various levels that are specific to a series of customers using the service. For example, a software as a service (</a:t>
            </a:r>
            <a:r>
              <a:rPr lang="en-US" dirty="0">
                <a:hlinkClick r:id="rId2"/>
              </a:rPr>
              <a:t>SaaS</a:t>
            </a:r>
            <a:r>
              <a:rPr lang="en-US" dirty="0"/>
              <a:t>) provider might offer basic services and support to all customers using a product, but they could also offer different price ranges when buying the product that dictates different service levels. These different levels of service will be layered into the multilevel SLA</a:t>
            </a:r>
            <a:r>
              <a:rPr lang="en-US" dirty="0" smtClean="0"/>
              <a:t>.</a:t>
            </a:r>
          </a:p>
          <a:p>
            <a:pPr algn="just"/>
            <a:r>
              <a:rPr lang="en-US" dirty="0" smtClean="0"/>
              <a:t>Example </a:t>
            </a:r>
            <a:r>
              <a:rPr lang="en-US" dirty="0"/>
              <a:t>of an SLA is an internet service provider service-level agreement. This SLA will include an </a:t>
            </a:r>
            <a:r>
              <a:rPr lang="en-US" dirty="0" smtClean="0"/>
              <a:t>speed which is provided to customer but also how much data customer can consume in given month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173" y="1978245"/>
            <a:ext cx="4171950" cy="4286250"/>
          </a:xfrm>
          <a:prstGeom prst="rect">
            <a:avLst/>
          </a:prstGeom>
        </p:spPr>
      </p:pic>
    </p:spTree>
    <p:extLst>
      <p:ext uri="{BB962C8B-B14F-4D97-AF65-F5344CB8AC3E}">
        <p14:creationId xmlns:p14="http://schemas.microsoft.com/office/powerpoint/2010/main" val="870195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US" b="1" dirty="0" smtClean="0"/>
              <a:t>validating </a:t>
            </a:r>
            <a:r>
              <a:rPr lang="en-US" b="1" dirty="0"/>
              <a:t>SLA levels</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a:t>Verifying the provider's service delivery levels is necessary to the enforcement of a service-level agreement. If the SLA is not being properly fulfilled, then the client may be able to claim the compensation agreed upon in the contract.</a:t>
            </a:r>
          </a:p>
          <a:p>
            <a:pPr algn="just"/>
            <a:r>
              <a:rPr lang="en-US" dirty="0"/>
              <a:t>Most service providers make their service-level statistics available through an online </a:t>
            </a:r>
            <a:r>
              <a:rPr lang="en-US" dirty="0">
                <a:hlinkClick r:id="rId2"/>
              </a:rPr>
              <a:t>portal</a:t>
            </a:r>
            <a:r>
              <a:rPr lang="en-US" dirty="0"/>
              <a:t>. This allows customers to track whether the proper service level is being maintained. If they find it is not, the portal also allows clients to see if they're eligible for compensation.</a:t>
            </a:r>
          </a:p>
          <a:p>
            <a:pPr algn="just"/>
            <a:r>
              <a:rPr lang="en-US" dirty="0"/>
              <a:t>These systems and processes are frequently controlled by specialized </a:t>
            </a:r>
            <a:r>
              <a:rPr lang="en-US" dirty="0">
                <a:hlinkClick r:id="rId3"/>
              </a:rPr>
              <a:t>third-party</a:t>
            </a:r>
            <a:r>
              <a:rPr lang="en-US" dirty="0"/>
              <a:t> companies. If this is the case, then it is necessary for the third party also to be included in the SLA negotiations. </a:t>
            </a:r>
            <a:endParaRPr lang="en-US" dirty="0" smtClean="0"/>
          </a:p>
          <a:p>
            <a:pPr algn="just"/>
            <a:r>
              <a:rPr lang="en-US" dirty="0" smtClean="0"/>
              <a:t>Tools </a:t>
            </a:r>
            <a:r>
              <a:rPr lang="en-US" dirty="0"/>
              <a:t>that automate the capturing and displaying of service-level performance data are also available.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472" y="2033064"/>
            <a:ext cx="4319610" cy="4319610"/>
          </a:xfrm>
          <a:prstGeom prst="rect">
            <a:avLst/>
          </a:prstGeom>
        </p:spPr>
      </p:pic>
    </p:spTree>
    <p:extLst>
      <p:ext uri="{BB962C8B-B14F-4D97-AF65-F5344CB8AC3E}">
        <p14:creationId xmlns:p14="http://schemas.microsoft.com/office/powerpoint/2010/main" val="769579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indemnification clauses</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a:t>An indemnification is a contractual obligation made by one party -- the </a:t>
            </a:r>
            <a:r>
              <a:rPr lang="en-US" dirty="0" err="1"/>
              <a:t>indemnitor</a:t>
            </a:r>
            <a:r>
              <a:rPr lang="en-US" dirty="0"/>
              <a:t> -- to redress the damages, losses and liabilities experienced by another party -- the </a:t>
            </a:r>
            <a:r>
              <a:rPr lang="en-US" dirty="0" err="1"/>
              <a:t>indemnitee</a:t>
            </a:r>
            <a:r>
              <a:rPr lang="en-US" dirty="0"/>
              <a:t> -- or by a third party. Within an SLA, an indemnification clause will require the service provider to acknowledge that the customer is not responsible for any costs incurred through violations of contract warranties. The indemnification clause will also require the service provider to pay the customer for any litigation costs from third parties that resulted from the contract breach.</a:t>
            </a:r>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9613" y="3127290"/>
            <a:ext cx="7017379" cy="2326203"/>
          </a:xfrm>
          <a:prstGeom prst="rect">
            <a:avLst/>
          </a:prstGeom>
        </p:spPr>
      </p:pic>
    </p:spTree>
    <p:extLst>
      <p:ext uri="{BB962C8B-B14F-4D97-AF65-F5344CB8AC3E}">
        <p14:creationId xmlns:p14="http://schemas.microsoft.com/office/powerpoint/2010/main" val="1986744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SLA performance metrics</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a:t>SLAs include metrics to measure the service provider's performance. Because it can be challenging to select metrics that are fair to the customer and the service provider, it's important that the metrics are within the control of the service provider. If the service provider is unable to control whether a metric performs as specified, it's not fair to hold the vendor accountable for that metric.</a:t>
            </a:r>
          </a:p>
          <a:p>
            <a:pPr algn="just"/>
            <a:r>
              <a:rPr lang="en-US" dirty="0"/>
              <a:t>And it should be easy to accurately collect the data for the metrics -- capturing the data automatically would be best. In addition, the SLA should specify a reasonable baseline for the metrics, which can be refined when more data is available on each metric.</a:t>
            </a:r>
          </a:p>
          <a:p>
            <a:pPr algn="just"/>
            <a:r>
              <a:rPr lang="en-US" dirty="0"/>
              <a:t>SLAs establish customer expectations regarding the service provider's performance and quality in several ways.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399" y="2188818"/>
            <a:ext cx="4176353" cy="4464646"/>
          </a:xfrm>
          <a:prstGeom prst="rect">
            <a:avLst/>
          </a:prstGeom>
        </p:spPr>
      </p:pic>
    </p:spTree>
    <p:extLst>
      <p:ext uri="{BB962C8B-B14F-4D97-AF65-F5344CB8AC3E}">
        <p14:creationId xmlns:p14="http://schemas.microsoft.com/office/powerpoint/2010/main" val="3413167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SLA metrics</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a:t>When choosing which performance metrics to include in the SLA, a company should consider the following factors.</a:t>
            </a:r>
          </a:p>
          <a:p>
            <a:pPr algn="just"/>
            <a:r>
              <a:rPr lang="en-US" dirty="0"/>
              <a:t>The measurements should motivate the right behavior. When defining the metrics, both parties should remember that the metrics' goal is to motivate the appropriate behavior on behalf of the service provider and the customer.</a:t>
            </a:r>
          </a:p>
          <a:p>
            <a:pPr algn="just"/>
            <a:r>
              <a:rPr lang="en-US" dirty="0"/>
              <a:t>The metrics should only reflect factors that are within the service provider's reasonable control. The measurements should also be easy to collect. Furthermore, both parties should resist choosing excessive amounts of metrics or measurements that produce large amounts of data. However, including too few metrics can also be a problem, as missing one could make it look like the contract has been breached.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399" y="2188818"/>
            <a:ext cx="4176353" cy="4464646"/>
          </a:xfrm>
          <a:prstGeom prst="rect">
            <a:avLst/>
          </a:prstGeom>
        </p:spPr>
      </p:pic>
    </p:spTree>
    <p:extLst>
      <p:ext uri="{BB962C8B-B14F-4D97-AF65-F5344CB8AC3E}">
        <p14:creationId xmlns:p14="http://schemas.microsoft.com/office/powerpoint/2010/main" val="3854244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Penalties</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a:t>Service-level agreements include agreed-upon penalties in the event a service provider doesn't meet the agreed-upon service levels. These remedies could be fee reductions or service credits against the fees incurred by the customer, as well as termination of the contract for repeated failures.</a:t>
            </a:r>
          </a:p>
          <a:p>
            <a:pPr algn="just"/>
            <a:r>
              <a:rPr lang="en-US" dirty="0"/>
              <a:t>Customers can enforce these service credits when service providers miss agreed-upon performance standards. Typically, the customer and the service provider agree to put a certain percentage of the monthly fees at risk. The service credits are taken from those at-risk fees when the vendor misses the SLAs.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567" y="2597316"/>
            <a:ext cx="3025441" cy="3025441"/>
          </a:xfrm>
          <a:prstGeom prst="rect">
            <a:avLst/>
          </a:prstGeom>
        </p:spPr>
      </p:pic>
    </p:spTree>
    <p:extLst>
      <p:ext uri="{BB962C8B-B14F-4D97-AF65-F5344CB8AC3E}">
        <p14:creationId xmlns:p14="http://schemas.microsoft.com/office/powerpoint/2010/main" val="187709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Earn backs</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a:t>An </a:t>
            </a:r>
            <a:r>
              <a:rPr lang="en-US" i="1" dirty="0"/>
              <a:t>earn back</a:t>
            </a:r>
            <a:r>
              <a:rPr lang="en-US" dirty="0"/>
              <a:t> is a provision that may be included in the SLA that allows providers to regain service-level credits if they perform at or above the standard service level for a certain amount of time. Earn backs are a response to the standardization and popularity of service-level credits.</a:t>
            </a:r>
          </a:p>
          <a:p>
            <a:pPr algn="just"/>
            <a:r>
              <a:rPr lang="en-US" dirty="0"/>
              <a:t>Service-level credits, or, simply, service credits, should be the sole and exclusive remedy available to customers to compensate for service-level failures. A service credit deducts an amount of money from the total amount to be paid under the contract if the service provider fails to meet service delivery and performance standards.</a:t>
            </a:r>
          </a:p>
          <a:p>
            <a:pPr algn="just"/>
            <a:r>
              <a:rPr lang="en-US" dirty="0"/>
              <a:t>If both parties agree to include earn backs in the SLA, then the process should be defined carefully at the beginning of the negotiation and integrated into the service-level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253" y="2382253"/>
            <a:ext cx="3760130" cy="3760130"/>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127429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US" b="1" dirty="0"/>
              <a:t>When to revise an SLA</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a:t>A service-level agreement isn't a static document. Rather, an SLA should be updated and reviewed regularly with new information. Most companies revise their SLAs either annually or bi-annually. However, the faster an organization grows, the more often it should review and revise its SLAs.</a:t>
            </a:r>
          </a:p>
          <a:p>
            <a:pPr algn="just"/>
            <a:r>
              <a:rPr lang="en-US" dirty="0"/>
              <a:t>Knowing when and when not to make changes in an SLA is a key part of managing the client/service provider relationship. The two parties should meet on a set schedule to revisit their SLA and ensure it's still meeting the requirements of both parties.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483" y="2360349"/>
            <a:ext cx="6849979" cy="3587541"/>
          </a:xfrm>
          <a:prstGeom prst="rect">
            <a:avLst/>
          </a:prstGeom>
        </p:spPr>
      </p:pic>
    </p:spTree>
    <p:extLst>
      <p:ext uri="{BB962C8B-B14F-4D97-AF65-F5344CB8AC3E}">
        <p14:creationId xmlns:p14="http://schemas.microsoft.com/office/powerpoint/2010/main" val="2435164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578547" cy="1456267"/>
          </a:xfrm>
        </p:spPr>
        <p:txBody>
          <a:bodyPr/>
          <a:lstStyle/>
          <a:p>
            <a:r>
              <a:rPr lang="en-IN" dirty="0" smtClean="0"/>
              <a:t>What we will cover in this Presentation</a:t>
            </a:r>
            <a:endParaRPr lang="en-IN" dirty="0"/>
          </a:p>
        </p:txBody>
      </p:sp>
      <p:sp>
        <p:nvSpPr>
          <p:cNvPr id="3" name="Content Placeholder 2"/>
          <p:cNvSpPr>
            <a:spLocks noGrp="1"/>
          </p:cNvSpPr>
          <p:nvPr>
            <p:ph idx="1"/>
          </p:nvPr>
        </p:nvSpPr>
        <p:spPr>
          <a:xfrm>
            <a:off x="685801" y="1749112"/>
            <a:ext cx="10131425" cy="5241235"/>
          </a:xfrm>
        </p:spPr>
        <p:txBody>
          <a:bodyPr>
            <a:normAutofit lnSpcReduction="10000"/>
          </a:bodyPr>
          <a:lstStyle/>
          <a:p>
            <a:pPr marL="342900" indent="-342900">
              <a:buFont typeface="+mj-lt"/>
              <a:buAutoNum type="arabicPeriod"/>
            </a:pPr>
            <a:r>
              <a:rPr lang="en-IN" b="1" dirty="0" smtClean="0"/>
              <a:t>INTRODUCTION TO SLA</a:t>
            </a:r>
          </a:p>
          <a:p>
            <a:pPr marL="342900" indent="-342900">
              <a:buFont typeface="+mj-lt"/>
              <a:buAutoNum type="arabicPeriod"/>
            </a:pPr>
            <a:r>
              <a:rPr lang="en-IN" b="1" dirty="0" smtClean="0"/>
              <a:t>WHY ARE SLAS IMPORTANT</a:t>
            </a:r>
          </a:p>
          <a:p>
            <a:pPr marL="342900" indent="-342900">
              <a:buFont typeface="+mj-lt"/>
              <a:buAutoNum type="arabicPeriod"/>
            </a:pPr>
            <a:r>
              <a:rPr lang="en-IN" b="1" dirty="0" smtClean="0"/>
              <a:t>EVOLUTION OF SLA</a:t>
            </a:r>
          </a:p>
          <a:p>
            <a:pPr marL="342900" indent="-342900">
              <a:buFont typeface="+mj-lt"/>
              <a:buAutoNum type="arabicPeriod"/>
            </a:pPr>
            <a:r>
              <a:rPr lang="en-US" b="1" dirty="0" smtClean="0"/>
              <a:t>WHO NEEDS SLA</a:t>
            </a:r>
          </a:p>
          <a:p>
            <a:pPr marL="342900" indent="-342900">
              <a:buFont typeface="+mj-lt"/>
              <a:buAutoNum type="arabicPeriod"/>
            </a:pPr>
            <a:r>
              <a:rPr lang="en-US" b="1" dirty="0" smtClean="0"/>
              <a:t>KEY COMPONENTS OF AN SLA</a:t>
            </a:r>
          </a:p>
          <a:p>
            <a:pPr marL="342900" indent="-342900">
              <a:buFont typeface="+mj-lt"/>
              <a:buAutoNum type="arabicPeriod"/>
            </a:pPr>
            <a:r>
              <a:rPr lang="en-US" b="1" dirty="0" smtClean="0"/>
              <a:t>TYPES OF SLAS</a:t>
            </a:r>
          </a:p>
          <a:p>
            <a:pPr marL="342900" indent="-342900">
              <a:buFont typeface="+mj-lt"/>
              <a:buAutoNum type="arabicPeriod"/>
            </a:pPr>
            <a:r>
              <a:rPr lang="en-US" b="1" dirty="0" smtClean="0"/>
              <a:t>VALIDATING SLA LEVELS</a:t>
            </a:r>
          </a:p>
          <a:p>
            <a:pPr marL="342900" indent="-342900">
              <a:buFont typeface="+mj-lt"/>
              <a:buAutoNum type="arabicPeriod"/>
            </a:pPr>
            <a:r>
              <a:rPr lang="en-IN" b="1" dirty="0" smtClean="0"/>
              <a:t>INDEMNIFICATION CLAUSES IN SLA</a:t>
            </a:r>
          </a:p>
          <a:p>
            <a:pPr marL="342900" indent="-342900">
              <a:buFont typeface="+mj-lt"/>
              <a:buAutoNum type="arabicPeriod"/>
            </a:pPr>
            <a:r>
              <a:rPr lang="en-IN" b="1" dirty="0" smtClean="0"/>
              <a:t>SLA PERFORMANCE METRICS</a:t>
            </a:r>
          </a:p>
          <a:p>
            <a:pPr marL="342900" indent="-342900">
              <a:buFont typeface="+mj-lt"/>
              <a:buAutoNum type="arabicPeriod"/>
            </a:pPr>
            <a:r>
              <a:rPr lang="en-IN" b="1" dirty="0" smtClean="0"/>
              <a:t>PENALTIES</a:t>
            </a:r>
          </a:p>
          <a:p>
            <a:pPr marL="342900" indent="-342900">
              <a:buFont typeface="+mj-lt"/>
              <a:buAutoNum type="arabicPeriod"/>
            </a:pPr>
            <a:r>
              <a:rPr lang="en-IN" b="1" dirty="0" smtClean="0"/>
              <a:t>SLA METRICS</a:t>
            </a:r>
          </a:p>
          <a:p>
            <a:pPr marL="342900" indent="-342900">
              <a:buFont typeface="+mj-lt"/>
              <a:buAutoNum type="arabicPeriod"/>
            </a:pPr>
            <a:r>
              <a:rPr lang="en-IN" b="1" dirty="0" smtClean="0"/>
              <a:t>EARN BACKS</a:t>
            </a:r>
          </a:p>
          <a:p>
            <a:pPr marL="342900" indent="-342900">
              <a:buFont typeface="+mj-lt"/>
              <a:buAutoNum type="arabicPeriod"/>
            </a:pPr>
            <a:r>
              <a:rPr lang="en-US" b="1" dirty="0" smtClean="0"/>
              <a:t>WHEN TO REVISE AN SLA</a:t>
            </a:r>
            <a:endParaRPr lang="en-IN" b="1" dirty="0" smtClean="0"/>
          </a:p>
          <a:p>
            <a:pPr marL="342900" indent="-342900">
              <a:buFont typeface="+mj-lt"/>
              <a:buAutoNum type="arabicPeriod"/>
            </a:pPr>
            <a:endParaRPr lang="en-IN" dirty="0"/>
          </a:p>
        </p:txBody>
      </p:sp>
    </p:spTree>
    <p:extLst>
      <p:ext uri="{BB962C8B-B14F-4D97-AF65-F5344CB8AC3E}">
        <p14:creationId xmlns:p14="http://schemas.microsoft.com/office/powerpoint/2010/main" val="2695423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US" b="1" dirty="0"/>
              <a:t>When to revise an SLA</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a:t>A service-level agreement isn't a static document. Rather, an SLA should be updated and reviewed regularly with new information. Most companies revise their SLAs either annually or bi-annually. However, the faster an organization grows, the more often it should review and revise its SLAs.</a:t>
            </a:r>
          </a:p>
          <a:p>
            <a:pPr algn="just"/>
            <a:r>
              <a:rPr lang="en-US" dirty="0"/>
              <a:t>Knowing when and when not to make changes in an SLA is a key part of managing the client/service provider relationship. The two parties should meet on a set schedule to revisit their SLA and ensure it's still meeting the requirements of both parties.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483" y="2360349"/>
            <a:ext cx="6849979" cy="3587541"/>
          </a:xfrm>
          <a:prstGeom prst="rect">
            <a:avLst/>
          </a:prstGeom>
        </p:spPr>
      </p:pic>
    </p:spTree>
    <p:extLst>
      <p:ext uri="{BB962C8B-B14F-4D97-AF65-F5344CB8AC3E}">
        <p14:creationId xmlns:p14="http://schemas.microsoft.com/office/powerpoint/2010/main" val="711765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smtClean="0"/>
              <a:t>Service level agreements </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a:t>A </a:t>
            </a:r>
            <a:r>
              <a:rPr lang="en-US" b="1" dirty="0"/>
              <a:t>service-level agreement</a:t>
            </a:r>
            <a:r>
              <a:rPr lang="en-US" dirty="0"/>
              <a:t> (SLA) sets the expectations between the service provider and the customer and describes the products or services to be delivered, the single point of contact for end-user problems, and the metrics by which the effectiveness of the process is monitored and approved.</a:t>
            </a:r>
            <a:endParaRPr lang="en-IN" dirty="0" smtClean="0"/>
          </a:p>
          <a:p>
            <a:pPr algn="just"/>
            <a:r>
              <a:rPr lang="en-IN" dirty="0" smtClean="0"/>
              <a:t>Understanding </a:t>
            </a:r>
            <a:r>
              <a:rPr lang="en-IN" dirty="0"/>
              <a:t>not only what you are having an outsourcer do for you, </a:t>
            </a:r>
            <a:r>
              <a:rPr lang="en-IN" u="sng" dirty="0"/>
              <a:t>but the level of service you are getting, is vital. </a:t>
            </a:r>
            <a:r>
              <a:rPr lang="en-IN" dirty="0"/>
              <a:t>Imagine hiring someone to provide all of your meals and they thought you only wanted one small meal a day. You'd probably be disappointed, not to mention hungry. Service levels are designed to ensure the services the client gets will meet their </a:t>
            </a:r>
            <a:r>
              <a:rPr lang="en-IN" dirty="0" smtClean="0"/>
              <a:t>expectations</a:t>
            </a:r>
          </a:p>
          <a:p>
            <a:pPr algn="just"/>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541" y="2505577"/>
            <a:ext cx="3563963" cy="2964088"/>
          </a:xfrm>
          <a:prstGeom prst="rect">
            <a:avLst/>
          </a:prstGeom>
        </p:spPr>
      </p:pic>
    </p:spTree>
    <p:extLst>
      <p:ext uri="{BB962C8B-B14F-4D97-AF65-F5344CB8AC3E}">
        <p14:creationId xmlns:p14="http://schemas.microsoft.com/office/powerpoint/2010/main" val="504048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b="1" dirty="0"/>
              <a:t>Why are SLAs </a:t>
            </a:r>
            <a:r>
              <a:rPr lang="en-IN" b="1" dirty="0" smtClean="0"/>
              <a:t>important</a:t>
            </a:r>
            <a:endParaRPr lang="en-IN"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a:t>Service providers need SLAs to help them manage customer expectations and define the severity levels and circumstances under which they are not liable for outages or performance issues. Customers can also benefit from SLAs because the contract describes the performance characteristics of the service -- which can be compared with other vendors' SLAs -- and sets forth the means for redressing service issues</a:t>
            </a:r>
            <a:r>
              <a:rPr lang="en-US" dirty="0" smtClean="0"/>
              <a:t>.</a:t>
            </a:r>
          </a:p>
          <a:p>
            <a:pPr algn="just"/>
            <a:r>
              <a:rPr lang="en-US" dirty="0"/>
              <a:t>The SLA is typically one of two foundational agreements that service providers have with their customers. Many service providers establish a master service agreement to establish the general terms and conditions in which they will work with customers.</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320" y="2710114"/>
            <a:ext cx="3563963" cy="2964088"/>
          </a:xfrm>
          <a:prstGeom prst="rect">
            <a:avLst/>
          </a:prstGeom>
        </p:spPr>
      </p:pic>
    </p:spTree>
    <p:extLst>
      <p:ext uri="{BB962C8B-B14F-4D97-AF65-F5344CB8AC3E}">
        <p14:creationId xmlns:p14="http://schemas.microsoft.com/office/powerpoint/2010/main" val="3281443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IN" dirty="0" smtClean="0"/>
              <a:t>Evolution of </a:t>
            </a:r>
            <a:r>
              <a:rPr lang="en-IN" dirty="0" err="1" smtClean="0"/>
              <a:t>sla</a:t>
            </a:r>
            <a:endParaRPr lang="en-US" b="1" dirty="0"/>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a:t>When IT </a:t>
            </a:r>
            <a:r>
              <a:rPr lang="en-US" dirty="0">
                <a:hlinkClick r:id="rId2"/>
              </a:rPr>
              <a:t>outsourcing</a:t>
            </a:r>
            <a:r>
              <a:rPr lang="en-US" dirty="0"/>
              <a:t> emerged in the late 1980s, SLAs evolved as a mechanism to govern such relationships. Service-level agreements set the expectations for a service provider's performance and established penalties for missing the targets and, in some cases, bonuses for exceeding them. Because outsourcing projects were frequently customized for a particular customer, outsourcing SLAs were often drafted to govern a specific </a:t>
            </a:r>
            <a:r>
              <a:rPr lang="en-US" dirty="0" smtClean="0"/>
              <a:t>project</a:t>
            </a:r>
          </a:p>
          <a:p>
            <a:pPr algn="just"/>
            <a:r>
              <a:rPr lang="en-US" dirty="0"/>
              <a:t>As managed services and </a:t>
            </a:r>
            <a:r>
              <a:rPr lang="en-US" dirty="0">
                <a:hlinkClick r:id="rId3"/>
              </a:rPr>
              <a:t>cloud computing</a:t>
            </a:r>
            <a:r>
              <a:rPr lang="en-US" dirty="0"/>
              <a:t>; services become more prevalent, SLAs evolve to address the new approaches. Shared services, rather than customized resources, characterize the newer contracting methods, so service-level commitments are frequently used to produce broad agreements that are intended to cover all of a service provider's customers.</a:t>
            </a:r>
            <a:endParaRPr lang="en-IN"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1500" y="2264946"/>
            <a:ext cx="4307412" cy="3582402"/>
          </a:xfrm>
          <a:prstGeom prst="rect">
            <a:avLst/>
          </a:prstGeom>
        </p:spPr>
      </p:pic>
    </p:spTree>
    <p:extLst>
      <p:ext uri="{BB962C8B-B14F-4D97-AF65-F5344CB8AC3E}">
        <p14:creationId xmlns:p14="http://schemas.microsoft.com/office/powerpoint/2010/main" val="148710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US" b="1" dirty="0"/>
              <a:t>Who needs a service-level agreement</a:t>
            </a:r>
          </a:p>
        </p:txBody>
      </p:sp>
      <p:sp>
        <p:nvSpPr>
          <p:cNvPr id="3" name="Content Placeholder 2"/>
          <p:cNvSpPr>
            <a:spLocks noGrp="1"/>
          </p:cNvSpPr>
          <p:nvPr>
            <p:ph idx="1"/>
          </p:nvPr>
        </p:nvSpPr>
        <p:spPr>
          <a:xfrm>
            <a:off x="884584" y="1722783"/>
            <a:ext cx="6271590" cy="5135218"/>
          </a:xfrm>
        </p:spPr>
        <p:txBody>
          <a:bodyPr>
            <a:normAutofit/>
          </a:bodyPr>
          <a:lstStyle/>
          <a:p>
            <a:pPr algn="just"/>
            <a:r>
              <a:rPr lang="en-US" dirty="0"/>
              <a:t>SLAs are thought to have originated with network service providers but are now widely used in a range of IT-related fields. Some examples of industries that establish SLAs include IT service providers and </a:t>
            </a:r>
            <a:r>
              <a:rPr lang="en-US" dirty="0">
                <a:hlinkClick r:id="rId2"/>
              </a:rPr>
              <a:t>managed service providers</a:t>
            </a:r>
            <a:r>
              <a:rPr lang="en-US" dirty="0"/>
              <a:t>, as well as cloud computing and internet service providers</a:t>
            </a:r>
            <a:r>
              <a:rPr lang="en-US" dirty="0" smtClean="0"/>
              <a:t>.</a:t>
            </a:r>
          </a:p>
          <a:p>
            <a:pPr algn="just"/>
            <a:r>
              <a:rPr lang="en-US" dirty="0"/>
              <a:t>Corporate IT organizations, particularly those who have embraced </a:t>
            </a:r>
            <a:r>
              <a:rPr lang="en-US" dirty="0">
                <a:hlinkClick r:id="rId3"/>
              </a:rPr>
              <a:t>IT service management</a:t>
            </a:r>
            <a:r>
              <a:rPr lang="en-US" dirty="0"/>
              <a:t>, enter SLAs with their in-house customers -- users in other departments within the enterprise. An IT department creates an SLA so that its services can be measured, justified and perhaps compared with those of outsourcing vendors.</a:t>
            </a:r>
            <a:endParaRPr lang="en-IN"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0573" y="2649956"/>
            <a:ext cx="3563963" cy="2964088"/>
          </a:xfrm>
          <a:prstGeom prst="rect">
            <a:avLst/>
          </a:prstGeom>
        </p:spPr>
      </p:pic>
    </p:spTree>
    <p:extLst>
      <p:ext uri="{BB962C8B-B14F-4D97-AF65-F5344CB8AC3E}">
        <p14:creationId xmlns:p14="http://schemas.microsoft.com/office/powerpoint/2010/main" val="3979705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US" b="1" dirty="0"/>
              <a:t>Key components of an SLA</a:t>
            </a:r>
          </a:p>
        </p:txBody>
      </p:sp>
      <p:sp>
        <p:nvSpPr>
          <p:cNvPr id="3" name="Content Placeholder 2"/>
          <p:cNvSpPr>
            <a:spLocks noGrp="1"/>
          </p:cNvSpPr>
          <p:nvPr>
            <p:ph idx="1"/>
          </p:nvPr>
        </p:nvSpPr>
        <p:spPr>
          <a:xfrm>
            <a:off x="884583" y="1603512"/>
            <a:ext cx="6271590" cy="5532784"/>
          </a:xfrm>
        </p:spPr>
        <p:txBody>
          <a:bodyPr>
            <a:normAutofit fontScale="92500" lnSpcReduction="20000"/>
          </a:bodyPr>
          <a:lstStyle/>
          <a:p>
            <a:pPr algn="just"/>
            <a:r>
              <a:rPr lang="en-US" b="1" dirty="0"/>
              <a:t>Agreement overview.</a:t>
            </a:r>
            <a:r>
              <a:rPr lang="en-US" dirty="0"/>
              <a:t> This first section sets forth the basics of the agreement, including the parties involved, the start date and a general introduction of the services provided.</a:t>
            </a:r>
          </a:p>
          <a:p>
            <a:pPr algn="just"/>
            <a:r>
              <a:rPr lang="en-US" b="1" dirty="0"/>
              <a:t>Description of services.</a:t>
            </a:r>
            <a:r>
              <a:rPr lang="en-US" dirty="0"/>
              <a:t> The SLA needs detailed descriptions of every service offered, under all possible circumstances, with the turnaround times included. Service definitions should include how the services are delivered, whether maintenance service is offered, what the hours of operation are, where dependencies exist, an outline of the processes and a list of all technology and applications used.</a:t>
            </a:r>
          </a:p>
          <a:p>
            <a:pPr algn="just"/>
            <a:r>
              <a:rPr lang="en-US" b="1" dirty="0"/>
              <a:t>Exclusions.</a:t>
            </a:r>
            <a:r>
              <a:rPr lang="en-US" dirty="0"/>
              <a:t> Specific services that are not offered should also be clearly defined to avoid confusion and eliminate room for assumptions from other parties.</a:t>
            </a:r>
          </a:p>
          <a:p>
            <a:pPr algn="just"/>
            <a:r>
              <a:rPr lang="en-US" b="1" dirty="0"/>
              <a:t>Service performance.</a:t>
            </a:r>
            <a:r>
              <a:rPr lang="en-US" dirty="0"/>
              <a:t> Performance measurement metrics and performance levels are defined. The client and service provider should agree on a list of all the metrics they will use to measure the </a:t>
            </a:r>
            <a:r>
              <a:rPr lang="en-US" dirty="0">
                <a:hlinkClick r:id="rId2"/>
              </a:rPr>
              <a:t>service levels</a:t>
            </a:r>
            <a:r>
              <a:rPr lang="en-US" dirty="0"/>
              <a:t> of the provider.</a:t>
            </a:r>
          </a:p>
          <a:p>
            <a:pPr algn="just"/>
            <a:r>
              <a:rPr lang="en-US" b="1" dirty="0"/>
              <a:t>Redressing. </a:t>
            </a:r>
            <a:r>
              <a:rPr lang="en-US" dirty="0"/>
              <a:t>Compensation or payment should be defined if a provider cannot properly fulfill their SLA</a:t>
            </a:r>
            <a:r>
              <a:rPr lang="en-US" dirty="0" smtClean="0"/>
              <a:t>.</a:t>
            </a:r>
          </a:p>
          <a:p>
            <a:pPr algn="just"/>
            <a:r>
              <a:rPr lang="en-US" b="1" dirty="0"/>
              <a:t>Stakeholders.</a:t>
            </a:r>
            <a:r>
              <a:rPr lang="en-US" dirty="0"/>
              <a:t> Clearly defines the parties involved in the agreement and establishes their responsibilities.</a:t>
            </a:r>
          </a:p>
          <a:p>
            <a:pPr marL="0" indent="0" algn="just">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173" y="1744578"/>
            <a:ext cx="4836182" cy="4668254"/>
          </a:xfrm>
          <a:prstGeom prst="rect">
            <a:avLst/>
          </a:prstGeom>
        </p:spPr>
      </p:pic>
    </p:spTree>
    <p:extLst>
      <p:ext uri="{BB962C8B-B14F-4D97-AF65-F5344CB8AC3E}">
        <p14:creationId xmlns:p14="http://schemas.microsoft.com/office/powerpoint/2010/main" val="865246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US" b="1" dirty="0"/>
              <a:t>Key components of an SLA</a:t>
            </a:r>
          </a:p>
        </p:txBody>
      </p:sp>
      <p:sp>
        <p:nvSpPr>
          <p:cNvPr id="3" name="Content Placeholder 2"/>
          <p:cNvSpPr>
            <a:spLocks noGrp="1"/>
          </p:cNvSpPr>
          <p:nvPr>
            <p:ph idx="1"/>
          </p:nvPr>
        </p:nvSpPr>
        <p:spPr>
          <a:xfrm>
            <a:off x="884583" y="1390741"/>
            <a:ext cx="6271590" cy="5666042"/>
          </a:xfrm>
        </p:spPr>
        <p:txBody>
          <a:bodyPr>
            <a:normAutofit fontScale="92500" lnSpcReduction="10000"/>
          </a:bodyPr>
          <a:lstStyle/>
          <a:p>
            <a:pPr algn="just"/>
            <a:r>
              <a:rPr lang="en-US" b="1" dirty="0" smtClean="0"/>
              <a:t>Security</a:t>
            </a:r>
            <a:r>
              <a:rPr lang="en-US" b="1" dirty="0"/>
              <a:t>.</a:t>
            </a:r>
            <a:r>
              <a:rPr lang="en-US" dirty="0"/>
              <a:t> All security measures that will be taken by the service provider are defined. Typically, this includes the drafting and consensus on </a:t>
            </a:r>
            <a:r>
              <a:rPr lang="en-US" dirty="0" err="1"/>
              <a:t>antipoaching</a:t>
            </a:r>
            <a:r>
              <a:rPr lang="en-US" dirty="0"/>
              <a:t>, IT security and nondisclosure agreements.</a:t>
            </a:r>
          </a:p>
          <a:p>
            <a:pPr algn="just"/>
            <a:r>
              <a:rPr lang="en-US" b="1" dirty="0"/>
              <a:t>Risk management and disaster recovery.</a:t>
            </a:r>
            <a:r>
              <a:rPr lang="en-US" dirty="0"/>
              <a:t> Risk management processes and a </a:t>
            </a:r>
            <a:r>
              <a:rPr lang="en-US" dirty="0">
                <a:hlinkClick r:id="rId2"/>
              </a:rPr>
              <a:t>disaster recovery plan</a:t>
            </a:r>
            <a:r>
              <a:rPr lang="en-US" dirty="0"/>
              <a:t> are established and clearly communicated.</a:t>
            </a:r>
          </a:p>
          <a:p>
            <a:pPr algn="just"/>
            <a:r>
              <a:rPr lang="en-US" b="1" dirty="0"/>
              <a:t>Service tracking and reporting.</a:t>
            </a:r>
            <a:r>
              <a:rPr lang="en-US" dirty="0"/>
              <a:t> This section defines the reporting structure, tracking intervals and </a:t>
            </a:r>
            <a:r>
              <a:rPr lang="en-US" dirty="0">
                <a:hlinkClick r:id="rId3"/>
              </a:rPr>
              <a:t>stakeholders</a:t>
            </a:r>
            <a:r>
              <a:rPr lang="en-US" dirty="0"/>
              <a:t> involved in the agreement.</a:t>
            </a:r>
          </a:p>
          <a:p>
            <a:pPr algn="just"/>
            <a:r>
              <a:rPr lang="en-US" b="1" dirty="0"/>
              <a:t>Periodic review and change processes. </a:t>
            </a:r>
            <a:r>
              <a:rPr lang="en-US" dirty="0"/>
              <a:t>The SLA and all established key performance indicators (</a:t>
            </a:r>
            <a:r>
              <a:rPr lang="en-US" dirty="0">
                <a:hlinkClick r:id="rId4"/>
              </a:rPr>
              <a:t>KPIs</a:t>
            </a:r>
            <a:r>
              <a:rPr lang="en-US" dirty="0"/>
              <a:t>) should be regularly reviewed. This process is defined as well as the appropriate process for making changes.</a:t>
            </a:r>
          </a:p>
          <a:p>
            <a:pPr algn="just"/>
            <a:r>
              <a:rPr lang="en-US" b="1" dirty="0"/>
              <a:t>Termination process. </a:t>
            </a:r>
            <a:r>
              <a:rPr lang="en-US" dirty="0"/>
              <a:t>The SLA should define the circumstances under which the agreement can be terminated or will expire. The notice period from either side should also be established</a:t>
            </a:r>
            <a:r>
              <a:rPr lang="en-US" dirty="0" smtClean="0"/>
              <a:t>.</a:t>
            </a:r>
          </a:p>
          <a:p>
            <a:pPr algn="just"/>
            <a:r>
              <a:rPr lang="en-US" b="1" dirty="0"/>
              <a:t>Signatures. </a:t>
            </a:r>
            <a:r>
              <a:rPr lang="en-US" dirty="0"/>
              <a:t>Finally, all stakeholders and authorized participants from both parties must sign the document to show their approval of every detail and process</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6173" y="1744578"/>
            <a:ext cx="4836182" cy="4668254"/>
          </a:xfrm>
          <a:prstGeom prst="rect">
            <a:avLst/>
          </a:prstGeom>
        </p:spPr>
      </p:pic>
    </p:spTree>
    <p:extLst>
      <p:ext uri="{BB962C8B-B14F-4D97-AF65-F5344CB8AC3E}">
        <p14:creationId xmlns:p14="http://schemas.microsoft.com/office/powerpoint/2010/main" val="1729369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83" y="463826"/>
            <a:ext cx="10131425" cy="1456267"/>
          </a:xfrm>
        </p:spPr>
        <p:txBody>
          <a:bodyPr/>
          <a:lstStyle/>
          <a:p>
            <a:r>
              <a:rPr lang="en-US" b="1" dirty="0" smtClean="0"/>
              <a:t>types </a:t>
            </a:r>
            <a:r>
              <a:rPr lang="en-US" b="1" dirty="0"/>
              <a:t>of SLAs</a:t>
            </a:r>
          </a:p>
        </p:txBody>
      </p:sp>
      <p:sp>
        <p:nvSpPr>
          <p:cNvPr id="3" name="Content Placeholder 2"/>
          <p:cNvSpPr>
            <a:spLocks noGrp="1"/>
          </p:cNvSpPr>
          <p:nvPr>
            <p:ph idx="1"/>
          </p:nvPr>
        </p:nvSpPr>
        <p:spPr>
          <a:xfrm>
            <a:off x="752236" y="1553761"/>
            <a:ext cx="6271590" cy="5135218"/>
          </a:xfrm>
        </p:spPr>
        <p:txBody>
          <a:bodyPr>
            <a:noAutofit/>
          </a:bodyPr>
          <a:lstStyle/>
          <a:p>
            <a:pPr algn="just">
              <a:lnSpc>
                <a:spcPct val="110000"/>
              </a:lnSpc>
            </a:pPr>
            <a:r>
              <a:rPr lang="en-US" sz="1700" dirty="0"/>
              <a:t>There are three basic types of SLAs: customer, internal and multilevel service-level agreements.</a:t>
            </a:r>
          </a:p>
          <a:p>
            <a:pPr algn="just">
              <a:lnSpc>
                <a:spcPct val="110000"/>
              </a:lnSpc>
            </a:pPr>
            <a:r>
              <a:rPr lang="en-US" sz="1700" dirty="0"/>
              <a:t>A customer service-level agreement is between a service provider and its external customers. It is sometimes called an external service agreement.</a:t>
            </a:r>
          </a:p>
          <a:p>
            <a:pPr algn="just">
              <a:lnSpc>
                <a:spcPct val="110000"/>
              </a:lnSpc>
            </a:pPr>
            <a:r>
              <a:rPr lang="en-US" sz="1700" dirty="0"/>
              <a:t>An </a:t>
            </a:r>
            <a:r>
              <a:rPr lang="en-US" sz="1700" dirty="0"/>
              <a:t>internal SLA is between an organization and its internal customer -- this could be another organization, department or site.</a:t>
            </a:r>
          </a:p>
          <a:p>
            <a:pPr algn="just">
              <a:lnSpc>
                <a:spcPct val="110000"/>
              </a:lnSpc>
            </a:pPr>
            <a:r>
              <a:rPr lang="en-US" sz="1700" dirty="0" smtClean="0"/>
              <a:t>A </a:t>
            </a:r>
            <a:r>
              <a:rPr lang="en-US" sz="1700" dirty="0"/>
              <a:t>multilevel SLA will divide the agreement into various levels that are specific to a series of customers using the service. </a:t>
            </a:r>
            <a:r>
              <a:rPr lang="en-US" sz="1700" dirty="0"/>
              <a:t>For example, a software as a service (</a:t>
            </a:r>
            <a:r>
              <a:rPr lang="en-US" sz="1700" dirty="0">
                <a:hlinkClick r:id="rId2"/>
              </a:rPr>
              <a:t>SaaS</a:t>
            </a:r>
            <a:r>
              <a:rPr lang="en-US" sz="1700" dirty="0"/>
              <a:t>) provider might offer basic services and support to all customers using a product, but they could also offer different price ranges when buying the product that dictates different service levels. These different levels of service will be layered into the multilevel SLA.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173" y="1978245"/>
            <a:ext cx="4171950" cy="4286250"/>
          </a:xfrm>
          <a:prstGeom prst="rect">
            <a:avLst/>
          </a:prstGeom>
        </p:spPr>
      </p:pic>
    </p:spTree>
    <p:extLst>
      <p:ext uri="{BB962C8B-B14F-4D97-AF65-F5344CB8AC3E}">
        <p14:creationId xmlns:p14="http://schemas.microsoft.com/office/powerpoint/2010/main" val="486095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1058</TotalTime>
  <Words>2308</Words>
  <Application>Microsoft Office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Celestial</vt:lpstr>
      <vt:lpstr>Service level agreement</vt:lpstr>
      <vt:lpstr>What we will cover in this Presentation</vt:lpstr>
      <vt:lpstr>Service level agreements </vt:lpstr>
      <vt:lpstr>Why are SLAs important</vt:lpstr>
      <vt:lpstr>Evolution of sla</vt:lpstr>
      <vt:lpstr>Who needs a service-level agreement</vt:lpstr>
      <vt:lpstr>Key components of an SLA</vt:lpstr>
      <vt:lpstr>Key components of an SLA</vt:lpstr>
      <vt:lpstr>types of SLAs</vt:lpstr>
      <vt:lpstr>customer-based SLA</vt:lpstr>
      <vt:lpstr>Internal SLA</vt:lpstr>
      <vt:lpstr>Multilevel SLAs</vt:lpstr>
      <vt:lpstr>validating SLA levels</vt:lpstr>
      <vt:lpstr>indemnification clauses</vt:lpstr>
      <vt:lpstr>SLA performance metrics</vt:lpstr>
      <vt:lpstr>SLA metrics</vt:lpstr>
      <vt:lpstr>Penalties</vt:lpstr>
      <vt:lpstr>Earn backs</vt:lpstr>
      <vt:lpstr>When to revise an SLA</vt:lpstr>
      <vt:lpstr>When to revise an SLA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Business Processes Outsourcing</dc:title>
  <dc:creator>Abhinav</dc:creator>
  <cp:lastModifiedBy>Abhinav</cp:lastModifiedBy>
  <cp:revision>72</cp:revision>
  <dcterms:created xsi:type="dcterms:W3CDTF">2022-01-28T12:56:57Z</dcterms:created>
  <dcterms:modified xsi:type="dcterms:W3CDTF">2022-01-29T06:35:16Z</dcterms:modified>
</cp:coreProperties>
</file>