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77" r:id="rId4"/>
    <p:sldId id="278" r:id="rId5"/>
    <p:sldId id="279" r:id="rId6"/>
    <p:sldId id="280" r:id="rId7"/>
    <p:sldId id="281" r:id="rId8"/>
    <p:sldId id="282" r:id="rId9"/>
    <p:sldId id="311" r:id="rId10"/>
    <p:sldId id="283" r:id="rId11"/>
    <p:sldId id="312" r:id="rId12"/>
    <p:sldId id="313" r:id="rId13"/>
    <p:sldId id="284" r:id="rId14"/>
    <p:sldId id="314" r:id="rId15"/>
    <p:sldId id="285" r:id="rId16"/>
    <p:sldId id="315" r:id="rId17"/>
    <p:sldId id="286" r:id="rId18"/>
    <p:sldId id="316" r:id="rId19"/>
    <p:sldId id="317" r:id="rId20"/>
    <p:sldId id="318" r:id="rId21"/>
    <p:sldId id="287" r:id="rId22"/>
    <p:sldId id="319" r:id="rId23"/>
    <p:sldId id="320" r:id="rId24"/>
    <p:sldId id="321" r:id="rId25"/>
    <p:sldId id="288" r:id="rId26"/>
    <p:sldId id="323" r:id="rId27"/>
    <p:sldId id="324" r:id="rId28"/>
    <p:sldId id="326" r:id="rId29"/>
    <p:sldId id="32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510F3E82-E778-43DD-80DD-E03CE32F7050}" type="datetimeFigureOut">
              <a:rPr lang="en-IN" smtClean="0">
                <a:solidFill>
                  <a:prstClr val="white"/>
                </a:solidFill>
              </a:rPr>
              <a:pPr/>
              <a:t>04/02/2022</a:t>
            </a:fld>
            <a:endParaRPr lang="en-IN">
              <a:solidFill>
                <a:prstClr val="white"/>
              </a:solidFill>
            </a:endParaRPr>
          </a:p>
        </p:txBody>
      </p:sp>
      <p:sp>
        <p:nvSpPr>
          <p:cNvPr id="5" name="Footer Placeholder 4"/>
          <p:cNvSpPr>
            <a:spLocks noGrp="1"/>
          </p:cNvSpPr>
          <p:nvPr>
            <p:ph type="ftr" sz="quarter" idx="11"/>
          </p:nvPr>
        </p:nvSpPr>
        <p:spPr>
          <a:xfrm>
            <a:off x="3962399" y="5870575"/>
            <a:ext cx="4893958" cy="377825"/>
          </a:xfrm>
        </p:spPr>
        <p:txBody>
          <a:bodyPr/>
          <a:lstStyle/>
          <a:p>
            <a:endParaRPr lang="en-IN">
              <a:solidFill>
                <a:prstClr val="white"/>
              </a:solidFill>
            </a:endParaRPr>
          </a:p>
        </p:txBody>
      </p:sp>
      <p:sp>
        <p:nvSpPr>
          <p:cNvPr id="6" name="Slide Number Placeholder 5"/>
          <p:cNvSpPr>
            <a:spLocks noGrp="1"/>
          </p:cNvSpPr>
          <p:nvPr>
            <p:ph type="sldNum" sz="quarter" idx="12"/>
          </p:nvPr>
        </p:nvSpPr>
        <p:spPr>
          <a:xfrm>
            <a:off x="10608958" y="5870575"/>
            <a:ext cx="551167" cy="377825"/>
          </a:xfrm>
        </p:spPr>
        <p:txBody>
          <a:bodyPr/>
          <a:lstStyle/>
          <a:p>
            <a:fld id="{01FC1CD6-C18B-4410-AB61-50DC0230780C}" type="slidenum">
              <a:rPr lang="en-IN" smtClean="0">
                <a:solidFill>
                  <a:prstClr val="white"/>
                </a:solidFill>
              </a:rPr>
              <a:pPr/>
              <a:t>‹#›</a:t>
            </a:fld>
            <a:endParaRPr lang="en-IN">
              <a:solidFill>
                <a:prstClr val="white"/>
              </a:solidFill>
            </a:endParaRPr>
          </a:p>
        </p:txBody>
      </p:sp>
    </p:spTree>
    <p:extLst>
      <p:ext uri="{BB962C8B-B14F-4D97-AF65-F5344CB8AC3E}">
        <p14:creationId xmlns:p14="http://schemas.microsoft.com/office/powerpoint/2010/main" val="237804683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0F3E82-E778-43DD-80DD-E03CE32F7050}" type="datetimeFigureOut">
              <a:rPr lang="en-IN" smtClean="0">
                <a:solidFill>
                  <a:prstClr val="white"/>
                </a:solidFill>
              </a:rPr>
              <a:pPr/>
              <a:t>04/02/2022</a:t>
            </a:fld>
            <a:endParaRPr lang="en-IN">
              <a:solidFill>
                <a:prstClr val="white"/>
              </a:solidFill>
            </a:endParaRPr>
          </a:p>
        </p:txBody>
      </p:sp>
      <p:sp>
        <p:nvSpPr>
          <p:cNvPr id="6" name="Footer Placeholder 5"/>
          <p:cNvSpPr>
            <a:spLocks noGrp="1"/>
          </p:cNvSpPr>
          <p:nvPr>
            <p:ph type="ftr" sz="quarter" idx="11"/>
          </p:nvPr>
        </p:nvSpPr>
        <p:spPr/>
        <p:txBody>
          <a:bodyPr/>
          <a:lstStyle/>
          <a:p>
            <a:endParaRPr lang="en-IN">
              <a:solidFill>
                <a:prstClr val="white"/>
              </a:solidFill>
            </a:endParaRPr>
          </a:p>
        </p:txBody>
      </p:sp>
      <p:sp>
        <p:nvSpPr>
          <p:cNvPr id="7" name="Slide Number Placeholder 6"/>
          <p:cNvSpPr>
            <a:spLocks noGrp="1"/>
          </p:cNvSpPr>
          <p:nvPr>
            <p:ph type="sldNum" sz="quarter" idx="12"/>
          </p:nvPr>
        </p:nvSpPr>
        <p:spPr/>
        <p:txBody>
          <a:bodyPr/>
          <a:lstStyle/>
          <a:p>
            <a:fld id="{01FC1CD6-C18B-4410-AB61-50DC0230780C}" type="slidenum">
              <a:rPr lang="en-IN" smtClean="0">
                <a:solidFill>
                  <a:prstClr val="white"/>
                </a:solidFill>
              </a:rPr>
              <a:pPr/>
              <a:t>‹#›</a:t>
            </a:fld>
            <a:endParaRPr lang="en-IN">
              <a:solidFill>
                <a:prstClr val="white"/>
              </a:solidFill>
            </a:endParaRPr>
          </a:p>
        </p:txBody>
      </p:sp>
    </p:spTree>
    <p:extLst>
      <p:ext uri="{BB962C8B-B14F-4D97-AF65-F5344CB8AC3E}">
        <p14:creationId xmlns:p14="http://schemas.microsoft.com/office/powerpoint/2010/main" val="1886475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0F3E82-E778-43DD-80DD-E03CE32F7050}" type="datetimeFigureOut">
              <a:rPr lang="en-IN" smtClean="0">
                <a:solidFill>
                  <a:prstClr val="white"/>
                </a:solidFill>
              </a:rPr>
              <a:pPr/>
              <a:t>04/02/2022</a:t>
            </a:fld>
            <a:endParaRPr lang="en-IN">
              <a:solidFill>
                <a:prstClr val="white"/>
              </a:solidFill>
            </a:endParaRPr>
          </a:p>
        </p:txBody>
      </p:sp>
      <p:sp>
        <p:nvSpPr>
          <p:cNvPr id="5" name="Footer Placeholder 4"/>
          <p:cNvSpPr>
            <a:spLocks noGrp="1"/>
          </p:cNvSpPr>
          <p:nvPr>
            <p:ph type="ftr" sz="quarter" idx="11"/>
          </p:nvPr>
        </p:nvSpPr>
        <p:spPr/>
        <p:txBody>
          <a:bodyPr/>
          <a:lstStyle/>
          <a:p>
            <a:endParaRPr lang="en-IN">
              <a:solidFill>
                <a:prstClr val="white"/>
              </a:solidFill>
            </a:endParaRPr>
          </a:p>
        </p:txBody>
      </p:sp>
      <p:sp>
        <p:nvSpPr>
          <p:cNvPr id="6" name="Slide Number Placeholder 5"/>
          <p:cNvSpPr>
            <a:spLocks noGrp="1"/>
          </p:cNvSpPr>
          <p:nvPr>
            <p:ph type="sldNum" sz="quarter" idx="12"/>
          </p:nvPr>
        </p:nvSpPr>
        <p:spPr/>
        <p:txBody>
          <a:bodyPr/>
          <a:lstStyle/>
          <a:p>
            <a:fld id="{01FC1CD6-C18B-4410-AB61-50DC0230780C}" type="slidenum">
              <a:rPr lang="en-IN" smtClean="0">
                <a:solidFill>
                  <a:prstClr val="white"/>
                </a:solidFill>
              </a:rPr>
              <a:pPr/>
              <a:t>‹#›</a:t>
            </a:fld>
            <a:endParaRPr lang="en-IN">
              <a:solidFill>
                <a:prstClr val="white"/>
              </a:solidFill>
            </a:endParaRPr>
          </a:p>
        </p:txBody>
      </p:sp>
    </p:spTree>
    <p:extLst>
      <p:ext uri="{BB962C8B-B14F-4D97-AF65-F5344CB8AC3E}">
        <p14:creationId xmlns:p14="http://schemas.microsoft.com/office/powerpoint/2010/main" val="2446613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0F3E82-E778-43DD-80DD-E03CE32F7050}" type="datetimeFigureOut">
              <a:rPr lang="en-IN" smtClean="0">
                <a:solidFill>
                  <a:prstClr val="white"/>
                </a:solidFill>
              </a:rPr>
              <a:pPr/>
              <a:t>04/02/2022</a:t>
            </a:fld>
            <a:endParaRPr lang="en-IN">
              <a:solidFill>
                <a:prstClr val="white"/>
              </a:solidFill>
            </a:endParaRPr>
          </a:p>
        </p:txBody>
      </p:sp>
      <p:sp>
        <p:nvSpPr>
          <p:cNvPr id="5" name="Footer Placeholder 4"/>
          <p:cNvSpPr>
            <a:spLocks noGrp="1"/>
          </p:cNvSpPr>
          <p:nvPr>
            <p:ph type="ftr" sz="quarter" idx="11"/>
          </p:nvPr>
        </p:nvSpPr>
        <p:spPr/>
        <p:txBody>
          <a:bodyPr/>
          <a:lstStyle/>
          <a:p>
            <a:endParaRPr lang="en-IN">
              <a:solidFill>
                <a:prstClr val="white"/>
              </a:solidFill>
            </a:endParaRPr>
          </a:p>
        </p:txBody>
      </p:sp>
      <p:sp>
        <p:nvSpPr>
          <p:cNvPr id="6" name="Slide Number Placeholder 5"/>
          <p:cNvSpPr>
            <a:spLocks noGrp="1"/>
          </p:cNvSpPr>
          <p:nvPr>
            <p:ph type="sldNum" sz="quarter" idx="12"/>
          </p:nvPr>
        </p:nvSpPr>
        <p:spPr/>
        <p:txBody>
          <a:bodyPr/>
          <a:lstStyle/>
          <a:p>
            <a:fld id="{01FC1CD6-C18B-4410-AB61-50DC0230780C}" type="slidenum">
              <a:rPr lang="en-IN" smtClean="0">
                <a:solidFill>
                  <a:prstClr val="white"/>
                </a:solidFill>
              </a:rPr>
              <a:pPr/>
              <a:t>‹#›</a:t>
            </a:fld>
            <a:endParaRPr lang="en-IN">
              <a:solidFill>
                <a:prstClr val="white"/>
              </a:solidFill>
            </a:endParaRPr>
          </a:p>
        </p:txBody>
      </p:sp>
    </p:spTree>
    <p:extLst>
      <p:ext uri="{BB962C8B-B14F-4D97-AF65-F5344CB8AC3E}">
        <p14:creationId xmlns:p14="http://schemas.microsoft.com/office/powerpoint/2010/main" val="6244595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0F3E82-E778-43DD-80DD-E03CE32F7050}" type="datetimeFigureOut">
              <a:rPr lang="en-IN" smtClean="0">
                <a:solidFill>
                  <a:prstClr val="white"/>
                </a:solidFill>
              </a:rPr>
              <a:pPr/>
              <a:t>04/02/2022</a:t>
            </a:fld>
            <a:endParaRPr lang="en-IN">
              <a:solidFill>
                <a:prstClr val="white"/>
              </a:solidFill>
            </a:endParaRPr>
          </a:p>
        </p:txBody>
      </p:sp>
      <p:sp>
        <p:nvSpPr>
          <p:cNvPr id="5" name="Footer Placeholder 4"/>
          <p:cNvSpPr>
            <a:spLocks noGrp="1"/>
          </p:cNvSpPr>
          <p:nvPr>
            <p:ph type="ftr" sz="quarter" idx="11"/>
          </p:nvPr>
        </p:nvSpPr>
        <p:spPr/>
        <p:txBody>
          <a:bodyPr/>
          <a:lstStyle/>
          <a:p>
            <a:endParaRPr lang="en-IN">
              <a:solidFill>
                <a:prstClr val="white"/>
              </a:solidFill>
            </a:endParaRPr>
          </a:p>
        </p:txBody>
      </p:sp>
      <p:sp>
        <p:nvSpPr>
          <p:cNvPr id="6" name="Slide Number Placeholder 5"/>
          <p:cNvSpPr>
            <a:spLocks noGrp="1"/>
          </p:cNvSpPr>
          <p:nvPr>
            <p:ph type="sldNum" sz="quarter" idx="12"/>
          </p:nvPr>
        </p:nvSpPr>
        <p:spPr/>
        <p:txBody>
          <a:bodyPr/>
          <a:lstStyle/>
          <a:p>
            <a:fld id="{01FC1CD6-C18B-4410-AB61-50DC0230780C}" type="slidenum">
              <a:rPr lang="en-IN" smtClean="0">
                <a:solidFill>
                  <a:prstClr val="white"/>
                </a:solidFill>
              </a:rPr>
              <a:pPr/>
              <a:t>‹#›</a:t>
            </a:fld>
            <a:endParaRPr lang="en-IN">
              <a:solidFill>
                <a:prstClr val="white"/>
              </a:solidFill>
            </a:endParaRPr>
          </a:p>
        </p:txBody>
      </p:sp>
    </p:spTree>
    <p:extLst>
      <p:ext uri="{BB962C8B-B14F-4D97-AF65-F5344CB8AC3E}">
        <p14:creationId xmlns:p14="http://schemas.microsoft.com/office/powerpoint/2010/main" val="26382490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0F3E82-E778-43DD-80DD-E03CE32F7050}" type="datetimeFigureOut">
              <a:rPr lang="en-IN" smtClean="0">
                <a:solidFill>
                  <a:prstClr val="white"/>
                </a:solidFill>
              </a:rPr>
              <a:pPr/>
              <a:t>04/02/2022</a:t>
            </a:fld>
            <a:endParaRPr lang="en-IN">
              <a:solidFill>
                <a:prstClr val="white"/>
              </a:solidFill>
            </a:endParaRPr>
          </a:p>
        </p:txBody>
      </p:sp>
      <p:sp>
        <p:nvSpPr>
          <p:cNvPr id="5" name="Footer Placeholder 4"/>
          <p:cNvSpPr>
            <a:spLocks noGrp="1"/>
          </p:cNvSpPr>
          <p:nvPr>
            <p:ph type="ftr" sz="quarter" idx="11"/>
          </p:nvPr>
        </p:nvSpPr>
        <p:spPr/>
        <p:txBody>
          <a:bodyPr/>
          <a:lstStyle/>
          <a:p>
            <a:endParaRPr lang="en-IN">
              <a:solidFill>
                <a:prstClr val="white"/>
              </a:solidFill>
            </a:endParaRPr>
          </a:p>
        </p:txBody>
      </p:sp>
      <p:sp>
        <p:nvSpPr>
          <p:cNvPr id="6" name="Slide Number Placeholder 5"/>
          <p:cNvSpPr>
            <a:spLocks noGrp="1"/>
          </p:cNvSpPr>
          <p:nvPr>
            <p:ph type="sldNum" sz="quarter" idx="12"/>
          </p:nvPr>
        </p:nvSpPr>
        <p:spPr/>
        <p:txBody>
          <a:bodyPr/>
          <a:lstStyle/>
          <a:p>
            <a:fld id="{01FC1CD6-C18B-4410-AB61-50DC0230780C}" type="slidenum">
              <a:rPr lang="en-IN" smtClean="0">
                <a:solidFill>
                  <a:prstClr val="white"/>
                </a:solidFill>
              </a:rPr>
              <a:pPr/>
              <a:t>‹#›</a:t>
            </a:fld>
            <a:endParaRPr lang="en-IN">
              <a:solidFill>
                <a:prstClr val="white"/>
              </a:solidFill>
            </a:endParaRPr>
          </a:p>
        </p:txBody>
      </p:sp>
    </p:spTree>
    <p:extLst>
      <p:ext uri="{BB962C8B-B14F-4D97-AF65-F5344CB8AC3E}">
        <p14:creationId xmlns:p14="http://schemas.microsoft.com/office/powerpoint/2010/main" val="1863095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0F3E82-E778-43DD-80DD-E03CE32F7050}" type="datetimeFigureOut">
              <a:rPr lang="en-IN" smtClean="0">
                <a:solidFill>
                  <a:prstClr val="white"/>
                </a:solidFill>
              </a:rPr>
              <a:pPr/>
              <a:t>04/02/2022</a:t>
            </a:fld>
            <a:endParaRPr lang="en-IN">
              <a:solidFill>
                <a:prstClr val="white"/>
              </a:solidFill>
            </a:endParaRPr>
          </a:p>
        </p:txBody>
      </p:sp>
      <p:sp>
        <p:nvSpPr>
          <p:cNvPr id="5" name="Footer Placeholder 4"/>
          <p:cNvSpPr>
            <a:spLocks noGrp="1"/>
          </p:cNvSpPr>
          <p:nvPr>
            <p:ph type="ftr" sz="quarter" idx="11"/>
          </p:nvPr>
        </p:nvSpPr>
        <p:spPr/>
        <p:txBody>
          <a:bodyPr/>
          <a:lstStyle/>
          <a:p>
            <a:endParaRPr lang="en-IN">
              <a:solidFill>
                <a:prstClr val="white"/>
              </a:solidFill>
            </a:endParaRPr>
          </a:p>
        </p:txBody>
      </p:sp>
      <p:sp>
        <p:nvSpPr>
          <p:cNvPr id="6" name="Slide Number Placeholder 5"/>
          <p:cNvSpPr>
            <a:spLocks noGrp="1"/>
          </p:cNvSpPr>
          <p:nvPr>
            <p:ph type="sldNum" sz="quarter" idx="12"/>
          </p:nvPr>
        </p:nvSpPr>
        <p:spPr/>
        <p:txBody>
          <a:bodyPr/>
          <a:lstStyle/>
          <a:p>
            <a:fld id="{01FC1CD6-C18B-4410-AB61-50DC0230780C}" type="slidenum">
              <a:rPr lang="en-IN" smtClean="0">
                <a:solidFill>
                  <a:prstClr val="white"/>
                </a:solidFill>
              </a:rPr>
              <a:pPr/>
              <a:t>‹#›</a:t>
            </a:fld>
            <a:endParaRPr lang="en-IN">
              <a:solidFill>
                <a:prstClr val="white"/>
              </a:solidFill>
            </a:endParaRPr>
          </a:p>
        </p:txBody>
      </p:sp>
    </p:spTree>
    <p:extLst>
      <p:ext uri="{BB962C8B-B14F-4D97-AF65-F5344CB8AC3E}">
        <p14:creationId xmlns:p14="http://schemas.microsoft.com/office/powerpoint/2010/main" val="2305893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0F3E82-E778-43DD-80DD-E03CE32F7050}" type="datetimeFigureOut">
              <a:rPr lang="en-IN" smtClean="0">
                <a:solidFill>
                  <a:prstClr val="white"/>
                </a:solidFill>
              </a:rPr>
              <a:pPr/>
              <a:t>04/02/2022</a:t>
            </a:fld>
            <a:endParaRPr lang="en-IN">
              <a:solidFill>
                <a:prstClr val="white"/>
              </a:solidFill>
            </a:endParaRPr>
          </a:p>
        </p:txBody>
      </p:sp>
      <p:sp>
        <p:nvSpPr>
          <p:cNvPr id="5" name="Footer Placeholder 4"/>
          <p:cNvSpPr>
            <a:spLocks noGrp="1"/>
          </p:cNvSpPr>
          <p:nvPr>
            <p:ph type="ftr" sz="quarter" idx="11"/>
          </p:nvPr>
        </p:nvSpPr>
        <p:spPr/>
        <p:txBody>
          <a:bodyPr/>
          <a:lstStyle/>
          <a:p>
            <a:endParaRPr lang="en-IN">
              <a:solidFill>
                <a:prstClr val="white"/>
              </a:solidFill>
            </a:endParaRPr>
          </a:p>
        </p:txBody>
      </p:sp>
      <p:sp>
        <p:nvSpPr>
          <p:cNvPr id="6" name="Slide Number Placeholder 5"/>
          <p:cNvSpPr>
            <a:spLocks noGrp="1"/>
          </p:cNvSpPr>
          <p:nvPr>
            <p:ph type="sldNum" sz="quarter" idx="12"/>
          </p:nvPr>
        </p:nvSpPr>
        <p:spPr/>
        <p:txBody>
          <a:bodyPr/>
          <a:lstStyle/>
          <a:p>
            <a:fld id="{01FC1CD6-C18B-4410-AB61-50DC0230780C}" type="slidenum">
              <a:rPr lang="en-IN" smtClean="0">
                <a:solidFill>
                  <a:prstClr val="white"/>
                </a:solidFill>
              </a:rPr>
              <a:pPr/>
              <a:t>‹#›</a:t>
            </a:fld>
            <a:endParaRPr lang="en-IN">
              <a:solidFill>
                <a:prstClr val="white"/>
              </a:solidFill>
            </a:endParaRPr>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8903572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0F3E82-E778-43DD-80DD-E03CE32F7050}" type="datetimeFigureOut">
              <a:rPr lang="en-IN" smtClean="0">
                <a:solidFill>
                  <a:prstClr val="white"/>
                </a:solidFill>
              </a:rPr>
              <a:pPr/>
              <a:t>04/02/2022</a:t>
            </a:fld>
            <a:endParaRPr lang="en-IN">
              <a:solidFill>
                <a:prstClr val="white"/>
              </a:solidFill>
            </a:endParaRPr>
          </a:p>
        </p:txBody>
      </p:sp>
      <p:sp>
        <p:nvSpPr>
          <p:cNvPr id="5" name="Footer Placeholder 4"/>
          <p:cNvSpPr>
            <a:spLocks noGrp="1"/>
          </p:cNvSpPr>
          <p:nvPr>
            <p:ph type="ftr" sz="quarter" idx="11"/>
          </p:nvPr>
        </p:nvSpPr>
        <p:spPr/>
        <p:txBody>
          <a:bodyPr/>
          <a:lstStyle/>
          <a:p>
            <a:endParaRPr lang="en-IN">
              <a:solidFill>
                <a:prstClr val="white"/>
              </a:solidFill>
            </a:endParaRPr>
          </a:p>
        </p:txBody>
      </p:sp>
      <p:sp>
        <p:nvSpPr>
          <p:cNvPr id="6" name="Slide Number Placeholder 5"/>
          <p:cNvSpPr>
            <a:spLocks noGrp="1"/>
          </p:cNvSpPr>
          <p:nvPr>
            <p:ph type="sldNum" sz="quarter" idx="12"/>
          </p:nvPr>
        </p:nvSpPr>
        <p:spPr/>
        <p:txBody>
          <a:bodyPr/>
          <a:lstStyle/>
          <a:p>
            <a:fld id="{01FC1CD6-C18B-4410-AB61-50DC0230780C}" type="slidenum">
              <a:rPr lang="en-IN" smtClean="0">
                <a:solidFill>
                  <a:prstClr val="white"/>
                </a:solidFill>
              </a:rPr>
              <a:pPr/>
              <a:t>‹#›</a:t>
            </a:fld>
            <a:endParaRPr lang="en-IN">
              <a:solidFill>
                <a:prstClr val="white"/>
              </a:solidFill>
            </a:endParaRPr>
          </a:p>
        </p:txBody>
      </p:sp>
    </p:spTree>
    <p:extLst>
      <p:ext uri="{BB962C8B-B14F-4D97-AF65-F5344CB8AC3E}">
        <p14:creationId xmlns:p14="http://schemas.microsoft.com/office/powerpoint/2010/main" val="942381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0F3E82-E778-43DD-80DD-E03CE32F7050}" type="datetimeFigureOut">
              <a:rPr lang="en-IN" smtClean="0">
                <a:solidFill>
                  <a:prstClr val="white"/>
                </a:solidFill>
              </a:rPr>
              <a:pPr/>
              <a:t>04/02/2022</a:t>
            </a:fld>
            <a:endParaRPr lang="en-IN">
              <a:solidFill>
                <a:prstClr val="white"/>
              </a:solidFill>
            </a:endParaRPr>
          </a:p>
        </p:txBody>
      </p:sp>
      <p:sp>
        <p:nvSpPr>
          <p:cNvPr id="5" name="Footer Placeholder 4"/>
          <p:cNvSpPr>
            <a:spLocks noGrp="1"/>
          </p:cNvSpPr>
          <p:nvPr>
            <p:ph type="ftr" sz="quarter" idx="11"/>
          </p:nvPr>
        </p:nvSpPr>
        <p:spPr/>
        <p:txBody>
          <a:bodyPr/>
          <a:lstStyle/>
          <a:p>
            <a:endParaRPr lang="en-IN">
              <a:solidFill>
                <a:prstClr val="white"/>
              </a:solidFill>
            </a:endParaRPr>
          </a:p>
        </p:txBody>
      </p:sp>
      <p:sp>
        <p:nvSpPr>
          <p:cNvPr id="6" name="Slide Number Placeholder 5"/>
          <p:cNvSpPr>
            <a:spLocks noGrp="1"/>
          </p:cNvSpPr>
          <p:nvPr>
            <p:ph type="sldNum" sz="quarter" idx="12"/>
          </p:nvPr>
        </p:nvSpPr>
        <p:spPr/>
        <p:txBody>
          <a:bodyPr/>
          <a:lstStyle/>
          <a:p>
            <a:fld id="{01FC1CD6-C18B-4410-AB61-50DC0230780C}" type="slidenum">
              <a:rPr lang="en-IN" smtClean="0">
                <a:solidFill>
                  <a:prstClr val="white"/>
                </a:solidFill>
              </a:rPr>
              <a:pPr/>
              <a:t>‹#›</a:t>
            </a:fld>
            <a:endParaRPr lang="en-IN">
              <a:solidFill>
                <a:prstClr val="white"/>
              </a:solidFill>
            </a:endParaRPr>
          </a:p>
        </p:txBody>
      </p:sp>
    </p:spTree>
    <p:extLst>
      <p:ext uri="{BB962C8B-B14F-4D97-AF65-F5344CB8AC3E}">
        <p14:creationId xmlns:p14="http://schemas.microsoft.com/office/powerpoint/2010/main" val="152643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0F3E82-E778-43DD-80DD-E03CE32F7050}" type="datetimeFigureOut">
              <a:rPr lang="en-IN" smtClean="0">
                <a:solidFill>
                  <a:prstClr val="white"/>
                </a:solidFill>
              </a:rPr>
              <a:pPr/>
              <a:t>04/02/2022</a:t>
            </a:fld>
            <a:endParaRPr lang="en-IN">
              <a:solidFill>
                <a:prstClr val="white"/>
              </a:solidFill>
            </a:endParaRPr>
          </a:p>
        </p:txBody>
      </p:sp>
      <p:sp>
        <p:nvSpPr>
          <p:cNvPr id="5" name="Footer Placeholder 4"/>
          <p:cNvSpPr>
            <a:spLocks noGrp="1"/>
          </p:cNvSpPr>
          <p:nvPr>
            <p:ph type="ftr" sz="quarter" idx="11"/>
          </p:nvPr>
        </p:nvSpPr>
        <p:spPr/>
        <p:txBody>
          <a:bodyPr/>
          <a:lstStyle/>
          <a:p>
            <a:endParaRPr lang="en-IN">
              <a:solidFill>
                <a:prstClr val="white"/>
              </a:solidFill>
            </a:endParaRPr>
          </a:p>
        </p:txBody>
      </p:sp>
      <p:sp>
        <p:nvSpPr>
          <p:cNvPr id="6" name="Slide Number Placeholder 5"/>
          <p:cNvSpPr>
            <a:spLocks noGrp="1"/>
          </p:cNvSpPr>
          <p:nvPr>
            <p:ph type="sldNum" sz="quarter" idx="12"/>
          </p:nvPr>
        </p:nvSpPr>
        <p:spPr/>
        <p:txBody>
          <a:bodyPr/>
          <a:lstStyle/>
          <a:p>
            <a:fld id="{01FC1CD6-C18B-4410-AB61-50DC0230780C}" type="slidenum">
              <a:rPr lang="en-IN" smtClean="0">
                <a:solidFill>
                  <a:prstClr val="white"/>
                </a:solidFill>
              </a:rPr>
              <a:pPr/>
              <a:t>‹#›</a:t>
            </a:fld>
            <a:endParaRPr lang="en-IN">
              <a:solidFill>
                <a:prstClr val="white"/>
              </a:solidFill>
            </a:endParaRPr>
          </a:p>
        </p:txBody>
      </p:sp>
    </p:spTree>
    <p:extLst>
      <p:ext uri="{BB962C8B-B14F-4D97-AF65-F5344CB8AC3E}">
        <p14:creationId xmlns:p14="http://schemas.microsoft.com/office/powerpoint/2010/main" val="3027937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10F3E82-E778-43DD-80DD-E03CE32F7050}" type="datetimeFigureOut">
              <a:rPr lang="en-IN" smtClean="0">
                <a:solidFill>
                  <a:prstClr val="white"/>
                </a:solidFill>
              </a:rPr>
              <a:pPr/>
              <a:t>04/02/2022</a:t>
            </a:fld>
            <a:endParaRPr lang="en-IN">
              <a:solidFill>
                <a:prstClr val="white"/>
              </a:solidFill>
            </a:endParaRPr>
          </a:p>
        </p:txBody>
      </p:sp>
      <p:sp>
        <p:nvSpPr>
          <p:cNvPr id="6" name="Footer Placeholder 5"/>
          <p:cNvSpPr>
            <a:spLocks noGrp="1"/>
          </p:cNvSpPr>
          <p:nvPr>
            <p:ph type="ftr" sz="quarter" idx="11"/>
          </p:nvPr>
        </p:nvSpPr>
        <p:spPr/>
        <p:txBody>
          <a:bodyPr/>
          <a:lstStyle/>
          <a:p>
            <a:endParaRPr lang="en-IN">
              <a:solidFill>
                <a:prstClr val="white"/>
              </a:solidFill>
            </a:endParaRPr>
          </a:p>
        </p:txBody>
      </p:sp>
      <p:sp>
        <p:nvSpPr>
          <p:cNvPr id="7" name="Slide Number Placeholder 6"/>
          <p:cNvSpPr>
            <a:spLocks noGrp="1"/>
          </p:cNvSpPr>
          <p:nvPr>
            <p:ph type="sldNum" sz="quarter" idx="12"/>
          </p:nvPr>
        </p:nvSpPr>
        <p:spPr/>
        <p:txBody>
          <a:bodyPr/>
          <a:lstStyle/>
          <a:p>
            <a:fld id="{01FC1CD6-C18B-4410-AB61-50DC0230780C}" type="slidenum">
              <a:rPr lang="en-IN" smtClean="0">
                <a:solidFill>
                  <a:prstClr val="white"/>
                </a:solidFill>
              </a:rPr>
              <a:pPr/>
              <a:t>‹#›</a:t>
            </a:fld>
            <a:endParaRPr lang="en-IN">
              <a:solidFill>
                <a:prstClr val="white"/>
              </a:solidFill>
            </a:endParaRPr>
          </a:p>
        </p:txBody>
      </p:sp>
    </p:spTree>
    <p:extLst>
      <p:ext uri="{BB962C8B-B14F-4D97-AF65-F5344CB8AC3E}">
        <p14:creationId xmlns:p14="http://schemas.microsoft.com/office/powerpoint/2010/main" val="3539418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10F3E82-E778-43DD-80DD-E03CE32F7050}" type="datetimeFigureOut">
              <a:rPr lang="en-IN" smtClean="0">
                <a:solidFill>
                  <a:prstClr val="white"/>
                </a:solidFill>
              </a:rPr>
              <a:pPr/>
              <a:t>04/02/2022</a:t>
            </a:fld>
            <a:endParaRPr lang="en-IN">
              <a:solidFill>
                <a:prstClr val="white"/>
              </a:solidFill>
            </a:endParaRPr>
          </a:p>
        </p:txBody>
      </p:sp>
      <p:sp>
        <p:nvSpPr>
          <p:cNvPr id="8" name="Footer Placeholder 7"/>
          <p:cNvSpPr>
            <a:spLocks noGrp="1"/>
          </p:cNvSpPr>
          <p:nvPr>
            <p:ph type="ftr" sz="quarter" idx="11"/>
          </p:nvPr>
        </p:nvSpPr>
        <p:spPr/>
        <p:txBody>
          <a:bodyPr/>
          <a:lstStyle/>
          <a:p>
            <a:endParaRPr lang="en-IN">
              <a:solidFill>
                <a:prstClr val="white"/>
              </a:solidFill>
            </a:endParaRPr>
          </a:p>
        </p:txBody>
      </p:sp>
      <p:sp>
        <p:nvSpPr>
          <p:cNvPr id="9" name="Slide Number Placeholder 8"/>
          <p:cNvSpPr>
            <a:spLocks noGrp="1"/>
          </p:cNvSpPr>
          <p:nvPr>
            <p:ph type="sldNum" sz="quarter" idx="12"/>
          </p:nvPr>
        </p:nvSpPr>
        <p:spPr/>
        <p:txBody>
          <a:bodyPr/>
          <a:lstStyle/>
          <a:p>
            <a:fld id="{01FC1CD6-C18B-4410-AB61-50DC0230780C}" type="slidenum">
              <a:rPr lang="en-IN" smtClean="0">
                <a:solidFill>
                  <a:prstClr val="white"/>
                </a:solidFill>
              </a:rPr>
              <a:pPr/>
              <a:t>‹#›</a:t>
            </a:fld>
            <a:endParaRPr lang="en-IN">
              <a:solidFill>
                <a:prstClr val="white"/>
              </a:solidFill>
            </a:endParaRPr>
          </a:p>
        </p:txBody>
      </p:sp>
    </p:spTree>
    <p:extLst>
      <p:ext uri="{BB962C8B-B14F-4D97-AF65-F5344CB8AC3E}">
        <p14:creationId xmlns:p14="http://schemas.microsoft.com/office/powerpoint/2010/main" val="897185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10F3E82-E778-43DD-80DD-E03CE32F7050}" type="datetimeFigureOut">
              <a:rPr lang="en-IN" smtClean="0">
                <a:solidFill>
                  <a:prstClr val="white"/>
                </a:solidFill>
              </a:rPr>
              <a:pPr/>
              <a:t>04/02/2022</a:t>
            </a:fld>
            <a:endParaRPr lang="en-IN">
              <a:solidFill>
                <a:prstClr val="white"/>
              </a:solidFill>
            </a:endParaRPr>
          </a:p>
        </p:txBody>
      </p:sp>
      <p:sp>
        <p:nvSpPr>
          <p:cNvPr id="4" name="Footer Placeholder 3"/>
          <p:cNvSpPr>
            <a:spLocks noGrp="1"/>
          </p:cNvSpPr>
          <p:nvPr>
            <p:ph type="ftr" sz="quarter" idx="11"/>
          </p:nvPr>
        </p:nvSpPr>
        <p:spPr/>
        <p:txBody>
          <a:bodyPr/>
          <a:lstStyle/>
          <a:p>
            <a:endParaRPr lang="en-IN">
              <a:solidFill>
                <a:prstClr val="white"/>
              </a:solidFill>
            </a:endParaRPr>
          </a:p>
        </p:txBody>
      </p:sp>
      <p:sp>
        <p:nvSpPr>
          <p:cNvPr id="5" name="Slide Number Placeholder 4"/>
          <p:cNvSpPr>
            <a:spLocks noGrp="1"/>
          </p:cNvSpPr>
          <p:nvPr>
            <p:ph type="sldNum" sz="quarter" idx="12"/>
          </p:nvPr>
        </p:nvSpPr>
        <p:spPr/>
        <p:txBody>
          <a:bodyPr/>
          <a:lstStyle/>
          <a:p>
            <a:fld id="{01FC1CD6-C18B-4410-AB61-50DC0230780C}" type="slidenum">
              <a:rPr lang="en-IN" smtClean="0">
                <a:solidFill>
                  <a:prstClr val="white"/>
                </a:solidFill>
              </a:rPr>
              <a:pPr/>
              <a:t>‹#›</a:t>
            </a:fld>
            <a:endParaRPr lang="en-IN">
              <a:solidFill>
                <a:prstClr val="white"/>
              </a:solidFill>
            </a:endParaRPr>
          </a:p>
        </p:txBody>
      </p:sp>
    </p:spTree>
    <p:extLst>
      <p:ext uri="{BB962C8B-B14F-4D97-AF65-F5344CB8AC3E}">
        <p14:creationId xmlns:p14="http://schemas.microsoft.com/office/powerpoint/2010/main" val="2746340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510F3E82-E778-43DD-80DD-E03CE32F7050}" type="datetimeFigureOut">
              <a:rPr lang="en-IN" smtClean="0">
                <a:solidFill>
                  <a:prstClr val="white"/>
                </a:solidFill>
              </a:rPr>
              <a:pPr/>
              <a:t>04/02/2022</a:t>
            </a:fld>
            <a:endParaRPr lang="en-IN">
              <a:solidFill>
                <a:prstClr val="white"/>
              </a:solidFill>
            </a:endParaRPr>
          </a:p>
        </p:txBody>
      </p:sp>
      <p:sp>
        <p:nvSpPr>
          <p:cNvPr id="3" name="Footer Placeholder 2"/>
          <p:cNvSpPr>
            <a:spLocks noGrp="1"/>
          </p:cNvSpPr>
          <p:nvPr>
            <p:ph type="ftr" sz="quarter" idx="11"/>
          </p:nvPr>
        </p:nvSpPr>
        <p:spPr/>
        <p:txBody>
          <a:bodyPr/>
          <a:lstStyle/>
          <a:p>
            <a:endParaRPr lang="en-IN">
              <a:solidFill>
                <a:prstClr val="white"/>
              </a:solidFill>
            </a:endParaRPr>
          </a:p>
        </p:txBody>
      </p:sp>
      <p:sp>
        <p:nvSpPr>
          <p:cNvPr id="4" name="Slide Number Placeholder 3"/>
          <p:cNvSpPr>
            <a:spLocks noGrp="1"/>
          </p:cNvSpPr>
          <p:nvPr>
            <p:ph type="sldNum" sz="quarter" idx="12"/>
          </p:nvPr>
        </p:nvSpPr>
        <p:spPr/>
        <p:txBody>
          <a:bodyPr/>
          <a:lstStyle/>
          <a:p>
            <a:fld id="{01FC1CD6-C18B-4410-AB61-50DC0230780C}" type="slidenum">
              <a:rPr lang="en-IN" smtClean="0">
                <a:solidFill>
                  <a:prstClr val="white"/>
                </a:solidFill>
              </a:rPr>
              <a:pPr/>
              <a:t>‹#›</a:t>
            </a:fld>
            <a:endParaRPr lang="en-IN">
              <a:solidFill>
                <a:prstClr val="white"/>
              </a:solidFill>
            </a:endParaRPr>
          </a:p>
        </p:txBody>
      </p:sp>
    </p:spTree>
    <p:extLst>
      <p:ext uri="{BB962C8B-B14F-4D97-AF65-F5344CB8AC3E}">
        <p14:creationId xmlns:p14="http://schemas.microsoft.com/office/powerpoint/2010/main" val="1737307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0F3E82-E778-43DD-80DD-E03CE32F7050}" type="datetimeFigureOut">
              <a:rPr lang="en-IN" smtClean="0">
                <a:solidFill>
                  <a:prstClr val="white"/>
                </a:solidFill>
              </a:rPr>
              <a:pPr/>
              <a:t>04/02/2022</a:t>
            </a:fld>
            <a:endParaRPr lang="en-IN">
              <a:solidFill>
                <a:prstClr val="white"/>
              </a:solidFill>
            </a:endParaRPr>
          </a:p>
        </p:txBody>
      </p:sp>
      <p:sp>
        <p:nvSpPr>
          <p:cNvPr id="6" name="Footer Placeholder 5"/>
          <p:cNvSpPr>
            <a:spLocks noGrp="1"/>
          </p:cNvSpPr>
          <p:nvPr>
            <p:ph type="ftr" sz="quarter" idx="11"/>
          </p:nvPr>
        </p:nvSpPr>
        <p:spPr/>
        <p:txBody>
          <a:bodyPr/>
          <a:lstStyle/>
          <a:p>
            <a:endParaRPr lang="en-IN">
              <a:solidFill>
                <a:prstClr val="white"/>
              </a:solidFill>
            </a:endParaRPr>
          </a:p>
        </p:txBody>
      </p:sp>
      <p:sp>
        <p:nvSpPr>
          <p:cNvPr id="7" name="Slide Number Placeholder 6"/>
          <p:cNvSpPr>
            <a:spLocks noGrp="1"/>
          </p:cNvSpPr>
          <p:nvPr>
            <p:ph type="sldNum" sz="quarter" idx="12"/>
          </p:nvPr>
        </p:nvSpPr>
        <p:spPr/>
        <p:txBody>
          <a:bodyPr/>
          <a:lstStyle/>
          <a:p>
            <a:fld id="{01FC1CD6-C18B-4410-AB61-50DC0230780C}" type="slidenum">
              <a:rPr lang="en-IN" smtClean="0">
                <a:solidFill>
                  <a:prstClr val="white"/>
                </a:solidFill>
              </a:rPr>
              <a:pPr/>
              <a:t>‹#›</a:t>
            </a:fld>
            <a:endParaRPr lang="en-IN">
              <a:solidFill>
                <a:prstClr val="white"/>
              </a:solidFill>
            </a:endParaRPr>
          </a:p>
        </p:txBody>
      </p:sp>
    </p:spTree>
    <p:extLst>
      <p:ext uri="{BB962C8B-B14F-4D97-AF65-F5344CB8AC3E}">
        <p14:creationId xmlns:p14="http://schemas.microsoft.com/office/powerpoint/2010/main" val="84394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0F3E82-E778-43DD-80DD-E03CE32F7050}" type="datetimeFigureOut">
              <a:rPr lang="en-IN" smtClean="0">
                <a:solidFill>
                  <a:prstClr val="white"/>
                </a:solidFill>
              </a:rPr>
              <a:pPr/>
              <a:t>04/02/2022</a:t>
            </a:fld>
            <a:endParaRPr lang="en-IN">
              <a:solidFill>
                <a:prstClr val="white"/>
              </a:solidFill>
            </a:endParaRPr>
          </a:p>
        </p:txBody>
      </p:sp>
      <p:sp>
        <p:nvSpPr>
          <p:cNvPr id="6" name="Footer Placeholder 5"/>
          <p:cNvSpPr>
            <a:spLocks noGrp="1"/>
          </p:cNvSpPr>
          <p:nvPr>
            <p:ph type="ftr" sz="quarter" idx="11"/>
          </p:nvPr>
        </p:nvSpPr>
        <p:spPr/>
        <p:txBody>
          <a:bodyPr/>
          <a:lstStyle/>
          <a:p>
            <a:endParaRPr lang="en-IN">
              <a:solidFill>
                <a:prstClr val="white"/>
              </a:solidFill>
            </a:endParaRPr>
          </a:p>
        </p:txBody>
      </p:sp>
      <p:sp>
        <p:nvSpPr>
          <p:cNvPr id="7" name="Slide Number Placeholder 6"/>
          <p:cNvSpPr>
            <a:spLocks noGrp="1"/>
          </p:cNvSpPr>
          <p:nvPr>
            <p:ph type="sldNum" sz="quarter" idx="12"/>
          </p:nvPr>
        </p:nvSpPr>
        <p:spPr/>
        <p:txBody>
          <a:bodyPr/>
          <a:lstStyle/>
          <a:p>
            <a:fld id="{01FC1CD6-C18B-4410-AB61-50DC0230780C}" type="slidenum">
              <a:rPr lang="en-IN" smtClean="0">
                <a:solidFill>
                  <a:prstClr val="white"/>
                </a:solidFill>
              </a:rPr>
              <a:pPr/>
              <a:t>‹#›</a:t>
            </a:fld>
            <a:endParaRPr lang="en-IN">
              <a:solidFill>
                <a:prstClr val="white"/>
              </a:solidFill>
            </a:endParaRPr>
          </a:p>
        </p:txBody>
      </p:sp>
    </p:spTree>
    <p:extLst>
      <p:ext uri="{BB962C8B-B14F-4D97-AF65-F5344CB8AC3E}">
        <p14:creationId xmlns:p14="http://schemas.microsoft.com/office/powerpoint/2010/main" val="2960664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10F3E82-E778-43DD-80DD-E03CE32F7050}" type="datetimeFigureOut">
              <a:rPr lang="en-IN" smtClean="0">
                <a:solidFill>
                  <a:prstClr val="white"/>
                </a:solidFill>
              </a:rPr>
              <a:pPr/>
              <a:t>04/02/2022</a:t>
            </a:fld>
            <a:endParaRPr lang="en-IN">
              <a:solidFill>
                <a:prstClr val="white"/>
              </a:solidFill>
            </a:endParaRPr>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solidFill>
                <a:prstClr val="white"/>
              </a:solidFill>
            </a:endParaRPr>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1FC1CD6-C18B-4410-AB61-50DC0230780C}" type="slidenum">
              <a:rPr lang="en-IN" smtClean="0">
                <a:solidFill>
                  <a:prstClr val="white"/>
                </a:solidFill>
              </a:rPr>
              <a:pPr/>
              <a:t>‹#›</a:t>
            </a:fld>
            <a:endParaRPr lang="en-IN">
              <a:solidFill>
                <a:prstClr val="white"/>
              </a:solidFill>
            </a:endParaRPr>
          </a:p>
        </p:txBody>
      </p:sp>
    </p:spTree>
    <p:extLst>
      <p:ext uri="{BB962C8B-B14F-4D97-AF65-F5344CB8AC3E}">
        <p14:creationId xmlns:p14="http://schemas.microsoft.com/office/powerpoint/2010/main" val="428466617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8451" y="3313"/>
            <a:ext cx="6191250" cy="6210300"/>
          </a:xfrm>
          <a:prstGeom prst="rect">
            <a:avLst/>
          </a:prstGeom>
        </p:spPr>
      </p:pic>
      <p:sp>
        <p:nvSpPr>
          <p:cNvPr id="2" name="Title 1"/>
          <p:cNvSpPr>
            <a:spLocks noGrp="1"/>
          </p:cNvSpPr>
          <p:nvPr>
            <p:ph type="ctrTitle"/>
          </p:nvPr>
        </p:nvSpPr>
        <p:spPr>
          <a:xfrm>
            <a:off x="4148157" y="2545520"/>
            <a:ext cx="8772941" cy="2421464"/>
          </a:xfrm>
        </p:spPr>
        <p:txBody>
          <a:bodyPr>
            <a:normAutofit/>
          </a:bodyPr>
          <a:lstStyle/>
          <a:p>
            <a:pPr algn="l"/>
            <a:r>
              <a:rPr lang="en-US" dirty="0" smtClean="0"/>
              <a:t>BPO service models</a:t>
            </a:r>
            <a:endParaRPr lang="en-IN" b="1" dirty="0"/>
          </a:p>
        </p:txBody>
      </p:sp>
      <p:sp>
        <p:nvSpPr>
          <p:cNvPr id="3" name="Subtitle 2"/>
          <p:cNvSpPr>
            <a:spLocks noGrp="1"/>
          </p:cNvSpPr>
          <p:nvPr>
            <p:ph type="subTitle" idx="1"/>
          </p:nvPr>
        </p:nvSpPr>
        <p:spPr>
          <a:xfrm>
            <a:off x="4268472" y="4976957"/>
            <a:ext cx="7696201" cy="1405467"/>
          </a:xfrm>
        </p:spPr>
        <p:txBody>
          <a:bodyPr>
            <a:normAutofit/>
          </a:bodyPr>
          <a:lstStyle/>
          <a:p>
            <a:pPr algn="l"/>
            <a:r>
              <a:rPr lang="en-US" sz="2000" dirty="0"/>
              <a:t>Abhinav Sabharwal </a:t>
            </a:r>
            <a:r>
              <a:rPr lang="en-US" sz="2000" dirty="0" smtClean="0"/>
              <a:t>visiting faculty @ ITM</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2622"/>
            <a:ext cx="4148157" cy="6222234"/>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30690506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583" y="463826"/>
            <a:ext cx="10131425" cy="1456267"/>
          </a:xfrm>
        </p:spPr>
        <p:txBody>
          <a:bodyPr/>
          <a:lstStyle/>
          <a:p>
            <a:r>
              <a:rPr lang="en-IN" dirty="0"/>
              <a:t>Stages of the BOT model in outsourcing</a:t>
            </a:r>
          </a:p>
        </p:txBody>
      </p:sp>
      <p:sp>
        <p:nvSpPr>
          <p:cNvPr id="3" name="Content Placeholder 2"/>
          <p:cNvSpPr>
            <a:spLocks noGrp="1"/>
          </p:cNvSpPr>
          <p:nvPr>
            <p:ph idx="1"/>
          </p:nvPr>
        </p:nvSpPr>
        <p:spPr>
          <a:xfrm>
            <a:off x="884584" y="1722783"/>
            <a:ext cx="6271590" cy="5135218"/>
          </a:xfrm>
        </p:spPr>
        <p:txBody>
          <a:bodyPr>
            <a:normAutofit/>
          </a:bodyPr>
          <a:lstStyle/>
          <a:p>
            <a:pPr algn="just"/>
            <a:r>
              <a:rPr lang="en-IN" b="1" dirty="0" smtClean="0"/>
              <a:t>BUILD STAGE</a:t>
            </a:r>
            <a:r>
              <a:rPr lang="en-IN" dirty="0" smtClean="0"/>
              <a:t>: During </a:t>
            </a:r>
            <a:r>
              <a:rPr lang="en-IN" dirty="0"/>
              <a:t>the “build” stage, the third party provides the required documents for renting or leasing an office space. This includes the set up of internet, electricity, and network for the team. Also, they will include the equipment needed such as desktops, phones, and office supplies.</a:t>
            </a:r>
          </a:p>
          <a:p>
            <a:pPr algn="just"/>
            <a:r>
              <a:rPr lang="en-IN" dirty="0"/>
              <a:t> </a:t>
            </a:r>
          </a:p>
          <a:p>
            <a:pPr algn="just"/>
            <a:r>
              <a:rPr lang="en-IN" dirty="0"/>
              <a:t>Then, the outsourcing provider starts hiring the employees needed. Here, they will provide human resource management services such as training, onboarding, documentary compliance, and payroll.</a:t>
            </a:r>
          </a:p>
          <a:p>
            <a:pPr algn="just"/>
            <a:endParaRPr lang="en-US" dirty="0"/>
          </a:p>
        </p:txBody>
      </p:sp>
      <p:pic>
        <p:nvPicPr>
          <p:cNvPr id="4098" name="Picture 2" descr="How Much Does It Cost to Build a House in 2022? | Cred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9755" y="2275946"/>
            <a:ext cx="4038463" cy="3368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31269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583" y="463826"/>
            <a:ext cx="10131425" cy="1456267"/>
          </a:xfrm>
        </p:spPr>
        <p:txBody>
          <a:bodyPr/>
          <a:lstStyle/>
          <a:p>
            <a:r>
              <a:rPr lang="en-IN" dirty="0"/>
              <a:t>Stages of the BOT model in outsourcing</a:t>
            </a:r>
          </a:p>
        </p:txBody>
      </p:sp>
      <p:sp>
        <p:nvSpPr>
          <p:cNvPr id="3" name="Content Placeholder 2"/>
          <p:cNvSpPr>
            <a:spLocks noGrp="1"/>
          </p:cNvSpPr>
          <p:nvPr>
            <p:ph idx="1"/>
          </p:nvPr>
        </p:nvSpPr>
        <p:spPr>
          <a:xfrm>
            <a:off x="884584" y="1722783"/>
            <a:ext cx="6271590" cy="5135218"/>
          </a:xfrm>
        </p:spPr>
        <p:txBody>
          <a:bodyPr>
            <a:normAutofit/>
          </a:bodyPr>
          <a:lstStyle/>
          <a:p>
            <a:pPr algn="just"/>
            <a:r>
              <a:rPr lang="en-IN" b="1" dirty="0" smtClean="0"/>
              <a:t>OPRATE STAGE: </a:t>
            </a:r>
            <a:r>
              <a:rPr lang="en-IN" dirty="0" smtClean="0"/>
              <a:t>The </a:t>
            </a:r>
            <a:r>
              <a:rPr lang="en-IN" dirty="0"/>
              <a:t>“operate” stage is where the management of the entire operation starts. The project develops along with the leased staff and the office.</a:t>
            </a:r>
          </a:p>
          <a:p>
            <a:pPr algn="just"/>
            <a:endParaRPr lang="en-IN" dirty="0"/>
          </a:p>
          <a:p>
            <a:pPr algn="just"/>
            <a:r>
              <a:rPr lang="en-IN" dirty="0"/>
              <a:t>Outsourcing provider takes care of managing the progress according to the metrics and indicators provided by the company. Employees also get to improve their skills and knowledge with continuous training and onboarding of tools and services used in their operations.  </a:t>
            </a:r>
          </a:p>
          <a:p>
            <a:pPr algn="just"/>
            <a:endParaRPr lang="en-IN" dirty="0"/>
          </a:p>
          <a:p>
            <a:pPr algn="just"/>
            <a:r>
              <a:rPr lang="en-IN" dirty="0"/>
              <a:t>The company handles the operation for a certain period. Usually, the process takes at least three to five years, depending on their agreed term. After that, when the client is ready, the entire operation, along with the facilities and manpower, is transferred to them.</a:t>
            </a:r>
          </a:p>
          <a:p>
            <a:pPr algn="just"/>
            <a:endParaRPr lang="en-US" dirty="0"/>
          </a:p>
        </p:txBody>
      </p:sp>
      <p:pic>
        <p:nvPicPr>
          <p:cNvPr id="8194" name="Picture 2" descr="Operational Risk - Auronov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8897" y="2096811"/>
            <a:ext cx="5191125" cy="4191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5699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583" y="463826"/>
            <a:ext cx="10131425" cy="1456267"/>
          </a:xfrm>
        </p:spPr>
        <p:txBody>
          <a:bodyPr/>
          <a:lstStyle/>
          <a:p>
            <a:r>
              <a:rPr lang="en-IN" dirty="0"/>
              <a:t>Stages of the BOT model in outsourcing</a:t>
            </a:r>
          </a:p>
        </p:txBody>
      </p:sp>
      <p:sp>
        <p:nvSpPr>
          <p:cNvPr id="3" name="Content Placeholder 2"/>
          <p:cNvSpPr>
            <a:spLocks noGrp="1"/>
          </p:cNvSpPr>
          <p:nvPr>
            <p:ph idx="1"/>
          </p:nvPr>
        </p:nvSpPr>
        <p:spPr>
          <a:xfrm>
            <a:off x="884584" y="1722783"/>
            <a:ext cx="6271590" cy="5135218"/>
          </a:xfrm>
        </p:spPr>
        <p:txBody>
          <a:bodyPr>
            <a:normAutofit/>
          </a:bodyPr>
          <a:lstStyle/>
          <a:p>
            <a:pPr algn="just"/>
            <a:r>
              <a:rPr lang="en-IN" b="1" dirty="0" smtClean="0"/>
              <a:t>TRANSFER STAGE: </a:t>
            </a:r>
            <a:r>
              <a:rPr lang="en-IN" dirty="0" smtClean="0"/>
              <a:t>Lastly</a:t>
            </a:r>
            <a:r>
              <a:rPr lang="en-IN" dirty="0"/>
              <a:t>, for the “transfer” stage, the company takes over the operation. Here, the outsourcing partner turns the team, processes, metrics, and office over to the company. They may still rely on their outsourcing partner for support under a new engagement model or fully take over the operations.</a:t>
            </a:r>
          </a:p>
          <a:p>
            <a:pPr algn="just"/>
            <a:endParaRPr lang="en-US" dirty="0"/>
          </a:p>
        </p:txBody>
      </p:sp>
      <p:pic>
        <p:nvPicPr>
          <p:cNvPr id="10242" name="Picture 2" descr="File:Transfer-left right.svg - Wikimedia Comm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8182" y="2491408"/>
            <a:ext cx="3236247" cy="3278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0836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583" y="463826"/>
            <a:ext cx="10131425" cy="1456267"/>
          </a:xfrm>
        </p:spPr>
        <p:txBody>
          <a:bodyPr/>
          <a:lstStyle/>
          <a:p>
            <a:r>
              <a:rPr lang="en-IN" dirty="0"/>
              <a:t>Pros of Built-Operate-Transfer</a:t>
            </a:r>
          </a:p>
        </p:txBody>
      </p:sp>
      <p:sp>
        <p:nvSpPr>
          <p:cNvPr id="3" name="Content Placeholder 2"/>
          <p:cNvSpPr>
            <a:spLocks noGrp="1"/>
          </p:cNvSpPr>
          <p:nvPr>
            <p:ph idx="1"/>
          </p:nvPr>
        </p:nvSpPr>
        <p:spPr>
          <a:xfrm>
            <a:off x="884584" y="1722783"/>
            <a:ext cx="6271590" cy="5135218"/>
          </a:xfrm>
        </p:spPr>
        <p:txBody>
          <a:bodyPr>
            <a:normAutofit/>
          </a:bodyPr>
          <a:lstStyle/>
          <a:p>
            <a:pPr algn="just"/>
            <a:r>
              <a:rPr lang="en-IN" dirty="0"/>
              <a:t>Short setup time: Companies save up time and effort in building their team on their own. As a result, they can focus more on building up strategies to make their business grow.</a:t>
            </a:r>
          </a:p>
          <a:p>
            <a:pPr algn="just"/>
            <a:r>
              <a:rPr lang="en-IN" dirty="0"/>
              <a:t>Shared knowledge and resources: Companies can learn from their service provider on setting up a team. They even share the resources used during building and operation.</a:t>
            </a:r>
          </a:p>
          <a:p>
            <a:pPr algn="just"/>
            <a:r>
              <a:rPr lang="en-IN" dirty="0"/>
              <a:t>Access to a larger talent pool: Hiring an offshore service provider allows them to access a large talent pool of employees. With this, they can have a wider insight into how a task is done.</a:t>
            </a:r>
          </a:p>
          <a:p>
            <a:pPr algn="just"/>
            <a:r>
              <a:rPr lang="en-IN" dirty="0"/>
              <a:t>Low building and operation risk: With BOT, they won’t have to worry about the documentary requirements they need in building and operating an offshore team. Their service provider will do it for them.</a:t>
            </a:r>
          </a:p>
        </p:txBody>
      </p:sp>
      <p:pic>
        <p:nvPicPr>
          <p:cNvPr id="11266" name="Picture 2" descr="Pros and cons - Free social ic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0087" y="2515358"/>
            <a:ext cx="3442114" cy="3442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57956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583" y="463826"/>
            <a:ext cx="10131425" cy="1456267"/>
          </a:xfrm>
        </p:spPr>
        <p:txBody>
          <a:bodyPr/>
          <a:lstStyle/>
          <a:p>
            <a:r>
              <a:rPr lang="en-IN" dirty="0"/>
              <a:t>Cons of Build-Operate-Transfer</a:t>
            </a:r>
          </a:p>
        </p:txBody>
      </p:sp>
      <p:sp>
        <p:nvSpPr>
          <p:cNvPr id="3" name="Content Placeholder 2"/>
          <p:cNvSpPr>
            <a:spLocks noGrp="1"/>
          </p:cNvSpPr>
          <p:nvPr>
            <p:ph idx="1"/>
          </p:nvPr>
        </p:nvSpPr>
        <p:spPr>
          <a:xfrm>
            <a:off x="884584" y="1722783"/>
            <a:ext cx="6271590" cy="5135218"/>
          </a:xfrm>
        </p:spPr>
        <p:txBody>
          <a:bodyPr>
            <a:normAutofit/>
          </a:bodyPr>
          <a:lstStyle/>
          <a:p>
            <a:pPr algn="just"/>
            <a:r>
              <a:rPr lang="en-IN" dirty="0"/>
              <a:t>Long-term employee retention: Upon transfer, employees now require long-term retention to the company. This setup is not ideal when a role has a specific demand and they decide to scale down.</a:t>
            </a:r>
          </a:p>
          <a:p>
            <a:pPr algn="just"/>
            <a:r>
              <a:rPr lang="en-IN" dirty="0"/>
              <a:t>Operational retention risks: When a team transfers, companies should comply with a long process of documentation. This consumes time, effort, and expertise since they deal with legalities.</a:t>
            </a:r>
          </a:p>
          <a:p>
            <a:pPr algn="just"/>
            <a:r>
              <a:rPr lang="en-IN" dirty="0"/>
              <a:t>Higher transfer rates: Some service providers charge a higher rate for BOT. With this, companies should make sure to plan their offshore operations and how they would handle it.</a:t>
            </a:r>
          </a:p>
          <a:p>
            <a:pPr algn="just"/>
            <a:r>
              <a:rPr lang="en-IN" dirty="0"/>
              <a:t>Cultural differences: Lastly, companies and their offshore teams might experience culture shock since they come from different countries and cultures. To prevent this, companies should get to know their teams and teach their culture to better understand each other.</a:t>
            </a:r>
          </a:p>
        </p:txBody>
      </p:sp>
      <p:pic>
        <p:nvPicPr>
          <p:cNvPr id="11266" name="Picture 2" descr="Pros and cons - Free social ic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0087" y="2515358"/>
            <a:ext cx="3442114" cy="3442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99559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583" y="463826"/>
            <a:ext cx="10131425" cy="1456267"/>
          </a:xfrm>
        </p:spPr>
        <p:txBody>
          <a:bodyPr/>
          <a:lstStyle/>
          <a:p>
            <a:r>
              <a:rPr lang="en-IN" dirty="0"/>
              <a:t>Common outsourced services suited for BOT</a:t>
            </a:r>
            <a:endParaRPr lang="en-US" b="1" dirty="0"/>
          </a:p>
        </p:txBody>
      </p:sp>
      <p:sp>
        <p:nvSpPr>
          <p:cNvPr id="3" name="Content Placeholder 2"/>
          <p:cNvSpPr>
            <a:spLocks noGrp="1"/>
          </p:cNvSpPr>
          <p:nvPr>
            <p:ph idx="1"/>
          </p:nvPr>
        </p:nvSpPr>
        <p:spPr>
          <a:xfrm>
            <a:off x="990601" y="1722782"/>
            <a:ext cx="6271590" cy="5135218"/>
          </a:xfrm>
        </p:spPr>
        <p:txBody>
          <a:bodyPr>
            <a:noAutofit/>
          </a:bodyPr>
          <a:lstStyle/>
          <a:p>
            <a:pPr algn="just"/>
            <a:r>
              <a:rPr lang="en-IN" dirty="0"/>
              <a:t>Most tasks that can be outsourced can be relevant for BOT. However, not all of these work effectively. Some are better outsourced differently.  The most common services applied through BOT include</a:t>
            </a:r>
            <a:r>
              <a:rPr lang="en-IN" dirty="0" smtClean="0"/>
              <a:t>:</a:t>
            </a:r>
            <a:endParaRPr lang="en-IN" dirty="0"/>
          </a:p>
          <a:p>
            <a:pPr algn="just"/>
            <a:r>
              <a:rPr lang="en-IN" b="1" dirty="0" smtClean="0"/>
              <a:t>SELF-MANAGED SERVICES </a:t>
            </a:r>
            <a:r>
              <a:rPr lang="en-IN" dirty="0" smtClean="0"/>
              <a:t>:Typically </a:t>
            </a:r>
            <a:r>
              <a:rPr lang="en-IN" dirty="0"/>
              <a:t>offshore operations that are self-managed (i.e. the day-to-day operations are managed by the client),  are the ideal candidate for eventual BOT.  If the client is managing most, or all, of the day-to-day operations, then there is little difference in moving to an entirely self-managed environment.  Though, it is easy to overlook all of the activity that goes on in maintaining a facility and ensuring employee compliance.</a:t>
            </a:r>
          </a:p>
          <a:p>
            <a:pPr algn="just"/>
            <a:r>
              <a:rPr lang="en-IN" b="1" dirty="0" smtClean="0"/>
              <a:t>CUSTOMER SERVICE</a:t>
            </a:r>
            <a:r>
              <a:rPr lang="en-IN" dirty="0" smtClean="0"/>
              <a:t>: This </a:t>
            </a:r>
            <a:r>
              <a:rPr lang="en-IN" dirty="0"/>
              <a:t>is one of the most common services that can be outsourced either through BOT or BPO. Most companies, to help their customer service team handle their customers better, hire them through BOT. This is to have more hands-on training and supervision to improve their services.</a:t>
            </a:r>
          </a:p>
          <a:p>
            <a:pPr algn="just"/>
            <a:r>
              <a:rPr lang="en-IN" dirty="0"/>
              <a:t> </a:t>
            </a:r>
          </a:p>
        </p:txBody>
      </p:sp>
      <p:pic>
        <p:nvPicPr>
          <p:cNvPr id="12290" name="Picture 2" descr="Outsourcing - Intradeco Sdn Bhd – Your Total IT Solutions Part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8209" y="1920093"/>
            <a:ext cx="4688086" cy="4348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7348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583" y="463826"/>
            <a:ext cx="10131425" cy="1456267"/>
          </a:xfrm>
        </p:spPr>
        <p:txBody>
          <a:bodyPr/>
          <a:lstStyle/>
          <a:p>
            <a:r>
              <a:rPr lang="en-IN" dirty="0"/>
              <a:t>Common outsourced services suited for BOT</a:t>
            </a:r>
            <a:endParaRPr lang="en-US" b="1" dirty="0"/>
          </a:p>
        </p:txBody>
      </p:sp>
      <p:sp>
        <p:nvSpPr>
          <p:cNvPr id="3" name="Content Placeholder 2"/>
          <p:cNvSpPr>
            <a:spLocks noGrp="1"/>
          </p:cNvSpPr>
          <p:nvPr>
            <p:ph idx="1"/>
          </p:nvPr>
        </p:nvSpPr>
        <p:spPr>
          <a:xfrm>
            <a:off x="884583" y="1722783"/>
            <a:ext cx="6470373" cy="5135218"/>
          </a:xfrm>
        </p:spPr>
        <p:txBody>
          <a:bodyPr>
            <a:noAutofit/>
          </a:bodyPr>
          <a:lstStyle/>
          <a:p>
            <a:pPr marL="0" indent="0" algn="just">
              <a:buNone/>
            </a:pPr>
            <a:endParaRPr lang="en-IN" dirty="0"/>
          </a:p>
          <a:p>
            <a:pPr algn="just"/>
            <a:r>
              <a:rPr lang="en-IN" b="1" dirty="0" smtClean="0"/>
              <a:t>IT NETWORK: </a:t>
            </a:r>
            <a:r>
              <a:rPr lang="en-IN" dirty="0" smtClean="0"/>
              <a:t>IT </a:t>
            </a:r>
            <a:r>
              <a:rPr lang="en-IN" dirty="0"/>
              <a:t>outsourcing through BOT has become popular for tech companies in the West. This includes setting up a cloud network for employees of organizations for a better workflow. Companies often outsource their IT network management to countries like the Philippines and Poland to save on costs and assure better security.</a:t>
            </a:r>
          </a:p>
          <a:p>
            <a:pPr algn="just"/>
            <a:r>
              <a:rPr lang="en-IN" b="1" dirty="0" smtClean="0"/>
              <a:t>SOFTWARE DEVELOPMENT</a:t>
            </a:r>
            <a:r>
              <a:rPr lang="en-IN" dirty="0" smtClean="0"/>
              <a:t>. </a:t>
            </a:r>
            <a:r>
              <a:rPr lang="en-IN" dirty="0"/>
              <a:t>After being built by an offshore team, software and system management are turned over to its clients for handling and distribution. With this, some companies retain the team to do software and system maintenance since they are already involved in the project.</a:t>
            </a:r>
          </a:p>
          <a:p>
            <a:pPr algn="just"/>
            <a:r>
              <a:rPr lang="en-IN" b="1" dirty="0" smtClean="0"/>
              <a:t>WEB DEVELOPMENT</a:t>
            </a:r>
            <a:r>
              <a:rPr lang="en-IN" dirty="0" smtClean="0"/>
              <a:t>: Same </a:t>
            </a:r>
            <a:r>
              <a:rPr lang="en-IN" dirty="0"/>
              <a:t>with software, website management is usually turned over to the client after setting up. One of the reasons service providers transfer the team to the client is to help them better with maintaining and improving the security of their websites and databases.</a:t>
            </a:r>
          </a:p>
          <a:p>
            <a:pPr algn="just"/>
            <a:r>
              <a:rPr lang="en-IN" dirty="0"/>
              <a:t> </a:t>
            </a:r>
          </a:p>
          <a:p>
            <a:pPr algn="just"/>
            <a:r>
              <a:rPr lang="en-IN" dirty="0"/>
              <a:t> </a:t>
            </a:r>
          </a:p>
        </p:txBody>
      </p:sp>
      <p:pic>
        <p:nvPicPr>
          <p:cNvPr id="5" name="Picture 2" descr="Outsourcing - Intradeco Sdn Bhd – Your Total IT Solutions Part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8209" y="1920093"/>
            <a:ext cx="4688086" cy="4348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9186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583" y="463826"/>
            <a:ext cx="10131425" cy="1456267"/>
          </a:xfrm>
        </p:spPr>
        <p:txBody>
          <a:bodyPr/>
          <a:lstStyle/>
          <a:p>
            <a:r>
              <a:rPr lang="en-IN" b="1" dirty="0" smtClean="0"/>
              <a:t>Software development outsourcing models </a:t>
            </a:r>
            <a:endParaRPr lang="en-IN" b="1" dirty="0"/>
          </a:p>
        </p:txBody>
      </p:sp>
      <p:sp>
        <p:nvSpPr>
          <p:cNvPr id="3" name="Content Placeholder 2"/>
          <p:cNvSpPr>
            <a:spLocks noGrp="1"/>
          </p:cNvSpPr>
          <p:nvPr>
            <p:ph idx="1"/>
          </p:nvPr>
        </p:nvSpPr>
        <p:spPr>
          <a:xfrm>
            <a:off x="884584" y="1722783"/>
            <a:ext cx="6271590" cy="5135218"/>
          </a:xfrm>
        </p:spPr>
        <p:txBody>
          <a:bodyPr>
            <a:normAutofit/>
          </a:bodyPr>
          <a:lstStyle/>
          <a:p>
            <a:pPr algn="just"/>
            <a:r>
              <a:rPr lang="en-IN" b="1" dirty="0" smtClean="0"/>
              <a:t>ONSHORE/ONSITE MODEL = NEAR BUT EXPENSIVE</a:t>
            </a:r>
            <a:endParaRPr lang="en-IN" dirty="0" smtClean="0"/>
          </a:p>
          <a:p>
            <a:pPr algn="just"/>
            <a:r>
              <a:rPr lang="en-IN" dirty="0" smtClean="0"/>
              <a:t>Fundamentally</a:t>
            </a:r>
            <a:r>
              <a:rPr lang="en-IN" dirty="0"/>
              <a:t>, onshore/onsite software development model is an outsourcing option that is the nearest to your place.</a:t>
            </a:r>
          </a:p>
          <a:p>
            <a:pPr algn="just"/>
            <a:r>
              <a:rPr lang="en-IN" dirty="0"/>
              <a:t>In general, onshore/onsite software development model is working with outsourcing companies that are located in your area. </a:t>
            </a:r>
            <a:endParaRPr lang="en-IN" dirty="0" smtClean="0"/>
          </a:p>
          <a:p>
            <a:pPr algn="just"/>
            <a:r>
              <a:rPr lang="en-IN" dirty="0" smtClean="0"/>
              <a:t>The </a:t>
            </a:r>
            <a:r>
              <a:rPr lang="en-IN" dirty="0"/>
              <a:t>advantages of onshore software development model are that you can work with native teams and have no problem with communication. However, the cost is a </a:t>
            </a:r>
            <a:r>
              <a:rPr lang="en-IN" dirty="0" smtClean="0"/>
              <a:t>huge</a:t>
            </a:r>
          </a:p>
          <a:p>
            <a:pPr algn="just"/>
            <a:r>
              <a:rPr lang="en-IN" dirty="0" smtClean="0"/>
              <a:t>Disadvantage </a:t>
            </a:r>
            <a:r>
              <a:rPr lang="en-IN" dirty="0"/>
              <a:t>for this option, a US developer cost you at least about 5000USD/ month. However, high cost does not always guarantee an adequate result. Offshore and </a:t>
            </a:r>
            <a:r>
              <a:rPr lang="en-IN" dirty="0" smtClean="0"/>
              <a:t>near shore </a:t>
            </a:r>
            <a:r>
              <a:rPr lang="en-IN" dirty="0"/>
              <a:t>development model cost much less and may bring you the same or even better result</a:t>
            </a:r>
            <a:endParaRPr lang="en-US" dirty="0"/>
          </a:p>
        </p:txBody>
      </p:sp>
      <p:pic>
        <p:nvPicPr>
          <p:cNvPr id="14338" name="Picture 2" descr="About TechnoVector Group and TechnoVector wheel alignment machi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9879" y="3378567"/>
            <a:ext cx="5472121" cy="2651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83346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583" y="463826"/>
            <a:ext cx="10131425" cy="1456267"/>
          </a:xfrm>
        </p:spPr>
        <p:txBody>
          <a:bodyPr/>
          <a:lstStyle/>
          <a:p>
            <a:r>
              <a:rPr lang="en-IN" b="1" dirty="0" smtClean="0"/>
              <a:t>Software development outsourcing models </a:t>
            </a:r>
            <a:endParaRPr lang="en-IN" b="1" dirty="0"/>
          </a:p>
        </p:txBody>
      </p:sp>
      <p:sp>
        <p:nvSpPr>
          <p:cNvPr id="3" name="Content Placeholder 2"/>
          <p:cNvSpPr>
            <a:spLocks noGrp="1"/>
          </p:cNvSpPr>
          <p:nvPr>
            <p:ph idx="1"/>
          </p:nvPr>
        </p:nvSpPr>
        <p:spPr>
          <a:xfrm>
            <a:off x="884584" y="1722783"/>
            <a:ext cx="6271590" cy="5135218"/>
          </a:xfrm>
        </p:spPr>
        <p:txBody>
          <a:bodyPr>
            <a:normAutofit/>
          </a:bodyPr>
          <a:lstStyle/>
          <a:p>
            <a:pPr algn="just"/>
            <a:r>
              <a:rPr lang="en-IN" b="1" dirty="0" smtClean="0"/>
              <a:t>OFFSHORE/OFFSITE = INEXPENSIVE, FLEXIBILITY BUT DIFFICULT TO WORK VIRTUALLY</a:t>
            </a:r>
            <a:endParaRPr lang="en-IN" dirty="0" smtClean="0"/>
          </a:p>
          <a:p>
            <a:pPr algn="just"/>
            <a:r>
              <a:rPr lang="en-IN" dirty="0" smtClean="0"/>
              <a:t>Offshore/offsite </a:t>
            </a:r>
            <a:r>
              <a:rPr lang="en-IN" dirty="0"/>
              <a:t>software development model is outsourcing teams from abroad, far from your place.</a:t>
            </a:r>
          </a:p>
          <a:p>
            <a:pPr algn="just"/>
            <a:r>
              <a:rPr lang="en-IN" dirty="0"/>
              <a:t>The core advantage of this model is the reasonable expense.</a:t>
            </a:r>
          </a:p>
          <a:p>
            <a:pPr algn="just"/>
            <a:r>
              <a:rPr lang="en-IN" dirty="0"/>
              <a:t>The disadvantages of this model are the lack of direct communication, the culture and time-zone difference. However, today’s technology can help direct meeting through Skype or Zoom and solve all the problems through lots of solutions.</a:t>
            </a:r>
          </a:p>
          <a:p>
            <a:pPr algn="just"/>
            <a:r>
              <a:rPr lang="en-IN" dirty="0"/>
              <a:t>It’s important to make sure the project architecture quality is high and the standard of the result is right because there are a lot of cases where offshore model locates in a country that the standard is low. </a:t>
            </a:r>
            <a:endParaRPr lang="en-US" dirty="0"/>
          </a:p>
        </p:txBody>
      </p:sp>
      <p:pic>
        <p:nvPicPr>
          <p:cNvPr id="14338" name="Picture 2" descr="About TechnoVector Group and TechnoVector wheel alignment machi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9879" y="3378567"/>
            <a:ext cx="5472121" cy="2651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66509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About TechnoVector Group and TechnoVector wheel alignment machi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9879" y="3378567"/>
            <a:ext cx="5472121" cy="26511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84583" y="463826"/>
            <a:ext cx="10131425" cy="1456267"/>
          </a:xfrm>
        </p:spPr>
        <p:txBody>
          <a:bodyPr/>
          <a:lstStyle/>
          <a:p>
            <a:r>
              <a:rPr lang="en-IN" b="1" dirty="0" smtClean="0"/>
              <a:t>Software development outsourcing models </a:t>
            </a:r>
            <a:endParaRPr lang="en-IN" b="1" dirty="0"/>
          </a:p>
        </p:txBody>
      </p:sp>
      <p:sp>
        <p:nvSpPr>
          <p:cNvPr id="3" name="Content Placeholder 2"/>
          <p:cNvSpPr>
            <a:spLocks noGrp="1"/>
          </p:cNvSpPr>
          <p:nvPr>
            <p:ph idx="1"/>
          </p:nvPr>
        </p:nvSpPr>
        <p:spPr>
          <a:xfrm>
            <a:off x="884584" y="1722783"/>
            <a:ext cx="6271590" cy="5135218"/>
          </a:xfrm>
        </p:spPr>
        <p:txBody>
          <a:bodyPr>
            <a:normAutofit/>
          </a:bodyPr>
          <a:lstStyle/>
          <a:p>
            <a:pPr algn="just"/>
            <a:r>
              <a:rPr lang="en-IN" b="1" dirty="0"/>
              <a:t>Nearshore model = affordable, near and frequent visit</a:t>
            </a:r>
            <a:endParaRPr lang="en-IN" dirty="0"/>
          </a:p>
          <a:p>
            <a:pPr algn="just"/>
            <a:r>
              <a:rPr lang="en-IN" dirty="0"/>
              <a:t>Nearshore software development model is an outsourcing team from </a:t>
            </a:r>
            <a:r>
              <a:rPr lang="en-IN" dirty="0" smtClean="0"/>
              <a:t>neighbour </a:t>
            </a:r>
            <a:r>
              <a:rPr lang="en-IN" dirty="0"/>
              <a:t>countries</a:t>
            </a:r>
            <a:r>
              <a:rPr lang="en-IN" dirty="0" smtClean="0"/>
              <a:t>.</a:t>
            </a:r>
          </a:p>
          <a:p>
            <a:pPr algn="just"/>
            <a:r>
              <a:rPr lang="en-IN" dirty="0" smtClean="0"/>
              <a:t> </a:t>
            </a:r>
            <a:r>
              <a:rPr lang="en-IN" dirty="0"/>
              <a:t>For example, you live and work in the EU and you have a team in the US, or you live in Canada and have a team in the US or Mexico, vice versa. </a:t>
            </a:r>
            <a:endParaRPr lang="en-IN" dirty="0" smtClean="0"/>
          </a:p>
          <a:p>
            <a:pPr algn="just"/>
            <a:r>
              <a:rPr lang="en-IN" dirty="0" smtClean="0"/>
              <a:t>Nearshore </a:t>
            </a:r>
            <a:r>
              <a:rPr lang="en-IN" dirty="0"/>
              <a:t>outsourcing saves some cost over onshore and adds benefits of more frequent site visits than offshore.</a:t>
            </a:r>
          </a:p>
          <a:p>
            <a:pPr algn="just"/>
            <a:r>
              <a:rPr lang="en-IN" dirty="0"/>
              <a:t>However, it’s not really the best choice because you actually just choose the average cost option, a medium choice, it feels safe but so </a:t>
            </a:r>
            <a:r>
              <a:rPr lang="en-IN" dirty="0" err="1"/>
              <a:t>so</a:t>
            </a:r>
            <a:r>
              <a:rPr lang="en-IN" dirty="0"/>
              <a:t>. </a:t>
            </a:r>
            <a:endParaRPr lang="en-US" dirty="0"/>
          </a:p>
        </p:txBody>
      </p:sp>
    </p:spTree>
    <p:extLst>
      <p:ext uri="{BB962C8B-B14F-4D97-AF65-F5344CB8AC3E}">
        <p14:creationId xmlns:p14="http://schemas.microsoft.com/office/powerpoint/2010/main" val="16769653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10578547" cy="1456267"/>
          </a:xfrm>
        </p:spPr>
        <p:txBody>
          <a:bodyPr/>
          <a:lstStyle/>
          <a:p>
            <a:r>
              <a:rPr lang="en-IN" dirty="0" smtClean="0"/>
              <a:t>What we will cover in this Presentation</a:t>
            </a:r>
            <a:endParaRPr lang="en-IN" dirty="0"/>
          </a:p>
        </p:txBody>
      </p:sp>
      <p:sp>
        <p:nvSpPr>
          <p:cNvPr id="3" name="Content Placeholder 2"/>
          <p:cNvSpPr>
            <a:spLocks noGrp="1"/>
          </p:cNvSpPr>
          <p:nvPr>
            <p:ph idx="1"/>
          </p:nvPr>
        </p:nvSpPr>
        <p:spPr>
          <a:xfrm>
            <a:off x="685801" y="1749112"/>
            <a:ext cx="10131425" cy="5241235"/>
          </a:xfrm>
        </p:spPr>
        <p:txBody>
          <a:bodyPr>
            <a:normAutofit/>
          </a:bodyPr>
          <a:lstStyle/>
          <a:p>
            <a:pPr marL="342900" indent="-342900" algn="just">
              <a:buFont typeface="+mj-lt"/>
              <a:buAutoNum type="arabicPeriod"/>
            </a:pPr>
            <a:r>
              <a:rPr lang="en-IN" b="1" dirty="0" smtClean="0"/>
              <a:t>INTRODUCTION TO BPO MODELS</a:t>
            </a:r>
          </a:p>
          <a:p>
            <a:pPr marL="342900" indent="-342900" algn="just">
              <a:buFont typeface="+mj-lt"/>
              <a:buAutoNum type="arabicPeriod"/>
            </a:pPr>
            <a:r>
              <a:rPr lang="en-IN" b="1" dirty="0" smtClean="0"/>
              <a:t>BUILD-OPERATE-TRANSFER</a:t>
            </a:r>
          </a:p>
          <a:p>
            <a:pPr marL="342900" indent="-342900" algn="just">
              <a:buFont typeface="+mj-lt"/>
              <a:buAutoNum type="arabicPeriod"/>
            </a:pPr>
            <a:r>
              <a:rPr lang="en-US" b="1" dirty="0" smtClean="0"/>
              <a:t>VARIATIONS OF B-O-T MODEL</a:t>
            </a:r>
            <a:endParaRPr lang="en-IN" b="1" dirty="0" smtClean="0"/>
          </a:p>
          <a:p>
            <a:pPr marL="342900" indent="-342900" algn="just">
              <a:buFont typeface="+mj-lt"/>
              <a:buAutoNum type="arabicPeriod"/>
            </a:pPr>
            <a:r>
              <a:rPr lang="en-IN" b="1" dirty="0" smtClean="0"/>
              <a:t>STAGES OF THE BOT MODEL </a:t>
            </a:r>
          </a:p>
          <a:p>
            <a:pPr marL="342900" indent="-342900" algn="just">
              <a:buFont typeface="+mj-lt"/>
              <a:buAutoNum type="arabicPeriod"/>
            </a:pPr>
            <a:r>
              <a:rPr lang="en-IN" b="1" dirty="0" smtClean="0"/>
              <a:t>PROS &amp; CONS OF BUILT-OPERATE-TRANSFER</a:t>
            </a:r>
          </a:p>
          <a:p>
            <a:pPr marL="342900" indent="-342900" algn="just">
              <a:buFont typeface="+mj-lt"/>
              <a:buAutoNum type="arabicPeriod"/>
            </a:pPr>
            <a:r>
              <a:rPr lang="en-IN" b="1" dirty="0" smtClean="0"/>
              <a:t>SOFTWARE DEVELOPMENT OUTSOURCING MODELS </a:t>
            </a:r>
          </a:p>
          <a:p>
            <a:pPr marL="342900" indent="-342900" algn="just">
              <a:buFont typeface="+mj-lt"/>
              <a:buAutoNum type="arabicPeriod"/>
            </a:pPr>
            <a:r>
              <a:rPr lang="en-IN" b="1" dirty="0" smtClean="0"/>
              <a:t>SHARED SERVICES </a:t>
            </a:r>
          </a:p>
          <a:p>
            <a:pPr marL="342900" indent="-342900" algn="just">
              <a:buFont typeface="+mj-lt"/>
              <a:buAutoNum type="arabicPeriod"/>
            </a:pPr>
            <a:r>
              <a:rPr lang="en-IN" b="1" dirty="0" smtClean="0"/>
              <a:t>GBS</a:t>
            </a:r>
          </a:p>
          <a:p>
            <a:pPr marL="342900" indent="-342900" algn="just">
              <a:buFont typeface="+mj-lt"/>
              <a:buAutoNum type="arabicPeriod"/>
            </a:pPr>
            <a:endParaRPr lang="en-IN" b="1" dirty="0"/>
          </a:p>
        </p:txBody>
      </p:sp>
    </p:spTree>
    <p:extLst>
      <p:ext uri="{BB962C8B-B14F-4D97-AF65-F5344CB8AC3E}">
        <p14:creationId xmlns:p14="http://schemas.microsoft.com/office/powerpoint/2010/main" val="26954238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About TechnoVector Group and TechnoVector wheel alignment machi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9879" y="3378567"/>
            <a:ext cx="5472121" cy="26511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84583" y="463826"/>
            <a:ext cx="10131425" cy="1456267"/>
          </a:xfrm>
        </p:spPr>
        <p:txBody>
          <a:bodyPr/>
          <a:lstStyle/>
          <a:p>
            <a:r>
              <a:rPr lang="en-IN" b="1" dirty="0" smtClean="0"/>
              <a:t>Software development outsourcing models </a:t>
            </a:r>
            <a:endParaRPr lang="en-IN" b="1" dirty="0"/>
          </a:p>
        </p:txBody>
      </p:sp>
      <p:sp>
        <p:nvSpPr>
          <p:cNvPr id="3" name="Content Placeholder 2"/>
          <p:cNvSpPr>
            <a:spLocks noGrp="1"/>
          </p:cNvSpPr>
          <p:nvPr>
            <p:ph idx="1"/>
          </p:nvPr>
        </p:nvSpPr>
        <p:spPr>
          <a:xfrm>
            <a:off x="884584" y="1722783"/>
            <a:ext cx="6271590" cy="5135218"/>
          </a:xfrm>
        </p:spPr>
        <p:txBody>
          <a:bodyPr>
            <a:normAutofit/>
          </a:bodyPr>
          <a:lstStyle/>
          <a:p>
            <a:pPr algn="just"/>
            <a:r>
              <a:rPr lang="en-IN" b="1" dirty="0" smtClean="0"/>
              <a:t>HYBRID/DUAL MODEL = SUPER FLEXIBLE AND COVER ALL THE DISADVANTAGES.</a:t>
            </a:r>
            <a:endParaRPr lang="en-IN" dirty="0" smtClean="0"/>
          </a:p>
          <a:p>
            <a:pPr algn="just"/>
            <a:r>
              <a:rPr lang="en-IN" dirty="0"/>
              <a:t> Hybrid/Dual software development model is the mixing of 2 or 3 of the models above, depends on the condition of the projects, they may have all kind of teams: onshore/onsite, offshore/offsite or </a:t>
            </a:r>
            <a:r>
              <a:rPr lang="en-IN" dirty="0" err="1"/>
              <a:t>nearshore</a:t>
            </a:r>
            <a:r>
              <a:rPr lang="en-IN" dirty="0"/>
              <a:t>/</a:t>
            </a:r>
            <a:r>
              <a:rPr lang="en-IN" dirty="0" err="1"/>
              <a:t>nearsite</a:t>
            </a:r>
            <a:r>
              <a:rPr lang="en-IN" dirty="0"/>
              <a:t> to provide whatever customer wants. </a:t>
            </a:r>
            <a:endParaRPr lang="en-IN" dirty="0" smtClean="0"/>
          </a:p>
          <a:p>
            <a:pPr algn="just"/>
            <a:r>
              <a:rPr lang="en-IN" dirty="0" smtClean="0"/>
              <a:t>This </a:t>
            </a:r>
            <a:r>
              <a:rPr lang="en-IN" dirty="0"/>
              <a:t>flexible model can cover all the disadvantages and also give you more than you expected. </a:t>
            </a:r>
            <a:r>
              <a:rPr lang="en-IN" dirty="0" smtClean="0"/>
              <a:t>Hybrid </a:t>
            </a:r>
            <a:r>
              <a:rPr lang="en-IN" dirty="0"/>
              <a:t>model brings our clients the highest quality software with all the benefits of a global cost structure.</a:t>
            </a:r>
          </a:p>
        </p:txBody>
      </p:sp>
    </p:spTree>
    <p:extLst>
      <p:ext uri="{BB962C8B-B14F-4D97-AF65-F5344CB8AC3E}">
        <p14:creationId xmlns:p14="http://schemas.microsoft.com/office/powerpoint/2010/main" val="10834160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583" y="463826"/>
            <a:ext cx="10131425" cy="1456267"/>
          </a:xfrm>
        </p:spPr>
        <p:txBody>
          <a:bodyPr/>
          <a:lstStyle/>
          <a:p>
            <a:r>
              <a:rPr lang="en-IN" b="1" dirty="0"/>
              <a:t>Shared Services </a:t>
            </a:r>
            <a:endParaRPr lang="en-US" b="1" dirty="0"/>
          </a:p>
        </p:txBody>
      </p:sp>
      <p:sp>
        <p:nvSpPr>
          <p:cNvPr id="3" name="Content Placeholder 2"/>
          <p:cNvSpPr>
            <a:spLocks noGrp="1"/>
          </p:cNvSpPr>
          <p:nvPr>
            <p:ph idx="1"/>
          </p:nvPr>
        </p:nvSpPr>
        <p:spPr>
          <a:xfrm>
            <a:off x="884584" y="1722783"/>
            <a:ext cx="6271590" cy="5135218"/>
          </a:xfrm>
        </p:spPr>
        <p:txBody>
          <a:bodyPr>
            <a:normAutofit/>
          </a:bodyPr>
          <a:lstStyle/>
          <a:p>
            <a:pPr algn="just"/>
            <a:r>
              <a:rPr lang="en-IN" dirty="0"/>
              <a:t>There is a lot of confusion in the marketplace surrounding outsourcing, offshoring and shared services</a:t>
            </a:r>
            <a:r>
              <a:rPr lang="en-IN" dirty="0" smtClean="0"/>
              <a:t>.</a:t>
            </a:r>
          </a:p>
          <a:p>
            <a:pPr algn="just"/>
            <a:r>
              <a:rPr lang="en-IN" dirty="0" smtClean="0"/>
              <a:t>Journalists </a:t>
            </a:r>
            <a:r>
              <a:rPr lang="en-IN" dirty="0"/>
              <a:t>(particularly in election years) often use the word outsourcing when describing the perceived dangers of shifting jobs to low cost countries</a:t>
            </a:r>
            <a:r>
              <a:rPr lang="en-IN" dirty="0" smtClean="0"/>
              <a:t>.</a:t>
            </a:r>
          </a:p>
          <a:p>
            <a:pPr algn="just"/>
            <a:r>
              <a:rPr lang="en-IN" dirty="0" smtClean="0"/>
              <a:t>Clearly </a:t>
            </a:r>
            <a:r>
              <a:rPr lang="en-IN" dirty="0"/>
              <a:t>they are describing the practice of offshoring, but end up declaring outsourcing as a new and dangerous trend</a:t>
            </a:r>
            <a:r>
              <a:rPr lang="en-IN" dirty="0" smtClean="0"/>
              <a:t>.</a:t>
            </a:r>
          </a:p>
          <a:p>
            <a:pPr algn="just"/>
            <a:r>
              <a:rPr lang="en-IN" dirty="0" smtClean="0"/>
              <a:t>Outsourcing </a:t>
            </a:r>
            <a:r>
              <a:rPr lang="en-IN" dirty="0"/>
              <a:t>has been around for centuries, in fact, Pope Julius II outsourced the painting of the Sistine Chapel ceiling to Michelangelo in 1508.</a:t>
            </a:r>
            <a:endParaRPr lang="en-US" dirty="0"/>
          </a:p>
        </p:txBody>
      </p:sp>
      <p:pic>
        <p:nvPicPr>
          <p:cNvPr id="5" name="Picture 2" descr="Online Services - Pay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3784" y="2543727"/>
            <a:ext cx="4112456" cy="3207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5156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583" y="463826"/>
            <a:ext cx="10131425" cy="1456267"/>
          </a:xfrm>
        </p:spPr>
        <p:txBody>
          <a:bodyPr/>
          <a:lstStyle/>
          <a:p>
            <a:r>
              <a:rPr lang="en-IN" b="1" dirty="0"/>
              <a:t>Shared Services </a:t>
            </a:r>
            <a:endParaRPr lang="en-US" b="1" dirty="0"/>
          </a:p>
        </p:txBody>
      </p:sp>
      <p:sp>
        <p:nvSpPr>
          <p:cNvPr id="3" name="Content Placeholder 2"/>
          <p:cNvSpPr>
            <a:spLocks noGrp="1"/>
          </p:cNvSpPr>
          <p:nvPr>
            <p:ph idx="1"/>
          </p:nvPr>
        </p:nvSpPr>
        <p:spPr>
          <a:xfrm>
            <a:off x="884584" y="1722783"/>
            <a:ext cx="6271590" cy="5135218"/>
          </a:xfrm>
        </p:spPr>
        <p:txBody>
          <a:bodyPr>
            <a:normAutofit/>
          </a:bodyPr>
          <a:lstStyle/>
          <a:p>
            <a:pPr algn="just"/>
            <a:r>
              <a:rPr lang="en-IN" dirty="0"/>
              <a:t>There is similar confusion surrounding outsourcing and shared services. </a:t>
            </a:r>
            <a:endParaRPr lang="en-IN" dirty="0" smtClean="0"/>
          </a:p>
          <a:p>
            <a:pPr algn="just"/>
            <a:r>
              <a:rPr lang="en-IN" dirty="0" smtClean="0"/>
              <a:t>There </a:t>
            </a:r>
            <a:r>
              <a:rPr lang="en-IN" dirty="0"/>
              <a:t>are many similarities between outsourcing and shared services</a:t>
            </a:r>
            <a:r>
              <a:rPr lang="en-IN" dirty="0" smtClean="0"/>
              <a:t>.</a:t>
            </a:r>
          </a:p>
          <a:p>
            <a:pPr algn="just"/>
            <a:r>
              <a:rPr lang="en-IN" dirty="0" smtClean="0"/>
              <a:t>Outsourcing </a:t>
            </a:r>
            <a:r>
              <a:rPr lang="en-IN" dirty="0"/>
              <a:t>is the act of contracting with a third party to perform some service. Over the last fifteen years, outsourcing for businesses has grown from traditional outsourcing of facilities management (janitorial services, security, cafeterias) to outsourcing more administrative support functions like Information Technology, Finance and Accounting and yes, Human Resources</a:t>
            </a:r>
            <a:r>
              <a:rPr lang="en-IN" dirty="0" smtClean="0"/>
              <a:t>.</a:t>
            </a:r>
            <a:endParaRPr lang="en-US" dirty="0"/>
          </a:p>
        </p:txBody>
      </p:sp>
      <p:pic>
        <p:nvPicPr>
          <p:cNvPr id="16386" name="Picture 2" descr="Online Services - Pay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9802" y="2530475"/>
            <a:ext cx="4112456" cy="3207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9436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583" y="463826"/>
            <a:ext cx="10131425" cy="1456267"/>
          </a:xfrm>
        </p:spPr>
        <p:txBody>
          <a:bodyPr/>
          <a:lstStyle/>
          <a:p>
            <a:r>
              <a:rPr lang="en-IN" b="1" dirty="0"/>
              <a:t>Shared Services </a:t>
            </a:r>
            <a:endParaRPr lang="en-US" b="1" dirty="0"/>
          </a:p>
        </p:txBody>
      </p:sp>
      <p:sp>
        <p:nvSpPr>
          <p:cNvPr id="3" name="Content Placeholder 2"/>
          <p:cNvSpPr>
            <a:spLocks noGrp="1"/>
          </p:cNvSpPr>
          <p:nvPr>
            <p:ph idx="1"/>
          </p:nvPr>
        </p:nvSpPr>
        <p:spPr>
          <a:xfrm>
            <a:off x="884584" y="1722783"/>
            <a:ext cx="6271590" cy="5135218"/>
          </a:xfrm>
        </p:spPr>
        <p:txBody>
          <a:bodyPr>
            <a:normAutofit/>
          </a:bodyPr>
          <a:lstStyle/>
          <a:p>
            <a:pPr algn="just"/>
            <a:r>
              <a:rPr lang="en-IN" dirty="0"/>
              <a:t>In the late 1980s, the term "Shared Services" was coined by a US multinational and defined as the following:</a:t>
            </a:r>
          </a:p>
          <a:p>
            <a:pPr algn="just"/>
            <a:r>
              <a:rPr lang="en-IN" i="1" dirty="0"/>
              <a:t>Shared Services is the delivery of those functions or processes that can be delivered to the corporation from a "shared" delivery model. </a:t>
            </a:r>
            <a:endParaRPr lang="en-IN" i="1" dirty="0" smtClean="0"/>
          </a:p>
          <a:p>
            <a:pPr algn="just"/>
            <a:r>
              <a:rPr lang="en-IN" i="1" dirty="0" smtClean="0"/>
              <a:t>This </a:t>
            </a:r>
            <a:r>
              <a:rPr lang="en-IN" i="1" dirty="0"/>
              <a:t>‘sharing’ not only leverages the delivery of services across business units, but also represents a ‘sharing’ of accountabilities and responsibilities between the shared services organisation and it’s customers</a:t>
            </a:r>
            <a:r>
              <a:rPr lang="en-IN" i="1" dirty="0" smtClean="0"/>
              <a:t>.</a:t>
            </a:r>
          </a:p>
          <a:p>
            <a:pPr algn="just"/>
            <a:r>
              <a:rPr lang="en-IN" dirty="0"/>
              <a:t>What’s interesting about this definition is the lack of the notion of "ownership" anywhere in the definition</a:t>
            </a:r>
            <a:r>
              <a:rPr lang="en-IN" dirty="0" smtClean="0"/>
              <a:t>.</a:t>
            </a:r>
          </a:p>
          <a:p>
            <a:pPr algn="just"/>
            <a:r>
              <a:rPr lang="en-IN" dirty="0" smtClean="0"/>
              <a:t> </a:t>
            </a:r>
            <a:r>
              <a:rPr lang="en-IN" dirty="0"/>
              <a:t>It refers to delivery of services to a corporation from a shared delivery model which could just as easily be a third party external to the corporation as an internal organisation</a:t>
            </a:r>
            <a:endParaRPr lang="en-US" dirty="0"/>
          </a:p>
        </p:txBody>
      </p:sp>
      <p:pic>
        <p:nvPicPr>
          <p:cNvPr id="16386" name="Picture 2" descr="Online Services - Pay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9802" y="2530475"/>
            <a:ext cx="4112456" cy="3207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5022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583" y="463826"/>
            <a:ext cx="10131425" cy="1456267"/>
          </a:xfrm>
        </p:spPr>
        <p:txBody>
          <a:bodyPr/>
          <a:lstStyle/>
          <a:p>
            <a:r>
              <a:rPr lang="en-IN" b="1" dirty="0"/>
              <a:t>Shared Services </a:t>
            </a:r>
            <a:endParaRPr lang="en-US" b="1" dirty="0"/>
          </a:p>
        </p:txBody>
      </p:sp>
      <p:sp>
        <p:nvSpPr>
          <p:cNvPr id="3" name="Content Placeholder 2"/>
          <p:cNvSpPr>
            <a:spLocks noGrp="1"/>
          </p:cNvSpPr>
          <p:nvPr>
            <p:ph idx="1"/>
          </p:nvPr>
        </p:nvSpPr>
        <p:spPr>
          <a:xfrm>
            <a:off x="884584" y="1524000"/>
            <a:ext cx="6271590" cy="5334001"/>
          </a:xfrm>
        </p:spPr>
        <p:txBody>
          <a:bodyPr>
            <a:normAutofit/>
          </a:bodyPr>
          <a:lstStyle/>
          <a:p>
            <a:pPr algn="just"/>
            <a:r>
              <a:rPr lang="en-IN" dirty="0" smtClean="0"/>
              <a:t>All </a:t>
            </a:r>
            <a:r>
              <a:rPr lang="en-IN" dirty="0"/>
              <a:t>of these success factors </a:t>
            </a:r>
            <a:r>
              <a:rPr lang="en-IN" dirty="0" smtClean="0"/>
              <a:t>applicable in outsourcing are </a:t>
            </a:r>
            <a:r>
              <a:rPr lang="en-IN" dirty="0"/>
              <a:t>equally important to an internal shared services organisation. </a:t>
            </a:r>
            <a:endParaRPr lang="en-IN" dirty="0" smtClean="0"/>
          </a:p>
          <a:p>
            <a:pPr algn="just"/>
            <a:r>
              <a:rPr lang="en-IN" dirty="0" smtClean="0"/>
              <a:t>The </a:t>
            </a:r>
            <a:r>
              <a:rPr lang="en-IN" dirty="0"/>
              <a:t>main difference between outsourcing and shared services is that often a shared services organisation will not execute a legal contract between themselves and their customers as they have the same parent company</a:t>
            </a:r>
            <a:r>
              <a:rPr lang="en-IN" dirty="0" smtClean="0"/>
              <a:t>.</a:t>
            </a:r>
          </a:p>
          <a:p>
            <a:pPr algn="just"/>
            <a:r>
              <a:rPr lang="en-IN" dirty="0"/>
              <a:t>Another similarity between outsourcing and shared services is that rarely does either organisation take over all of the processes for a given function</a:t>
            </a:r>
            <a:r>
              <a:rPr lang="en-IN" dirty="0" smtClean="0"/>
              <a:t>.</a:t>
            </a:r>
          </a:p>
          <a:p>
            <a:pPr algn="just"/>
            <a:r>
              <a:rPr lang="en-IN" dirty="0" smtClean="0"/>
              <a:t>For </a:t>
            </a:r>
            <a:r>
              <a:rPr lang="en-IN" dirty="0"/>
              <a:t>example, a company outsourcing their Human Resources may have payroll, workforce administration, and recruiting in </a:t>
            </a:r>
            <a:r>
              <a:rPr lang="en-IN" dirty="0" smtClean="0"/>
              <a:t>scope</a:t>
            </a:r>
          </a:p>
          <a:p>
            <a:pPr algn="just"/>
            <a:r>
              <a:rPr lang="en-IN" dirty="0"/>
              <a:t>The company is retaining compensation administration, benefits administration, HR strategy, labour relations, etc. Sometimes these "retained organisations" are organised themselves as a shared service centre, other times the company will retain these processes in various business units</a:t>
            </a:r>
          </a:p>
        </p:txBody>
      </p:sp>
      <p:pic>
        <p:nvPicPr>
          <p:cNvPr id="16386" name="Picture 2" descr="Online Services - Pay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9802" y="2530475"/>
            <a:ext cx="4112456" cy="3207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0537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583" y="463826"/>
            <a:ext cx="10131425" cy="1456267"/>
          </a:xfrm>
        </p:spPr>
        <p:txBody>
          <a:bodyPr/>
          <a:lstStyle/>
          <a:p>
            <a:r>
              <a:rPr lang="en-IN" b="1" dirty="0"/>
              <a:t>Global Business Services (GBS)</a:t>
            </a:r>
            <a:endParaRPr lang="en-US" b="1" dirty="0"/>
          </a:p>
        </p:txBody>
      </p:sp>
      <p:sp>
        <p:nvSpPr>
          <p:cNvPr id="3" name="Content Placeholder 2"/>
          <p:cNvSpPr>
            <a:spLocks noGrp="1"/>
          </p:cNvSpPr>
          <p:nvPr>
            <p:ph idx="1"/>
          </p:nvPr>
        </p:nvSpPr>
        <p:spPr>
          <a:xfrm>
            <a:off x="884584" y="1722783"/>
            <a:ext cx="6271590" cy="5135218"/>
          </a:xfrm>
        </p:spPr>
        <p:txBody>
          <a:bodyPr>
            <a:normAutofit/>
          </a:bodyPr>
          <a:lstStyle/>
          <a:p>
            <a:pPr algn="just"/>
            <a:r>
              <a:rPr lang="en-IN" dirty="0"/>
              <a:t>I define GBS as "controlling the delivery of business support functions to the core business through multiple service delivery models on a truly global basis." There are several key words and concepts in this definition that we will </a:t>
            </a:r>
            <a:r>
              <a:rPr lang="en-IN" dirty="0" smtClean="0"/>
              <a:t>explore </a:t>
            </a:r>
          </a:p>
          <a:p>
            <a:pPr algn="just"/>
            <a:r>
              <a:rPr lang="en-IN" dirty="0" smtClean="0"/>
              <a:t>Controlling </a:t>
            </a:r>
            <a:r>
              <a:rPr lang="en-IN" dirty="0"/>
              <a:t>the delivery" is the first key concept. GBS is not about being an organisation that delivers all functions, but to operate at peak efficacy for the enterprise, the GBS </a:t>
            </a:r>
            <a:r>
              <a:rPr lang="en-IN" dirty="0" err="1"/>
              <a:t>orgainsation</a:t>
            </a:r>
            <a:r>
              <a:rPr lang="en-IN" dirty="0"/>
              <a:t> needs to control the delivery of the functions placed in scope. </a:t>
            </a:r>
            <a:r>
              <a:rPr lang="en-IN" dirty="0" smtClean="0"/>
              <a:t> </a:t>
            </a:r>
          </a:p>
          <a:p>
            <a:pPr algn="just"/>
            <a:r>
              <a:rPr lang="en-IN" dirty="0" smtClean="0"/>
              <a:t>The </a:t>
            </a:r>
            <a:r>
              <a:rPr lang="en-IN" dirty="0"/>
              <a:t>GBS organization can be the umbrella for several functions and have multiple service delivery models in place in various geographies.</a:t>
            </a:r>
          </a:p>
          <a:p>
            <a:pPr algn="just"/>
            <a:endParaRPr lang="en-US" dirty="0"/>
          </a:p>
        </p:txBody>
      </p:sp>
      <p:pic>
        <p:nvPicPr>
          <p:cNvPr id="20482" name="Picture 2" descr="Global Network Delivery – Avacend Solu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4184" y="2454138"/>
            <a:ext cx="4042401" cy="3672508"/>
          </a:xfrm>
          <a:prstGeom prst="rect">
            <a:avLst/>
          </a:prstGeom>
          <a:noFill/>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7164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583" y="463826"/>
            <a:ext cx="10131425" cy="1456267"/>
          </a:xfrm>
        </p:spPr>
        <p:txBody>
          <a:bodyPr/>
          <a:lstStyle/>
          <a:p>
            <a:r>
              <a:rPr lang="en-IN" b="1" dirty="0"/>
              <a:t>Global Business Services (GBS)</a:t>
            </a:r>
            <a:endParaRPr lang="en-US" b="1" dirty="0"/>
          </a:p>
        </p:txBody>
      </p:sp>
      <p:sp>
        <p:nvSpPr>
          <p:cNvPr id="3" name="Content Placeholder 2"/>
          <p:cNvSpPr>
            <a:spLocks noGrp="1"/>
          </p:cNvSpPr>
          <p:nvPr>
            <p:ph idx="1"/>
          </p:nvPr>
        </p:nvSpPr>
        <p:spPr>
          <a:xfrm>
            <a:off x="884584" y="1722783"/>
            <a:ext cx="6271590" cy="5135218"/>
          </a:xfrm>
        </p:spPr>
        <p:txBody>
          <a:bodyPr>
            <a:normAutofit/>
          </a:bodyPr>
          <a:lstStyle/>
          <a:p>
            <a:pPr algn="just"/>
            <a:r>
              <a:rPr lang="en-IN" dirty="0" smtClean="0"/>
              <a:t>Taking HR services as an example, the GBS organisation may elect to have the more transactional processes in Human Resources delivered across the world in a standardised, outsourced model.</a:t>
            </a:r>
          </a:p>
          <a:p>
            <a:pPr algn="just"/>
            <a:r>
              <a:rPr lang="en-IN" dirty="0" smtClean="0"/>
              <a:t>They may then elect to have additional HR processes delivered through business partnership models whereby regional or country based HR professionals sit with the business leaders and provide service and advice.</a:t>
            </a:r>
          </a:p>
          <a:p>
            <a:pPr algn="just"/>
            <a:r>
              <a:rPr lang="en-IN" dirty="0" smtClean="0"/>
              <a:t>And lastly, they may develop regional shared service centres to deliver those aspects of HR that have been deemed unsuitable for outsourcing and/or business partnership</a:t>
            </a:r>
            <a:endParaRPr lang="en-US" dirty="0"/>
          </a:p>
        </p:txBody>
      </p:sp>
      <p:pic>
        <p:nvPicPr>
          <p:cNvPr id="20482" name="Picture 2" descr="Global Network Delivery – Avacend Solu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4184" y="2454138"/>
            <a:ext cx="4042401" cy="3672508"/>
          </a:xfrm>
          <a:prstGeom prst="rect">
            <a:avLst/>
          </a:prstGeom>
          <a:noFill/>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39065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583" y="463826"/>
            <a:ext cx="10131425" cy="1456267"/>
          </a:xfrm>
        </p:spPr>
        <p:txBody>
          <a:bodyPr/>
          <a:lstStyle/>
          <a:p>
            <a:r>
              <a:rPr lang="en-IN" b="1" dirty="0"/>
              <a:t>Global Business Services (GBS)</a:t>
            </a:r>
            <a:endParaRPr lang="en-US" b="1" dirty="0"/>
          </a:p>
        </p:txBody>
      </p:sp>
      <p:sp>
        <p:nvSpPr>
          <p:cNvPr id="3" name="Content Placeholder 2"/>
          <p:cNvSpPr>
            <a:spLocks noGrp="1"/>
          </p:cNvSpPr>
          <p:nvPr>
            <p:ph idx="1"/>
          </p:nvPr>
        </p:nvSpPr>
        <p:spPr>
          <a:xfrm>
            <a:off x="884584" y="1722783"/>
            <a:ext cx="6271590" cy="5135218"/>
          </a:xfrm>
        </p:spPr>
        <p:txBody>
          <a:bodyPr>
            <a:normAutofit/>
          </a:bodyPr>
          <a:lstStyle/>
          <a:p>
            <a:pPr algn="just"/>
            <a:r>
              <a:rPr lang="en-IN" dirty="0"/>
              <a:t>Just as shared services and outsourcing leverage the management expertise across multiple processes and in the case of outsourcing, multiple clients, GBS can leverage management expertise across all support functions within the enterprise</a:t>
            </a:r>
            <a:r>
              <a:rPr lang="en-IN" dirty="0" smtClean="0"/>
              <a:t>.</a:t>
            </a:r>
          </a:p>
          <a:p>
            <a:pPr algn="just"/>
            <a:r>
              <a:rPr lang="en-IN" dirty="0" smtClean="0"/>
              <a:t>This </a:t>
            </a:r>
            <a:r>
              <a:rPr lang="en-IN" dirty="0"/>
              <a:t>results in economies of scale for expensive talent and more importantly frees up the management team of a business unit to focus on their core competency. </a:t>
            </a:r>
            <a:endParaRPr lang="en-IN" dirty="0" smtClean="0"/>
          </a:p>
          <a:p>
            <a:pPr algn="just"/>
            <a:r>
              <a:rPr lang="en-IN" dirty="0" smtClean="0"/>
              <a:t>As </a:t>
            </a:r>
            <a:r>
              <a:rPr lang="en-IN" dirty="0"/>
              <a:t>the number of delivery model alternatives expands, the enterprise is best served by a small team of experts to constantly shift the portfolio of delivery models to take advantage of market dynamics and ensure the portfolio is optimised. </a:t>
            </a:r>
            <a:endParaRPr lang="en-IN" dirty="0" smtClean="0"/>
          </a:p>
          <a:p>
            <a:pPr algn="just"/>
            <a:r>
              <a:rPr lang="en-IN" dirty="0" smtClean="0"/>
              <a:t>This </a:t>
            </a:r>
            <a:r>
              <a:rPr lang="en-IN" dirty="0"/>
              <a:t>is very difficult to do in a decentralised, fragmented environment</a:t>
            </a:r>
            <a:endParaRPr lang="en-US" dirty="0"/>
          </a:p>
        </p:txBody>
      </p:sp>
      <p:pic>
        <p:nvPicPr>
          <p:cNvPr id="20482" name="Picture 2" descr="Global Network Delivery – Avacend Solu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4184" y="2454138"/>
            <a:ext cx="4042401" cy="3672508"/>
          </a:xfrm>
          <a:prstGeom prst="rect">
            <a:avLst/>
          </a:prstGeom>
          <a:noFill/>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5687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583" y="463826"/>
            <a:ext cx="10131425" cy="1456267"/>
          </a:xfrm>
        </p:spPr>
        <p:txBody>
          <a:bodyPr/>
          <a:lstStyle/>
          <a:p>
            <a:r>
              <a:rPr lang="en-IN" b="1" dirty="0"/>
              <a:t>Global Business Services (GBS)</a:t>
            </a:r>
            <a:endParaRPr lang="en-US" b="1" dirty="0"/>
          </a:p>
        </p:txBody>
      </p:sp>
      <p:sp>
        <p:nvSpPr>
          <p:cNvPr id="3" name="Content Placeholder 2"/>
          <p:cNvSpPr>
            <a:spLocks noGrp="1"/>
          </p:cNvSpPr>
          <p:nvPr>
            <p:ph idx="1"/>
          </p:nvPr>
        </p:nvSpPr>
        <p:spPr>
          <a:xfrm>
            <a:off x="884584" y="1722783"/>
            <a:ext cx="6271590" cy="5135218"/>
          </a:xfrm>
        </p:spPr>
        <p:txBody>
          <a:bodyPr>
            <a:normAutofit/>
          </a:bodyPr>
          <a:lstStyle/>
          <a:p>
            <a:pPr algn="just"/>
            <a:r>
              <a:rPr lang="en-IN" dirty="0"/>
              <a:t>The last concept is that of multiple delivery models on a truly global basis. We have already touched upon the notion of multiple delivery models for different processes or even geographies</a:t>
            </a:r>
            <a:r>
              <a:rPr lang="en-IN" dirty="0" smtClean="0"/>
              <a:t>.</a:t>
            </a:r>
          </a:p>
          <a:p>
            <a:pPr algn="just"/>
            <a:r>
              <a:rPr lang="en-IN" dirty="0" smtClean="0"/>
              <a:t> </a:t>
            </a:r>
            <a:r>
              <a:rPr lang="en-IN" dirty="0"/>
              <a:t>The truly global concept is often misunderstood. A company operating in every region of the world and 150+ countries is not necessarily global. </a:t>
            </a:r>
            <a:endParaRPr lang="en-IN" dirty="0" smtClean="0"/>
          </a:p>
          <a:p>
            <a:pPr algn="just"/>
            <a:r>
              <a:rPr lang="en-IN" dirty="0" smtClean="0"/>
              <a:t>Being </a:t>
            </a:r>
            <a:r>
              <a:rPr lang="en-IN" dirty="0"/>
              <a:t>global entails having global process owners who ensure the key processes around the world are all done in a standardised manner where possible. </a:t>
            </a:r>
            <a:endParaRPr lang="en-IN" dirty="0" smtClean="0"/>
          </a:p>
        </p:txBody>
      </p:sp>
      <p:pic>
        <p:nvPicPr>
          <p:cNvPr id="20482" name="Picture 2" descr="Global Network Delivery – Avacend Solu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4184" y="2454138"/>
            <a:ext cx="4042401" cy="3672508"/>
          </a:xfrm>
          <a:prstGeom prst="rect">
            <a:avLst/>
          </a:prstGeom>
          <a:noFill/>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2839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583" y="463826"/>
            <a:ext cx="10131425" cy="1456267"/>
          </a:xfrm>
        </p:spPr>
        <p:txBody>
          <a:bodyPr/>
          <a:lstStyle/>
          <a:p>
            <a:r>
              <a:rPr lang="en-IN" b="1" dirty="0"/>
              <a:t>Global Business Services (GBS)</a:t>
            </a:r>
            <a:endParaRPr lang="en-US" b="1" dirty="0"/>
          </a:p>
        </p:txBody>
      </p:sp>
      <p:sp>
        <p:nvSpPr>
          <p:cNvPr id="3" name="Content Placeholder 2"/>
          <p:cNvSpPr>
            <a:spLocks noGrp="1"/>
          </p:cNvSpPr>
          <p:nvPr>
            <p:ph idx="1"/>
          </p:nvPr>
        </p:nvSpPr>
        <p:spPr>
          <a:xfrm>
            <a:off x="884584" y="1722783"/>
            <a:ext cx="6271590" cy="5135218"/>
          </a:xfrm>
        </p:spPr>
        <p:txBody>
          <a:bodyPr>
            <a:normAutofit/>
          </a:bodyPr>
          <a:lstStyle/>
          <a:p>
            <a:pPr algn="just"/>
            <a:r>
              <a:rPr lang="en-IN" dirty="0" smtClean="0"/>
              <a:t>Being </a:t>
            </a:r>
            <a:r>
              <a:rPr lang="en-IN" dirty="0"/>
              <a:t>global means having the ability to shift work and/or employees around the world in the event of a natural disaster or market turbulence</a:t>
            </a:r>
            <a:r>
              <a:rPr lang="en-IN" dirty="0" smtClean="0"/>
              <a:t>.</a:t>
            </a:r>
          </a:p>
          <a:p>
            <a:pPr algn="just"/>
            <a:r>
              <a:rPr lang="en-IN" dirty="0" smtClean="0"/>
              <a:t> </a:t>
            </a:r>
            <a:r>
              <a:rPr lang="en-IN" dirty="0"/>
              <a:t>Being global means having visibility into the key metrics and performance measures in every region of the world. </a:t>
            </a:r>
            <a:endParaRPr lang="en-IN" dirty="0" smtClean="0"/>
          </a:p>
          <a:p>
            <a:pPr algn="just"/>
            <a:r>
              <a:rPr lang="en-IN" dirty="0" smtClean="0"/>
              <a:t>Being </a:t>
            </a:r>
            <a:r>
              <a:rPr lang="en-IN" dirty="0"/>
              <a:t>global ensures that best practices developed in one country or region are quickly leveraged in every other region around the world. </a:t>
            </a:r>
            <a:endParaRPr lang="en-US" dirty="0"/>
          </a:p>
        </p:txBody>
      </p:sp>
      <p:pic>
        <p:nvPicPr>
          <p:cNvPr id="20482" name="Picture 2" descr="Global Network Delivery – Avacend Solu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4184" y="2454138"/>
            <a:ext cx="4042401" cy="3672508"/>
          </a:xfrm>
          <a:prstGeom prst="rect">
            <a:avLst/>
          </a:prstGeom>
          <a:noFill/>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5810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583" y="463826"/>
            <a:ext cx="10131425" cy="1456267"/>
          </a:xfrm>
        </p:spPr>
        <p:txBody>
          <a:bodyPr/>
          <a:lstStyle/>
          <a:p>
            <a:r>
              <a:rPr lang="en-US" b="1" dirty="0" smtClean="0"/>
              <a:t>BPO Business MODEL</a:t>
            </a:r>
            <a:endParaRPr lang="en-US" b="1" dirty="0"/>
          </a:p>
        </p:txBody>
      </p:sp>
      <p:sp>
        <p:nvSpPr>
          <p:cNvPr id="3" name="Content Placeholder 2"/>
          <p:cNvSpPr>
            <a:spLocks noGrp="1"/>
          </p:cNvSpPr>
          <p:nvPr>
            <p:ph idx="1"/>
          </p:nvPr>
        </p:nvSpPr>
        <p:spPr>
          <a:xfrm>
            <a:off x="884584" y="1722783"/>
            <a:ext cx="6271590" cy="5135218"/>
          </a:xfrm>
        </p:spPr>
        <p:txBody>
          <a:bodyPr>
            <a:normAutofit/>
          </a:bodyPr>
          <a:lstStyle/>
          <a:p>
            <a:pPr algn="just"/>
            <a:r>
              <a:rPr lang="en-US" dirty="0" smtClean="0"/>
              <a:t>There are different types of BPO Business Models today we will look at 5 of them</a:t>
            </a:r>
          </a:p>
          <a:p>
            <a:pPr algn="just"/>
            <a:r>
              <a:rPr lang="en-US" dirty="0"/>
              <a:t>The Philippines Department of Trade and Industry (DTI) defines BPO as the “</a:t>
            </a:r>
            <a:r>
              <a:rPr lang="en-US" b="1" dirty="0"/>
              <a:t>delegation of service-type business processed to a third-party service provider</a:t>
            </a:r>
            <a:r>
              <a:rPr lang="en-US" dirty="0"/>
              <a:t>.” The industry is generally divided into the following sectors: Contact centers, back office services, data transcription, animation, software development</a:t>
            </a:r>
            <a:endParaRPr lang="en-US" dirty="0"/>
          </a:p>
        </p:txBody>
      </p:sp>
      <p:pic>
        <p:nvPicPr>
          <p:cNvPr id="9218" name="Picture 2" descr="7 ways to define Business Model Innov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2278" y="2441545"/>
            <a:ext cx="4101823" cy="3331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51647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583" y="463826"/>
            <a:ext cx="10131425" cy="1456267"/>
          </a:xfrm>
        </p:spPr>
        <p:txBody>
          <a:bodyPr/>
          <a:lstStyle/>
          <a:p>
            <a:r>
              <a:rPr lang="en-IN" dirty="0"/>
              <a:t>Build-Operate-Transfer</a:t>
            </a:r>
            <a:endParaRPr lang="en-US" b="1" dirty="0"/>
          </a:p>
        </p:txBody>
      </p:sp>
      <p:sp>
        <p:nvSpPr>
          <p:cNvPr id="3" name="Content Placeholder 2"/>
          <p:cNvSpPr>
            <a:spLocks noGrp="1"/>
          </p:cNvSpPr>
          <p:nvPr>
            <p:ph idx="1"/>
          </p:nvPr>
        </p:nvSpPr>
        <p:spPr>
          <a:xfrm>
            <a:off x="884584" y="1722783"/>
            <a:ext cx="6271590" cy="5135218"/>
          </a:xfrm>
        </p:spPr>
        <p:txBody>
          <a:bodyPr>
            <a:normAutofit lnSpcReduction="10000"/>
          </a:bodyPr>
          <a:lstStyle/>
          <a:p>
            <a:pPr algn="just"/>
            <a:r>
              <a:rPr lang="en-IN" dirty="0"/>
              <a:t>Build-Operate-Transfer is an arrangement found in the outsourcing industry and across other sectors in a technical sense, is a type of concession arrangement wherein ‘Entity A’ delegates the right to build and operate a particular project ‘Entity B’ within a certain period. </a:t>
            </a:r>
            <a:endParaRPr lang="en-IN" dirty="0" smtClean="0"/>
          </a:p>
          <a:p>
            <a:pPr algn="just"/>
            <a:r>
              <a:rPr lang="en-IN" dirty="0" smtClean="0"/>
              <a:t>This </a:t>
            </a:r>
            <a:r>
              <a:rPr lang="en-IN" dirty="0"/>
              <a:t>timeframe allows Entity B to recuperate their investment and profits while Entity A gets a more established business after the turnover.</a:t>
            </a:r>
          </a:p>
          <a:p>
            <a:pPr algn="just"/>
            <a:r>
              <a:rPr lang="en-IN" dirty="0"/>
              <a:t> </a:t>
            </a:r>
          </a:p>
          <a:p>
            <a:pPr algn="just"/>
            <a:r>
              <a:rPr lang="en-IN" dirty="0"/>
              <a:t>The BOT setup is typical for government projects such as infrastructure. A common example would be the construction of expressways where the government gives the right to build and operate the expressway in </a:t>
            </a:r>
            <a:r>
              <a:rPr lang="en-IN" dirty="0" err="1"/>
              <a:t>favor</a:t>
            </a:r>
            <a:r>
              <a:rPr lang="en-IN" dirty="0"/>
              <a:t> of a private business. </a:t>
            </a:r>
            <a:endParaRPr lang="en-IN" dirty="0" smtClean="0"/>
          </a:p>
          <a:p>
            <a:pPr algn="just"/>
            <a:r>
              <a:rPr lang="en-IN" dirty="0" smtClean="0"/>
              <a:t>In </a:t>
            </a:r>
            <a:r>
              <a:rPr lang="en-IN" dirty="0"/>
              <a:t>return, the private entity shall finance the project and enjoy the revenues they can derive within the contract frame. After the given period, the private entity shall be obliged to transfer the ownership back to the government.</a:t>
            </a:r>
          </a:p>
        </p:txBody>
      </p:sp>
      <p:pic>
        <p:nvPicPr>
          <p:cNvPr id="1026" name="Picture 2" descr="Toll Booth | Scribblenauts Wiki | Fandom powered by Wikia | Scribblenauts,  Toll road, Toll g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5375" y="3167269"/>
            <a:ext cx="5010494" cy="3690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54055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583" y="463826"/>
            <a:ext cx="10131425" cy="1456267"/>
          </a:xfrm>
        </p:spPr>
        <p:txBody>
          <a:bodyPr/>
          <a:lstStyle/>
          <a:p>
            <a:r>
              <a:rPr lang="en-IN" dirty="0"/>
              <a:t>How Build-Operate-Transfer contracts work</a:t>
            </a:r>
            <a:endParaRPr lang="en-US" b="1" dirty="0"/>
          </a:p>
        </p:txBody>
      </p:sp>
      <p:sp>
        <p:nvSpPr>
          <p:cNvPr id="3" name="Content Placeholder 2"/>
          <p:cNvSpPr>
            <a:spLocks noGrp="1"/>
          </p:cNvSpPr>
          <p:nvPr>
            <p:ph idx="1"/>
          </p:nvPr>
        </p:nvSpPr>
        <p:spPr>
          <a:xfrm>
            <a:off x="884584" y="1722783"/>
            <a:ext cx="6271590" cy="5135218"/>
          </a:xfrm>
        </p:spPr>
        <p:txBody>
          <a:bodyPr>
            <a:normAutofit/>
          </a:bodyPr>
          <a:lstStyle/>
          <a:p>
            <a:pPr algn="just"/>
            <a:r>
              <a:rPr lang="en-IN" dirty="0"/>
              <a:t>A private business is granted a concession by a government to finance, develop, and run a project under a build-operate-transfer (BOT) contract</a:t>
            </a:r>
            <a:r>
              <a:rPr lang="en-IN" dirty="0" smtClean="0"/>
              <a:t>.</a:t>
            </a:r>
          </a:p>
          <a:p>
            <a:pPr algn="just"/>
            <a:r>
              <a:rPr lang="en-IN" dirty="0" smtClean="0"/>
              <a:t> </a:t>
            </a:r>
            <a:r>
              <a:rPr lang="en-IN" dirty="0"/>
              <a:t>Once the corporation has recouped its investment, the government assumes management of the project and runs it for a set amount of time</a:t>
            </a:r>
            <a:r>
              <a:rPr lang="en-IN" dirty="0" smtClean="0"/>
              <a:t>.</a:t>
            </a:r>
          </a:p>
          <a:p>
            <a:pPr algn="just"/>
            <a:r>
              <a:rPr lang="en-IN" dirty="0" smtClean="0"/>
              <a:t>In </a:t>
            </a:r>
            <a:r>
              <a:rPr lang="en-IN" dirty="0"/>
              <a:t>general, BOT contractors are organizations founded for a specific project and only for that reason. </a:t>
            </a:r>
            <a:endParaRPr lang="en-IN" dirty="0" smtClean="0"/>
          </a:p>
          <a:p>
            <a:pPr algn="just"/>
            <a:r>
              <a:rPr lang="en-IN" dirty="0" smtClean="0"/>
              <a:t>A </a:t>
            </a:r>
            <a:r>
              <a:rPr lang="en-IN" dirty="0"/>
              <a:t>single offtake purchaser often provides all of a contractor’s revenue during the project period, when the project is being</a:t>
            </a:r>
          </a:p>
        </p:txBody>
      </p:sp>
      <p:pic>
        <p:nvPicPr>
          <p:cNvPr id="5" name="Picture 2" descr="Toll Booth | Scribblenauts Wiki | Fandom powered by Wikia | Scribblenauts,  Toll road, Toll g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5375" y="3167269"/>
            <a:ext cx="5010494" cy="3690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0645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583" y="463826"/>
            <a:ext cx="10131425" cy="1456267"/>
          </a:xfrm>
        </p:spPr>
        <p:txBody>
          <a:bodyPr/>
          <a:lstStyle/>
          <a:p>
            <a:r>
              <a:rPr lang="en-IN" dirty="0"/>
              <a:t>Build-Operate-Transfer in outsourcing</a:t>
            </a:r>
            <a:endParaRPr lang="en-US" b="1" dirty="0"/>
          </a:p>
        </p:txBody>
      </p:sp>
      <p:sp>
        <p:nvSpPr>
          <p:cNvPr id="3" name="Content Placeholder 2"/>
          <p:cNvSpPr>
            <a:spLocks noGrp="1"/>
          </p:cNvSpPr>
          <p:nvPr>
            <p:ph idx="1"/>
          </p:nvPr>
        </p:nvSpPr>
        <p:spPr>
          <a:xfrm>
            <a:off x="884584" y="1722783"/>
            <a:ext cx="6271590" cy="5135218"/>
          </a:xfrm>
        </p:spPr>
        <p:txBody>
          <a:bodyPr>
            <a:normAutofit lnSpcReduction="10000"/>
          </a:bodyPr>
          <a:lstStyle/>
          <a:p>
            <a:pPr algn="just"/>
            <a:r>
              <a:rPr lang="en-IN" dirty="0"/>
              <a:t>A Build-Operate-Transfer arrangement enables entities with limited capital and financing to implement their projects with the help of another entity who is willing to start the project</a:t>
            </a:r>
            <a:r>
              <a:rPr lang="en-IN" dirty="0" smtClean="0"/>
              <a:t>.</a:t>
            </a:r>
          </a:p>
          <a:p>
            <a:pPr algn="just"/>
            <a:r>
              <a:rPr lang="en-IN" dirty="0" smtClean="0"/>
              <a:t>This </a:t>
            </a:r>
            <a:r>
              <a:rPr lang="en-IN" dirty="0"/>
              <a:t>type of outsourcing gives way to a broader range of resources and talent, which could contribute to a better and well-thought-out project – read our full BOT article for more information.</a:t>
            </a:r>
          </a:p>
          <a:p>
            <a:pPr algn="just"/>
            <a:r>
              <a:rPr lang="en-IN" dirty="0"/>
              <a:t> </a:t>
            </a:r>
          </a:p>
          <a:p>
            <a:pPr algn="just"/>
            <a:r>
              <a:rPr lang="en-IN" dirty="0"/>
              <a:t>A BOT arrangement can take on many forms, but in its simplest and most common form, it is the mutual understanding that a BPO will help build a team and operations for a client and that one day, the client might take that team out on their own and incorporate, or become a ‘captive</a:t>
            </a:r>
            <a:r>
              <a:rPr lang="en-IN" dirty="0" smtClean="0"/>
              <a:t>’.</a:t>
            </a:r>
          </a:p>
          <a:p>
            <a:pPr algn="just"/>
            <a:r>
              <a:rPr lang="en-IN" dirty="0" smtClean="0"/>
              <a:t>Outsource </a:t>
            </a:r>
            <a:r>
              <a:rPr lang="en-IN" dirty="0"/>
              <a:t>Accelerator can help set up your BOT arrangement with the outsourcing supplier to ensure that the best terms and prices are provided for your business.</a:t>
            </a:r>
          </a:p>
        </p:txBody>
      </p:sp>
      <p:pic>
        <p:nvPicPr>
          <p:cNvPr id="2050" name="Picture 2" descr="Business Process Outsourcing Services Company in Chennai, In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1432" y="2095501"/>
            <a:ext cx="47625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1063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583" y="463826"/>
            <a:ext cx="10131425" cy="1456267"/>
          </a:xfrm>
        </p:spPr>
        <p:txBody>
          <a:bodyPr/>
          <a:lstStyle/>
          <a:p>
            <a:r>
              <a:rPr lang="en-IN" b="1" dirty="0"/>
              <a:t>How does Build-Operate-Transfer (BOT) work?</a:t>
            </a:r>
          </a:p>
        </p:txBody>
      </p:sp>
      <p:sp>
        <p:nvSpPr>
          <p:cNvPr id="3" name="Content Placeholder 2"/>
          <p:cNvSpPr>
            <a:spLocks noGrp="1"/>
          </p:cNvSpPr>
          <p:nvPr>
            <p:ph idx="1"/>
          </p:nvPr>
        </p:nvSpPr>
        <p:spPr>
          <a:xfrm>
            <a:off x="884584" y="1722783"/>
            <a:ext cx="6271590" cy="5135218"/>
          </a:xfrm>
        </p:spPr>
        <p:txBody>
          <a:bodyPr>
            <a:normAutofit/>
          </a:bodyPr>
          <a:lstStyle/>
          <a:p>
            <a:pPr algn="just"/>
            <a:r>
              <a:rPr lang="en-IN" dirty="0"/>
              <a:t>In general, the BOT model helps businesses contribute to the economy of a country by putting up infrastructures for the government to attract foreign investors. </a:t>
            </a:r>
            <a:endParaRPr lang="en-IN" dirty="0" smtClean="0"/>
          </a:p>
          <a:p>
            <a:pPr algn="just"/>
            <a:endParaRPr lang="en-IN" dirty="0" smtClean="0"/>
          </a:p>
          <a:p>
            <a:pPr algn="just"/>
            <a:r>
              <a:rPr lang="en-IN" dirty="0" smtClean="0"/>
              <a:t>With </a:t>
            </a:r>
            <a:r>
              <a:rPr lang="en-IN" dirty="0"/>
              <a:t>this model, different infrastructures such as roads, government offices, and public institutions are built and maintained for public and business use</a:t>
            </a:r>
            <a:r>
              <a:rPr lang="en-IN" dirty="0" smtClean="0"/>
              <a:t>.</a:t>
            </a:r>
          </a:p>
          <a:p>
            <a:pPr algn="just"/>
            <a:endParaRPr lang="en-IN" dirty="0" smtClean="0"/>
          </a:p>
          <a:p>
            <a:pPr algn="just"/>
            <a:r>
              <a:rPr lang="en-IN" dirty="0" smtClean="0"/>
              <a:t>However</a:t>
            </a:r>
            <a:r>
              <a:rPr lang="en-IN" dirty="0"/>
              <a:t>, BOT doesn’t just exist in private and public partnerships. It also gained popularity in outsourcing as a way to expand </a:t>
            </a:r>
            <a:endParaRPr lang="en-US" dirty="0"/>
          </a:p>
        </p:txBody>
      </p:sp>
      <p:pic>
        <p:nvPicPr>
          <p:cNvPr id="5" name="Picture 2" descr="Business Process Outsourcing Services Company in Chennai, In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1432" y="2095501"/>
            <a:ext cx="47625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6134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583" y="463826"/>
            <a:ext cx="10131425" cy="1456267"/>
          </a:xfrm>
        </p:spPr>
        <p:txBody>
          <a:bodyPr/>
          <a:lstStyle/>
          <a:p>
            <a:r>
              <a:rPr lang="en-US" b="1" dirty="0" smtClean="0"/>
              <a:t>Variations of B-O-T MODEL</a:t>
            </a:r>
            <a:endParaRPr lang="en-US" b="1" dirty="0"/>
          </a:p>
        </p:txBody>
      </p:sp>
      <p:sp>
        <p:nvSpPr>
          <p:cNvPr id="3" name="Content Placeholder 2"/>
          <p:cNvSpPr>
            <a:spLocks noGrp="1"/>
          </p:cNvSpPr>
          <p:nvPr>
            <p:ph idx="1"/>
          </p:nvPr>
        </p:nvSpPr>
        <p:spPr>
          <a:xfrm>
            <a:off x="884584" y="1722783"/>
            <a:ext cx="6271590" cy="5135218"/>
          </a:xfrm>
        </p:spPr>
        <p:txBody>
          <a:bodyPr>
            <a:normAutofit/>
          </a:bodyPr>
          <a:lstStyle/>
          <a:p>
            <a:pPr algn="just"/>
            <a:r>
              <a:rPr lang="en-IN" dirty="0"/>
              <a:t>Build-own-operate-transfer (BOOT</a:t>
            </a:r>
            <a:r>
              <a:rPr lang="en-IN" dirty="0" smtClean="0"/>
              <a:t>): A </a:t>
            </a:r>
            <a:r>
              <a:rPr lang="en-IN" dirty="0"/>
              <a:t>company owns and operates the facility to recover the investment costs while gaining margin profit on the project. This method usually involves large infrastructure projects done through private funding</a:t>
            </a:r>
            <a:r>
              <a:rPr lang="en-IN" dirty="0" smtClean="0"/>
              <a:t>.</a:t>
            </a:r>
          </a:p>
          <a:p>
            <a:pPr algn="just"/>
            <a:endParaRPr lang="en-IN" dirty="0"/>
          </a:p>
          <a:p>
            <a:pPr algn="just"/>
            <a:r>
              <a:rPr lang="en-IN" dirty="0"/>
              <a:t>Build-own-operate (BOO</a:t>
            </a:r>
            <a:r>
              <a:rPr lang="en-IN" dirty="0" smtClean="0"/>
              <a:t>): Here</a:t>
            </a:r>
            <a:r>
              <a:rPr lang="en-IN" dirty="0"/>
              <a:t>, a private organization builds, owns, and operates a part of a facility with encouragement from the government. In return, the organization receives financial incentives such as tax-exempt status. This mostly applies to BPO companies in different countries</a:t>
            </a:r>
            <a:r>
              <a:rPr lang="en-IN" dirty="0" smtClean="0"/>
              <a:t>.</a:t>
            </a:r>
            <a:endParaRPr lang="en-IN" dirty="0"/>
          </a:p>
        </p:txBody>
      </p:sp>
      <p:pic>
        <p:nvPicPr>
          <p:cNvPr id="5" name="Picture 2" descr="Business Process Outsourcing Services Company in Chennai, In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1432" y="2095501"/>
            <a:ext cx="47625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6713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583" y="463826"/>
            <a:ext cx="10131425" cy="1456267"/>
          </a:xfrm>
        </p:spPr>
        <p:txBody>
          <a:bodyPr/>
          <a:lstStyle/>
          <a:p>
            <a:r>
              <a:rPr lang="en-US" b="1" dirty="0" smtClean="0"/>
              <a:t>Variations of B-O-T MODEL</a:t>
            </a:r>
            <a:endParaRPr lang="en-US" b="1" dirty="0"/>
          </a:p>
        </p:txBody>
      </p:sp>
      <p:sp>
        <p:nvSpPr>
          <p:cNvPr id="3" name="Content Placeholder 2"/>
          <p:cNvSpPr>
            <a:spLocks noGrp="1"/>
          </p:cNvSpPr>
          <p:nvPr>
            <p:ph idx="1"/>
          </p:nvPr>
        </p:nvSpPr>
        <p:spPr>
          <a:xfrm>
            <a:off x="884584" y="1722783"/>
            <a:ext cx="6271590" cy="5135218"/>
          </a:xfrm>
        </p:spPr>
        <p:txBody>
          <a:bodyPr>
            <a:normAutofit/>
          </a:bodyPr>
          <a:lstStyle/>
          <a:p>
            <a:pPr algn="just"/>
            <a:r>
              <a:rPr lang="en-IN" dirty="0" smtClean="0"/>
              <a:t>Build-lease-transfer </a:t>
            </a:r>
            <a:r>
              <a:rPr lang="en-IN" dirty="0"/>
              <a:t>(BLT</a:t>
            </a:r>
            <a:r>
              <a:rPr lang="en-IN" dirty="0" smtClean="0"/>
              <a:t>):Upon </a:t>
            </a:r>
            <a:r>
              <a:rPr lang="en-IN" dirty="0"/>
              <a:t>completion of a project, the company sets a joint venture agreement with the public sector for the ownership of the facility. Then they will lease it back for a minimum of 10 years to operate as a business. This is usually common in healthcare facilities and </a:t>
            </a:r>
            <a:r>
              <a:rPr lang="en-IN" dirty="0" smtClean="0"/>
              <a:t>institutions</a:t>
            </a:r>
          </a:p>
          <a:p>
            <a:pPr algn="just"/>
            <a:endParaRPr lang="en-IN" dirty="0" smtClean="0"/>
          </a:p>
          <a:p>
            <a:pPr algn="just"/>
            <a:r>
              <a:rPr lang="en-IN" dirty="0"/>
              <a:t>Build-lease-operate-transfer (BLOT</a:t>
            </a:r>
            <a:r>
              <a:rPr lang="en-IN" dirty="0" smtClean="0"/>
              <a:t>):Lastly</a:t>
            </a:r>
            <a:r>
              <a:rPr lang="en-IN" dirty="0"/>
              <a:t>, in this method, the private organization builds and operates a facility in a publicly leased land for a limited time. Once the lease duration is due, the organization transfers back the leased land to the public institution that owns it.</a:t>
            </a:r>
          </a:p>
          <a:p>
            <a:pPr algn="just"/>
            <a:endParaRPr lang="en-IN" dirty="0"/>
          </a:p>
        </p:txBody>
      </p:sp>
      <p:pic>
        <p:nvPicPr>
          <p:cNvPr id="5" name="Picture 2" descr="Business Process Outsourcing Services Company in Chennai, In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1432" y="2095501"/>
            <a:ext cx="47625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1369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otalTime>809</TotalTime>
  <Words>2840</Words>
  <Application>Microsoft Office PowerPoint</Application>
  <PresentationFormat>Widescreen</PresentationFormat>
  <Paragraphs>143</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Celestial</vt:lpstr>
      <vt:lpstr>BPO service models</vt:lpstr>
      <vt:lpstr>What we will cover in this Presentation</vt:lpstr>
      <vt:lpstr>BPO Business MODEL</vt:lpstr>
      <vt:lpstr>Build-Operate-Transfer</vt:lpstr>
      <vt:lpstr>How Build-Operate-Transfer contracts work</vt:lpstr>
      <vt:lpstr>Build-Operate-Transfer in outsourcing</vt:lpstr>
      <vt:lpstr>How does Build-Operate-Transfer (BOT) work?</vt:lpstr>
      <vt:lpstr>Variations of B-O-T MODEL</vt:lpstr>
      <vt:lpstr>Variations of B-O-T MODEL</vt:lpstr>
      <vt:lpstr>Stages of the BOT model in outsourcing</vt:lpstr>
      <vt:lpstr>Stages of the BOT model in outsourcing</vt:lpstr>
      <vt:lpstr>Stages of the BOT model in outsourcing</vt:lpstr>
      <vt:lpstr>Pros of Built-Operate-Transfer</vt:lpstr>
      <vt:lpstr>Cons of Build-Operate-Transfer</vt:lpstr>
      <vt:lpstr>Common outsourced services suited for BOT</vt:lpstr>
      <vt:lpstr>Common outsourced services suited for BOT</vt:lpstr>
      <vt:lpstr>Software development outsourcing models </vt:lpstr>
      <vt:lpstr>Software development outsourcing models </vt:lpstr>
      <vt:lpstr>Software development outsourcing models </vt:lpstr>
      <vt:lpstr>Software development outsourcing models </vt:lpstr>
      <vt:lpstr>Shared Services </vt:lpstr>
      <vt:lpstr>Shared Services </vt:lpstr>
      <vt:lpstr>Shared Services </vt:lpstr>
      <vt:lpstr>Shared Services </vt:lpstr>
      <vt:lpstr>Global Business Services (GBS)</vt:lpstr>
      <vt:lpstr>Global Business Services (GBS)</vt:lpstr>
      <vt:lpstr>Global Business Services (GBS)</vt:lpstr>
      <vt:lpstr>Global Business Services (GBS)</vt:lpstr>
      <vt:lpstr>Global Business Services (GBS)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Business Processes Outsourcing</dc:title>
  <dc:creator>Abhinav</dc:creator>
  <cp:lastModifiedBy>Abhinav</cp:lastModifiedBy>
  <cp:revision>141</cp:revision>
  <dcterms:created xsi:type="dcterms:W3CDTF">2022-01-28T12:56:57Z</dcterms:created>
  <dcterms:modified xsi:type="dcterms:W3CDTF">2022-02-05T02:21:01Z</dcterms:modified>
</cp:coreProperties>
</file>