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86" r:id="rId5"/>
    <p:sldId id="287" r:id="rId6"/>
    <p:sldId id="288" r:id="rId7"/>
    <p:sldId id="289" r:id="rId8"/>
    <p:sldId id="273" r:id="rId9"/>
    <p:sldId id="274" r:id="rId10"/>
    <p:sldId id="264" r:id="rId11"/>
    <p:sldId id="275" r:id="rId12"/>
    <p:sldId id="277" r:id="rId13"/>
    <p:sldId id="279" r:id="rId14"/>
    <p:sldId id="278" r:id="rId15"/>
    <p:sldId id="282" r:id="rId16"/>
    <p:sldId id="291" r:id="rId17"/>
    <p:sldId id="292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2C6A6-E8C1-4051-AB73-D5376C5015B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73D6C878-D750-472D-B11F-12B14264DF64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Production Requirement</a:t>
          </a:r>
        </a:p>
      </dgm:t>
    </dgm:pt>
    <dgm:pt modelId="{5A39949A-ADE1-4177-AD68-14785987C64E}" type="parTrans" cxnId="{C70AAC4E-D134-4954-A2C2-0F527A8641D2}">
      <dgm:prSet/>
      <dgm:spPr/>
      <dgm:t>
        <a:bodyPr/>
        <a:lstStyle/>
        <a:p>
          <a:endParaRPr lang="en-IN"/>
        </a:p>
      </dgm:t>
    </dgm:pt>
    <dgm:pt modelId="{B70A6DD5-5F73-4C52-A69B-8B6F46666BEE}" type="sibTrans" cxnId="{C70AAC4E-D134-4954-A2C2-0F527A8641D2}">
      <dgm:prSet/>
      <dgm:spPr/>
      <dgm:t>
        <a:bodyPr/>
        <a:lstStyle/>
        <a:p>
          <a:endParaRPr lang="en-IN"/>
        </a:p>
      </dgm:t>
    </dgm:pt>
    <dgm:pt modelId="{E5C3CC3A-999B-49FC-8F3F-5C9E06BCCCC1}">
      <dgm:prSet phldrT="[Text]" custT="1"/>
      <dgm:spPr/>
      <dgm:t>
        <a:bodyPr/>
        <a:lstStyle/>
        <a:p>
          <a:r>
            <a:rPr lang="en-I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Material Planning</a:t>
          </a:r>
        </a:p>
      </dgm:t>
    </dgm:pt>
    <dgm:pt modelId="{C615FDD7-E1AC-46C4-8156-5C121D8C6DCF}" type="sibTrans" cxnId="{B53C3CAD-177B-4912-84E4-63E851CB8549}">
      <dgm:prSet/>
      <dgm:spPr/>
      <dgm:t>
        <a:bodyPr/>
        <a:lstStyle/>
        <a:p>
          <a:endParaRPr lang="en-IN"/>
        </a:p>
      </dgm:t>
    </dgm:pt>
    <dgm:pt modelId="{D170AD60-6F67-44A1-987C-40939663AE8B}" type="parTrans" cxnId="{B53C3CAD-177B-4912-84E4-63E851CB8549}">
      <dgm:prSet/>
      <dgm:spPr/>
      <dgm:t>
        <a:bodyPr/>
        <a:lstStyle/>
        <a:p>
          <a:endParaRPr lang="en-IN"/>
        </a:p>
      </dgm:t>
    </dgm:pt>
    <dgm:pt modelId="{C4C35D4D-F8E9-490B-83EB-5C4EE027FBA4}" type="pres">
      <dgm:prSet presAssocID="{4312C6A6-E8C1-4051-AB73-D5376C5015BA}" presName="Name0" presStyleCnt="0">
        <dgm:presLayoutVars>
          <dgm:dir/>
          <dgm:resizeHandles val="exact"/>
        </dgm:presLayoutVars>
      </dgm:prSet>
      <dgm:spPr/>
    </dgm:pt>
    <dgm:pt modelId="{63C1D3A7-620E-4EFF-B2EF-E1976514B9E1}" type="pres">
      <dgm:prSet presAssocID="{E5C3CC3A-999B-49FC-8F3F-5C9E06BCCCC1}" presName="node" presStyleLbl="node1" presStyleIdx="0" presStyleCnt="2">
        <dgm:presLayoutVars>
          <dgm:bulletEnabled val="1"/>
        </dgm:presLayoutVars>
      </dgm:prSet>
      <dgm:spPr/>
    </dgm:pt>
    <dgm:pt modelId="{8A05154C-C8E6-49AC-902D-D433687A3F33}" type="pres">
      <dgm:prSet presAssocID="{C615FDD7-E1AC-46C4-8156-5C121D8C6DCF}" presName="sibTrans" presStyleLbl="sibTrans2D1" presStyleIdx="0" presStyleCnt="1"/>
      <dgm:spPr/>
    </dgm:pt>
    <dgm:pt modelId="{3543AD8E-011B-4168-A3E5-25EDF9B6A5EC}" type="pres">
      <dgm:prSet presAssocID="{C615FDD7-E1AC-46C4-8156-5C121D8C6DCF}" presName="connectorText" presStyleLbl="sibTrans2D1" presStyleIdx="0" presStyleCnt="1"/>
      <dgm:spPr/>
    </dgm:pt>
    <dgm:pt modelId="{1FAEEC65-7732-402D-8BCC-CF854693015A}" type="pres">
      <dgm:prSet presAssocID="{73D6C878-D750-472D-B11F-12B14264DF64}" presName="node" presStyleLbl="node1" presStyleIdx="1" presStyleCnt="2">
        <dgm:presLayoutVars>
          <dgm:bulletEnabled val="1"/>
        </dgm:presLayoutVars>
      </dgm:prSet>
      <dgm:spPr/>
    </dgm:pt>
  </dgm:ptLst>
  <dgm:cxnLst>
    <dgm:cxn modelId="{8579A421-1A3F-4071-99B4-2CF4CA374EA5}" type="presOf" srcId="{C615FDD7-E1AC-46C4-8156-5C121D8C6DCF}" destId="{8A05154C-C8E6-49AC-902D-D433687A3F33}" srcOrd="0" destOrd="0" presId="urn:microsoft.com/office/officeart/2005/8/layout/process1"/>
    <dgm:cxn modelId="{C70AAC4E-D134-4954-A2C2-0F527A8641D2}" srcId="{4312C6A6-E8C1-4051-AB73-D5376C5015BA}" destId="{73D6C878-D750-472D-B11F-12B14264DF64}" srcOrd="1" destOrd="0" parTransId="{5A39949A-ADE1-4177-AD68-14785987C64E}" sibTransId="{B70A6DD5-5F73-4C52-A69B-8B6F46666BEE}"/>
    <dgm:cxn modelId="{2AAF2694-3A85-439D-915A-B8D6C84D509F}" type="presOf" srcId="{4312C6A6-E8C1-4051-AB73-D5376C5015BA}" destId="{C4C35D4D-F8E9-490B-83EB-5C4EE027FBA4}" srcOrd="0" destOrd="0" presId="urn:microsoft.com/office/officeart/2005/8/layout/process1"/>
    <dgm:cxn modelId="{B53C3CAD-177B-4912-84E4-63E851CB8549}" srcId="{4312C6A6-E8C1-4051-AB73-D5376C5015BA}" destId="{E5C3CC3A-999B-49FC-8F3F-5C9E06BCCCC1}" srcOrd="0" destOrd="0" parTransId="{D170AD60-6F67-44A1-987C-40939663AE8B}" sibTransId="{C615FDD7-E1AC-46C4-8156-5C121D8C6DCF}"/>
    <dgm:cxn modelId="{E6BBBDC9-9484-4F5D-9771-A3372F9B13FA}" type="presOf" srcId="{73D6C878-D750-472D-B11F-12B14264DF64}" destId="{1FAEEC65-7732-402D-8BCC-CF854693015A}" srcOrd="0" destOrd="0" presId="urn:microsoft.com/office/officeart/2005/8/layout/process1"/>
    <dgm:cxn modelId="{A96C95F9-4027-465D-8EFB-B96AC8A7A1F8}" type="presOf" srcId="{C615FDD7-E1AC-46C4-8156-5C121D8C6DCF}" destId="{3543AD8E-011B-4168-A3E5-25EDF9B6A5EC}" srcOrd="1" destOrd="0" presId="urn:microsoft.com/office/officeart/2005/8/layout/process1"/>
    <dgm:cxn modelId="{6805F0FF-2CA6-4959-B9A0-89C38588E69B}" type="presOf" srcId="{E5C3CC3A-999B-49FC-8F3F-5C9E06BCCCC1}" destId="{63C1D3A7-620E-4EFF-B2EF-E1976514B9E1}" srcOrd="0" destOrd="0" presId="urn:microsoft.com/office/officeart/2005/8/layout/process1"/>
    <dgm:cxn modelId="{BA5C381A-6824-4AB7-A2B2-E39C9ECFBC01}" type="presParOf" srcId="{C4C35D4D-F8E9-490B-83EB-5C4EE027FBA4}" destId="{63C1D3A7-620E-4EFF-B2EF-E1976514B9E1}" srcOrd="0" destOrd="0" presId="urn:microsoft.com/office/officeart/2005/8/layout/process1"/>
    <dgm:cxn modelId="{ADCEA9ED-B93F-4E7A-A119-C3A072268A5F}" type="presParOf" srcId="{C4C35D4D-F8E9-490B-83EB-5C4EE027FBA4}" destId="{8A05154C-C8E6-49AC-902D-D433687A3F33}" srcOrd="1" destOrd="0" presId="urn:microsoft.com/office/officeart/2005/8/layout/process1"/>
    <dgm:cxn modelId="{73ED290F-933B-4D29-8D94-A7A710938D7E}" type="presParOf" srcId="{8A05154C-C8E6-49AC-902D-D433687A3F33}" destId="{3543AD8E-011B-4168-A3E5-25EDF9B6A5EC}" srcOrd="0" destOrd="0" presId="urn:microsoft.com/office/officeart/2005/8/layout/process1"/>
    <dgm:cxn modelId="{CCB50B70-C5A5-4C10-BA80-84B67754A5BC}" type="presParOf" srcId="{C4C35D4D-F8E9-490B-83EB-5C4EE027FBA4}" destId="{1FAEEC65-7732-402D-8BCC-CF854693015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D3A7-620E-4EFF-B2EF-E1976514B9E1}">
      <dsp:nvSpPr>
        <dsp:cNvPr id="0" name=""/>
        <dsp:cNvSpPr/>
      </dsp:nvSpPr>
      <dsp:spPr>
        <a:xfrm>
          <a:off x="1420" y="0"/>
          <a:ext cx="3029618" cy="13708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Material Planning</a:t>
          </a:r>
        </a:p>
      </dsp:txBody>
      <dsp:txXfrm>
        <a:off x="41570" y="40150"/>
        <a:ext cx="2949318" cy="1290506"/>
      </dsp:txXfrm>
    </dsp:sp>
    <dsp:sp modelId="{8A05154C-C8E6-49AC-902D-D433687A3F33}">
      <dsp:nvSpPr>
        <dsp:cNvPr id="0" name=""/>
        <dsp:cNvSpPr/>
      </dsp:nvSpPr>
      <dsp:spPr>
        <a:xfrm>
          <a:off x="3334000" y="309730"/>
          <a:ext cx="642279" cy="751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3334000" y="459999"/>
        <a:ext cx="449595" cy="450807"/>
      </dsp:txXfrm>
    </dsp:sp>
    <dsp:sp modelId="{1FAEEC65-7732-402D-8BCC-CF854693015A}">
      <dsp:nvSpPr>
        <dsp:cNvPr id="0" name=""/>
        <dsp:cNvSpPr/>
      </dsp:nvSpPr>
      <dsp:spPr>
        <a:xfrm>
          <a:off x="4242886" y="0"/>
          <a:ext cx="3029618" cy="13708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Production Requirement</a:t>
          </a:r>
        </a:p>
      </dsp:txBody>
      <dsp:txXfrm>
        <a:off x="4283036" y="40150"/>
        <a:ext cx="2949318" cy="1290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F1B9-DC1A-4653-859D-C248283D1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CF294-D192-4D02-8E52-06C5674E4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6FB9E-DF87-4ED1-97DD-3B9E6A45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E426-260B-48DA-A5A9-68C2A14B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0B39-5BCF-4F40-B444-B5F8D47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5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E1EF2-3924-463C-ACE8-2E3D124B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5DE66-A9C9-4995-A356-11131CBC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F892-A4CC-476B-9E3B-B7438365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3BB7E-9BB0-4737-A205-E6A8CD3F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292BD-2AEC-4F5E-B688-D8C997D3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04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577D8-7360-49C3-90B5-4EAC3225B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03441-4A96-4E01-9C58-49EBF3604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ECD7-644A-447E-A6A8-6CBC5CD0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BF36-A9E7-40F1-B943-EF5B0A96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1FED-5B0D-4A52-9E69-7077F9BB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7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CDA-406D-4107-9788-90997ACB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7C23-D7A2-4B7B-BC8B-2DEA9A72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2368-F4B1-445F-A95C-B9B09D29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25E8-61D6-414E-AEB8-36B028CB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10FC-873B-42FE-ADCD-34A3231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70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811B-EF8C-40F8-8294-8138B745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2037-3540-40F5-9DC5-834B555A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7E14-D1DD-428A-8091-8B84E178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04BDA-7739-4F15-AA2D-EBB3C186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686C-7606-444B-B0CA-263264C2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83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1318-C3F2-41C1-B4CC-E476604C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0020B-6B93-4DB4-9F2C-18DD626DF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CF094-FB31-4D7A-AC9D-374B92BFB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31558-9641-48AC-9387-E41AD42C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806F6-8565-4501-B46F-B0EEDC29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5911D-BB53-4D28-BEB8-B7AC04A4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23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04C9-A0EE-41EB-A5CC-3733E34C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35C8B-AC65-4B76-B9E5-257650169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61689-85A2-4167-8CD0-1902E833C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2058F4-A924-4C1B-B990-751C917CE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0DB95-49A0-4691-A496-D3189EC61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D10C2-4245-47D6-A751-18BDFC88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4675C-BE04-4BA3-AAB7-0C1AEC8F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0E2F9-51D8-4564-A69B-B16FDA92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3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FFF4-025E-4061-A96E-9E3D04D9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5711A-89EE-4EA6-A281-D6DEE9B5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CE6DD-73BA-4CC1-A29B-E11B11A2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F2A0-91DB-42CB-A6CB-4752D467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9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D1C3A-59EA-4373-BA2D-EC2266D8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78A3A-2874-4D11-BFD7-7FE4C431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178E6-F672-4658-8254-B49B3222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4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E83-170C-4B44-971B-A4C58901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D145-2174-4C0B-9871-E54990DA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7CF1D-A804-451E-9F53-AC85565C6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22819-36D9-4C82-9D0D-2F6926BA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D7CF8-2E6A-490B-90AC-48EDE4E3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6716-65A5-4E6D-8250-D91E6D67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122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6EC1-5AEC-4B23-AA33-981D833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6B9C9-BB7C-4E00-9D24-A93783CBD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DFD88-4355-4CDF-960A-CB9A0C741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FB639-E80B-4466-9CB3-87D88A37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922F6-0D6E-49C7-BED1-30B4A6A3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3ADFC-4E69-41D9-B91B-E1941E4C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83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59BC0-9570-4A02-8351-530FFDF6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0BEBB-EF3E-47BA-9106-DD91E0BC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67D2-059A-4BE9-BDF0-605CDE255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44DF-5282-4217-8C48-F6933A5BB049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849C-D60B-4EC0-89AD-523D732B7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8F3D-176F-4D13-AC37-444FDF79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E94A-7BB2-46E7-B122-E98689FFF8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38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52E68-86DC-421C-B9BB-972D4AB7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18" y="2085875"/>
            <a:ext cx="2143125" cy="214312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80CCF7A-DC22-49AC-A172-F8D2299F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1521315"/>
            <a:ext cx="6019800" cy="32722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C6F5BA-8C6A-4DFA-8892-0816B6382FEE}"/>
              </a:ext>
            </a:extLst>
          </p:cNvPr>
          <p:cNvSpPr/>
          <p:nvPr/>
        </p:nvSpPr>
        <p:spPr>
          <a:xfrm>
            <a:off x="7755468" y="5243919"/>
            <a:ext cx="220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Prof. Vikram Hande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D37C7-678D-46C3-B325-50E14EBBFF3B}"/>
              </a:ext>
            </a:extLst>
          </p:cNvPr>
          <p:cNvSpPr/>
          <p:nvPr/>
        </p:nvSpPr>
        <p:spPr>
          <a:xfrm>
            <a:off x="9417846" y="579422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 4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32B6A-1794-470B-BD50-604B8F3CF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139" y="2323999"/>
            <a:ext cx="2276475" cy="166687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797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C047-025A-407A-8EEC-CE48A775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Materials Planning</a:t>
            </a:r>
            <a:br>
              <a:rPr lang="en-IN" sz="2400" b="1" dirty="0">
                <a:solidFill>
                  <a:srgbClr val="2F16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solidFill>
                <a:srgbClr val="2F16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72E3-55E3-473F-B56B-55FC77BB3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1" y="2716212"/>
            <a:ext cx="4152900" cy="1958975"/>
          </a:xfrm>
          <a:ln>
            <a:solidFill>
              <a:schemeClr val="accent2"/>
            </a:solidFill>
          </a:ln>
        </p:spPr>
        <p:txBody>
          <a:bodyPr/>
          <a:lstStyle/>
          <a:p>
            <a:pPr fontAlgn="base"/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of Materials Explosion</a:t>
            </a:r>
          </a:p>
          <a:p>
            <a:pPr marL="457200" lvl="1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&amp;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 Consumption Analysis</a:t>
            </a:r>
          </a:p>
          <a:p>
            <a:pPr fontAlgn="base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9293A-01D7-4967-8523-9BD9827E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5" y="1327149"/>
            <a:ext cx="3660086" cy="2364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E2238-C206-4078-BE46-0E31B394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4" y="4242352"/>
            <a:ext cx="3400425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BBC8-EA11-45BA-8228-978BFCD2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of Materials Explosion</a:t>
            </a:r>
            <a:endParaRPr lang="en-IN" sz="2400" b="1" dirty="0">
              <a:solidFill>
                <a:srgbClr val="452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A453B-24B4-4701-9E2B-F95A50103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075" y="1497485"/>
            <a:ext cx="6897725" cy="454771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6DDE19-CCDD-4FDB-BA4F-EFB08440306D}"/>
              </a:ext>
            </a:extLst>
          </p:cNvPr>
          <p:cNvSpPr/>
          <p:nvPr/>
        </p:nvSpPr>
        <p:spPr>
          <a:xfrm>
            <a:off x="607976" y="2672060"/>
            <a:ext cx="2506699" cy="20313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bill of materials explosion –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Displays an assembly at the highest level broken down into its individual components and parts at the lowest level</a:t>
            </a:r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E54C-97AA-4D10-8071-596F15DB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Bill of Materials?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55173-80C9-443C-9D37-45661048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7875" cy="33845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 is 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raw materials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assemblies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components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needed to manufacture end product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18135-42B4-4397-B3F7-0679FFEC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378" y="2453137"/>
            <a:ext cx="2518058" cy="172833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7B4EC4-5BAB-4C4F-93CC-DD7EAF7CFD05}"/>
              </a:ext>
            </a:extLst>
          </p:cNvPr>
          <p:cNvSpPr/>
          <p:nvPr/>
        </p:nvSpPr>
        <p:spPr>
          <a:xfrm>
            <a:off x="1533525" y="5525185"/>
            <a:ext cx="100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bill of materials is a centralized source of information used to manufacture a product.</a:t>
            </a:r>
            <a:endParaRPr lang="en-IN" sz="20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3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9D5E-EA69-4C1D-BBA7-CB580FFC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 of Materials- Example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C2949-E73D-4A3B-A4C8-C0438FB0A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24" y="2586831"/>
            <a:ext cx="7773463" cy="3328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0BD85-322A-4BA5-9D24-F54C51D3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629" y="1879361"/>
            <a:ext cx="1033995" cy="70747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1774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9F2B-283F-44D4-86AA-CB6FB8C7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Materials Planning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96BC-3F19-4EA8-B196-1C401D8D2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7875" cy="35560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Forecasting-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approach to probe future demand of material</a:t>
            </a:r>
          </a:p>
          <a:p>
            <a:pPr marL="0" indent="0">
              <a:buNone/>
            </a:pPr>
            <a:r>
              <a:rPr lang="en-I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Techniques-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Average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Smoothing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D0A50-C32E-41B2-B505-438547C3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2" y="1562100"/>
            <a:ext cx="3981450" cy="2239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3FE2B-5E42-4DBE-ABD7-49A3EC1F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812" y="4035426"/>
            <a:ext cx="3981450" cy="208597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4392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D0C9-466F-4F27-A4E3-5BCF6EDE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Materials Planning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F568-0057-4623-873F-77D32C73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3870325"/>
          </a:xfrm>
          <a:ln>
            <a:solidFill>
              <a:schemeClr val="accent3"/>
            </a:solidFill>
          </a:ln>
        </p:spPr>
        <p:txBody>
          <a:bodyPr/>
          <a:lstStyle/>
          <a:p>
            <a:pPr marL="0" indent="0" fontAlgn="base"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Consumption Analysis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for No bill of material is possible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consumption data is analyzed</a:t>
            </a:r>
          </a:p>
          <a:p>
            <a:pPr marL="914400" lvl="2" indent="0" fontAlgn="base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&amp;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for the future 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past experience and future need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&amp; Standard Deviation are taken as a bases</a:t>
            </a:r>
          </a:p>
          <a:p>
            <a:pPr lvl="1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Process Industry</a:t>
            </a:r>
          </a:p>
          <a:p>
            <a:pPr fontAlgn="base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BAE1F-0D82-48CA-973A-8FB9D2A5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47" y="2072397"/>
            <a:ext cx="4061978" cy="28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007F4-D392-4151-B9C4-1D49320E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in Material Planning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12A1-A398-4E9B-9BFE-381790F3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225" y="2082800"/>
            <a:ext cx="8096250" cy="331787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sales forecast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policy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availability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time for procurement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variations in demand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period for material planning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panning &amp; information system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172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0088-5D9E-4AA5-B569-45B08A88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lines for effective planning</a:t>
            </a:r>
            <a:b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9640-686F-42C8-A3D7-FBF817A0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2444750"/>
            <a:ext cx="9105900" cy="25368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time horizon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take care for demand fluctuations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plans are more popular than monthly or weekly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Computerization is advisable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Computerization saves time &amp; gives accurate forecasting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4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34DF-DCEE-49F3-8981-2FC9A476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BOM for-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3B37A2-4D9A-4132-81C8-1B3BF3359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364" y="2442507"/>
            <a:ext cx="4811918" cy="34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D20F-D46F-491E-AD1C-20CE6307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–Planning, Budgeting &amp; Control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89249-305C-4096-8814-B2E42FBBBDB1}"/>
              </a:ext>
            </a:extLst>
          </p:cNvPr>
          <p:cNvSpPr/>
          <p:nvPr/>
        </p:nvSpPr>
        <p:spPr>
          <a:xfrm>
            <a:off x="838199" y="2171700"/>
            <a:ext cx="3267075" cy="3752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Planning-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What is materials planning?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MRP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Significance</a:t>
            </a:r>
            <a:endParaRPr lang="en-US" sz="1800" kern="50" dirty="0">
              <a:solidFill>
                <a:schemeClr val="tx1"/>
              </a:solidFill>
              <a:latin typeface="Times New Roman" panose="02020603050405020304" pitchFamily="18" charset="0"/>
              <a:ea typeface="Droid Sans Fallback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Benefits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Influencing Factors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Approaches / Techniques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in material planning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lines for effective planning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B2A8C-5A8B-46C8-B1D4-B140569E70FA}"/>
              </a:ext>
            </a:extLst>
          </p:cNvPr>
          <p:cNvSpPr/>
          <p:nvPr/>
        </p:nvSpPr>
        <p:spPr>
          <a:xfrm>
            <a:off x="4462462" y="2171700"/>
            <a:ext cx="3267075" cy="37528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Budgeting-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Purpose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Process of preparing materials budgets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Benefits 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B467-DA82-4F9F-94F8-B9FA94939D87}"/>
              </a:ext>
            </a:extLst>
          </p:cNvPr>
          <p:cNvSpPr/>
          <p:nvPr/>
        </p:nvSpPr>
        <p:spPr>
          <a:xfrm>
            <a:off x="8320087" y="2171700"/>
            <a:ext cx="3267075" cy="3752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Control-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Importance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Establishing the bases of materials management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Materials control cycle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kern="50" dirty="0">
                <a:solidFill>
                  <a:schemeClr val="tx1"/>
                </a:solidFill>
                <a:latin typeface="Times New Roman" panose="02020603050405020304" pitchFamily="18" charset="0"/>
                <a:ea typeface="Droid Sans Fallback"/>
              </a:rPr>
              <a:t>Records 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D491E-B312-40BD-8020-DD3BB1388789}"/>
              </a:ext>
            </a:extLst>
          </p:cNvPr>
          <p:cNvSpPr txBox="1"/>
          <p:nvPr/>
        </p:nvSpPr>
        <p:spPr>
          <a:xfrm>
            <a:off x="962025" y="156317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Learnings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BA8A0-64C4-40BA-9C2E-229B6D52C54C}"/>
              </a:ext>
            </a:extLst>
          </p:cNvPr>
          <p:cNvSpPr txBox="1"/>
          <p:nvPr/>
        </p:nvSpPr>
        <p:spPr>
          <a:xfrm>
            <a:off x="3514725" y="614249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Skills- Planning, Budgeting &amp; Controlling </a:t>
            </a:r>
          </a:p>
        </p:txBody>
      </p:sp>
    </p:spTree>
    <p:extLst>
      <p:ext uri="{BB962C8B-B14F-4D97-AF65-F5344CB8AC3E}">
        <p14:creationId xmlns:p14="http://schemas.microsoft.com/office/powerpoint/2010/main" val="86603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A01D-1ABA-4552-9DA8-D9A6FD6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Material Planning?</a:t>
            </a:r>
            <a:endParaRPr lang="en-IN" sz="2400" b="1" dirty="0">
              <a:solidFill>
                <a:srgbClr val="452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0828-C284-4363-B731-1C5ECE32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4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way of planning and determining the requirements of raw materials, spare parts and other miscellaneous materials essential for the production plan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material requirement as per production plan</a:t>
            </a:r>
          </a:p>
          <a:p>
            <a:endParaRPr lang="en-IN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F398433-8CCE-408C-8B69-002B4A5D01B0}"/>
              </a:ext>
            </a:extLst>
          </p:cNvPr>
          <p:cNvGraphicFramePr/>
          <p:nvPr/>
        </p:nvGraphicFramePr>
        <p:xfrm>
          <a:off x="2384425" y="4001295"/>
          <a:ext cx="7273925" cy="137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5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6CD2-58EE-4E5E-818B-15E2B0C8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Material Planning?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5CA5C-0D97-457E-BAF6-6BB8F175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044701"/>
            <a:ext cx="7867650" cy="3260724"/>
          </a:xfrm>
          <a:solidFill>
            <a:schemeClr val="bg2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Concerned with answering –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materials are required?</a:t>
            </a:r>
          </a:p>
          <a:p>
            <a:pPr marL="457200" lvl="1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required?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they are required?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037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FC88-A890-41BD-84C0-8F1CCE80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Requirement Planning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56659-98F1-4E00-9AB9-47C805954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181" y="1587500"/>
            <a:ext cx="6599637" cy="43656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5B307-568A-42E6-8520-1182A102A11B}"/>
              </a:ext>
            </a:extLst>
          </p:cNvPr>
          <p:cNvSpPr txBox="1"/>
          <p:nvPr/>
        </p:nvSpPr>
        <p:spPr>
          <a:xfrm>
            <a:off x="704851" y="6073754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 use material requirements-planning systems to estimate quantities of raw materials and schedule their deliveries</a:t>
            </a:r>
            <a:endParaRPr lang="en-IN" sz="20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7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B8DC-E9CF-4D6C-9B7E-13E8EA84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19100"/>
            <a:ext cx="10496550" cy="1271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Material Planning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9801-CD46-4815-A6E7-562DB44F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5" y="2273301"/>
            <a:ext cx="8181975" cy="29654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materials planning leads to-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Overordering – Extra storage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Underordering – shortages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 in production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Rush / emergency orders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capital in optimum manner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efficiency in materials management function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35A3-1834-4C58-97FD-D2A0D2EF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Material Planning</a:t>
            </a:r>
            <a:endParaRPr lang="en-I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EA92-9D5A-4E44-96EA-7AEABA2F0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75" y="2192339"/>
            <a:ext cx="8534400" cy="306705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 business efficiency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forecasting for future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materials budgeting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material shortages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production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timely &amp; accurate information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749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625F-2467-4139-96BC-4CB5DD4E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625" cy="1292225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Influencing Material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8832D-C026-4E84-8D46-A8375364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425" y="2720975"/>
            <a:ext cx="4772026" cy="2022475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Price Trends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Cycles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Import / Export Policies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2849B-041D-41C2-BA32-DE8589866C69}"/>
              </a:ext>
            </a:extLst>
          </p:cNvPr>
          <p:cNvSpPr/>
          <p:nvPr/>
        </p:nvSpPr>
        <p:spPr>
          <a:xfrm>
            <a:off x="1476375" y="3539331"/>
            <a:ext cx="2276475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 Factors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299246-FE75-42D0-9D73-B562D9D97B15}"/>
              </a:ext>
            </a:extLst>
          </p:cNvPr>
          <p:cNvCxnSpPr>
            <a:stCxn id="4" idx="3"/>
          </p:cNvCxnSpPr>
          <p:nvPr/>
        </p:nvCxnSpPr>
        <p:spPr>
          <a:xfrm flipV="1">
            <a:off x="3752850" y="2829494"/>
            <a:ext cx="2038350" cy="117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E94590-9279-44F1-8EC2-A32E63943930}"/>
              </a:ext>
            </a:extLst>
          </p:cNvPr>
          <p:cNvCxnSpPr>
            <a:stCxn id="4" idx="3"/>
          </p:cNvCxnSpPr>
          <p:nvPr/>
        </p:nvCxnSpPr>
        <p:spPr>
          <a:xfrm flipV="1">
            <a:off x="3752850" y="3648075"/>
            <a:ext cx="2038350" cy="35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0BE326-C0B7-4AC9-9C92-0479DE1D43E4}"/>
              </a:ext>
            </a:extLst>
          </p:cNvPr>
          <p:cNvCxnSpPr>
            <a:stCxn id="4" idx="3"/>
          </p:cNvCxnSpPr>
          <p:nvPr/>
        </p:nvCxnSpPr>
        <p:spPr>
          <a:xfrm>
            <a:off x="3752850" y="4001294"/>
            <a:ext cx="2038350" cy="4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8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88E7-A359-4814-8FAD-23D0BEFE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45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Influencing Material Planning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7050D-2F6E-48AD-AB60-4100868C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100" y="2359025"/>
            <a:ext cx="5257800" cy="306070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Capacity</a:t>
            </a:r>
          </a:p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Utilization</a:t>
            </a:r>
          </a:p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Plan</a:t>
            </a:r>
          </a:p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Holding</a:t>
            </a:r>
          </a:p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</a:t>
            </a:r>
          </a:p>
          <a:p>
            <a:r>
              <a:rPr lang="en-I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Seasonality</a:t>
            </a:r>
          </a:p>
          <a:p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80890-8F5D-4528-B09E-6C8D32891A07}"/>
              </a:ext>
            </a:extLst>
          </p:cNvPr>
          <p:cNvSpPr/>
          <p:nvPr/>
        </p:nvSpPr>
        <p:spPr>
          <a:xfrm>
            <a:off x="1771650" y="3548856"/>
            <a:ext cx="260032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Factors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E18C26-CB31-4EBF-B7F8-5797F951BE34}"/>
              </a:ext>
            </a:extLst>
          </p:cNvPr>
          <p:cNvCxnSpPr>
            <a:stCxn id="4" idx="3"/>
          </p:cNvCxnSpPr>
          <p:nvPr/>
        </p:nvCxnSpPr>
        <p:spPr>
          <a:xfrm flipV="1">
            <a:off x="4371975" y="2524125"/>
            <a:ext cx="1876425" cy="147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24BB5-C104-4718-A271-EEB076F74FEC}"/>
              </a:ext>
            </a:extLst>
          </p:cNvPr>
          <p:cNvCxnSpPr>
            <a:stCxn id="4" idx="3"/>
          </p:cNvCxnSpPr>
          <p:nvPr/>
        </p:nvCxnSpPr>
        <p:spPr>
          <a:xfrm flipV="1">
            <a:off x="4371975" y="2914650"/>
            <a:ext cx="1885950" cy="1086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4DF114-96D6-4BB2-9A3A-98641BB3783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371975" y="3309144"/>
            <a:ext cx="1876425" cy="69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C5AB34-6DA9-4B39-ABD9-4442314F6CF0}"/>
              </a:ext>
            </a:extLst>
          </p:cNvPr>
          <p:cNvCxnSpPr>
            <a:stCxn id="4" idx="3"/>
          </p:cNvCxnSpPr>
          <p:nvPr/>
        </p:nvCxnSpPr>
        <p:spPr>
          <a:xfrm flipV="1">
            <a:off x="4371975" y="3705225"/>
            <a:ext cx="1876425" cy="296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0E8956-F79B-49A2-ACCB-964070E3ADD5}"/>
              </a:ext>
            </a:extLst>
          </p:cNvPr>
          <p:cNvCxnSpPr>
            <a:stCxn id="4" idx="3"/>
          </p:cNvCxnSpPr>
          <p:nvPr/>
        </p:nvCxnSpPr>
        <p:spPr>
          <a:xfrm>
            <a:off x="4371975" y="4001294"/>
            <a:ext cx="1885950" cy="113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C908F4-1786-42E6-B0E0-E36CC2D81DD8}"/>
              </a:ext>
            </a:extLst>
          </p:cNvPr>
          <p:cNvCxnSpPr>
            <a:stCxn id="4" idx="3"/>
          </p:cNvCxnSpPr>
          <p:nvPr/>
        </p:nvCxnSpPr>
        <p:spPr>
          <a:xfrm>
            <a:off x="4371975" y="4001294"/>
            <a:ext cx="1885950" cy="555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52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468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Materials –Planning, Budgeting &amp; Control</vt:lpstr>
      <vt:lpstr>What is Material Planning?</vt:lpstr>
      <vt:lpstr>What is Material Planning?</vt:lpstr>
      <vt:lpstr>Material Requirement Planning</vt:lpstr>
      <vt:lpstr>Significance of Material Planning</vt:lpstr>
      <vt:lpstr>Benefits of Material Planning</vt:lpstr>
      <vt:lpstr>Factors Influencing Material Planning</vt:lpstr>
      <vt:lpstr>Factors Influencing Material Planning</vt:lpstr>
      <vt:lpstr> Techniques of Materials Planning </vt:lpstr>
      <vt:lpstr>Bill of Materials Explosion</vt:lpstr>
      <vt:lpstr>What is Bill of Materials?</vt:lpstr>
      <vt:lpstr>Bill of Materials- Example</vt:lpstr>
      <vt:lpstr>Techniques of Materials Planning</vt:lpstr>
      <vt:lpstr>Techniques of Materials Planning</vt:lpstr>
      <vt:lpstr>Problems in Material Planning</vt:lpstr>
      <vt:lpstr> Guide lines for effective planning </vt:lpstr>
      <vt:lpstr>Create BOM for-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Rishik hande</dc:creator>
  <cp:lastModifiedBy>Rishik hande</cp:lastModifiedBy>
  <cp:revision>20</cp:revision>
  <dcterms:created xsi:type="dcterms:W3CDTF">2021-01-18T15:48:55Z</dcterms:created>
  <dcterms:modified xsi:type="dcterms:W3CDTF">2021-02-13T16:56:33Z</dcterms:modified>
</cp:coreProperties>
</file>