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70" r:id="rId5"/>
    <p:sldId id="271" r:id="rId6"/>
    <p:sldId id="261" r:id="rId7"/>
    <p:sldId id="263" r:id="rId8"/>
    <p:sldId id="260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65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C3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6DA8-5FCD-483E-92A9-80888B72534D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B9597E45-6C8D-4A69-B8BC-5B64663DB84C}">
      <dgm:prSet phldrT="[Text]"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Vendor Level</a:t>
          </a:r>
        </a:p>
      </dgm:t>
    </dgm:pt>
    <dgm:pt modelId="{E839A55C-2AFC-4E6A-884E-51E1AD009C13}" type="parTrans" cxnId="{B8A6C1F0-5E52-464A-A74F-680760880DEE}">
      <dgm:prSet/>
      <dgm:spPr/>
      <dgm:t>
        <a:bodyPr/>
        <a:lstStyle/>
        <a:p>
          <a:endParaRPr lang="en-IN"/>
        </a:p>
      </dgm:t>
    </dgm:pt>
    <dgm:pt modelId="{BC0C29CA-1565-4369-A735-6971D2EE59FB}" type="sibTrans" cxnId="{B8A6C1F0-5E52-464A-A74F-680760880DEE}">
      <dgm:prSet/>
      <dgm:spPr/>
      <dgm:t>
        <a:bodyPr/>
        <a:lstStyle/>
        <a:p>
          <a:endParaRPr lang="en-IN"/>
        </a:p>
      </dgm:t>
    </dgm:pt>
    <dgm:pt modelId="{6204DE33-7555-4BED-841B-7D7419E63B01}">
      <dgm:prSet phldrT="[Text]" custT="1"/>
      <dgm:spPr/>
      <dgm:t>
        <a:bodyPr/>
        <a:lstStyle/>
        <a:p>
          <a:pPr algn="ctr"/>
          <a:r>
            <a:rPr lang="en-IN" sz="22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 Level</a:t>
          </a:r>
        </a:p>
        <a:p>
          <a:pPr algn="l"/>
          <a:r>
            <a:rPr lang="en-I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Product Quality</a:t>
          </a:r>
        </a:p>
      </dgm:t>
    </dgm:pt>
    <dgm:pt modelId="{CBD430FA-AF96-4C75-810D-BEE855E6328E}" type="parTrans" cxnId="{939C7896-5665-4323-97B8-7ECBA7DA9F49}">
      <dgm:prSet/>
      <dgm:spPr/>
      <dgm:t>
        <a:bodyPr/>
        <a:lstStyle/>
        <a:p>
          <a:endParaRPr lang="en-IN"/>
        </a:p>
      </dgm:t>
    </dgm:pt>
    <dgm:pt modelId="{308CF355-0636-4F02-A251-DBBF056B9B6A}" type="sibTrans" cxnId="{939C7896-5665-4323-97B8-7ECBA7DA9F49}">
      <dgm:prSet/>
      <dgm:spPr/>
      <dgm:t>
        <a:bodyPr/>
        <a:lstStyle/>
        <a:p>
          <a:endParaRPr lang="en-IN"/>
        </a:p>
      </dgm:t>
    </dgm:pt>
    <dgm:pt modelId="{AFC3CF92-EB09-4D3B-BC39-76650C623A39}">
      <dgm:prSet phldrT="[Text]" custT="1"/>
      <dgm:spPr/>
      <dgm:t>
        <a:bodyPr/>
        <a:lstStyle/>
        <a:p>
          <a:pPr algn="ctr"/>
          <a:r>
            <a:rPr lang="en-IN" sz="22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Process Level</a:t>
          </a:r>
        </a:p>
        <a:p>
          <a:pPr algn="l"/>
          <a:r>
            <a:rPr lang="en-IN" sz="2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Process Control</a:t>
          </a:r>
        </a:p>
      </dgm:t>
    </dgm:pt>
    <dgm:pt modelId="{99394626-996C-49DE-8BA7-F9585EB15687}" type="parTrans" cxnId="{779FFA8E-5876-4E0D-B72A-C10F5B358256}">
      <dgm:prSet/>
      <dgm:spPr/>
      <dgm:t>
        <a:bodyPr/>
        <a:lstStyle/>
        <a:p>
          <a:endParaRPr lang="en-IN"/>
        </a:p>
      </dgm:t>
    </dgm:pt>
    <dgm:pt modelId="{00123D89-3E3B-40FD-BF76-408D20E82EB9}" type="sibTrans" cxnId="{779FFA8E-5876-4E0D-B72A-C10F5B358256}">
      <dgm:prSet/>
      <dgm:spPr/>
      <dgm:t>
        <a:bodyPr/>
        <a:lstStyle/>
        <a:p>
          <a:endParaRPr lang="en-IN"/>
        </a:p>
      </dgm:t>
    </dgm:pt>
    <dgm:pt modelId="{1242ACA1-2247-4B3D-AF04-EF45B88593B2}">
      <dgm:prSet phldrT="[Text]" custT="1"/>
      <dgm:spPr/>
      <dgm:t>
        <a:bodyPr/>
        <a:lstStyle/>
        <a:p>
          <a:pPr algn="ctr"/>
          <a:r>
            <a:rPr lang="en-IN" sz="22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Company Level</a:t>
          </a:r>
        </a:p>
        <a:p>
          <a:pPr algn="l"/>
          <a:r>
            <a:rPr lang="en-IN" sz="2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Financial aspects</a:t>
          </a:r>
        </a:p>
        <a:p>
          <a:pPr algn="l"/>
          <a:endParaRPr lang="en-IN" sz="2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94471-C490-4AD3-A8F5-2B0F7EA82685}" type="parTrans" cxnId="{3A29F33D-47F5-458D-98C5-D07D98604DAC}">
      <dgm:prSet/>
      <dgm:spPr/>
      <dgm:t>
        <a:bodyPr/>
        <a:lstStyle/>
        <a:p>
          <a:endParaRPr lang="en-IN"/>
        </a:p>
      </dgm:t>
    </dgm:pt>
    <dgm:pt modelId="{6B0EE79F-3000-4D47-820A-0CD801200491}" type="sibTrans" cxnId="{3A29F33D-47F5-458D-98C5-D07D98604DAC}">
      <dgm:prSet/>
      <dgm:spPr/>
      <dgm:t>
        <a:bodyPr/>
        <a:lstStyle/>
        <a:p>
          <a:endParaRPr lang="en-IN"/>
        </a:p>
      </dgm:t>
    </dgm:pt>
    <dgm:pt modelId="{81E90E9E-4B31-46FA-B1E1-FFAD2942FD70}">
      <dgm:prSet phldrT="[Text]" custT="1"/>
      <dgm:spPr/>
      <dgm:t>
        <a:bodyPr/>
        <a:lstStyle/>
        <a:p>
          <a:pPr algn="ctr"/>
          <a:r>
            <a:rPr lang="en-IN" sz="22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System</a:t>
          </a:r>
        </a:p>
        <a:p>
          <a:pPr algn="l"/>
          <a:r>
            <a:rPr lang="en-IN" sz="2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Quality-Developed, maintained &amp; improved</a:t>
          </a:r>
          <a:r>
            <a:rPr lang="en-IN" sz="22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043046C-4AB4-4005-BA16-76CD8A99F779}" type="parTrans" cxnId="{B3A884E1-3F0F-48ED-B6B0-36ACC02D15E5}">
      <dgm:prSet/>
      <dgm:spPr/>
      <dgm:t>
        <a:bodyPr/>
        <a:lstStyle/>
        <a:p>
          <a:endParaRPr lang="en-IN"/>
        </a:p>
      </dgm:t>
    </dgm:pt>
    <dgm:pt modelId="{A636D180-25BC-47E1-B1F6-2C39DB20F863}" type="sibTrans" cxnId="{B3A884E1-3F0F-48ED-B6B0-36ACC02D15E5}">
      <dgm:prSet/>
      <dgm:spPr/>
      <dgm:t>
        <a:bodyPr/>
        <a:lstStyle/>
        <a:p>
          <a:endParaRPr lang="en-IN"/>
        </a:p>
      </dgm:t>
    </dgm:pt>
    <dgm:pt modelId="{4DD2C225-51F6-4D4A-96E7-FB90A821443B}" type="pres">
      <dgm:prSet presAssocID="{105D6DA8-5FCD-483E-92A9-80888B7253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7B9063-1A68-43B3-A74A-2F33C935E01E}" type="pres">
      <dgm:prSet presAssocID="{105D6DA8-5FCD-483E-92A9-80888B72534D}" presName="matrix" presStyleCnt="0"/>
      <dgm:spPr/>
    </dgm:pt>
    <dgm:pt modelId="{DBB8CDFB-5AA2-4BB3-8AC8-C3EDE20DB5FE}" type="pres">
      <dgm:prSet presAssocID="{105D6DA8-5FCD-483E-92A9-80888B72534D}" presName="tile1" presStyleLbl="node1" presStyleIdx="0" presStyleCnt="4" custLinFactNeighborX="0"/>
      <dgm:spPr/>
    </dgm:pt>
    <dgm:pt modelId="{01490A64-0601-4F9E-9F4E-3212B712D90A}" type="pres">
      <dgm:prSet presAssocID="{105D6DA8-5FCD-483E-92A9-80888B7253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2BF2A0D-5403-4333-94AF-817774E3D448}" type="pres">
      <dgm:prSet presAssocID="{105D6DA8-5FCD-483E-92A9-80888B72534D}" presName="tile2" presStyleLbl="node1" presStyleIdx="1" presStyleCnt="4"/>
      <dgm:spPr/>
    </dgm:pt>
    <dgm:pt modelId="{DE6E5987-2BBC-4236-A939-28E792A4DF20}" type="pres">
      <dgm:prSet presAssocID="{105D6DA8-5FCD-483E-92A9-80888B7253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F369A2-A60E-48D7-AFBB-543BC65A8D99}" type="pres">
      <dgm:prSet presAssocID="{105D6DA8-5FCD-483E-92A9-80888B72534D}" presName="tile3" presStyleLbl="node1" presStyleIdx="2" presStyleCnt="4"/>
      <dgm:spPr/>
    </dgm:pt>
    <dgm:pt modelId="{0BC6E27B-0269-4BDB-914C-FCFC90A6100D}" type="pres">
      <dgm:prSet presAssocID="{105D6DA8-5FCD-483E-92A9-80888B7253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2AA993-C376-431D-8436-3A92EA5EE012}" type="pres">
      <dgm:prSet presAssocID="{105D6DA8-5FCD-483E-92A9-80888B72534D}" presName="tile4" presStyleLbl="node1" presStyleIdx="3" presStyleCnt="4"/>
      <dgm:spPr/>
    </dgm:pt>
    <dgm:pt modelId="{CC9DC36B-4DBC-49FB-BA76-B67F58C56FF8}" type="pres">
      <dgm:prSet presAssocID="{105D6DA8-5FCD-483E-92A9-80888B7253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59AEA3-CDA3-4479-A1A6-4361F39869E2}" type="pres">
      <dgm:prSet presAssocID="{105D6DA8-5FCD-483E-92A9-80888B7253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F7B8B18-8D75-455A-AC04-82C07037E3BF}" type="presOf" srcId="{81E90E9E-4B31-46FA-B1E1-FFAD2942FD70}" destId="{952AA993-C376-431D-8436-3A92EA5EE012}" srcOrd="0" destOrd="0" presId="urn:microsoft.com/office/officeart/2005/8/layout/matrix1"/>
    <dgm:cxn modelId="{3A29F33D-47F5-458D-98C5-D07D98604DAC}" srcId="{B9597E45-6C8D-4A69-B8BC-5B64663DB84C}" destId="{1242ACA1-2247-4B3D-AF04-EF45B88593B2}" srcOrd="2" destOrd="0" parTransId="{6AB94471-C490-4AD3-A8F5-2B0F7EA82685}" sibTransId="{6B0EE79F-3000-4D47-820A-0CD801200491}"/>
    <dgm:cxn modelId="{767B7242-E01B-4C8A-9066-E3BACA8D92C4}" type="presOf" srcId="{6204DE33-7555-4BED-841B-7D7419E63B01}" destId="{DBB8CDFB-5AA2-4BB3-8AC8-C3EDE20DB5FE}" srcOrd="0" destOrd="0" presId="urn:microsoft.com/office/officeart/2005/8/layout/matrix1"/>
    <dgm:cxn modelId="{DEA78F6A-DE65-48A5-8D8A-CA6581106DF0}" type="presOf" srcId="{B9597E45-6C8D-4A69-B8BC-5B64663DB84C}" destId="{1559AEA3-CDA3-4479-A1A6-4361F39869E2}" srcOrd="0" destOrd="0" presId="urn:microsoft.com/office/officeart/2005/8/layout/matrix1"/>
    <dgm:cxn modelId="{D84EDC6D-15AB-461A-8CAC-C3ACA4A8261D}" type="presOf" srcId="{6204DE33-7555-4BED-841B-7D7419E63B01}" destId="{01490A64-0601-4F9E-9F4E-3212B712D90A}" srcOrd="1" destOrd="0" presId="urn:microsoft.com/office/officeart/2005/8/layout/matrix1"/>
    <dgm:cxn modelId="{779FFA8E-5876-4E0D-B72A-C10F5B358256}" srcId="{B9597E45-6C8D-4A69-B8BC-5B64663DB84C}" destId="{AFC3CF92-EB09-4D3B-BC39-76650C623A39}" srcOrd="1" destOrd="0" parTransId="{99394626-996C-49DE-8BA7-F9585EB15687}" sibTransId="{00123D89-3E3B-40FD-BF76-408D20E82EB9}"/>
    <dgm:cxn modelId="{D5812194-60B3-4F09-A2BA-A16ADADF2020}" type="presOf" srcId="{81E90E9E-4B31-46FA-B1E1-FFAD2942FD70}" destId="{CC9DC36B-4DBC-49FB-BA76-B67F58C56FF8}" srcOrd="1" destOrd="0" presId="urn:microsoft.com/office/officeart/2005/8/layout/matrix1"/>
    <dgm:cxn modelId="{939C7896-5665-4323-97B8-7ECBA7DA9F49}" srcId="{B9597E45-6C8D-4A69-B8BC-5B64663DB84C}" destId="{6204DE33-7555-4BED-841B-7D7419E63B01}" srcOrd="0" destOrd="0" parTransId="{CBD430FA-AF96-4C75-810D-BEE855E6328E}" sibTransId="{308CF355-0636-4F02-A251-DBBF056B9B6A}"/>
    <dgm:cxn modelId="{C874CB9A-49AE-480C-B27C-3DF2B40CCC10}" type="presOf" srcId="{AFC3CF92-EB09-4D3B-BC39-76650C623A39}" destId="{DE6E5987-2BBC-4236-A939-28E792A4DF20}" srcOrd="1" destOrd="0" presId="urn:microsoft.com/office/officeart/2005/8/layout/matrix1"/>
    <dgm:cxn modelId="{DF93AFB8-7CED-45EC-9A7F-E5C4E9C2E6B3}" type="presOf" srcId="{1242ACA1-2247-4B3D-AF04-EF45B88593B2}" destId="{0BC6E27B-0269-4BDB-914C-FCFC90A6100D}" srcOrd="1" destOrd="0" presId="urn:microsoft.com/office/officeart/2005/8/layout/matrix1"/>
    <dgm:cxn modelId="{FBBAB6C2-5EC8-4EEE-94E4-AC9FC6B987FB}" type="presOf" srcId="{AFC3CF92-EB09-4D3B-BC39-76650C623A39}" destId="{32BF2A0D-5403-4333-94AF-817774E3D448}" srcOrd="0" destOrd="0" presId="urn:microsoft.com/office/officeart/2005/8/layout/matrix1"/>
    <dgm:cxn modelId="{B3A884E1-3F0F-48ED-B6B0-36ACC02D15E5}" srcId="{B9597E45-6C8D-4A69-B8BC-5B64663DB84C}" destId="{81E90E9E-4B31-46FA-B1E1-FFAD2942FD70}" srcOrd="3" destOrd="0" parTransId="{8043046C-4AB4-4005-BA16-76CD8A99F779}" sibTransId="{A636D180-25BC-47E1-B1F6-2C39DB20F863}"/>
    <dgm:cxn modelId="{2A5D6DE2-48C2-49A0-8F20-6B04AFC57205}" type="presOf" srcId="{105D6DA8-5FCD-483E-92A9-80888B72534D}" destId="{4DD2C225-51F6-4D4A-96E7-FB90A821443B}" srcOrd="0" destOrd="0" presId="urn:microsoft.com/office/officeart/2005/8/layout/matrix1"/>
    <dgm:cxn modelId="{C61396E6-5348-4E54-8DBA-9F8F42ACFF53}" type="presOf" srcId="{1242ACA1-2247-4B3D-AF04-EF45B88593B2}" destId="{84F369A2-A60E-48D7-AFBB-543BC65A8D99}" srcOrd="0" destOrd="0" presId="urn:microsoft.com/office/officeart/2005/8/layout/matrix1"/>
    <dgm:cxn modelId="{B8A6C1F0-5E52-464A-A74F-680760880DEE}" srcId="{105D6DA8-5FCD-483E-92A9-80888B72534D}" destId="{B9597E45-6C8D-4A69-B8BC-5B64663DB84C}" srcOrd="0" destOrd="0" parTransId="{E839A55C-2AFC-4E6A-884E-51E1AD009C13}" sibTransId="{BC0C29CA-1565-4369-A735-6971D2EE59FB}"/>
    <dgm:cxn modelId="{DD78503C-F43B-4365-B46B-0DDB36EF246B}" type="presParOf" srcId="{4DD2C225-51F6-4D4A-96E7-FB90A821443B}" destId="{3C7B9063-1A68-43B3-A74A-2F33C935E01E}" srcOrd="0" destOrd="0" presId="urn:microsoft.com/office/officeart/2005/8/layout/matrix1"/>
    <dgm:cxn modelId="{B4BB6C31-627D-467C-8754-7FD27826CBE4}" type="presParOf" srcId="{3C7B9063-1A68-43B3-A74A-2F33C935E01E}" destId="{DBB8CDFB-5AA2-4BB3-8AC8-C3EDE20DB5FE}" srcOrd="0" destOrd="0" presId="urn:microsoft.com/office/officeart/2005/8/layout/matrix1"/>
    <dgm:cxn modelId="{6149FF7B-E344-4134-A1FF-B52E50373874}" type="presParOf" srcId="{3C7B9063-1A68-43B3-A74A-2F33C935E01E}" destId="{01490A64-0601-4F9E-9F4E-3212B712D90A}" srcOrd="1" destOrd="0" presId="urn:microsoft.com/office/officeart/2005/8/layout/matrix1"/>
    <dgm:cxn modelId="{6F0056C2-5808-40B3-919D-363551B95A4C}" type="presParOf" srcId="{3C7B9063-1A68-43B3-A74A-2F33C935E01E}" destId="{32BF2A0D-5403-4333-94AF-817774E3D448}" srcOrd="2" destOrd="0" presId="urn:microsoft.com/office/officeart/2005/8/layout/matrix1"/>
    <dgm:cxn modelId="{E7A55A92-53B0-45F9-BDB4-36401C0106BA}" type="presParOf" srcId="{3C7B9063-1A68-43B3-A74A-2F33C935E01E}" destId="{DE6E5987-2BBC-4236-A939-28E792A4DF20}" srcOrd="3" destOrd="0" presId="urn:microsoft.com/office/officeart/2005/8/layout/matrix1"/>
    <dgm:cxn modelId="{8778B8A8-45C1-448F-BB28-2CE01E1029D8}" type="presParOf" srcId="{3C7B9063-1A68-43B3-A74A-2F33C935E01E}" destId="{84F369A2-A60E-48D7-AFBB-543BC65A8D99}" srcOrd="4" destOrd="0" presId="urn:microsoft.com/office/officeart/2005/8/layout/matrix1"/>
    <dgm:cxn modelId="{9DF46AE9-606D-468B-B879-E30AED1C0B6F}" type="presParOf" srcId="{3C7B9063-1A68-43B3-A74A-2F33C935E01E}" destId="{0BC6E27B-0269-4BDB-914C-FCFC90A6100D}" srcOrd="5" destOrd="0" presId="urn:microsoft.com/office/officeart/2005/8/layout/matrix1"/>
    <dgm:cxn modelId="{E64F7A3D-FE3B-4D94-BE44-83A8AA08ED9E}" type="presParOf" srcId="{3C7B9063-1A68-43B3-A74A-2F33C935E01E}" destId="{952AA993-C376-431D-8436-3A92EA5EE012}" srcOrd="6" destOrd="0" presId="urn:microsoft.com/office/officeart/2005/8/layout/matrix1"/>
    <dgm:cxn modelId="{8AD9D05A-C7F1-4CC4-8403-CA6822489078}" type="presParOf" srcId="{3C7B9063-1A68-43B3-A74A-2F33C935E01E}" destId="{CC9DC36B-4DBC-49FB-BA76-B67F58C56FF8}" srcOrd="7" destOrd="0" presId="urn:microsoft.com/office/officeart/2005/8/layout/matrix1"/>
    <dgm:cxn modelId="{9DBD8C92-3CE6-4791-9FB3-031831F124F5}" type="presParOf" srcId="{4DD2C225-51F6-4D4A-96E7-FB90A821443B}" destId="{1559AEA3-CDA3-4479-A1A6-4361F39869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CDFB-5AA2-4BB3-8AC8-C3EDE20DB5FE}">
      <dsp:nvSpPr>
        <dsp:cNvPr id="0" name=""/>
        <dsp:cNvSpPr/>
      </dsp:nvSpPr>
      <dsp:spPr>
        <a:xfrm rot="16200000">
          <a:off x="876829" y="-876829"/>
          <a:ext cx="1973791" cy="372745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u="sng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 Level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Product Quality</a:t>
          </a:r>
        </a:p>
      </dsp:txBody>
      <dsp:txXfrm rot="5400000">
        <a:off x="0" y="0"/>
        <a:ext cx="3727450" cy="1480343"/>
      </dsp:txXfrm>
    </dsp:sp>
    <dsp:sp modelId="{32BF2A0D-5403-4333-94AF-817774E3D448}">
      <dsp:nvSpPr>
        <dsp:cNvPr id="0" name=""/>
        <dsp:cNvSpPr/>
      </dsp:nvSpPr>
      <dsp:spPr>
        <a:xfrm>
          <a:off x="3727450" y="0"/>
          <a:ext cx="3727450" cy="197379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u="sng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Process Level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Process Control</a:t>
          </a:r>
        </a:p>
      </dsp:txBody>
      <dsp:txXfrm>
        <a:off x="3727450" y="0"/>
        <a:ext cx="3727450" cy="1480343"/>
      </dsp:txXfrm>
    </dsp:sp>
    <dsp:sp modelId="{84F369A2-A60E-48D7-AFBB-543BC65A8D99}">
      <dsp:nvSpPr>
        <dsp:cNvPr id="0" name=""/>
        <dsp:cNvSpPr/>
      </dsp:nvSpPr>
      <dsp:spPr>
        <a:xfrm rot="10800000">
          <a:off x="0" y="1973791"/>
          <a:ext cx="3727450" cy="197379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u="sng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Company Level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Financial aspects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467239"/>
        <a:ext cx="3727450" cy="1480343"/>
      </dsp:txXfrm>
    </dsp:sp>
    <dsp:sp modelId="{952AA993-C376-431D-8436-3A92EA5EE012}">
      <dsp:nvSpPr>
        <dsp:cNvPr id="0" name=""/>
        <dsp:cNvSpPr/>
      </dsp:nvSpPr>
      <dsp:spPr>
        <a:xfrm rot="5400000">
          <a:off x="4604279" y="1096962"/>
          <a:ext cx="1973791" cy="372745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u="sng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System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Quality-Developed, maintained &amp; improved</a:t>
          </a:r>
          <a:r>
            <a:rPr lang="en-IN" sz="22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3727450" y="2467239"/>
        <a:ext cx="3727450" cy="1480343"/>
      </dsp:txXfrm>
    </dsp:sp>
    <dsp:sp modelId="{1559AEA3-CDA3-4479-A1A6-4361F39869E2}">
      <dsp:nvSpPr>
        <dsp:cNvPr id="0" name=""/>
        <dsp:cNvSpPr/>
      </dsp:nvSpPr>
      <dsp:spPr>
        <a:xfrm>
          <a:off x="2609215" y="1480343"/>
          <a:ext cx="2236470" cy="986895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Vendor Level</a:t>
          </a:r>
        </a:p>
      </dsp:txBody>
      <dsp:txXfrm>
        <a:off x="2657391" y="1528519"/>
        <a:ext cx="2140118" cy="890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567C-FF00-4936-93F0-A0BCFBE04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543C5-E0E6-43CD-9976-991970FBD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10AAE-A7B5-4183-AB6C-2A5BBBF2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D2D0B-74C3-46B8-9F37-0D091A3A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4C333-6F76-46F8-87B3-EB297FB6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39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F713-A1B0-4F69-8959-168E13FA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991D5-15C7-42E7-A336-382DE5560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B7082-2018-4EEE-964B-0B5CA1B5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9D817-E575-4E87-92BB-C0351BA7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69878-3884-4960-A8F9-0B1FE710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86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FBA8D6-D848-400F-845A-1498B7AA6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8EBDB-2B35-487D-AAF9-00F6D20DE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FD94B-B6CB-4F70-A53C-4F7FABCF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25E79-7793-4901-BD20-B760EE49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80FA-A35D-467E-8FAF-B7ABB0D1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33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D8FD-3584-42CB-B8B5-7EF462A3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68A7-3C59-4035-9D87-AB877D4AA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AA33-BD01-4871-82D7-26F82C9B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02FE1-7E64-4816-A18A-CD989C85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E8FB2-DE8D-4ED8-B6E6-E89490DA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43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401C-D52B-4EF4-97CD-EABB162E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F45FE-1107-4761-86E0-E5E754CD2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313BB-1928-4B0D-8C3E-BC19BDC4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29DB-02A6-45B8-B82B-74E57F7F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DD-0F98-4C76-B722-F20A180C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091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5FDD-F56B-4476-9BB3-E58B6FDE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151F-7922-40CC-8E03-D56405256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304E1-1996-4D84-9631-006A8CDFD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C4BD6-D861-44B0-AE1A-45B1F3AE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E8B3-7380-4F21-AA55-8F687FE0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91A79-9003-453D-A27F-FE10751B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87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5C34-6A76-4FCF-9276-2EC34F38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89D88-4B0D-4117-805D-458E5CDD2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2E6E5-E521-4E7B-88B2-0044D3F62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907B3-C76E-4692-AD60-B7FC70B4B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F2A5C-A337-4ECF-BDD4-0DEF17AE7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E127B-B21A-4E4D-9D75-B5A4839D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6D813-73CC-477B-8D09-35C9635F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C3E90-5220-47DE-9C75-01686F34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018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E8FC-6A91-41B5-9F68-BF9C3CE4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79146-F97B-4458-A7A0-286D3DBF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49E7F-FE7C-4E95-94C4-B4E67EB0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4064A-7E45-499A-A4A8-3C72221F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10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4C1A3-B5D9-4594-999E-1865FE37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17E9E-2249-4AAE-9219-8343D100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8C66-98C0-4E58-A550-40FEB1BB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1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D649-FDD2-40E1-A315-AD6973D9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442C-6CF3-4161-AA0D-83E61301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21B50-0CA3-4B05-943E-94BFA641E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B5C9D-1280-4184-964C-7741454E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ACBB7-1414-40EB-88E3-FE3CD270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8963-2233-463F-9C2E-439E6B8C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899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F491-4252-41B1-92E5-AF0C3045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4290A-D145-40CA-9E1B-5E3F60D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9F3A2-E746-4CD7-8B0A-620A22728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6F0C5-8AE1-490C-A775-E7EA0B00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99F4-E5FA-4187-816D-D84316FF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E55CB-D163-41B5-B973-CC6551F7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23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44E00-0407-4389-9968-4EA6FF6A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A6FE2-3B18-4151-90F7-E360653FF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A89E-FCE9-49E0-B6D3-440DC01CF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23EE-2F79-45FF-8840-072E44402AFE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88C6D-D4CA-427C-95F9-B35752657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F4256-8A09-4904-BDC2-510EDE2CF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702D-C647-4E2C-9A02-A634B73C68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378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0C92FA-7537-4557-9C73-68CCB63F8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43" y="1917264"/>
            <a:ext cx="2143125" cy="2143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084ABB-0E8E-4496-A496-02CFB1468F54}"/>
              </a:ext>
            </a:extLst>
          </p:cNvPr>
          <p:cNvSpPr/>
          <p:nvPr/>
        </p:nvSpPr>
        <p:spPr>
          <a:xfrm>
            <a:off x="4819650" y="666750"/>
            <a:ext cx="5334000" cy="1085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172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Management  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D6C66-AFB6-4D2A-B3A3-CF4AD97E4927}"/>
              </a:ext>
            </a:extLst>
          </p:cNvPr>
          <p:cNvSpPr txBox="1"/>
          <p:nvPr/>
        </p:nvSpPr>
        <p:spPr>
          <a:xfrm>
            <a:off x="4333875" y="2336840"/>
            <a:ext cx="6810375" cy="3077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6</a:t>
            </a:r>
          </a:p>
          <a:p>
            <a:pPr marL="0" indent="0" algn="ctr">
              <a:buNone/>
            </a:pPr>
            <a:endParaRPr lang="en-IN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u="sng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Vendor Development</a:t>
            </a:r>
            <a:endParaRPr lang="en-IN" sz="1800" kern="50" dirty="0">
              <a:effectLst/>
              <a:latin typeface="Liberation Serif"/>
              <a:ea typeface="Droid Sans Fallback"/>
              <a:cs typeface="Free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kern="50" dirty="0">
                <a:effectLst/>
                <a:latin typeface="Times New Roman" panose="02020603050405020304" pitchFamily="18" charset="0"/>
                <a:ea typeface="Droid Sans Fallback"/>
              </a:rPr>
              <a:t>Need for Vendor Development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kern="50" dirty="0">
                <a:effectLst/>
                <a:latin typeface="Times New Roman" panose="02020603050405020304" pitchFamily="18" charset="0"/>
                <a:ea typeface="Droid Sans Fallback"/>
              </a:rPr>
              <a:t>Levels of Vendor assessment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kern="50" dirty="0">
                <a:effectLst/>
                <a:latin typeface="Times New Roman" panose="02020603050405020304" pitchFamily="18" charset="0"/>
                <a:ea typeface="Droid Sans Fallback"/>
              </a:rPr>
              <a:t>Vendor evaluation and selection process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kern="50" dirty="0">
                <a:effectLst/>
                <a:latin typeface="Times New Roman" panose="02020603050405020304" pitchFamily="18" charset="0"/>
                <a:ea typeface="Droid Sans Fallback"/>
              </a:rPr>
              <a:t>Vendor Rating Plan </a:t>
            </a:r>
            <a:endParaRPr lang="en-IN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0B6C30-C449-4200-AE2A-D17F399FF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59" y="4286249"/>
            <a:ext cx="2588641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0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38589-312A-4DAF-9B7B-ED644F06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Level Assessment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C57C695-AB55-4826-BCA0-160FF17F0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392008"/>
              </p:ext>
            </p:extLst>
          </p:nvPr>
        </p:nvGraphicFramePr>
        <p:xfrm>
          <a:off x="2705100" y="2000250"/>
          <a:ext cx="7454900" cy="394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01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2A6EB-599C-4ACB-AA1D-ACF59C15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Selection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00263-A9EE-45C0-872D-F37D9A0D3758}"/>
              </a:ext>
            </a:extLst>
          </p:cNvPr>
          <p:cNvSpPr/>
          <p:nvPr/>
        </p:nvSpPr>
        <p:spPr>
          <a:xfrm>
            <a:off x="838200" y="1821656"/>
            <a:ext cx="3371850" cy="5715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7C3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Need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E6107-ACD8-4257-BA53-461B9AA4479C}"/>
              </a:ext>
            </a:extLst>
          </p:cNvPr>
          <p:cNvSpPr/>
          <p:nvPr/>
        </p:nvSpPr>
        <p:spPr>
          <a:xfrm>
            <a:off x="2457450" y="2583656"/>
            <a:ext cx="3638550" cy="5715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rgbClr val="7C3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000" dirty="0">
                <a:solidFill>
                  <a:srgbClr val="7C3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Key Sourcing Requirements</a:t>
            </a:r>
          </a:p>
          <a:p>
            <a:pPr algn="ctr"/>
            <a:endParaRPr lang="en-IN" sz="2000" dirty="0">
              <a:solidFill>
                <a:srgbClr val="7C3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726A5-1D02-4D89-9406-C6D867B1735D}"/>
              </a:ext>
            </a:extLst>
          </p:cNvPr>
          <p:cNvSpPr/>
          <p:nvPr/>
        </p:nvSpPr>
        <p:spPr>
          <a:xfrm>
            <a:off x="3362325" y="3428999"/>
            <a:ext cx="3371850" cy="55959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7C3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Sourcing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CF0290-0F23-45AA-B6FC-9C68FD1B8732}"/>
              </a:ext>
            </a:extLst>
          </p:cNvPr>
          <p:cNvSpPr/>
          <p:nvPr/>
        </p:nvSpPr>
        <p:spPr>
          <a:xfrm>
            <a:off x="4714875" y="4254499"/>
            <a:ext cx="3371850" cy="5715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7C3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Potential Supply Source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80EBB-F9AC-4E4D-8962-A00EA3228CBC}"/>
              </a:ext>
            </a:extLst>
          </p:cNvPr>
          <p:cNvSpPr/>
          <p:nvPr/>
        </p:nvSpPr>
        <p:spPr>
          <a:xfrm>
            <a:off x="5753099" y="5172074"/>
            <a:ext cx="3762376" cy="491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7C3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Vendor Selection Method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73A0C9-2F5C-46BE-806A-78098363982F}"/>
              </a:ext>
            </a:extLst>
          </p:cNvPr>
          <p:cNvSpPr/>
          <p:nvPr/>
        </p:nvSpPr>
        <p:spPr>
          <a:xfrm>
            <a:off x="8248650" y="5921375"/>
            <a:ext cx="3371850" cy="5715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7C3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Vendor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BA40C02-9608-4345-8852-143CC65F3F56}"/>
              </a:ext>
            </a:extLst>
          </p:cNvPr>
          <p:cNvCxnSpPr>
            <a:endCxn id="6" idx="1"/>
          </p:cNvCxnSpPr>
          <p:nvPr/>
        </p:nvCxnSpPr>
        <p:spPr>
          <a:xfrm>
            <a:off x="1971675" y="2393156"/>
            <a:ext cx="485775" cy="4762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F91C3AB-DE4F-4F2F-99E5-5FD79B6D2D8D}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2890242" y="3236713"/>
            <a:ext cx="553641" cy="3905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DBBBD5C-3F81-47B8-99FB-09BDD8769303}"/>
              </a:ext>
            </a:extLst>
          </p:cNvPr>
          <p:cNvCxnSpPr>
            <a:endCxn id="8" idx="1"/>
          </p:cNvCxnSpPr>
          <p:nvPr/>
        </p:nvCxnSpPr>
        <p:spPr>
          <a:xfrm>
            <a:off x="3876675" y="3988594"/>
            <a:ext cx="838200" cy="5516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98CD379-8334-4153-A5F1-01839277199A}"/>
              </a:ext>
            </a:extLst>
          </p:cNvPr>
          <p:cNvCxnSpPr>
            <a:endCxn id="9" idx="1"/>
          </p:cNvCxnSpPr>
          <p:nvPr/>
        </p:nvCxnSpPr>
        <p:spPr>
          <a:xfrm>
            <a:off x="5124450" y="4825999"/>
            <a:ext cx="628649" cy="5917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6837928-6944-4D9A-AF2E-C09AC28BB6BF}"/>
              </a:ext>
            </a:extLst>
          </p:cNvPr>
          <p:cNvCxnSpPr>
            <a:stCxn id="9" idx="2"/>
            <a:endCxn id="10" idx="1"/>
          </p:cNvCxnSpPr>
          <p:nvPr/>
        </p:nvCxnSpPr>
        <p:spPr>
          <a:xfrm rot="16200000" flipH="1">
            <a:off x="7669607" y="5628082"/>
            <a:ext cx="543722" cy="614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30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7E6E43-78F4-4187-A3F4-B1A90032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Rating / Evaluation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5D92-C43D-4A5B-94A1-108741E7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025" y="2406650"/>
            <a:ext cx="7991475" cy="28987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Carter’s 10 C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Categorial Method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point Method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Rating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Ratio Method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0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5ACD-69E0-4A5C-A691-11B794D3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Carter’s 10 C- Method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A637-E980-4838-A3D4-92AC9981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4" y="1825625"/>
            <a:ext cx="8029575" cy="4127500"/>
          </a:xfrm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 Carter developed this Supplier Evaluation method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C’s are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Competency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6603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4E18-9813-47D6-9865-9672B696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0" y="279399"/>
            <a:ext cx="9296400" cy="803276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0783-E0BD-4917-A44B-03A308D2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0"/>
            <a:ext cx="10515600" cy="4351338"/>
          </a:xfrm>
        </p:spPr>
        <p:txBody>
          <a:bodyPr>
            <a:norm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factors for vendor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grading to factors- never, seldom(rarely), usual, always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AF853-4B81-4746-9B1C-EE97EDD51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30" y="2326812"/>
            <a:ext cx="7218290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F1AD-44F2-48F4-89C6-4CBC1047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Categorial Method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619AEF-7590-407D-B76F-1792101A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312" y="3191669"/>
            <a:ext cx="6029325" cy="200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7A186-63CE-42A3-B2A6-2D900FCA7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2" y="2201069"/>
            <a:ext cx="49815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5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31D-5607-4F31-83E8-F2673D94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50825"/>
            <a:ext cx="10515600" cy="1325563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Categorial Method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9846B2-2E07-4AD1-BC01-0DEB3FD53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117" y="2895866"/>
            <a:ext cx="6395709" cy="2718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3B951-8FB5-434B-950A-103C3835051F}"/>
              </a:ext>
            </a:extLst>
          </p:cNvPr>
          <p:cNvSpPr txBox="1"/>
          <p:nvPr/>
        </p:nvSpPr>
        <p:spPr>
          <a:xfrm>
            <a:off x="2047875" y="209322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IN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1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9368-BE89-4C96-A377-43E3175D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3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 Point Method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C55185-71BE-4607-86ED-3B6F34E54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90" y="2302703"/>
            <a:ext cx="10515600" cy="3374528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actors are categorized and weight is assigned to each factor based on vendor performance</a:t>
            </a:r>
          </a:p>
          <a:p>
            <a:r>
              <a:rPr lang="en-US" sz="2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Factors- Quality, Price, Delivery</a:t>
            </a:r>
          </a:p>
          <a:p>
            <a:endParaRPr lang="en-US" sz="2200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0131C50-1057-401B-9D98-4D9825D4B48F}"/>
              </a:ext>
            </a:extLst>
          </p:cNvPr>
          <p:cNvGraphicFramePr>
            <a:graphicFrameLocks noGrp="1"/>
          </p:cNvGraphicFramePr>
          <p:nvPr/>
        </p:nvGraphicFramePr>
        <p:xfrm>
          <a:off x="3383721" y="3755004"/>
          <a:ext cx="4599388" cy="148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694">
                  <a:extLst>
                    <a:ext uri="{9D8B030D-6E8A-4147-A177-3AD203B41FA5}">
                      <a16:colId xmlns:a16="http://schemas.microsoft.com/office/drawing/2014/main" val="4090741659"/>
                    </a:ext>
                  </a:extLst>
                </a:gridCol>
                <a:gridCol w="2299694">
                  <a:extLst>
                    <a:ext uri="{9D8B030D-6E8A-4147-A177-3AD203B41FA5}">
                      <a16:colId xmlns:a16="http://schemas.microsoft.com/office/drawing/2014/main" val="1388322293"/>
                    </a:ext>
                  </a:extLst>
                </a:gridCol>
              </a:tblGrid>
              <a:tr h="49496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endParaRPr lang="en-IN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30438"/>
                  </a:ext>
                </a:extLst>
              </a:tr>
              <a:tr h="494969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952183"/>
                  </a:ext>
                </a:extLst>
              </a:tr>
              <a:tr h="4949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Delivery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27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59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41FD-3EB3-4089-B02D-FBB4AF72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 Point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29F06-BDFD-4614-AB75-8F1716889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611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IN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 A inputs: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quantity supplied: 10 units</a:t>
            </a:r>
          </a:p>
          <a:p>
            <a:pPr algn="l"/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otal quantity accepted: 8 units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Price per unit: 10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 in delivery 20% time delay.</a:t>
            </a:r>
          </a:p>
          <a:p>
            <a:endParaRPr lang="en-IN" sz="2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EC11A1-5CDD-42F6-8984-7B0024E8E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61120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IN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 B inputs:</a:t>
            </a:r>
            <a:endParaRPr lang="en-IN" sz="1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quantity supplied: 10 units, 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quantity accepted: 9 units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Price per unit: 16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 in delivery 10% delay.</a:t>
            </a:r>
            <a:endParaRPr lang="en-IN" sz="1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7280A-04D2-4243-B1FC-B228C36378F9}"/>
              </a:ext>
            </a:extLst>
          </p:cNvPr>
          <p:cNvSpPr txBox="1"/>
          <p:nvPr/>
        </p:nvSpPr>
        <p:spPr>
          <a:xfrm>
            <a:off x="4669404" y="4665629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which vendor will get order?</a:t>
            </a:r>
          </a:p>
        </p:txBody>
      </p:sp>
    </p:spTree>
    <p:extLst>
      <p:ext uri="{BB962C8B-B14F-4D97-AF65-F5344CB8AC3E}">
        <p14:creationId xmlns:p14="http://schemas.microsoft.com/office/powerpoint/2010/main" val="13903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F1603E-C7BA-4D84-9A3C-5054CD3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 Point Method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460992-9B26-4877-AF77-54FC2D30E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310"/>
            <a:ext cx="5181600" cy="28656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IN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A- Analysis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ating = (8/10)X100=80%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Price Rating =(10/10)X100=100% </a:t>
            </a:r>
          </a:p>
          <a:p>
            <a:pPr marL="0" indent="0" algn="l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price rating =(Price Ratio Lowest/Vendor A Price) x 100 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Delivery Rating = 100 – 20= 80%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Weighted vendor rating of company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A= (80X60+100X20+80X20)=84</a:t>
            </a:r>
          </a:p>
          <a:p>
            <a:endParaRPr lang="en-I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5A8403-8CE3-4DC2-9A69-0EDAD2BB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0310"/>
            <a:ext cx="5181600" cy="28656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B Analysis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Quality Rating = (9/10)X100=90%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Price Rating =(10/16)X100=62.5% 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rice Rating =(Price Ratio Lowest / Vendor B Price) x 100 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Delivery Rating = 100 – 10= 90%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weighted vendor rating of company 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B= (90X60+62.5X20+90X20)=84.5</a:t>
            </a:r>
          </a:p>
          <a:p>
            <a:endParaRPr lang="en-IN" sz="2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4AE89-53AB-4D83-A85E-7388030CDB38}"/>
              </a:ext>
            </a:extLst>
          </p:cNvPr>
          <p:cNvSpPr txBox="1"/>
          <p:nvPr/>
        </p:nvSpPr>
        <p:spPr>
          <a:xfrm>
            <a:off x="838200" y="5346115"/>
            <a:ext cx="1076606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Though the price per unit of company B is more than company A, still company B wins because of overall rating is high.</a:t>
            </a:r>
            <a:endParaRPr lang="en-IN" sz="17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6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FFCB-4145-43D5-951C-DFDD7ED5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43425" cy="95885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Session 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BE6F0-343C-41D0-AD19-A57D1139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9" y="2417762"/>
            <a:ext cx="8791575" cy="2401888"/>
          </a:xfrm>
          <a:ln>
            <a:solidFill>
              <a:schemeClr val="accent2"/>
            </a:solidFill>
          </a:ln>
        </p:spPr>
        <p:txBody>
          <a:bodyPr/>
          <a:lstStyle/>
          <a:p>
            <a:endParaRPr lang="en-US" sz="2200" kern="50" dirty="0">
              <a:effectLst/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Introduction to Materials Management.. 1</a:t>
            </a:r>
          </a:p>
          <a:p>
            <a:r>
              <a:rPr lang="en-US" sz="2200" kern="50" dirty="0">
                <a:latin typeface="Times New Roman" panose="02020603050405020304" pitchFamily="18" charset="0"/>
                <a:ea typeface="Droid Sans Fallback"/>
                <a:cs typeface="FreeSans"/>
              </a:rPr>
              <a:t>Modern trends in MM …2</a:t>
            </a:r>
          </a:p>
          <a:p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Organizing MM…3</a:t>
            </a:r>
          </a:p>
          <a:p>
            <a:r>
              <a:rPr lang="en-US" sz="2200" kern="50" dirty="0">
                <a:latin typeface="Times New Roman" panose="02020603050405020304" pitchFamily="18" charset="0"/>
                <a:ea typeface="Droid Sans Fallback"/>
                <a:cs typeface="FreeSans"/>
              </a:rPr>
              <a:t>Material Planning…4</a:t>
            </a:r>
            <a:endParaRPr lang="en-US" sz="2200" kern="50" dirty="0">
              <a:effectLst/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endParaRPr lang="en-US" sz="2200" kern="50" dirty="0">
              <a:effectLst/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endParaRPr lang="en-US" sz="2200" kern="50" dirty="0"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endParaRPr lang="en-IN" sz="2200" kern="50" dirty="0">
              <a:effectLst/>
              <a:latin typeface="Liberation Serif"/>
              <a:ea typeface="Droid Sans Fallback"/>
              <a:cs typeface="FreeSans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107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0CBA-1AB0-4667-A7C7-1D0CF910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Session 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0B68-EA84-4245-84AE-62FBBBD3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2530475"/>
            <a:ext cx="9620250" cy="2955925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Budgeting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aterials budgeting </a:t>
            </a:r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details the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must be purchased to fulfill the production requirements and to provide for adequate inventories.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Materials Controlling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 available supply of raw materials &amp; parts required for manufacturing</a:t>
            </a:r>
          </a:p>
          <a:p>
            <a:pPr marL="0" indent="0">
              <a:buNone/>
            </a:pPr>
            <a:endParaRPr lang="en-US" sz="22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071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DEAC-3803-46D3-A29A-A9AB1663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4DD4-37FD-4479-9C7E-DB42D6EB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1825624"/>
            <a:ext cx="6819899" cy="3908426"/>
          </a:xfrm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Flakes Incorporated Co.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roduces cereals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daily domestic consumption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company is currently evaluating its material control process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 deals with large amounts of cereals like rice, corn and oat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regular reductions caused by shipping and handling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is hard to identify missing items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just observing the containers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05BC8-818C-4658-A844-609A3277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23975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3A90-93F1-4154-990B-58C720CF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9B4AA-D257-465C-A53D-02ED1261C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3165475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Manager appointed a Controller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Controller is in charge of reviewing and approving each container being delivered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heck the weight and proper storage procedures to be followed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will supervise proper usage of weighting machines, container sealing and consumption orders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providing a more systematic supervision to these processes the company expects to reduce the occurrence of these losses as much as possible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3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AF87-0206-4B55-9707-6C183172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Vendor?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7EECE-76EB-484A-B3FD-858C3E40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152650"/>
            <a:ext cx="6496049" cy="292823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vendor is a party in the supply chain that makes goods and services available to companies or consumers.</a:t>
            </a:r>
            <a:endParaRPr lang="en-US" sz="3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vendor sells products or services to another company</a:t>
            </a:r>
          </a:p>
          <a:p>
            <a:endParaRPr lang="en-US" sz="3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vendor, also known as a supplier</a:t>
            </a:r>
            <a:endParaRPr lang="en-US" sz="3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55AB6-C953-4898-B82A-8F7B6281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79" y="2547233"/>
            <a:ext cx="4095750" cy="2533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EBDD96-2A01-4ABE-87D4-474BA5B54BB0}"/>
              </a:ext>
            </a:extLst>
          </p:cNvPr>
          <p:cNvSpPr txBox="1"/>
          <p:nvPr/>
        </p:nvSpPr>
        <p:spPr>
          <a:xfrm>
            <a:off x="9186467" y="5225240"/>
            <a:ext cx="172344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76621-4A5E-454C-A14E-B13C64D61CE4}"/>
              </a:ext>
            </a:extLst>
          </p:cNvPr>
          <p:cNvSpPr txBox="1"/>
          <p:nvPr/>
        </p:nvSpPr>
        <p:spPr>
          <a:xfrm>
            <a:off x="6848121" y="2002766"/>
            <a:ext cx="4349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vendors required for Starbucks </a:t>
            </a:r>
          </a:p>
        </p:txBody>
      </p:sp>
    </p:spTree>
    <p:extLst>
      <p:ext uri="{BB962C8B-B14F-4D97-AF65-F5344CB8AC3E}">
        <p14:creationId xmlns:p14="http://schemas.microsoft.com/office/powerpoint/2010/main" val="23790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8E59-47AB-46D4-91F3-46071A4E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656151" cy="88323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Vendor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E691-2F9A-4225-B34B-069095EE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822" y="2826079"/>
            <a:ext cx="4712779" cy="123884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anchor="ctr">
            <a:normAutofit lnSpcReduction="10000"/>
          </a:bodyPr>
          <a:lstStyle/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Sourcing Technique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&amp; Development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AD0E9-9C60-4634-8E9F-8629EE0A85E5}"/>
              </a:ext>
            </a:extLst>
          </p:cNvPr>
          <p:cNvSpPr/>
          <p:nvPr/>
        </p:nvSpPr>
        <p:spPr>
          <a:xfrm>
            <a:off x="8304415" y="2227811"/>
            <a:ext cx="1986741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Buying Firm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203ED-834B-4B2D-9731-2280A0832DED}"/>
              </a:ext>
            </a:extLst>
          </p:cNvPr>
          <p:cNvSpPr/>
          <p:nvPr/>
        </p:nvSpPr>
        <p:spPr>
          <a:xfrm>
            <a:off x="8221287" y="4064924"/>
            <a:ext cx="2069869" cy="68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9A5BA-BCCA-4D70-9E9F-1E26896B71F5}"/>
              </a:ext>
            </a:extLst>
          </p:cNvPr>
          <p:cNvSpPr txBox="1"/>
          <p:nvPr/>
        </p:nvSpPr>
        <p:spPr>
          <a:xfrm>
            <a:off x="6891925" y="3141594"/>
            <a:ext cx="1630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ctivities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Capability 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1065316-EC7E-4FC0-87BA-8C14774DDBED}"/>
              </a:ext>
            </a:extLst>
          </p:cNvPr>
          <p:cNvSpPr/>
          <p:nvPr/>
        </p:nvSpPr>
        <p:spPr>
          <a:xfrm>
            <a:off x="8613769" y="3237015"/>
            <a:ext cx="216138" cy="641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0609E92B-56AB-4C27-AF4A-E43D3D024D37}"/>
              </a:ext>
            </a:extLst>
          </p:cNvPr>
          <p:cNvSpPr/>
          <p:nvPr/>
        </p:nvSpPr>
        <p:spPr>
          <a:xfrm>
            <a:off x="9748299" y="3237015"/>
            <a:ext cx="216138" cy="64166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25A50A-D6BE-43C4-9431-0A7FB707C747}"/>
              </a:ext>
            </a:extLst>
          </p:cNvPr>
          <p:cNvSpPr txBox="1"/>
          <p:nvPr/>
        </p:nvSpPr>
        <p:spPr>
          <a:xfrm>
            <a:off x="10137846" y="3333836"/>
            <a:ext cx="1630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Meet Needs 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14EF66-31E7-405F-B2FD-4FEC310A7C4A}"/>
              </a:ext>
            </a:extLst>
          </p:cNvPr>
          <p:cNvSpPr txBox="1"/>
          <p:nvPr/>
        </p:nvSpPr>
        <p:spPr>
          <a:xfrm>
            <a:off x="182880" y="4988254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Vendor Development defined as –</a:t>
            </a:r>
          </a:p>
          <a:p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 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20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a Buying Firm undertakes to improve a Vendor's performance and capabilities to meet the Buying Firms' supply needs</a:t>
            </a:r>
            <a:endParaRPr lang="en-IN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EA08-F3FE-45BA-A826-5B13409E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Vendor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9422F-4E41-4580-9933-B7EEBE455038}"/>
              </a:ext>
            </a:extLst>
          </p:cNvPr>
          <p:cNvSpPr/>
          <p:nvPr/>
        </p:nvSpPr>
        <p:spPr>
          <a:xfrm>
            <a:off x="1123950" y="2600325"/>
            <a:ext cx="4124325" cy="148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3AF51-B218-4850-AC2C-D7CD08C65A59}"/>
              </a:ext>
            </a:extLst>
          </p:cNvPr>
          <p:cNvSpPr/>
          <p:nvPr/>
        </p:nvSpPr>
        <p:spPr>
          <a:xfrm>
            <a:off x="6191250" y="1790700"/>
            <a:ext cx="4410077" cy="3105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or Buy Decision</a:t>
            </a:r>
          </a:p>
          <a:p>
            <a:pPr algn="ctr"/>
            <a:endParaRPr lang="en-IN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Outsourcing are major decisions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certain parts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Subcontract operations to vendor</a:t>
            </a:r>
          </a:p>
          <a:p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CE30BD-ED8F-4B8D-9191-BF1E09F2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b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Tata Indica - The Making Of The Small Car</a:t>
            </a:r>
            <a:b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3B7C1-B1C2-4BE0-AA6F-3794192C7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1700"/>
            <a:ext cx="5181600" cy="3429000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algn="just"/>
            <a:endParaRPr lang="en-US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 Telco made its make-or-buy choices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next step was to identify the vendors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of the parts that went into making Telco were sourced locally</a:t>
            </a: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Telco employed a simple yardstick for selecting suppliers: the ability to supply components at the negotiated quality, cost, and quantities</a:t>
            </a:r>
            <a:br>
              <a:rPr lang="en-US" dirty="0"/>
            </a:b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70E712-D2B0-4889-83A9-D6D96251B4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8121" y="2535079"/>
            <a:ext cx="5078408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5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733</Words>
  <Application>Microsoft Office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Liberation Serif</vt:lpstr>
      <vt:lpstr>Times New Roman</vt:lpstr>
      <vt:lpstr>Office Theme</vt:lpstr>
      <vt:lpstr>PowerPoint Presentation</vt:lpstr>
      <vt:lpstr>Review Session 1-4</vt:lpstr>
      <vt:lpstr>Review Session -5</vt:lpstr>
      <vt:lpstr>Case</vt:lpstr>
      <vt:lpstr>Solution</vt:lpstr>
      <vt:lpstr>What is a Vendor?</vt:lpstr>
      <vt:lpstr>What is Vendor Development?</vt:lpstr>
      <vt:lpstr>Need for Vendor Development</vt:lpstr>
      <vt:lpstr> Tata Indica - The Making Of The Small Car </vt:lpstr>
      <vt:lpstr>Vendor Level Assessment</vt:lpstr>
      <vt:lpstr>Vendor Selection Process</vt:lpstr>
      <vt:lpstr>Vendor Rating / Evaluation Methods</vt:lpstr>
      <vt:lpstr>  Carter’s 10 C- Method  </vt:lpstr>
      <vt:lpstr>Categorial Method</vt:lpstr>
      <vt:lpstr>Categorial Method</vt:lpstr>
      <vt:lpstr>Categorial Method</vt:lpstr>
      <vt:lpstr>Weighted Point Method</vt:lpstr>
      <vt:lpstr>Weighted Point Method</vt:lpstr>
      <vt:lpstr>Weighted Point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Rishik hande</dc:creator>
  <cp:lastModifiedBy>Rishik hande</cp:lastModifiedBy>
  <cp:revision>18</cp:revision>
  <dcterms:created xsi:type="dcterms:W3CDTF">2021-01-31T15:34:05Z</dcterms:created>
  <dcterms:modified xsi:type="dcterms:W3CDTF">2021-02-13T16:58:44Z</dcterms:modified>
</cp:coreProperties>
</file>