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89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F3231-4A84-4CEA-A797-A4D066A1C4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BCEA15-0FD7-4D2D-B54B-EC97402495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9990A5-200B-4C7F-857B-00C7AE3AC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E5CD5-9F7C-48A2-AE38-B80070C9CEEE}" type="datetimeFigureOut">
              <a:rPr lang="en-IN" smtClean="0"/>
              <a:t>13-02-2021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13AA15-9913-40F6-99F4-D2BA7B605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DF70D9-ECC5-449C-8D15-357EFEF0F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0D461-728A-452D-A356-F94F310AEF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4349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9FDD3-959B-4D25-A645-8A637E09F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D66A64-74E5-45FB-9599-D7065A86B1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3F26CE-DC03-4529-B938-A0E62BB31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E5CD5-9F7C-48A2-AE38-B80070C9CEEE}" type="datetimeFigureOut">
              <a:rPr lang="en-IN" smtClean="0"/>
              <a:t>13-02-2021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4AF8F5-8223-458D-B741-958429077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D6660A-BF16-43EF-B001-595A04854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0D461-728A-452D-A356-F94F310AEF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44289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0DB381B-108B-45A9-A255-08ECEDECC5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DC2DA1-5030-446F-B3B1-C6E0DFD7C4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E943C9-4456-403D-AF36-D26FC1958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E5CD5-9F7C-48A2-AE38-B80070C9CEEE}" type="datetimeFigureOut">
              <a:rPr lang="en-IN" smtClean="0"/>
              <a:t>13-02-2021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DEFC78-64B3-4CF4-AC19-AC71C0BBA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AA497B-0717-41A1-9928-D2B609F36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0D461-728A-452D-A356-F94F310AEF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93228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AF759-F450-4A9F-BD78-862DDBD91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E6A73D-F1FC-4E2F-A9AE-A523C165C9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437089-C9F1-4815-8234-B502BEDE1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E5CD5-9F7C-48A2-AE38-B80070C9CEEE}" type="datetimeFigureOut">
              <a:rPr lang="en-IN" smtClean="0"/>
              <a:t>13-02-2021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A0C90D-27AD-4241-A624-3D92DBD88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5D5588-618C-46D3-BA5A-BF42EBB79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0D461-728A-452D-A356-F94F310AEF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78820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61BA2-CC30-442B-81BF-FC0C94C5FF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A1ABDE-EDF2-44AC-AFCD-B3378647F7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1F9D68-A974-4579-8D85-ADC9AC414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E5CD5-9F7C-48A2-AE38-B80070C9CEEE}" type="datetimeFigureOut">
              <a:rPr lang="en-IN" smtClean="0"/>
              <a:t>13-02-2021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7CE304-E3DF-4ADE-B7F0-5B5A3C03F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88939A-6C3C-4517-8AA7-AEF786386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0D461-728A-452D-A356-F94F310AEF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18145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56864-4076-44FF-B329-E91B65D0B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21D732-463F-431A-8644-A50539DC94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FDC7DA-A206-4690-9B81-46C989DCAF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13B683-79FE-428A-942A-1ADBB74D7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E5CD5-9F7C-48A2-AE38-B80070C9CEEE}" type="datetimeFigureOut">
              <a:rPr lang="en-IN" smtClean="0"/>
              <a:t>13-02-2021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188865-EF46-4BA2-8582-AF2BA4B28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86CCB2-D403-4EA0-B069-FDDAE1C10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0D461-728A-452D-A356-F94F310AEF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26107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92DF0-9951-4563-9971-B908AF0BA5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D522B5-FE92-4D0E-B1C1-8EA6DD5913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E4DBAF-EA8A-43A6-AEFE-0741C3DCD3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CC2D12-74C8-4514-A49E-F0CA7F3680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417F849-7254-42E4-A371-6BC174F72F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7D31D7-2E77-42FE-A07F-0BB65B06D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E5CD5-9F7C-48A2-AE38-B80070C9CEEE}" type="datetimeFigureOut">
              <a:rPr lang="en-IN" smtClean="0"/>
              <a:t>13-02-2021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AC9B2F5-01DE-44A5-9124-64E27A3BD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09A638-16A4-49CD-8356-DE1D1BE8E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0D461-728A-452D-A356-F94F310AEF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348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27281-B797-40FA-9CF4-B180F1FBF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B451F2-0021-49C5-A505-6ABA3D4DB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E5CD5-9F7C-48A2-AE38-B80070C9CEEE}" type="datetimeFigureOut">
              <a:rPr lang="en-IN" smtClean="0"/>
              <a:t>13-02-2021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5ECACD-80C1-4DC5-8D10-CF7A96E69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C650E9-48AA-4202-8DFD-DAD085B98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0D461-728A-452D-A356-F94F310AEF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52391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B7E70DE-1D48-4541-A4DA-5C9E868EE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E5CD5-9F7C-48A2-AE38-B80070C9CEEE}" type="datetimeFigureOut">
              <a:rPr lang="en-IN" smtClean="0"/>
              <a:t>13-02-2021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DFA5032-B7FD-4EA8-A8BC-86B1E6CE0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F8BB2B-FDC0-4C7A-9C08-BDF897911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0D461-728A-452D-A356-F94F310AEF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32351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E943F-B437-490F-A1DA-B1CCA65C6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2EBC85-AF30-4323-8AEB-E605968DD6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A6F98B-9098-4CE0-BFB0-6EB8CB9DC9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33013E-507A-4816-A158-43385E8E7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E5CD5-9F7C-48A2-AE38-B80070C9CEEE}" type="datetimeFigureOut">
              <a:rPr lang="en-IN" smtClean="0"/>
              <a:t>13-02-2021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063B02-FBF6-40A2-B1DE-489C92A7C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44A33B-04E7-4B9C-B325-534ABA8E4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0D461-728A-452D-A356-F94F310AEF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38528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2B7E4-FB69-4D54-B199-4B6E2CCE4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F956FBB-E194-4098-8F3B-045854D5C1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3F89E3-93FE-4195-9DF1-D794670B5F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2EE0F0-2891-423B-A4DC-F4FF61963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E5CD5-9F7C-48A2-AE38-B80070C9CEEE}" type="datetimeFigureOut">
              <a:rPr lang="en-IN" smtClean="0"/>
              <a:t>13-02-2021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C89411-6A19-4B22-B51C-EA221B8F3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8AE42A-15D0-426E-A585-5FBCFC020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0D461-728A-452D-A356-F94F310AEF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07341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BC3F9F3-11EC-4A6D-8F93-EABE641C8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620764-2ECF-4F6E-B236-A769FEF896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36362C-9F41-4201-8B86-273D9082FA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E5CD5-9F7C-48A2-AE38-B80070C9CEEE}" type="datetimeFigureOut">
              <a:rPr lang="en-IN" smtClean="0"/>
              <a:t>13-02-2021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C9F431-31BB-423B-B2AF-C36FAD6910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67AE99-23F2-4F05-9FD0-5FDACECB34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0D461-728A-452D-A356-F94F310AEF2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97678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60C92FA-7537-4557-9C73-68CCB63F84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6543" y="1917264"/>
            <a:ext cx="2143125" cy="2143125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EA084ABB-0E8E-4496-A496-02CFB1468F54}"/>
              </a:ext>
            </a:extLst>
          </p:cNvPr>
          <p:cNvSpPr/>
          <p:nvPr/>
        </p:nvSpPr>
        <p:spPr>
          <a:xfrm>
            <a:off x="4819650" y="666750"/>
            <a:ext cx="5334000" cy="10858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rgbClr val="1721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Management   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0FD6C66-AFB6-4D2A-B3A3-CF4AD97E4927}"/>
              </a:ext>
            </a:extLst>
          </p:cNvPr>
          <p:cNvSpPr txBox="1"/>
          <p:nvPr/>
        </p:nvSpPr>
        <p:spPr>
          <a:xfrm>
            <a:off x="4591050" y="2829282"/>
            <a:ext cx="6810375" cy="246221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IN" sz="180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Session 7</a:t>
            </a:r>
          </a:p>
          <a:p>
            <a:pPr marL="0" indent="0" algn="ctr">
              <a:buNone/>
            </a:pPr>
            <a:endParaRPr lang="en-IN" b="1" u="sng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b="1" u="sng" kern="50" dirty="0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Vendor Development</a:t>
            </a:r>
            <a:endParaRPr lang="en-IN" sz="1800" kern="50" dirty="0">
              <a:effectLst/>
              <a:latin typeface="Liberation Serif"/>
              <a:ea typeface="Droid Sans Fallback"/>
              <a:cs typeface="FreeSans"/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2000" kern="50" dirty="0">
                <a:effectLst/>
                <a:latin typeface="Times New Roman" panose="02020603050405020304" pitchFamily="18" charset="0"/>
                <a:ea typeface="Droid Sans Fallback"/>
              </a:rPr>
              <a:t>Vendor evaluation Methods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2000" kern="50" dirty="0">
                <a:effectLst/>
                <a:latin typeface="Times New Roman" panose="02020603050405020304" pitchFamily="18" charset="0"/>
                <a:ea typeface="Droid Sans Fallback"/>
              </a:rPr>
              <a:t>Vendor Rating Plan </a:t>
            </a:r>
            <a:endParaRPr lang="en-IN" sz="2000" b="1" u="sng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n-US" sz="2000" dirty="0"/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n-US" sz="2000" dirty="0"/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n-IN" sz="20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70B6C30-C449-4200-AE2A-D17F399FFA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3259" y="4286249"/>
            <a:ext cx="2588641" cy="1781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9024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36D5F8-382F-4A34-8856-FC74C16BD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Vendor Training</a:t>
            </a:r>
            <a:endParaRPr lang="en-IN" sz="2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9068A3-98FF-4A56-9E82-18A3030DC3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61252" y="2395469"/>
            <a:ext cx="8292548" cy="2613853"/>
          </a:xfrm>
          <a:ln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Just in Time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Total quality commitment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Statistical process control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Managerial assistance for quality 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1960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52002-96B0-4BEC-BC47-C0A5C8C5F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Practice - Problem</a:t>
            </a:r>
            <a:endParaRPr lang="en-IN" sz="2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836064-266B-4A3A-9F3C-31000023D6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4675"/>
            <a:ext cx="10515600" cy="4351338"/>
          </a:xfrm>
        </p:spPr>
        <p:txBody>
          <a:bodyPr>
            <a:normAutofit/>
          </a:bodyPr>
          <a:lstStyle/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Calculate Vendor rating for the following</a:t>
            </a: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6D1F40E-0941-4E3F-9CDE-AE15EC6DC2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2801981"/>
              </p:ext>
            </p:extLst>
          </p:nvPr>
        </p:nvGraphicFramePr>
        <p:xfrm>
          <a:off x="940904" y="2760501"/>
          <a:ext cx="9435548" cy="25872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5137">
                  <a:extLst>
                    <a:ext uri="{9D8B030D-6E8A-4147-A177-3AD203B41FA5}">
                      <a16:colId xmlns:a16="http://schemas.microsoft.com/office/drawing/2014/main" val="1831461605"/>
                    </a:ext>
                  </a:extLst>
                </a:gridCol>
                <a:gridCol w="2132002">
                  <a:extLst>
                    <a:ext uri="{9D8B030D-6E8A-4147-A177-3AD203B41FA5}">
                      <a16:colId xmlns:a16="http://schemas.microsoft.com/office/drawing/2014/main" val="205871872"/>
                    </a:ext>
                  </a:extLst>
                </a:gridCol>
                <a:gridCol w="1919522">
                  <a:extLst>
                    <a:ext uri="{9D8B030D-6E8A-4147-A177-3AD203B41FA5}">
                      <a16:colId xmlns:a16="http://schemas.microsoft.com/office/drawing/2014/main" val="1214477620"/>
                    </a:ext>
                  </a:extLst>
                </a:gridCol>
                <a:gridCol w="2358887">
                  <a:extLst>
                    <a:ext uri="{9D8B030D-6E8A-4147-A177-3AD203B41FA5}">
                      <a16:colId xmlns:a16="http://schemas.microsoft.com/office/drawing/2014/main" val="3517465291"/>
                    </a:ext>
                  </a:extLst>
                </a:gridCol>
              </a:tblGrid>
              <a:tr h="431211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Supplier data</a:t>
                      </a:r>
                      <a:endParaRPr lang="en-IN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IN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IN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IN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565093"/>
                  </a:ext>
                </a:extLst>
              </a:tr>
              <a:tr h="431211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Quantity Supplied</a:t>
                      </a:r>
                      <a:endParaRPr lang="en-IN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en-IN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en-IN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endParaRPr lang="en-IN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2515721"/>
                  </a:ext>
                </a:extLst>
              </a:tr>
              <a:tr h="431211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Quantity Accepted</a:t>
                      </a:r>
                      <a:endParaRPr lang="en-IN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</a:t>
                      </a:r>
                      <a:endParaRPr lang="en-IN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en-IN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en-IN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5309338"/>
                  </a:ext>
                </a:extLst>
              </a:tr>
              <a:tr h="431211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Price of each item (Rs)</a:t>
                      </a:r>
                      <a:endParaRPr lang="en-IN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IN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4.2</a:t>
                      </a:r>
                      <a:endParaRPr lang="en-IN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</a:t>
                      </a:r>
                      <a:endParaRPr lang="en-IN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4176663"/>
                  </a:ext>
                </a:extLst>
              </a:tr>
              <a:tr h="431211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Delivery promised (weeks)</a:t>
                      </a:r>
                      <a:endParaRPr lang="en-IN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IN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IN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IN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8048336"/>
                  </a:ext>
                </a:extLst>
              </a:tr>
              <a:tr h="431211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Actual deliveries made in</a:t>
                      </a:r>
                      <a:endParaRPr lang="en-IN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IN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en-IN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IN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0181588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8471AE87-A44D-4177-803B-9AF1B5A76306}"/>
              </a:ext>
            </a:extLst>
          </p:cNvPr>
          <p:cNvSpPr txBox="1"/>
          <p:nvPr/>
        </p:nvSpPr>
        <p:spPr>
          <a:xfrm>
            <a:off x="3048000" y="5569545"/>
            <a:ext cx="6096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Weightage for quality = 70%</a:t>
            </a:r>
          </a:p>
          <a:p>
            <a:r>
              <a:rPr lang="en-US" sz="200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Price = 20%</a:t>
            </a:r>
          </a:p>
          <a:p>
            <a:r>
              <a:rPr lang="en-US" sz="200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Delivery=10%</a:t>
            </a:r>
            <a:endParaRPr lang="en-IN" sz="20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60867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A1004-32FC-44D1-8C1D-B53819794B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Practice - Problem</a:t>
            </a:r>
            <a:endParaRPr lang="en-IN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8251B-752B-440C-BCF1-176F22787A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Quality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23B3986-EDFA-4311-AE7D-5ACD98670C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5821873"/>
              </p:ext>
            </p:extLst>
          </p:nvPr>
        </p:nvGraphicFramePr>
        <p:xfrm>
          <a:off x="1616764" y="2733995"/>
          <a:ext cx="8931964" cy="23813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991">
                  <a:extLst>
                    <a:ext uri="{9D8B030D-6E8A-4147-A177-3AD203B41FA5}">
                      <a16:colId xmlns:a16="http://schemas.microsoft.com/office/drawing/2014/main" val="1781002408"/>
                    </a:ext>
                  </a:extLst>
                </a:gridCol>
                <a:gridCol w="2232991">
                  <a:extLst>
                    <a:ext uri="{9D8B030D-6E8A-4147-A177-3AD203B41FA5}">
                      <a16:colId xmlns:a16="http://schemas.microsoft.com/office/drawing/2014/main" val="416131642"/>
                    </a:ext>
                  </a:extLst>
                </a:gridCol>
                <a:gridCol w="2232991">
                  <a:extLst>
                    <a:ext uri="{9D8B030D-6E8A-4147-A177-3AD203B41FA5}">
                      <a16:colId xmlns:a16="http://schemas.microsoft.com/office/drawing/2014/main" val="3088651012"/>
                    </a:ext>
                  </a:extLst>
                </a:gridCol>
                <a:gridCol w="2232991">
                  <a:extLst>
                    <a:ext uri="{9D8B030D-6E8A-4147-A177-3AD203B41FA5}">
                      <a16:colId xmlns:a16="http://schemas.microsoft.com/office/drawing/2014/main" val="3917822080"/>
                    </a:ext>
                  </a:extLst>
                </a:gridCol>
              </a:tblGrid>
              <a:tr h="524703">
                <a:tc>
                  <a:txBody>
                    <a:bodyPr/>
                    <a:lstStyle/>
                    <a:p>
                      <a:endParaRPr lang="en-IN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IN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IN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IN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4820471"/>
                  </a:ext>
                </a:extLst>
              </a:tr>
              <a:tr h="92832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Percentage Accepted</a:t>
                      </a:r>
                      <a:endParaRPr lang="en-IN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78/90*100 =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86.66</a:t>
                      </a:r>
                      <a:endParaRPr lang="en-IN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80/80 *100 =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en-IN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70/75*100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93.33%</a:t>
                      </a:r>
                      <a:endParaRPr lang="en-IN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8364822"/>
                  </a:ext>
                </a:extLst>
              </a:tr>
              <a:tr h="92832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Quality Rating</a:t>
                      </a:r>
                    </a:p>
                    <a:p>
                      <a:endParaRPr lang="en-IN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86.66*0.7=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rgbClr val="00B05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60.66</a:t>
                      </a:r>
                      <a:endParaRPr lang="en-IN" sz="2000" dirty="0">
                        <a:solidFill>
                          <a:srgbClr val="00B05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100*0.7 =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rgbClr val="00B05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en-IN" sz="2000" dirty="0">
                        <a:solidFill>
                          <a:srgbClr val="00B05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93.3*0.7=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rgbClr val="00B05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65.33</a:t>
                      </a:r>
                      <a:endParaRPr lang="en-IN" sz="2000" dirty="0">
                        <a:solidFill>
                          <a:srgbClr val="00B05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82219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78910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510E0-BCF0-4618-8B74-C2BB45324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Practice - Problem</a:t>
            </a:r>
            <a:endParaRPr lang="en-IN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C23374-5C34-4F3B-A8FA-CEC8ED0EEA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Price rating = lowest price / Net Price *100</a:t>
            </a:r>
          </a:p>
          <a:p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DDD3474-97CE-4A31-9B13-7FEEFF3BE4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9028998"/>
              </p:ext>
            </p:extLst>
          </p:nvPr>
        </p:nvGraphicFramePr>
        <p:xfrm>
          <a:off x="1616764" y="2733995"/>
          <a:ext cx="8931964" cy="24588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991">
                  <a:extLst>
                    <a:ext uri="{9D8B030D-6E8A-4147-A177-3AD203B41FA5}">
                      <a16:colId xmlns:a16="http://schemas.microsoft.com/office/drawing/2014/main" val="1781002408"/>
                    </a:ext>
                  </a:extLst>
                </a:gridCol>
                <a:gridCol w="2232991">
                  <a:extLst>
                    <a:ext uri="{9D8B030D-6E8A-4147-A177-3AD203B41FA5}">
                      <a16:colId xmlns:a16="http://schemas.microsoft.com/office/drawing/2014/main" val="416131642"/>
                    </a:ext>
                  </a:extLst>
                </a:gridCol>
                <a:gridCol w="2232991">
                  <a:extLst>
                    <a:ext uri="{9D8B030D-6E8A-4147-A177-3AD203B41FA5}">
                      <a16:colId xmlns:a16="http://schemas.microsoft.com/office/drawing/2014/main" val="3088651012"/>
                    </a:ext>
                  </a:extLst>
                </a:gridCol>
                <a:gridCol w="2232991">
                  <a:extLst>
                    <a:ext uri="{9D8B030D-6E8A-4147-A177-3AD203B41FA5}">
                      <a16:colId xmlns:a16="http://schemas.microsoft.com/office/drawing/2014/main" val="3917822080"/>
                    </a:ext>
                  </a:extLst>
                </a:gridCol>
              </a:tblGrid>
              <a:tr h="524703">
                <a:tc>
                  <a:txBody>
                    <a:bodyPr/>
                    <a:lstStyle/>
                    <a:p>
                      <a:endParaRPr lang="en-IN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IN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IN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IN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4820471"/>
                  </a:ext>
                </a:extLst>
              </a:tr>
              <a:tr h="92832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Price Rating</a:t>
                      </a:r>
                      <a:endParaRPr lang="en-IN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3.9/4*100=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97.5</a:t>
                      </a:r>
                      <a:endParaRPr lang="en-IN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3.9/4.2*100=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92.85</a:t>
                      </a:r>
                      <a:endParaRPr lang="en-IN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3.9/3.9*100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en-IN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8364822"/>
                  </a:ext>
                </a:extLst>
              </a:tr>
              <a:tr h="92832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Price  Rating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20%</a:t>
                      </a:r>
                    </a:p>
                    <a:p>
                      <a:endParaRPr lang="en-IN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97.5*0.2=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rgbClr val="00B05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19.5</a:t>
                      </a:r>
                      <a:endParaRPr lang="en-IN" sz="2000" dirty="0">
                        <a:solidFill>
                          <a:srgbClr val="00B05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92.85*0.2 =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rgbClr val="00B05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18.57</a:t>
                      </a:r>
                      <a:endParaRPr lang="en-IN" sz="2000" dirty="0">
                        <a:solidFill>
                          <a:srgbClr val="00B05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100*0.2=</a:t>
                      </a:r>
                    </a:p>
                    <a:p>
                      <a:pPr algn="ctr"/>
                      <a:r>
                        <a:rPr lang="en-US" sz="2000" dirty="0">
                          <a:solidFill>
                            <a:srgbClr val="00B05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IN" sz="2000" dirty="0">
                        <a:solidFill>
                          <a:srgbClr val="00B05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82219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75781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E1865-E58F-4860-8BAA-E00E27B64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Practice - Problem</a:t>
            </a:r>
            <a:endParaRPr lang="en-IN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6668F3-0DC9-40B9-A8A7-9A6DE61CBE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Delivery Rating</a:t>
            </a:r>
          </a:p>
          <a:p>
            <a:pPr marL="0" indent="0">
              <a:buNone/>
            </a:pP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696A7B6-5740-43B5-90A3-141BF5D8A8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482647"/>
              </p:ext>
            </p:extLst>
          </p:nvPr>
        </p:nvGraphicFramePr>
        <p:xfrm>
          <a:off x="1616764" y="2733995"/>
          <a:ext cx="8931964" cy="24588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991">
                  <a:extLst>
                    <a:ext uri="{9D8B030D-6E8A-4147-A177-3AD203B41FA5}">
                      <a16:colId xmlns:a16="http://schemas.microsoft.com/office/drawing/2014/main" val="1781002408"/>
                    </a:ext>
                  </a:extLst>
                </a:gridCol>
                <a:gridCol w="2232991">
                  <a:extLst>
                    <a:ext uri="{9D8B030D-6E8A-4147-A177-3AD203B41FA5}">
                      <a16:colId xmlns:a16="http://schemas.microsoft.com/office/drawing/2014/main" val="416131642"/>
                    </a:ext>
                  </a:extLst>
                </a:gridCol>
                <a:gridCol w="2232991">
                  <a:extLst>
                    <a:ext uri="{9D8B030D-6E8A-4147-A177-3AD203B41FA5}">
                      <a16:colId xmlns:a16="http://schemas.microsoft.com/office/drawing/2014/main" val="3088651012"/>
                    </a:ext>
                  </a:extLst>
                </a:gridCol>
                <a:gridCol w="2232991">
                  <a:extLst>
                    <a:ext uri="{9D8B030D-6E8A-4147-A177-3AD203B41FA5}">
                      <a16:colId xmlns:a16="http://schemas.microsoft.com/office/drawing/2014/main" val="3917822080"/>
                    </a:ext>
                  </a:extLst>
                </a:gridCol>
              </a:tblGrid>
              <a:tr h="524703">
                <a:tc>
                  <a:txBody>
                    <a:bodyPr/>
                    <a:lstStyle/>
                    <a:p>
                      <a:endParaRPr lang="en-IN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IN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IN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IN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4820471"/>
                  </a:ext>
                </a:extLst>
              </a:tr>
              <a:tr h="92832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Vendor Rating</a:t>
                      </a:r>
                      <a:endParaRPr lang="en-IN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6/8*100=</a:t>
                      </a:r>
                    </a:p>
                    <a:p>
                      <a:pPr algn="ctr"/>
                      <a:r>
                        <a:rPr lang="en-IN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6/6.2*100=</a:t>
                      </a:r>
                    </a:p>
                    <a:p>
                      <a:pPr algn="ctr"/>
                      <a:r>
                        <a:rPr lang="en-IN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96.77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6/7*100=</a:t>
                      </a:r>
                    </a:p>
                    <a:p>
                      <a:pPr algn="ctr"/>
                      <a:r>
                        <a:rPr lang="en-IN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85.7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8364822"/>
                  </a:ext>
                </a:extLst>
              </a:tr>
              <a:tr h="92832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Delivery  Rating</a:t>
                      </a:r>
                    </a:p>
                    <a:p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10%</a:t>
                      </a:r>
                    </a:p>
                    <a:p>
                      <a:endParaRPr lang="en-IN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75*0.10 =</a:t>
                      </a:r>
                    </a:p>
                    <a:p>
                      <a:pPr algn="ctr"/>
                      <a:r>
                        <a:rPr lang="en-IN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96.77*0.10=</a:t>
                      </a:r>
                    </a:p>
                    <a:p>
                      <a:pPr algn="ctr"/>
                      <a:r>
                        <a:rPr lang="en-IN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9.68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85.7*0.10=</a:t>
                      </a:r>
                    </a:p>
                    <a:p>
                      <a:pPr algn="ctr"/>
                      <a:r>
                        <a:rPr lang="en-IN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8.57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82219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49479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525EC-D27C-46AE-960D-D1D412544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Practice - Problem</a:t>
            </a:r>
            <a:endParaRPr lang="en-IN" sz="2400" dirty="0"/>
          </a:p>
        </p:txBody>
      </p:sp>
      <p:graphicFrame>
        <p:nvGraphicFramePr>
          <p:cNvPr id="8" name="Table 4">
            <a:extLst>
              <a:ext uri="{FF2B5EF4-FFF2-40B4-BE49-F238E27FC236}">
                <a16:creationId xmlns:a16="http://schemas.microsoft.com/office/drawing/2014/main" id="{0D7CA75A-6E39-470D-9EBC-A6E5AC0F38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875142"/>
              </p:ext>
            </p:extLst>
          </p:nvPr>
        </p:nvGraphicFramePr>
        <p:xfrm>
          <a:off x="1630018" y="1857695"/>
          <a:ext cx="8931964" cy="441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991">
                  <a:extLst>
                    <a:ext uri="{9D8B030D-6E8A-4147-A177-3AD203B41FA5}">
                      <a16:colId xmlns:a16="http://schemas.microsoft.com/office/drawing/2014/main" val="1781002408"/>
                    </a:ext>
                  </a:extLst>
                </a:gridCol>
                <a:gridCol w="2232991">
                  <a:extLst>
                    <a:ext uri="{9D8B030D-6E8A-4147-A177-3AD203B41FA5}">
                      <a16:colId xmlns:a16="http://schemas.microsoft.com/office/drawing/2014/main" val="416131642"/>
                    </a:ext>
                  </a:extLst>
                </a:gridCol>
                <a:gridCol w="2232991">
                  <a:extLst>
                    <a:ext uri="{9D8B030D-6E8A-4147-A177-3AD203B41FA5}">
                      <a16:colId xmlns:a16="http://schemas.microsoft.com/office/drawing/2014/main" val="3088651012"/>
                    </a:ext>
                  </a:extLst>
                </a:gridCol>
                <a:gridCol w="2232991">
                  <a:extLst>
                    <a:ext uri="{9D8B030D-6E8A-4147-A177-3AD203B41FA5}">
                      <a16:colId xmlns:a16="http://schemas.microsoft.com/office/drawing/2014/main" val="3917822080"/>
                    </a:ext>
                  </a:extLst>
                </a:gridCol>
              </a:tblGrid>
              <a:tr h="524703">
                <a:tc>
                  <a:txBody>
                    <a:bodyPr/>
                    <a:lstStyle/>
                    <a:p>
                      <a:r>
                        <a:rPr lang="en-IN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Rating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en-IN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IN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</a:p>
                    <a:p>
                      <a:pPr algn="ctr"/>
                      <a:endParaRPr lang="en-IN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4820471"/>
                  </a:ext>
                </a:extLst>
              </a:tr>
              <a:tr h="928320"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Quality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60.6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65.3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8364822"/>
                  </a:ext>
                </a:extLst>
              </a:tr>
              <a:tr h="92832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Price</a:t>
                      </a:r>
                    </a:p>
                    <a:p>
                      <a:pPr algn="ctr"/>
                      <a:endParaRPr lang="en-IN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solidFill>
                            <a:srgbClr val="00B05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solidFill>
                            <a:srgbClr val="00B05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18.57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solidFill>
                            <a:srgbClr val="00B05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8221967"/>
                  </a:ext>
                </a:extLst>
              </a:tr>
              <a:tr h="928320"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Delivery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9.67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380447"/>
                  </a:ext>
                </a:extLst>
              </a:tr>
              <a:tr h="928320"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87.8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98.24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93.8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30863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16135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55459B6-9446-4518-8116-5F2A7155A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Vendor Rating Benefits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47EE972F-394C-4CF0-A92C-A899F35BBCB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981075" y="1913434"/>
            <a:ext cx="10515600" cy="4124206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Courier New" panose="02070309020205020404" pitchFamily="49" charset="0"/>
              <a:buChar char="o"/>
              <a:tabLst/>
            </a:pP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Helping in judgment and make it possible to consider all relevant criteria in assessing suppliers.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Courier New" panose="02070309020205020404" pitchFamily="49" charset="0"/>
              <a:buChar char="o"/>
              <a:tabLst/>
            </a:pP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Providing feedback from all areas in one package.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Courier New" panose="02070309020205020404" pitchFamily="49" charset="0"/>
              <a:buChar char="o"/>
              <a:tabLst/>
            </a:pP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Facilitating better communication with vendors.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Courier New" panose="02070309020205020404" pitchFamily="49" charset="0"/>
              <a:buChar char="o"/>
              <a:tabLst/>
            </a:pP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Providing overall control of the vendor base.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Courier New" panose="02070309020205020404" pitchFamily="49" charset="0"/>
              <a:buChar char="o"/>
              <a:tabLst/>
            </a:pP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Requiring specific action to correct identified performance weaknesses.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Courier New" panose="02070309020205020404" pitchFamily="49" charset="0"/>
              <a:buChar char="o"/>
              <a:tabLst/>
            </a:pP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Establishing continuous review standards for vendors, thus ensuring continuous improvement of vendor performance.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Courier New" panose="02070309020205020404" pitchFamily="49" charset="0"/>
              <a:buChar char="o"/>
              <a:tabLst/>
            </a:pP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Building vendor partnerships, especially with suppliers having strategic links.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Courier New" panose="02070309020205020404" pitchFamily="49" charset="0"/>
              <a:buChar char="o"/>
              <a:tabLst/>
            </a:pP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Developing a performance-based culture.</a:t>
            </a: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</a:br>
            <a:b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</a:b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554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706560-33C5-47AD-9A05-93CC9FC27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Review Session-6</a:t>
            </a:r>
            <a:endParaRPr lang="en-IN" sz="2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F3137F-4767-4246-AB92-8000C8BEA0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26296" y="2474982"/>
            <a:ext cx="8146774" cy="2680114"/>
          </a:xfrm>
          <a:ln>
            <a:solidFill>
              <a:schemeClr val="accent2"/>
            </a:solidFill>
          </a:ln>
        </p:spPr>
        <p:txBody>
          <a:bodyPr/>
          <a:lstStyle/>
          <a:p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Vendor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Vendor Development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Vendor Selection process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Vendor rating / Evaluation methods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47114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47E6E43-78F4-4187-A3F4-B1A900327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Vendor Rating / Evaluation Methods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6B5D92-C43D-4A5B-94A1-108741E77C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48025" y="2406650"/>
            <a:ext cx="7991475" cy="2898775"/>
          </a:xfrm>
          <a:ln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Carter’s 10 C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Categorial Method 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Weighted point Method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Composite Rating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Cost Ratio Method</a:t>
            </a: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3402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AEDC9-FF11-4600-BCDE-C42F573F0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 Ratio Method</a:t>
            </a:r>
            <a:endParaRPr lang="en-IN" sz="2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2C6F0F6-2C52-438F-8F0C-E3A1B02A01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8" y="2435225"/>
            <a:ext cx="9631017" cy="3223453"/>
          </a:xfrm>
          <a:solidFill>
            <a:schemeClr val="bg1"/>
          </a:solidFill>
          <a:ln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b="0" i="0" dirty="0">
              <a:solidFill>
                <a:srgbClr val="2222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b="0" i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Supplier Rating is done on the basis of different costs incurred for procuring the materials from different suppliers</a:t>
            </a:r>
          </a:p>
          <a:p>
            <a:pPr lvl="1"/>
            <a:r>
              <a:rPr lang="en-US" sz="20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Quality</a:t>
            </a:r>
          </a:p>
          <a:p>
            <a:pPr lvl="1"/>
            <a:r>
              <a:rPr lang="en-US" sz="20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Transportation</a:t>
            </a:r>
          </a:p>
          <a:p>
            <a:pPr lvl="1"/>
            <a:r>
              <a:rPr lang="en-US" sz="20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Packing</a:t>
            </a:r>
          </a:p>
          <a:p>
            <a:pPr lvl="1"/>
            <a:r>
              <a:rPr lang="en-US" sz="20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Duties </a:t>
            </a:r>
          </a:p>
          <a:p>
            <a:pPr marL="457200" lvl="1" indent="0">
              <a:buNone/>
            </a:pPr>
            <a:r>
              <a:rPr lang="en-US" sz="20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Higher  the Cost .. Lower supplier rating</a:t>
            </a:r>
            <a:endParaRPr lang="en-IN" sz="2000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1202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66D82-4A42-44F2-A4A4-7BAEA3F08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 Ratio Method</a:t>
            </a:r>
            <a:endParaRPr lang="en-IN" sz="2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1DE714-E0C4-4B19-AECF-A4D1C409E3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79374" y="2435225"/>
            <a:ext cx="9074426" cy="3210201"/>
          </a:xfrm>
          <a:solidFill>
            <a:schemeClr val="bg1"/>
          </a:solidFill>
          <a:ln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r>
              <a:rPr lang="en-IN" sz="2200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</a:p>
          <a:p>
            <a:r>
              <a:rPr lang="en-IN" sz="22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Purchasing of 2.0 lakh material</a:t>
            </a:r>
          </a:p>
          <a:p>
            <a:pPr marL="0" indent="0">
              <a:buNone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Cost relating to quality = 2000</a:t>
            </a:r>
          </a:p>
          <a:p>
            <a:pPr marL="0" indent="0">
              <a:buNone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Quality Cost Ratio= (2000/ 200000) *100 = 1%</a:t>
            </a:r>
          </a:p>
          <a:p>
            <a:pPr marL="0" indent="0">
              <a:buNone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Cost of Delivery = 1000</a:t>
            </a:r>
          </a:p>
          <a:p>
            <a:pPr marL="0" indent="0">
              <a:buNone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Delivery Cost Ratio = (1000/200000)*100 = 0.5%</a:t>
            </a:r>
          </a:p>
        </p:txBody>
      </p:sp>
    </p:spTree>
    <p:extLst>
      <p:ext uri="{BB962C8B-B14F-4D97-AF65-F5344CB8AC3E}">
        <p14:creationId xmlns:p14="http://schemas.microsoft.com/office/powerpoint/2010/main" val="1620582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1429A9-A137-411F-8132-7F84E606B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 Methods</a:t>
            </a:r>
            <a:endParaRPr lang="en-IN" sz="2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695E14-5CE4-4A01-B18D-B7281D6301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Vendor Audit</a:t>
            </a: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33A8B6A-FD50-4675-82B7-BA8B07761503}"/>
              </a:ext>
            </a:extLst>
          </p:cNvPr>
          <p:cNvSpPr/>
          <p:nvPr/>
        </p:nvSpPr>
        <p:spPr>
          <a:xfrm>
            <a:off x="4797286" y="2503798"/>
            <a:ext cx="6029739" cy="29949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 Regarding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Vendor production capability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Quality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Delivery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Process Design &amp; improvement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Materials management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C05321A1-8BDB-48ED-8312-2AC3FC55839B}"/>
              </a:ext>
            </a:extLst>
          </p:cNvPr>
          <p:cNvSpPr/>
          <p:nvPr/>
        </p:nvSpPr>
        <p:spPr>
          <a:xfrm>
            <a:off x="3422373" y="3429000"/>
            <a:ext cx="848139" cy="771041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89449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8A42FC-D6C8-40DD-B48C-2578B4C88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Supplier Certification</a:t>
            </a:r>
            <a:endParaRPr lang="en-IN" sz="2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55511E-BD2E-4022-A278-99B454C486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7026" y="2435224"/>
            <a:ext cx="8146774" cy="2746375"/>
          </a:xfrm>
          <a:ln>
            <a:solidFill>
              <a:schemeClr val="accent2"/>
            </a:solidFill>
          </a:ln>
        </p:spPr>
        <p:txBody>
          <a:bodyPr/>
          <a:lstStyle/>
          <a:p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Detailed examination for  supplier policies &amp; capabilities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ISO 9000 certification- reduces risk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Certified suppliers – world class suppliers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Less inspection required</a:t>
            </a:r>
          </a:p>
          <a:p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677033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65E4BF-CFF6-4986-8D41-DEB03325B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Problems in Developing Vendor Relationships</a:t>
            </a:r>
            <a:endParaRPr lang="en-IN" sz="2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D050C7-9593-4031-957F-FE5FC822C1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92557" y="2501486"/>
            <a:ext cx="7961243" cy="3037923"/>
          </a:xfrm>
          <a:ln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Timely billing &amp; payments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Shipments &amp; Delivery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Quality &amp; Accuracy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Performance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srgbClr val="0A202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200" b="0" i="0" dirty="0">
                <a:solidFill>
                  <a:srgbClr val="0A202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rends in order to make smart decisions 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66718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FC1A3-3456-4153-AC06-3F3C1507B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Vendor Motivation</a:t>
            </a:r>
            <a:endParaRPr lang="en-IN" sz="2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C5FC26-7461-47ED-99FD-C81667924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2799" y="2302704"/>
            <a:ext cx="7815470" cy="3382479"/>
          </a:xfrm>
          <a:ln>
            <a:solidFill>
              <a:schemeClr val="accent2"/>
            </a:solidFill>
          </a:ln>
        </p:spPr>
        <p:txBody>
          <a:bodyPr/>
          <a:lstStyle/>
          <a:p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Rewards-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Repeat orders</a:t>
            </a:r>
          </a:p>
          <a:p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Punishments-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to award contracts</a:t>
            </a:r>
          </a:p>
          <a:p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915789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481</Words>
  <Application>Microsoft Office PowerPoint</Application>
  <PresentationFormat>Widescreen</PresentationFormat>
  <Paragraphs>192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Calibri</vt:lpstr>
      <vt:lpstr>Calibri Light</vt:lpstr>
      <vt:lpstr>Courier New</vt:lpstr>
      <vt:lpstr>Helvetica Neue</vt:lpstr>
      <vt:lpstr>Liberation Serif</vt:lpstr>
      <vt:lpstr>Times New Roman</vt:lpstr>
      <vt:lpstr>Office Theme</vt:lpstr>
      <vt:lpstr>PowerPoint Presentation</vt:lpstr>
      <vt:lpstr>Review Session-6</vt:lpstr>
      <vt:lpstr>Vendor Rating / Evaluation Methods</vt:lpstr>
      <vt:lpstr>Cost Ratio Method</vt:lpstr>
      <vt:lpstr>Cost Ratio Method</vt:lpstr>
      <vt:lpstr>Other Methods</vt:lpstr>
      <vt:lpstr>Supplier Certification</vt:lpstr>
      <vt:lpstr>Problems in Developing Vendor Relationships</vt:lpstr>
      <vt:lpstr>Vendor Motivation</vt:lpstr>
      <vt:lpstr>Vendor Training</vt:lpstr>
      <vt:lpstr>Practice - Problem</vt:lpstr>
      <vt:lpstr>Practice - Problem</vt:lpstr>
      <vt:lpstr>Practice - Problem</vt:lpstr>
      <vt:lpstr>Practice - Problem</vt:lpstr>
      <vt:lpstr>Practice - Problem</vt:lpstr>
      <vt:lpstr>Vendor Rating Benefits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Vikram Hande</dc:creator>
  <cp:lastModifiedBy>Rishik hande</cp:lastModifiedBy>
  <cp:revision>16</cp:revision>
  <dcterms:created xsi:type="dcterms:W3CDTF">2021-02-01T12:20:57Z</dcterms:created>
  <dcterms:modified xsi:type="dcterms:W3CDTF">2021-02-13T16:59:32Z</dcterms:modified>
</cp:coreProperties>
</file>