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368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5" r:id="rId16"/>
    <p:sldId id="268" r:id="rId17"/>
    <p:sldId id="269" r:id="rId18"/>
    <p:sldId id="270" r:id="rId19"/>
    <p:sldId id="271" r:id="rId20"/>
    <p:sldId id="272" r:id="rId21"/>
    <p:sldId id="375" r:id="rId22"/>
    <p:sldId id="371" r:id="rId23"/>
    <p:sldId id="372" r:id="rId24"/>
    <p:sldId id="373" r:id="rId25"/>
    <p:sldId id="374" r:id="rId26"/>
    <p:sldId id="370" r:id="rId27"/>
    <p:sldId id="3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FB0D-9E27-4D8E-964C-CB8A1929F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9F9BF-1ECB-4C4F-AF6B-951BAD11B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E7271-A0A7-4DCB-9516-6DA699B8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7BF2-CB29-47F6-88A7-BD1CB4A0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9635F-450E-4E58-8EE3-40E1A5A7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85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83BD-CEF9-422F-B772-80E38FE2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DA186-F8DF-4E88-8BAD-17450F72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DB65F-9F50-468F-867C-0740DC49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8967-776E-4187-AA09-EB838268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321EA-2E79-4D36-B7A9-603E8DD9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29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58DDF-A2AB-4C1F-8BB2-172D13B4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FCC15-537A-4055-8A74-D2BBC2CE3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92B78-FC8A-438F-B416-AD16CFF1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5537F-9BD4-48EA-8290-6829CBFE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38623-1C8C-4FEB-93FE-3ACB1D71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80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DA32-5BD6-43EF-ACC3-C04A475C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28B2-14BF-4A93-9099-7386E3098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207D-5E31-4427-B7ED-350F28CC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813DE-800B-481B-A1FE-0A8EA9E3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6CFC9-176C-490A-B7C5-1D52D958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62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5345-2F2A-4847-9947-09191E5D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4FC32-57BA-4F6F-AD37-E1B49D7B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BCCAE-BDD1-4717-8913-551FA1D4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AD74-0514-4188-AD15-60B026BC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B8582-B293-4942-AD76-73D29B4E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482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0AAF-0312-4746-83CE-32E58094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C97B-0601-4991-9F16-A358B3612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408DD-CDD6-42EA-AD26-90363C085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A81C1-9BEC-41E0-9BB8-B6903B6A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7FE34-7BB4-45BC-A3C8-88DB20F4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DE97C-0023-43F0-8543-CEB58D45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30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2135-EC16-413A-9EDC-EE64BEB6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688B-47F2-4491-9A7E-23FA6A81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F06F9-B1CE-44CC-874F-3CC7AEC6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947D2-6BDC-4B70-BDBA-8C0938BC2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6EAC1-3052-42EF-AAE5-E69582647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CE1529-7A8C-4D57-9B49-0781FF4A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2F801-15EC-4416-B06D-889D3142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9D514-34E5-49E7-89E4-9C02C2CA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3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C01C-D929-49A8-8EF7-7E2DAFEF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C313C-2267-4A67-B5CC-79F6A4D4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C54F9-FC05-4E59-A11E-DE95A02E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5A62E-70CB-4666-83C5-42CF550C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4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AD23D-7D48-48CB-BEA9-ADA57B41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16223-B36E-4597-A061-5CE600C6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BE3B-BB85-4989-90C2-B005A069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61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9488-D9D5-4A30-954D-46E2FDDC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96C0-AB50-4349-9513-2BA3ABEF6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B9C19-E2F5-4B04-BE47-77E68DFB3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208FB-5866-41DC-85CF-208AB127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14561-AC7E-407A-9C16-CCA0C419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0712-5B6A-458F-BC0D-FB160E09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73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AEFE-AE0A-4652-A81B-372AEF25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39F8C-DD76-468D-BA96-154531653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3EBDA-8929-45D5-9D50-AC2E1FD2B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D2DC4-B024-47D8-8567-860A1A17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74E11-BE7D-4E30-ACA0-937D3E55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0BD13-573D-4EE0-8EE5-EA1BFDCB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41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5E0BE-BA49-4C38-835C-FCF208B5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B1532-D8A2-4CFF-9AB0-65C93D6AB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0581-4037-4F91-9AB3-757CA5BB6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1F9B-98F6-460D-9DAB-9B1DCE33B755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C8D68-B439-4E16-95A2-951D93277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7C29-4DEA-4E25-B9D9-F028AA1D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9453-B69E-4A22-ADEC-B3049E245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22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.gov.in/spotlight/government-e-marketplace-procurement-made-smart#tab=tab-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Qh9t-VLI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0C92FA-7537-4557-9C73-68CCB63F8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43" y="1917264"/>
            <a:ext cx="2143125" cy="2143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084ABB-0E8E-4496-A496-02CFB1468F54}"/>
              </a:ext>
            </a:extLst>
          </p:cNvPr>
          <p:cNvSpPr/>
          <p:nvPr/>
        </p:nvSpPr>
        <p:spPr>
          <a:xfrm>
            <a:off x="4819650" y="666750"/>
            <a:ext cx="5334000" cy="1085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rgbClr val="1721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Management  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D6C66-AFB6-4D2A-B3A3-CF4AD97E4927}"/>
              </a:ext>
            </a:extLst>
          </p:cNvPr>
          <p:cNvSpPr txBox="1"/>
          <p:nvPr/>
        </p:nvSpPr>
        <p:spPr>
          <a:xfrm>
            <a:off x="4467225" y="2494299"/>
            <a:ext cx="6810375" cy="2339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N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9</a:t>
            </a:r>
          </a:p>
          <a:p>
            <a:pPr marL="0" indent="0" algn="ctr">
              <a:buNone/>
            </a:pPr>
            <a:endParaRPr lang="en-IN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u="sng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Purchasing Management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latin typeface="Times New Roman" panose="02020603050405020304" pitchFamily="18" charset="0"/>
                <a:ea typeface="Droid Sans Fallback"/>
                <a:cs typeface="FreeSans"/>
              </a:rPr>
              <a:t>Classification of purchasing Goods</a:t>
            </a:r>
            <a:endParaRPr lang="en-IN" sz="1800" kern="50" dirty="0">
              <a:effectLst/>
              <a:latin typeface="Liberation Serif"/>
              <a:ea typeface="Droid Sans Fallback"/>
              <a:cs typeface="Free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Purchasing Cycle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latin typeface="Times New Roman" panose="02020603050405020304" pitchFamily="18" charset="0"/>
                <a:ea typeface="Droid Sans Fallback"/>
                <a:cs typeface="FreeSans"/>
              </a:rPr>
              <a:t>Purchasing Methods</a:t>
            </a:r>
            <a:endParaRPr lang="en-US" sz="1800" kern="50" dirty="0">
              <a:effectLst/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Make or Buy Decisions</a:t>
            </a:r>
            <a:endParaRPr lang="en-IN" sz="1800" kern="50" dirty="0">
              <a:effectLst/>
              <a:latin typeface="Liberation Serif"/>
              <a:ea typeface="Droid Sans Fallback"/>
              <a:cs typeface="Free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6890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78DD-ABA6-4795-88D5-5B71EFDC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Cycle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82B6-41F8-4601-8DEC-83FE35E14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950" y="3026568"/>
            <a:ext cx="3095625" cy="116046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38F97-2C07-46E6-B178-A2399C2D6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2786063"/>
            <a:ext cx="5181600" cy="1641475"/>
          </a:xfr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 automatically performs comparison based on quotations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618B-462E-4B50-BF98-4C612907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Cycle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F6D1-E5A4-4771-AB45-03B95C852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450" y="3314700"/>
            <a:ext cx="3467100" cy="100012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11E8B-68D0-430F-9778-0E929AD7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7325" y="3008313"/>
            <a:ext cx="5181600" cy="1612900"/>
          </a:xfr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Purchase Order</a:t>
            </a:r>
          </a:p>
          <a:p>
            <a:pPr marL="0" indent="0"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Manually or Automatically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89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9A83-37B1-46EB-91F6-520A0F75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 Cycle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6EB10-7D29-43AF-80A5-7FCCD561E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475" y="3009900"/>
            <a:ext cx="4067175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Purchase Order Monitoring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B91D0-E4B7-48E7-8937-574962A3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700" y="2666999"/>
            <a:ext cx="5181600" cy="1752601"/>
          </a:xfr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Status of PO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has been Delivered?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 Vendors for Outstanding</a:t>
            </a:r>
          </a:p>
        </p:txBody>
      </p:sp>
    </p:spTree>
    <p:extLst>
      <p:ext uri="{BB962C8B-B14F-4D97-AF65-F5344CB8AC3E}">
        <p14:creationId xmlns:p14="http://schemas.microsoft.com/office/powerpoint/2010/main" val="109021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D521-94FB-4874-BA60-E26EA267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Cycle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D314-989E-4EB8-AAA2-A636CD2A7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5424" y="3028950"/>
            <a:ext cx="3133725" cy="84772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Receipt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F7FEE-AE3C-469A-87BE-9BBD3BA76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0" y="2690812"/>
            <a:ext cx="5181600" cy="1476375"/>
          </a:xfr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Incoming Deliveries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Over Delivery / Under Delivery</a:t>
            </a:r>
          </a:p>
        </p:txBody>
      </p:sp>
    </p:spTree>
    <p:extLst>
      <p:ext uri="{BB962C8B-B14F-4D97-AF65-F5344CB8AC3E}">
        <p14:creationId xmlns:p14="http://schemas.microsoft.com/office/powerpoint/2010/main" val="178674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BF2F-6D1C-43CD-AEE6-B0CC3765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Cycle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30B0-2827-4265-A33F-98BB18F58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0" y="3151187"/>
            <a:ext cx="3009900" cy="10112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Invoice Verification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9721C-AB5A-4767-B2F9-0C75506CC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1100" y="2777727"/>
            <a:ext cx="3400425" cy="175815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Check-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Overpay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Underpay</a:t>
            </a:r>
          </a:p>
        </p:txBody>
      </p:sp>
    </p:spTree>
    <p:extLst>
      <p:ext uri="{BB962C8B-B14F-4D97-AF65-F5344CB8AC3E}">
        <p14:creationId xmlns:p14="http://schemas.microsoft.com/office/powerpoint/2010/main" val="36907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32F0-7C11-4AC4-B3FC-6B60711D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Cycle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C7C8-DF8E-470F-9B63-E573F4F44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4425" y="3191669"/>
            <a:ext cx="3533775" cy="80962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94766-1242-490B-99BE-06713578C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2" y="3191669"/>
            <a:ext cx="5181600" cy="8096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to the Supplier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9156B-7B7A-4E6C-8405-351F5C9C9810}"/>
              </a:ext>
            </a:extLst>
          </p:cNvPr>
          <p:cNvSpPr txBox="1"/>
          <p:nvPr/>
        </p:nvSpPr>
        <p:spPr>
          <a:xfrm>
            <a:off x="2676525" y="477785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 overview of where your processes start and end</a:t>
            </a:r>
            <a:endParaRPr lang="en-IN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0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EA79B1-C353-4092-AFC6-B4FD6199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Methods</a:t>
            </a:r>
            <a:endParaRPr lang="en-I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F080F-35FB-44D0-A42F-B80291E4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991" y="2342459"/>
            <a:ext cx="8358809" cy="283914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by requirements –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purchase until need arises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for a specified future period-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Purchasing period fixed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according to market-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fluctuation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4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B92C-E923-4A70-97CA-4C8BDECF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Methods</a:t>
            </a:r>
            <a:endParaRPr lang="en-I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85B0-A83C-4031-9404-1924B8B9C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504" y="1825625"/>
            <a:ext cx="8279296" cy="370053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Speculative Purchasing-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Buying when market is low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buying-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Future – one year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purchasing-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Continuous supply, price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592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C094-B909-4AB2-B6BB-6CAB1400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Methods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5B148-1A9A-4DD4-8DF1-E7833F34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183" y="2249695"/>
            <a:ext cx="8716617" cy="3183697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 purchasing-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Purchasing on regular basis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Blanket order-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Multiple delivery dates over- a period of time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Tender Buying-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Purchase material at competitive rate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93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DAAD-6B73-4D6D-99B2-BE86AA23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Methods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C9C4-9DE4-41CB-AA73-DF10B70BC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2" y="2196686"/>
            <a:ext cx="8173278" cy="322345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Purchasing-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Paying cash on spot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Purchasing –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During season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 purchasing-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greement to buy each others' goods.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7D08-CCA7-40FF-BD54-220464A4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2E2F-A058-4C89-9960-11D838E6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1572"/>
            <a:ext cx="10515600" cy="201485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Purchasing?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-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/ organization uses to acquire goods/ services to accomplish its goals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5F3F-AEC9-4747-889F-470A8600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Methods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4703-5485-4CC9-B3EB-4B0377A4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209" y="2262947"/>
            <a:ext cx="8557591" cy="266686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Subcontracting-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Purchase parts from sub contractors, Outsourcing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in time purchasing-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Zero stock purchasing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0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092E-3F39-4C07-BDB1-84A9A376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or Buy Decisions</a:t>
            </a:r>
            <a:endParaRPr lang="en-IN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E66EF0-DC7C-40CF-A069-2EA40B5CD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357" y="1805647"/>
            <a:ext cx="5804452" cy="432610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2706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C46C-1B21-4150-91D1-D05B48E6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or Buy Decisions - Need</a:t>
            </a:r>
            <a:endParaRPr lang="en-I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7C5D-B2DB-4CD8-8D15-AC45A43C7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4" y="2249694"/>
            <a:ext cx="8888896" cy="307768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products introduced – make internally OR outsource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Fluctuating demand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cost reduction programs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Declining quality from suppliers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Scarcity of funds for additional plant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item – Economical to buy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willing to commit resources – vertical integration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9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7F75-5545-44AA-88FE-3762772D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or Buy Decisions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79E6-F897-49D9-A9F0-1DAE9383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252" y="1825625"/>
            <a:ext cx="8292548" cy="375354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Decisions-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of firm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competencies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Decision- Components make or buy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to product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designs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item fits in core competencies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846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759B-FE7E-40E1-9EC5-85BE7EE3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Tactical Decisions</a:t>
            </a:r>
            <a:endParaRPr lang="en-I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DE576-BC6A-4C12-B6AD-A55801DF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713" y="2024408"/>
            <a:ext cx="8531087" cy="33559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Unsatisfactory supplier performance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sales demand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manufacturing capacity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modification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7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F667-EE5B-4E93-AAE4-A0B3120B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Influencing Make / Buy Decisions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0182-293B-41BC-811C-A9CCD967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279" y="2395469"/>
            <a:ext cx="8133522" cy="305117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Analysis-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costs to make an item as well as the cost to buy it.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capacity- Production volume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Secrecy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Unreliable suppliers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Manpower availability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494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2093-EF42-4BFA-81A2-64E2BEA8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Case- https://gem-portal.org/</a:t>
            </a:r>
            <a:endParaRPr lang="en-I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BEB35-98DF-4254-8D8F-5DB844652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188" y="2141537"/>
            <a:ext cx="8865815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C7AA5-8A57-44A4-B028-A722D8363D6C}"/>
              </a:ext>
            </a:extLst>
          </p:cNvPr>
          <p:cNvSpPr txBox="1"/>
          <p:nvPr/>
        </p:nvSpPr>
        <p:spPr>
          <a:xfrm>
            <a:off x="1040295" y="1495206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3"/>
              </a:rPr>
              <a:t>https://www.india.gov.in/spotlight/government-e-marketplace-procurement-made-smart#tab=tab-1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32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E9E2-CC1C-433D-9862-248B1204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605D42-8E55-44A4-8F2C-3AD6497DD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8986" y="1825625"/>
            <a:ext cx="30940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D94B-8300-4EBD-8D56-9A7A1C85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1050" kern="50" dirty="0">
                <a:latin typeface="Times New Roman" panose="02020603050405020304" pitchFamily="18" charset="0"/>
                <a:ea typeface="Droid Sans Fallback"/>
                <a:cs typeface="FreeSans"/>
              </a:rPr>
            </a:br>
            <a:br>
              <a:rPr lang="en-US" sz="1050" kern="50" dirty="0">
                <a:latin typeface="Times New Roman" panose="02020603050405020304" pitchFamily="18" charset="0"/>
                <a:ea typeface="Droid Sans Fallback"/>
                <a:cs typeface="FreeSans"/>
              </a:rPr>
            </a:br>
            <a:br>
              <a:rPr lang="en-US" sz="1050" kern="50" dirty="0"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en-US" sz="2400" kern="50" dirty="0">
                <a:solidFill>
                  <a:srgbClr val="0000FF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Classification of Purchasing Goods</a:t>
            </a:r>
            <a:br>
              <a:rPr lang="en-IN" sz="2400" kern="5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</a:br>
            <a:endParaRPr lang="en-I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77AB1-985C-41EB-A371-23388051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286" y="1825625"/>
            <a:ext cx="8080513" cy="405834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 – Not undergone any conversion in industry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Example- iron ore, fruits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 Finished Products- Processed partially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– Role wires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Materials- Not part of  end product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Example- Lubricants, coolants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Components- Which will not undergo further physical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Example- Batteries, fans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Finished Products- Purchased &amp; Sold after value addition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Example- Car radios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A7F6-C629-40A1-A83A-9749698F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kern="50" dirty="0">
                <a:solidFill>
                  <a:srgbClr val="0000FF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</a:br>
            <a:r>
              <a:rPr lang="en-US" sz="2700" kern="50" dirty="0">
                <a:solidFill>
                  <a:srgbClr val="0000FF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Classification of Purchasing Goods</a:t>
            </a:r>
            <a:br>
              <a:rPr lang="en-IN" sz="4400" kern="5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56EE0-9C2A-4ECD-8303-EDBC275A1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42" y="1825625"/>
            <a:ext cx="8650357" cy="384630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equipment- 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an investment made by a company to carry on its manufacturing activities.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-Machine tools, Computers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Maintenance, Repair &amp; Operating Materials (MRO)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Example- cleaning materials, maintenance spare parts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– Cleaning services, maintenance services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543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76F67-671A-4D37-ADE9-C135982FC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2" y="1410494"/>
            <a:ext cx="9515475" cy="2171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B359E-9F1C-4F82-AE8F-28831E45F73B}"/>
              </a:ext>
            </a:extLst>
          </p:cNvPr>
          <p:cNvSpPr txBox="1"/>
          <p:nvPr/>
        </p:nvSpPr>
        <p:spPr>
          <a:xfrm>
            <a:off x="1685925" y="3920609"/>
            <a:ext cx="168592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Changing-C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onsumer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rends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49F84-BA91-45E3-8872-36C7C346A36E}"/>
              </a:ext>
            </a:extLst>
          </p:cNvPr>
          <p:cNvSpPr txBox="1"/>
          <p:nvPr/>
        </p:nvSpPr>
        <p:spPr>
          <a:xfrm>
            <a:off x="4143375" y="3920609"/>
            <a:ext cx="1685925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</a:t>
            </a:r>
          </a:p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</a:p>
          <a:p>
            <a:pPr algn="ctr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Certainty</a:t>
            </a:r>
          </a:p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D55C3-A426-43B8-AA0B-BB9AEACCB7FB}"/>
              </a:ext>
            </a:extLst>
          </p:cNvPr>
          <p:cNvSpPr txBox="1"/>
          <p:nvPr/>
        </p:nvSpPr>
        <p:spPr>
          <a:xfrm>
            <a:off x="6600825" y="3920608"/>
            <a:ext cx="157162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Environment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F9A86-17F8-474F-BD92-739565EE2EB1}"/>
              </a:ext>
            </a:extLst>
          </p:cNvPr>
          <p:cNvSpPr txBox="1"/>
          <p:nvPr/>
        </p:nvSpPr>
        <p:spPr>
          <a:xfrm>
            <a:off x="9167812" y="3920608"/>
            <a:ext cx="1685925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Unfamiliar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5D0FA-5EF4-4E68-B86E-7BA5434A8133}"/>
              </a:ext>
            </a:extLst>
          </p:cNvPr>
          <p:cNvSpPr txBox="1"/>
          <p:nvPr/>
        </p:nvSpPr>
        <p:spPr>
          <a:xfrm>
            <a:off x="3552825" y="58708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3"/>
              </a:rPr>
              <a:t>https://www.youtube.com/watch?v=MqQh9t-VLIY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695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B578-69A5-4CA3-AAFE-92BAF410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Cycle</a:t>
            </a:r>
            <a:endParaRPr lang="en-I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1298A6-95CA-4189-8A39-7C38FE07A57C}"/>
              </a:ext>
            </a:extLst>
          </p:cNvPr>
          <p:cNvSpPr/>
          <p:nvPr/>
        </p:nvSpPr>
        <p:spPr>
          <a:xfrm>
            <a:off x="1961322" y="1690688"/>
            <a:ext cx="2213113" cy="853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Need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1FE18-000D-47E7-B381-1D5B8DE6B9FC}"/>
              </a:ext>
            </a:extLst>
          </p:cNvPr>
          <p:cNvSpPr/>
          <p:nvPr/>
        </p:nvSpPr>
        <p:spPr>
          <a:xfrm>
            <a:off x="5201479" y="1690688"/>
            <a:ext cx="2696817" cy="654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D0A4037-4043-41BF-A27A-816B29DBCB20}"/>
              </a:ext>
            </a:extLst>
          </p:cNvPr>
          <p:cNvSpPr/>
          <p:nvPr/>
        </p:nvSpPr>
        <p:spPr>
          <a:xfrm flipV="1">
            <a:off x="4174435" y="2011535"/>
            <a:ext cx="1027044" cy="10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CA28C-D038-4C8F-8026-85D46AD266A6}"/>
              </a:ext>
            </a:extLst>
          </p:cNvPr>
          <p:cNvSpPr/>
          <p:nvPr/>
        </p:nvSpPr>
        <p:spPr>
          <a:xfrm>
            <a:off x="1961322" y="3295758"/>
            <a:ext cx="2213113" cy="853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Enquire, tender, follow up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28A3AC-A40B-44DC-8AD8-5627CC0476B4}"/>
              </a:ext>
            </a:extLst>
          </p:cNvPr>
          <p:cNvSpPr/>
          <p:nvPr/>
        </p:nvSpPr>
        <p:spPr>
          <a:xfrm>
            <a:off x="5201478" y="2788169"/>
            <a:ext cx="2696818" cy="49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supplier, Price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B33E4-FA31-43A9-AF0A-90DB0187D81C}"/>
              </a:ext>
            </a:extLst>
          </p:cNvPr>
          <p:cNvSpPr/>
          <p:nvPr/>
        </p:nvSpPr>
        <p:spPr>
          <a:xfrm>
            <a:off x="5201478" y="3712682"/>
            <a:ext cx="2696818" cy="50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Negotiation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CB9F4-293F-4044-B385-74568A59463A}"/>
              </a:ext>
            </a:extLst>
          </p:cNvPr>
          <p:cNvSpPr/>
          <p:nvPr/>
        </p:nvSpPr>
        <p:spPr>
          <a:xfrm>
            <a:off x="5201478" y="4494559"/>
            <a:ext cx="2696818" cy="50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Purchase Order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6D4EB7-9F65-4F18-9A65-E575A760AB4D}"/>
              </a:ext>
            </a:extLst>
          </p:cNvPr>
          <p:cNvSpPr/>
          <p:nvPr/>
        </p:nvSpPr>
        <p:spPr>
          <a:xfrm>
            <a:off x="1961322" y="4996071"/>
            <a:ext cx="2213113" cy="853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receipt note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6C68B1-0253-44CF-A293-82C2926056A4}"/>
              </a:ext>
            </a:extLst>
          </p:cNvPr>
          <p:cNvSpPr/>
          <p:nvPr/>
        </p:nvSpPr>
        <p:spPr>
          <a:xfrm>
            <a:off x="5224341" y="5219265"/>
            <a:ext cx="2696818" cy="579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material, Authorize Payment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A17599-2B84-49F6-8569-572D57CD711E}"/>
              </a:ext>
            </a:extLst>
          </p:cNvPr>
          <p:cNvSpPr/>
          <p:nvPr/>
        </p:nvSpPr>
        <p:spPr>
          <a:xfrm>
            <a:off x="5201478" y="6123541"/>
            <a:ext cx="2696818" cy="579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the order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29EB66C-CAF7-4A45-A54D-6FD95F9E06E3}"/>
              </a:ext>
            </a:extLst>
          </p:cNvPr>
          <p:cNvSpPr/>
          <p:nvPr/>
        </p:nvSpPr>
        <p:spPr>
          <a:xfrm flipV="1">
            <a:off x="4075043" y="3825813"/>
            <a:ext cx="65598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B146AD-9EB4-460E-AA25-32656F551D16}"/>
              </a:ext>
            </a:extLst>
          </p:cNvPr>
          <p:cNvCxnSpPr/>
          <p:nvPr/>
        </p:nvCxnSpPr>
        <p:spPr>
          <a:xfrm>
            <a:off x="4731026" y="3008243"/>
            <a:ext cx="0" cy="1815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74FFA0-B083-4160-9F58-D34ECB9F511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731025" y="3036994"/>
            <a:ext cx="470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3CBF61-FAB2-44D5-95BC-084D105140E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731025" y="3963439"/>
            <a:ext cx="470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6A9EA26-6772-498E-830A-B38C0E74358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731024" y="4745315"/>
            <a:ext cx="4704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CC87C6-72B2-4F84-B61A-F590CBEDFFCA}"/>
              </a:ext>
            </a:extLst>
          </p:cNvPr>
          <p:cNvCxnSpPr/>
          <p:nvPr/>
        </p:nvCxnSpPr>
        <p:spPr>
          <a:xfrm>
            <a:off x="4731024" y="5367130"/>
            <a:ext cx="0" cy="1179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CC686FF-95D6-4AA9-9B55-F7A517035EE6}"/>
              </a:ext>
            </a:extLst>
          </p:cNvPr>
          <p:cNvSpPr/>
          <p:nvPr/>
        </p:nvSpPr>
        <p:spPr>
          <a:xfrm>
            <a:off x="4174435" y="5486400"/>
            <a:ext cx="5565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B40D70-5894-4E74-B864-5395168D4A30}"/>
              </a:ext>
            </a:extLst>
          </p:cNvPr>
          <p:cNvCxnSpPr>
            <a:cxnSpLocks/>
            <a:stCxn id="35" idx="2"/>
            <a:endCxn id="12" idx="1"/>
          </p:cNvCxnSpPr>
          <p:nvPr/>
        </p:nvCxnSpPr>
        <p:spPr>
          <a:xfrm flipV="1">
            <a:off x="4708161" y="5509259"/>
            <a:ext cx="516180" cy="2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6A5CA09-EA81-4290-A557-DE81B71B35D0}"/>
              </a:ext>
            </a:extLst>
          </p:cNvPr>
          <p:cNvCxnSpPr/>
          <p:nvPr/>
        </p:nvCxnSpPr>
        <p:spPr>
          <a:xfrm>
            <a:off x="4731020" y="6546574"/>
            <a:ext cx="493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8AD6229-0521-4DC6-BAF2-EA8936A392E2}"/>
              </a:ext>
            </a:extLst>
          </p:cNvPr>
          <p:cNvSpPr/>
          <p:nvPr/>
        </p:nvSpPr>
        <p:spPr>
          <a:xfrm>
            <a:off x="6400800" y="2345635"/>
            <a:ext cx="185530" cy="426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091155D7-9B7B-40ED-8B95-28B9FE5B6E92}"/>
              </a:ext>
            </a:extLst>
          </p:cNvPr>
          <p:cNvSpPr/>
          <p:nvPr/>
        </p:nvSpPr>
        <p:spPr>
          <a:xfrm>
            <a:off x="6400800" y="3295758"/>
            <a:ext cx="185528" cy="416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9A6A13AE-AB80-451E-BF35-BF18AD2B8889}"/>
              </a:ext>
            </a:extLst>
          </p:cNvPr>
          <p:cNvSpPr/>
          <p:nvPr/>
        </p:nvSpPr>
        <p:spPr>
          <a:xfrm>
            <a:off x="6446534" y="4214195"/>
            <a:ext cx="139794" cy="223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05014808-DC57-4CDF-925B-FC25205317D5}"/>
              </a:ext>
            </a:extLst>
          </p:cNvPr>
          <p:cNvSpPr/>
          <p:nvPr/>
        </p:nvSpPr>
        <p:spPr>
          <a:xfrm>
            <a:off x="6446534" y="4945524"/>
            <a:ext cx="139794" cy="221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0C5F4EBD-09E0-4C44-8275-10BAF1230546}"/>
              </a:ext>
            </a:extLst>
          </p:cNvPr>
          <p:cNvSpPr/>
          <p:nvPr/>
        </p:nvSpPr>
        <p:spPr>
          <a:xfrm>
            <a:off x="6446534" y="5849800"/>
            <a:ext cx="232562" cy="297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73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401F-CC66-448F-A780-F4DC2917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 Cycle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8DE60C-C742-4EEF-AA74-851178E53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0567" y="730468"/>
            <a:ext cx="5896922" cy="4946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7F293-FC55-4A30-865A-B2E4039BA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36" y="4686300"/>
            <a:ext cx="1428750" cy="1428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DE61D8-19EE-4B06-85E8-39380A375714}"/>
              </a:ext>
            </a:extLst>
          </p:cNvPr>
          <p:cNvSpPr txBox="1"/>
          <p:nvPr/>
        </p:nvSpPr>
        <p:spPr>
          <a:xfrm>
            <a:off x="137639" y="638175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Systems, Applications, and Products in Data Processing</a:t>
            </a:r>
            <a:endParaRPr lang="en-IN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5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7F07-B9F0-4D7A-A958-2A7B60F6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Cycle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DD44-5CC8-4B03-90D9-3A44A5FAF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025" y="3267075"/>
            <a:ext cx="3619500" cy="84772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Determination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Need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F105B-2520-4559-A4E2-3F6D85BBA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5900" y="2495550"/>
            <a:ext cx="5210175" cy="2408436"/>
          </a:xfr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Come from –</a:t>
            </a:r>
          </a:p>
          <a:p>
            <a:pPr marL="457200" lvl="1" indent="0"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Departments</a:t>
            </a:r>
          </a:p>
          <a:p>
            <a:pPr marL="457200" lvl="1" indent="0">
              <a:buNone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Example-</a:t>
            </a:r>
          </a:p>
          <a:p>
            <a:pPr marL="457200" lvl="1" indent="0">
              <a:buNone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for a new Printer in the Finance Department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Requirement Planning</a:t>
            </a:r>
          </a:p>
        </p:txBody>
      </p:sp>
    </p:spTree>
    <p:extLst>
      <p:ext uri="{BB962C8B-B14F-4D97-AF65-F5344CB8AC3E}">
        <p14:creationId xmlns:p14="http://schemas.microsoft.com/office/powerpoint/2010/main" val="359189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EB15-0935-43BB-9A8E-306B73A5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 Cycle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0C76-84DF-4BAF-9191-8B958017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275" y="3429000"/>
            <a:ext cx="4448175" cy="8286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of Supply Determination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389F5-A62C-43C5-A0E9-E636E9AC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125" y="2752725"/>
            <a:ext cx="5181600" cy="16668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Vendors to procure from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Request for Quotations (RFQs)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5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623</Words>
  <Application>Microsoft Office PowerPoint</Application>
  <PresentationFormat>Widescreen</PresentationFormat>
  <Paragraphs>161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Liberation Serif</vt:lpstr>
      <vt:lpstr>Times New Roman</vt:lpstr>
      <vt:lpstr>Office Theme</vt:lpstr>
      <vt:lpstr>PowerPoint Presentation</vt:lpstr>
      <vt:lpstr>Purchasing</vt:lpstr>
      <vt:lpstr>   Classification of Purchasing Goods </vt:lpstr>
      <vt:lpstr> Classification of Purchasing Goods </vt:lpstr>
      <vt:lpstr>PowerPoint Presentation</vt:lpstr>
      <vt:lpstr>Purchasing Cycle</vt:lpstr>
      <vt:lpstr>Purchasing  Cycle</vt:lpstr>
      <vt:lpstr>Purchasing Cycle</vt:lpstr>
      <vt:lpstr>Purchasing Cycle</vt:lpstr>
      <vt:lpstr>Purchasing Cycle</vt:lpstr>
      <vt:lpstr>Purchasing Cycle</vt:lpstr>
      <vt:lpstr>Purchasing  Cycle</vt:lpstr>
      <vt:lpstr>Purchasing Cycle</vt:lpstr>
      <vt:lpstr>Purchasing Cycle</vt:lpstr>
      <vt:lpstr>Purchasing Cycle</vt:lpstr>
      <vt:lpstr>Purchasing Methods</vt:lpstr>
      <vt:lpstr>Purchasing Methods</vt:lpstr>
      <vt:lpstr>Purchasing Methods</vt:lpstr>
      <vt:lpstr>Purchasing Methods</vt:lpstr>
      <vt:lpstr>Purchasing Methods</vt:lpstr>
      <vt:lpstr>Make or Buy Decisions</vt:lpstr>
      <vt:lpstr>Make or Buy Decisions - Need</vt:lpstr>
      <vt:lpstr>Make or Buy Decisions</vt:lpstr>
      <vt:lpstr>Tactical Decisions</vt:lpstr>
      <vt:lpstr>Factors Influencing Make / Buy Decisions</vt:lpstr>
      <vt:lpstr>Purchasing Case- https://gem-portal.org/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Vikram Hande</dc:creator>
  <cp:lastModifiedBy>Rishik hande</cp:lastModifiedBy>
  <cp:revision>13</cp:revision>
  <dcterms:created xsi:type="dcterms:W3CDTF">2021-02-09T08:12:32Z</dcterms:created>
  <dcterms:modified xsi:type="dcterms:W3CDTF">2021-02-13T17:01:35Z</dcterms:modified>
</cp:coreProperties>
</file>