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93" r:id="rId3"/>
    <p:sldId id="257" r:id="rId4"/>
    <p:sldId id="259" r:id="rId5"/>
    <p:sldId id="260" r:id="rId6"/>
    <p:sldId id="258" r:id="rId7"/>
    <p:sldId id="262" r:id="rId8"/>
    <p:sldId id="265" r:id="rId9"/>
    <p:sldId id="269" r:id="rId10"/>
    <p:sldId id="268" r:id="rId11"/>
    <p:sldId id="270" r:id="rId12"/>
    <p:sldId id="272" r:id="rId13"/>
    <p:sldId id="274" r:id="rId14"/>
    <p:sldId id="276" r:id="rId15"/>
    <p:sldId id="277" r:id="rId16"/>
    <p:sldId id="278" r:id="rId17"/>
    <p:sldId id="279" r:id="rId18"/>
    <p:sldId id="280" r:id="rId19"/>
    <p:sldId id="284" r:id="rId20"/>
    <p:sldId id="287" r:id="rId21"/>
    <p:sldId id="288" r:id="rId22"/>
    <p:sldId id="289" r:id="rId23"/>
    <p:sldId id="294" r:id="rId24"/>
    <p:sldId id="290" r:id="rId25"/>
    <p:sldId id="281" r:id="rId26"/>
    <p:sldId id="282" r:id="rId27"/>
    <p:sldId id="283" r:id="rId28"/>
    <p:sldId id="291" r:id="rId29"/>
    <p:sldId id="292" r:id="rId30"/>
    <p:sldId id="296" r:id="rId31"/>
    <p:sldId id="298" r:id="rId32"/>
    <p:sldId id="29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00D77-C46A-40D3-8667-43E89A3C5E4C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6C84C91A-FBD7-4D6B-B4DB-5A25ED12097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Course Outcomes</a:t>
          </a:r>
          <a:endParaRPr lang="en-IN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E96D8A-2820-4076-B941-0D4F196A3039}" type="parTrans" cxnId="{103EB38B-2DFC-4B63-8CA8-4DF6725AEBBB}">
      <dgm:prSet/>
      <dgm:spPr/>
      <dgm:t>
        <a:bodyPr/>
        <a:lstStyle/>
        <a:p>
          <a:endParaRPr lang="en-IN"/>
        </a:p>
      </dgm:t>
    </dgm:pt>
    <dgm:pt modelId="{4AFF9591-7AC5-48D5-9B6A-27DBBC2BD188}" type="sibTrans" cxnId="{103EB38B-2DFC-4B63-8CA8-4DF6725AEBBB}">
      <dgm:prSet/>
      <dgm:spPr/>
      <dgm:t>
        <a:bodyPr/>
        <a:lstStyle/>
        <a:p>
          <a:endParaRPr lang="en-IN"/>
        </a:p>
      </dgm:t>
    </dgm:pt>
    <dgm:pt modelId="{9C3977B0-AE58-4FF7-81F7-3594C318C2F5}">
      <dgm:prSet phldrT="[Text]" custT="1"/>
      <dgm:spPr/>
      <dgm:t>
        <a:bodyPr/>
        <a:lstStyle/>
        <a:p>
          <a:pPr algn="ctr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Understand</a:t>
          </a:r>
        </a:p>
        <a:p>
          <a:pPr algn="l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Project Management</a:t>
          </a:r>
        </a:p>
        <a:p>
          <a:pPr algn="l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Role &amp; Importance</a:t>
          </a:r>
        </a:p>
        <a:p>
          <a:pPr algn="l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Launch of new product &amp;</a:t>
          </a:r>
        </a:p>
        <a:p>
          <a:pPr algn="l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Services</a:t>
          </a:r>
        </a:p>
        <a:p>
          <a:pPr algn="ctr"/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algn="ctr"/>
          <a:endParaRPr lang="en-I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0E7C52-6F73-4E93-9039-16BC845E8CE8}" type="parTrans" cxnId="{F991E2B4-426E-4930-8F41-2E71E7DFC14E}">
      <dgm:prSet/>
      <dgm:spPr/>
      <dgm:t>
        <a:bodyPr/>
        <a:lstStyle/>
        <a:p>
          <a:endParaRPr lang="en-IN"/>
        </a:p>
      </dgm:t>
    </dgm:pt>
    <dgm:pt modelId="{3533162A-CA62-4EDA-87E8-89AD8A5B788D}" type="sibTrans" cxnId="{F991E2B4-426E-4930-8F41-2E71E7DFC14E}">
      <dgm:prSet/>
      <dgm:spPr/>
      <dgm:t>
        <a:bodyPr/>
        <a:lstStyle/>
        <a:p>
          <a:endParaRPr lang="en-IN"/>
        </a:p>
      </dgm:t>
    </dgm:pt>
    <dgm:pt modelId="{9F9A85AB-B4CE-436B-8142-08DAA21CD98D}">
      <dgm:prSet phldrT="[Text]" custT="1"/>
      <dgm:spPr/>
      <dgm:t>
        <a:bodyPr/>
        <a:lstStyle/>
        <a:p>
          <a:r>
            <a: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Apply &amp;Analyze</a:t>
          </a:r>
        </a:p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PM Practice &amp; Tools</a:t>
          </a:r>
        </a:p>
        <a:p>
          <a:pPr>
            <a:buNone/>
          </a:pP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Resource allocation, costs &amp; risks </a:t>
          </a:r>
          <a:endParaRPr lang="en-I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A411E8-6A84-466B-AFEB-337B4D63F74F}" type="parTrans" cxnId="{8BBBE58D-05B9-414A-A112-8D8E069C3324}">
      <dgm:prSet/>
      <dgm:spPr/>
      <dgm:t>
        <a:bodyPr/>
        <a:lstStyle/>
        <a:p>
          <a:endParaRPr lang="en-IN"/>
        </a:p>
      </dgm:t>
    </dgm:pt>
    <dgm:pt modelId="{30811AED-7303-4D74-B596-8BD1046CBEF4}" type="sibTrans" cxnId="{8BBBE58D-05B9-414A-A112-8D8E069C3324}">
      <dgm:prSet/>
      <dgm:spPr/>
      <dgm:t>
        <a:bodyPr/>
        <a:lstStyle/>
        <a:p>
          <a:endParaRPr lang="en-IN"/>
        </a:p>
      </dgm:t>
    </dgm:pt>
    <dgm:pt modelId="{92A1CC1B-8853-478C-A76A-FAB187A334A8}">
      <dgm:prSet phldrT="[Text]" custT="1"/>
      <dgm:spPr/>
      <dgm:t>
        <a:bodyPr/>
        <a:lstStyle/>
        <a:p>
          <a:r>
            <a: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Identify</a:t>
          </a:r>
        </a:p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Factors for successful completion of projects</a:t>
          </a:r>
        </a:p>
        <a:p>
          <a:endParaRPr lang="en-I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A5F18-86D3-4D6B-9CA3-5B3AAC0899A3}" type="parTrans" cxnId="{E409E0CA-CB0C-45D4-992F-E5F708D340B6}">
      <dgm:prSet/>
      <dgm:spPr/>
      <dgm:t>
        <a:bodyPr/>
        <a:lstStyle/>
        <a:p>
          <a:endParaRPr lang="en-IN"/>
        </a:p>
      </dgm:t>
    </dgm:pt>
    <dgm:pt modelId="{20EE69B3-640A-40DF-8B93-32A1BD85D29A}" type="sibTrans" cxnId="{E409E0CA-CB0C-45D4-992F-E5F708D340B6}">
      <dgm:prSet/>
      <dgm:spPr/>
      <dgm:t>
        <a:bodyPr/>
        <a:lstStyle/>
        <a:p>
          <a:endParaRPr lang="en-IN"/>
        </a:p>
      </dgm:t>
    </dgm:pt>
    <dgm:pt modelId="{FA6D4084-1FCC-4B10-A58D-48AA2D6FD789}">
      <dgm:prSet phldrT="[Text]" custT="1"/>
      <dgm:spPr/>
      <dgm:t>
        <a:bodyPr/>
        <a:lstStyle/>
        <a:p>
          <a:r>
            <a: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Evaluate</a:t>
          </a:r>
        </a:p>
        <a:p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Role of control &amp; audits in Projects</a:t>
          </a:r>
        </a:p>
        <a:p>
          <a:endParaRPr lang="en-IN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F5C809-A55A-43E4-ACCF-5D9A7DF34D04}" type="parTrans" cxnId="{42703160-0F0C-40DF-A557-245D957B73D4}">
      <dgm:prSet/>
      <dgm:spPr/>
      <dgm:t>
        <a:bodyPr/>
        <a:lstStyle/>
        <a:p>
          <a:endParaRPr lang="en-IN"/>
        </a:p>
      </dgm:t>
    </dgm:pt>
    <dgm:pt modelId="{8F52ACDB-61B0-47C7-B312-E4FF18858A9C}" type="sibTrans" cxnId="{42703160-0F0C-40DF-A557-245D957B73D4}">
      <dgm:prSet/>
      <dgm:spPr/>
      <dgm:t>
        <a:bodyPr/>
        <a:lstStyle/>
        <a:p>
          <a:endParaRPr lang="en-IN"/>
        </a:p>
      </dgm:t>
    </dgm:pt>
    <dgm:pt modelId="{EC617FE8-D2C9-4EF5-AF28-8141ED13C5A5}">
      <dgm:prSet/>
      <dgm:spPr/>
      <dgm:t>
        <a:bodyPr/>
        <a:lstStyle/>
        <a:p>
          <a:endParaRPr lang="en-IN"/>
        </a:p>
      </dgm:t>
    </dgm:pt>
    <dgm:pt modelId="{E67B09B0-6492-4F3C-BD53-EDE54B5C8BE6}" type="parTrans" cxnId="{CD0914ED-F5F2-43C3-85FC-F03AF17EDA74}">
      <dgm:prSet/>
      <dgm:spPr/>
      <dgm:t>
        <a:bodyPr/>
        <a:lstStyle/>
        <a:p>
          <a:endParaRPr lang="en-IN"/>
        </a:p>
      </dgm:t>
    </dgm:pt>
    <dgm:pt modelId="{18AD591A-7673-48A5-AC2D-DABC4C1120A0}" type="sibTrans" cxnId="{CD0914ED-F5F2-43C3-85FC-F03AF17EDA74}">
      <dgm:prSet/>
      <dgm:spPr/>
      <dgm:t>
        <a:bodyPr/>
        <a:lstStyle/>
        <a:p>
          <a:endParaRPr lang="en-IN"/>
        </a:p>
      </dgm:t>
    </dgm:pt>
    <dgm:pt modelId="{28B3B080-7454-4C13-9B7F-3393409977D0}">
      <dgm:prSet/>
      <dgm:spPr/>
      <dgm:t>
        <a:bodyPr/>
        <a:lstStyle/>
        <a:p>
          <a:endParaRPr lang="en-IN"/>
        </a:p>
      </dgm:t>
    </dgm:pt>
    <dgm:pt modelId="{21332EBF-4809-407B-BC71-AEB8C650B45A}" type="parTrans" cxnId="{ED6141AF-525F-4246-B15E-2DD79D8A4E6E}">
      <dgm:prSet/>
      <dgm:spPr/>
      <dgm:t>
        <a:bodyPr/>
        <a:lstStyle/>
        <a:p>
          <a:endParaRPr lang="en-IN"/>
        </a:p>
      </dgm:t>
    </dgm:pt>
    <dgm:pt modelId="{0217B394-5530-4D1E-B56A-E9DCD96E5E0F}" type="sibTrans" cxnId="{ED6141AF-525F-4246-B15E-2DD79D8A4E6E}">
      <dgm:prSet/>
      <dgm:spPr/>
      <dgm:t>
        <a:bodyPr/>
        <a:lstStyle/>
        <a:p>
          <a:endParaRPr lang="en-IN"/>
        </a:p>
      </dgm:t>
    </dgm:pt>
    <dgm:pt modelId="{E73D64CA-33CB-48C6-ADD8-19541A4BD29D}" type="pres">
      <dgm:prSet presAssocID="{75B00D77-C46A-40D3-8667-43E89A3C5E4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8F0D40-EE2B-4BD5-9E8F-6D28C68A1E6C}" type="pres">
      <dgm:prSet presAssocID="{75B00D77-C46A-40D3-8667-43E89A3C5E4C}" presName="matrix" presStyleCnt="0"/>
      <dgm:spPr/>
    </dgm:pt>
    <dgm:pt modelId="{3B796659-AF41-468E-B345-41A54A257B95}" type="pres">
      <dgm:prSet presAssocID="{75B00D77-C46A-40D3-8667-43E89A3C5E4C}" presName="tile1" presStyleLbl="node1" presStyleIdx="0" presStyleCnt="4"/>
      <dgm:spPr/>
    </dgm:pt>
    <dgm:pt modelId="{9219D225-C127-4BD7-977F-47977550B46F}" type="pres">
      <dgm:prSet presAssocID="{75B00D77-C46A-40D3-8667-43E89A3C5E4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E08F6BD-2488-46FA-8855-B5E614DBA59D}" type="pres">
      <dgm:prSet presAssocID="{75B00D77-C46A-40D3-8667-43E89A3C5E4C}" presName="tile2" presStyleLbl="node1" presStyleIdx="1" presStyleCnt="4"/>
      <dgm:spPr/>
    </dgm:pt>
    <dgm:pt modelId="{DC08045A-05A6-4FF3-875E-15282222C937}" type="pres">
      <dgm:prSet presAssocID="{75B00D77-C46A-40D3-8667-43E89A3C5E4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F602E63-4156-4F5E-AE2D-77843FC6AB2B}" type="pres">
      <dgm:prSet presAssocID="{75B00D77-C46A-40D3-8667-43E89A3C5E4C}" presName="tile3" presStyleLbl="node1" presStyleIdx="2" presStyleCnt="4"/>
      <dgm:spPr/>
    </dgm:pt>
    <dgm:pt modelId="{4AAECA4D-C806-4FEF-BFE8-915B26C9EB73}" type="pres">
      <dgm:prSet presAssocID="{75B00D77-C46A-40D3-8667-43E89A3C5E4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27DB146-36EE-4E1B-9361-9BF001776E11}" type="pres">
      <dgm:prSet presAssocID="{75B00D77-C46A-40D3-8667-43E89A3C5E4C}" presName="tile4" presStyleLbl="node1" presStyleIdx="3" presStyleCnt="4"/>
      <dgm:spPr/>
    </dgm:pt>
    <dgm:pt modelId="{BD06AF5D-D83C-45CB-9E50-6F5A155C5772}" type="pres">
      <dgm:prSet presAssocID="{75B00D77-C46A-40D3-8667-43E89A3C5E4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382231A-8FB5-41FB-9612-52DD55385666}" type="pres">
      <dgm:prSet presAssocID="{75B00D77-C46A-40D3-8667-43E89A3C5E4C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E104D14-5F97-4EC9-B5E9-26FAB6D6A37C}" type="presOf" srcId="{9F9A85AB-B4CE-436B-8142-08DAA21CD98D}" destId="{EE08F6BD-2488-46FA-8855-B5E614DBA59D}" srcOrd="0" destOrd="0" presId="urn:microsoft.com/office/officeart/2005/8/layout/matrix1"/>
    <dgm:cxn modelId="{DED79A17-7A06-46D3-BFB8-3B507DFCD08A}" type="presOf" srcId="{FA6D4084-1FCC-4B10-A58D-48AA2D6FD789}" destId="{BD06AF5D-D83C-45CB-9E50-6F5A155C5772}" srcOrd="1" destOrd="0" presId="urn:microsoft.com/office/officeart/2005/8/layout/matrix1"/>
    <dgm:cxn modelId="{42703160-0F0C-40DF-A557-245D957B73D4}" srcId="{6C84C91A-FBD7-4D6B-B4DB-5A25ED12097B}" destId="{FA6D4084-1FCC-4B10-A58D-48AA2D6FD789}" srcOrd="3" destOrd="0" parTransId="{73F5C809-A55A-43E4-ACCF-5D9A7DF34D04}" sibTransId="{8F52ACDB-61B0-47C7-B312-E4FF18858A9C}"/>
    <dgm:cxn modelId="{144AE742-232A-4452-98E5-E8F41BB8CDA4}" type="presOf" srcId="{92A1CC1B-8853-478C-A76A-FAB187A334A8}" destId="{4AAECA4D-C806-4FEF-BFE8-915B26C9EB73}" srcOrd="1" destOrd="0" presId="urn:microsoft.com/office/officeart/2005/8/layout/matrix1"/>
    <dgm:cxn modelId="{4D845A45-02C9-45D4-92EB-B86DF23D92B4}" type="presOf" srcId="{9F9A85AB-B4CE-436B-8142-08DAA21CD98D}" destId="{DC08045A-05A6-4FF3-875E-15282222C937}" srcOrd="1" destOrd="0" presId="urn:microsoft.com/office/officeart/2005/8/layout/matrix1"/>
    <dgm:cxn modelId="{31A6FB69-56F9-48BF-AE95-B10B710B6106}" type="presOf" srcId="{75B00D77-C46A-40D3-8667-43E89A3C5E4C}" destId="{E73D64CA-33CB-48C6-ADD8-19541A4BD29D}" srcOrd="0" destOrd="0" presId="urn:microsoft.com/office/officeart/2005/8/layout/matrix1"/>
    <dgm:cxn modelId="{C0D5C94B-BAF9-41EB-95FA-3B84F64F014D}" type="presOf" srcId="{6C84C91A-FBD7-4D6B-B4DB-5A25ED12097B}" destId="{D382231A-8FB5-41FB-9612-52DD55385666}" srcOrd="0" destOrd="0" presId="urn:microsoft.com/office/officeart/2005/8/layout/matrix1"/>
    <dgm:cxn modelId="{E6011976-644C-47EC-AD3A-5A9910DDD9B8}" type="presOf" srcId="{9C3977B0-AE58-4FF7-81F7-3594C318C2F5}" destId="{9219D225-C127-4BD7-977F-47977550B46F}" srcOrd="1" destOrd="0" presId="urn:microsoft.com/office/officeart/2005/8/layout/matrix1"/>
    <dgm:cxn modelId="{103EB38B-2DFC-4B63-8CA8-4DF6725AEBBB}" srcId="{75B00D77-C46A-40D3-8667-43E89A3C5E4C}" destId="{6C84C91A-FBD7-4D6B-B4DB-5A25ED12097B}" srcOrd="0" destOrd="0" parTransId="{DEE96D8A-2820-4076-B941-0D4F196A3039}" sibTransId="{4AFF9591-7AC5-48D5-9B6A-27DBBC2BD188}"/>
    <dgm:cxn modelId="{4F97FB8C-09AD-4DA5-B5E1-98654B6F01DC}" type="presOf" srcId="{9C3977B0-AE58-4FF7-81F7-3594C318C2F5}" destId="{3B796659-AF41-468E-B345-41A54A257B95}" srcOrd="0" destOrd="0" presId="urn:microsoft.com/office/officeart/2005/8/layout/matrix1"/>
    <dgm:cxn modelId="{8BBBE58D-05B9-414A-A112-8D8E069C3324}" srcId="{6C84C91A-FBD7-4D6B-B4DB-5A25ED12097B}" destId="{9F9A85AB-B4CE-436B-8142-08DAA21CD98D}" srcOrd="1" destOrd="0" parTransId="{3EA411E8-6A84-466B-AFEB-337B4D63F74F}" sibTransId="{30811AED-7303-4D74-B596-8BD1046CBEF4}"/>
    <dgm:cxn modelId="{ED6141AF-525F-4246-B15E-2DD79D8A4E6E}" srcId="{6C84C91A-FBD7-4D6B-B4DB-5A25ED12097B}" destId="{28B3B080-7454-4C13-9B7F-3393409977D0}" srcOrd="5" destOrd="0" parTransId="{21332EBF-4809-407B-BC71-AEB8C650B45A}" sibTransId="{0217B394-5530-4D1E-B56A-E9DCD96E5E0F}"/>
    <dgm:cxn modelId="{F991E2B4-426E-4930-8F41-2E71E7DFC14E}" srcId="{6C84C91A-FBD7-4D6B-B4DB-5A25ED12097B}" destId="{9C3977B0-AE58-4FF7-81F7-3594C318C2F5}" srcOrd="0" destOrd="0" parTransId="{3A0E7C52-6F73-4E93-9039-16BC845E8CE8}" sibTransId="{3533162A-CA62-4EDA-87E8-89AD8A5B788D}"/>
    <dgm:cxn modelId="{410CEABC-CA23-4BA4-8442-8AC3877E099D}" type="presOf" srcId="{FA6D4084-1FCC-4B10-A58D-48AA2D6FD789}" destId="{C27DB146-36EE-4E1B-9361-9BF001776E11}" srcOrd="0" destOrd="0" presId="urn:microsoft.com/office/officeart/2005/8/layout/matrix1"/>
    <dgm:cxn modelId="{E409E0CA-CB0C-45D4-992F-E5F708D340B6}" srcId="{6C84C91A-FBD7-4D6B-B4DB-5A25ED12097B}" destId="{92A1CC1B-8853-478C-A76A-FAB187A334A8}" srcOrd="2" destOrd="0" parTransId="{84EA5F18-86D3-4D6B-9CA3-5B3AAC0899A3}" sibTransId="{20EE69B3-640A-40DF-8B93-32A1BD85D29A}"/>
    <dgm:cxn modelId="{CD0914ED-F5F2-43C3-85FC-F03AF17EDA74}" srcId="{6C84C91A-FBD7-4D6B-B4DB-5A25ED12097B}" destId="{EC617FE8-D2C9-4EF5-AF28-8141ED13C5A5}" srcOrd="4" destOrd="0" parTransId="{E67B09B0-6492-4F3C-BD53-EDE54B5C8BE6}" sibTransId="{18AD591A-7673-48A5-AC2D-DABC4C1120A0}"/>
    <dgm:cxn modelId="{6074BEFD-C157-4378-9C69-68351886567C}" type="presOf" srcId="{92A1CC1B-8853-478C-A76A-FAB187A334A8}" destId="{DF602E63-4156-4F5E-AE2D-77843FC6AB2B}" srcOrd="0" destOrd="0" presId="urn:microsoft.com/office/officeart/2005/8/layout/matrix1"/>
    <dgm:cxn modelId="{6BBD0D3A-9FA2-4A32-A70F-60A21781B604}" type="presParOf" srcId="{E73D64CA-33CB-48C6-ADD8-19541A4BD29D}" destId="{098F0D40-EE2B-4BD5-9E8F-6D28C68A1E6C}" srcOrd="0" destOrd="0" presId="urn:microsoft.com/office/officeart/2005/8/layout/matrix1"/>
    <dgm:cxn modelId="{44423A3A-7DA6-44A0-A600-993D7CD8D2E5}" type="presParOf" srcId="{098F0D40-EE2B-4BD5-9E8F-6D28C68A1E6C}" destId="{3B796659-AF41-468E-B345-41A54A257B95}" srcOrd="0" destOrd="0" presId="urn:microsoft.com/office/officeart/2005/8/layout/matrix1"/>
    <dgm:cxn modelId="{5D984E92-614A-47E9-845A-3EE0A7479EA6}" type="presParOf" srcId="{098F0D40-EE2B-4BD5-9E8F-6D28C68A1E6C}" destId="{9219D225-C127-4BD7-977F-47977550B46F}" srcOrd="1" destOrd="0" presId="urn:microsoft.com/office/officeart/2005/8/layout/matrix1"/>
    <dgm:cxn modelId="{394CA8AC-3815-4387-8BB2-F34ADFDF3694}" type="presParOf" srcId="{098F0D40-EE2B-4BD5-9E8F-6D28C68A1E6C}" destId="{EE08F6BD-2488-46FA-8855-B5E614DBA59D}" srcOrd="2" destOrd="0" presId="urn:microsoft.com/office/officeart/2005/8/layout/matrix1"/>
    <dgm:cxn modelId="{E21E56BF-045D-4D80-91B2-0D67A2885FD9}" type="presParOf" srcId="{098F0D40-EE2B-4BD5-9E8F-6D28C68A1E6C}" destId="{DC08045A-05A6-4FF3-875E-15282222C937}" srcOrd="3" destOrd="0" presId="urn:microsoft.com/office/officeart/2005/8/layout/matrix1"/>
    <dgm:cxn modelId="{970EF5CE-F86A-42AD-996D-DD812B38D5B1}" type="presParOf" srcId="{098F0D40-EE2B-4BD5-9E8F-6D28C68A1E6C}" destId="{DF602E63-4156-4F5E-AE2D-77843FC6AB2B}" srcOrd="4" destOrd="0" presId="urn:microsoft.com/office/officeart/2005/8/layout/matrix1"/>
    <dgm:cxn modelId="{FB14B2A9-07FF-4F3D-AC63-642C3E95EA0C}" type="presParOf" srcId="{098F0D40-EE2B-4BD5-9E8F-6D28C68A1E6C}" destId="{4AAECA4D-C806-4FEF-BFE8-915B26C9EB73}" srcOrd="5" destOrd="0" presId="urn:microsoft.com/office/officeart/2005/8/layout/matrix1"/>
    <dgm:cxn modelId="{B2D1B8CC-D266-4B1F-A7CA-4F317BEFDFE8}" type="presParOf" srcId="{098F0D40-EE2B-4BD5-9E8F-6D28C68A1E6C}" destId="{C27DB146-36EE-4E1B-9361-9BF001776E11}" srcOrd="6" destOrd="0" presId="urn:microsoft.com/office/officeart/2005/8/layout/matrix1"/>
    <dgm:cxn modelId="{1527458D-1116-4C89-958D-CE47BDEB9704}" type="presParOf" srcId="{098F0D40-EE2B-4BD5-9E8F-6D28C68A1E6C}" destId="{BD06AF5D-D83C-45CB-9E50-6F5A155C5772}" srcOrd="7" destOrd="0" presId="urn:microsoft.com/office/officeart/2005/8/layout/matrix1"/>
    <dgm:cxn modelId="{399BD4E9-28B4-4EA0-9DAB-5F8D6E19B847}" type="presParOf" srcId="{E73D64CA-33CB-48C6-ADD8-19541A4BD29D}" destId="{D382231A-8FB5-41FB-9612-52DD5538566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96659-AF41-468E-B345-41A54A257B95}">
      <dsp:nvSpPr>
        <dsp:cNvPr id="0" name=""/>
        <dsp:cNvSpPr/>
      </dsp:nvSpPr>
      <dsp:spPr>
        <a:xfrm rot="16200000">
          <a:off x="1541065" y="-1541065"/>
          <a:ext cx="2175669" cy="525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Understand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Project Management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Role &amp; Importance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Launch of new product &amp;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Services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5257800" cy="1631751"/>
      </dsp:txXfrm>
    </dsp:sp>
    <dsp:sp modelId="{EE08F6BD-2488-46FA-8855-B5E614DBA59D}">
      <dsp:nvSpPr>
        <dsp:cNvPr id="0" name=""/>
        <dsp:cNvSpPr/>
      </dsp:nvSpPr>
      <dsp:spPr>
        <a:xfrm>
          <a:off x="5257800" y="0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Apply &amp;Analyze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PM Practice &amp; Tools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Resource allocation, costs &amp; risks </a:t>
          </a:r>
          <a:endParaRPr lang="en-I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7800" y="0"/>
        <a:ext cx="5257800" cy="1631751"/>
      </dsp:txXfrm>
    </dsp:sp>
    <dsp:sp modelId="{DF602E63-4156-4F5E-AE2D-77843FC6AB2B}">
      <dsp:nvSpPr>
        <dsp:cNvPr id="0" name=""/>
        <dsp:cNvSpPr/>
      </dsp:nvSpPr>
      <dsp:spPr>
        <a:xfrm rot="10800000">
          <a:off x="0" y="2175669"/>
          <a:ext cx="5257800" cy="217566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Factors for successful completion of projects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719586"/>
        <a:ext cx="5257800" cy="1631751"/>
      </dsp:txXfrm>
    </dsp:sp>
    <dsp:sp modelId="{C27DB146-36EE-4E1B-9361-9BF001776E11}">
      <dsp:nvSpPr>
        <dsp:cNvPr id="0" name=""/>
        <dsp:cNvSpPr/>
      </dsp:nvSpPr>
      <dsp:spPr>
        <a:xfrm rot="5400000">
          <a:off x="6798865" y="634603"/>
          <a:ext cx="2175669" cy="52578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Evaluate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Role of control &amp; audits in Projects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257800" y="2719586"/>
        <a:ext cx="5257800" cy="1631751"/>
      </dsp:txXfrm>
    </dsp:sp>
    <dsp:sp modelId="{D382231A-8FB5-41FB-9612-52DD55385666}">
      <dsp:nvSpPr>
        <dsp:cNvPr id="0" name=""/>
        <dsp:cNvSpPr/>
      </dsp:nvSpPr>
      <dsp:spPr>
        <a:xfrm>
          <a:off x="3680460" y="1631751"/>
          <a:ext cx="3154680" cy="1087834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Course Outcomes</a:t>
          </a:r>
          <a:endParaRPr lang="en-IN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3564" y="1684855"/>
        <a:ext cx="3048472" cy="981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05BD3-88D3-432E-869F-F4DABDAB4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91755-16C3-41F3-BAB8-5ECA1B124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0118D-0CDF-44C2-9F5C-D539AAF2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0D5-DD94-4372-9155-E7DB6C1DD29C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CD250-209C-43E4-B125-B1DEC702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9A672-5F5C-4B35-A1F0-B3BD1FAEA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8F75-81B1-4082-AA40-47F816B8C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049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BC90-93EE-44F6-9BD8-7A186282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5A04E-424E-4A8F-AD2E-4117B1DD0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42A4-982C-448E-9C42-3FC617F7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0D5-DD94-4372-9155-E7DB6C1DD29C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20346-0BB0-44B3-9B3B-23834A56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AE935-905E-442B-9607-DA9C08F6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8F75-81B1-4082-AA40-47F816B8C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818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AFCBEA-E718-4368-A2E5-41AF3A864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50FF9-E1D2-4B23-BBE9-C39D3AD60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61C55-91F0-43C9-B4DB-28BE246EC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0D5-DD94-4372-9155-E7DB6C1DD29C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BC4B2-B268-4F56-8BE0-6DB0D5DC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09B1C-3A5B-44F6-9F4A-2E64411D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8F75-81B1-4082-AA40-47F816B8C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592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985FF-8E27-4AB1-A0F0-14841952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700A-332C-4664-8AD7-38729A8EE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A57D1-21DD-4819-B2E1-59E64092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0D5-DD94-4372-9155-E7DB6C1DD29C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A1FB7-4A82-4186-80A8-9A261E1D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0359B-505F-4471-A09B-C24B1D500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8F75-81B1-4082-AA40-47F816B8C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952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72244-A06B-4F63-8FB8-C1B21DF9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2CB6E-5920-4372-8215-837D2C5D9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3FB02-3AB9-4351-A929-CF09AFF6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0D5-DD94-4372-9155-E7DB6C1DD29C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728D8-5CA5-4A45-AB23-2756DAFD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7AE4C-9422-4915-BF3D-F5C972FA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8F75-81B1-4082-AA40-47F816B8C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792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77AB-A45C-49BD-BB6D-1E279F21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52EB-4339-49F3-9E2D-585C04119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1026D-3B74-4E9E-9539-3FBE0E99F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EC878-ABBC-4685-8696-9DBCA3BF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0D5-DD94-4372-9155-E7DB6C1DD29C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182D5-C0D1-4FBA-8987-646D8F21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B00B1-A36C-4DF7-BC87-779EA934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8F75-81B1-4082-AA40-47F816B8C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81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93D5B-CF43-4E94-90ED-1E7758FF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2A7D0-46CF-4B58-869E-EC63772E0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E7D22-FFEF-4867-8DCE-BB0F22500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58505-8220-4080-A445-10C5E3C47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E71D4C-8AD6-44C7-8523-0EC41F342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923F43-DF45-4FF8-913D-DF83B2C02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0D5-DD94-4372-9155-E7DB6C1DD29C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38D15-86AB-4B68-B7BE-9BF95E3B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B121C-DD25-4F31-A2D5-EF6D7243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8F75-81B1-4082-AA40-47F816B8C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017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4E7A2-2F39-40E4-BA0C-362EF59E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695FB-01CF-4E6F-A0E4-A2CB543E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0D5-DD94-4372-9155-E7DB6C1DD29C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D159E5-4B1F-4B7C-BDA1-5187DD39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11C07-CCDD-49D1-95A0-345F67F9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8F75-81B1-4082-AA40-47F816B8C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53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F7673-F4B3-42C1-9624-BED065CD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0D5-DD94-4372-9155-E7DB6C1DD29C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C2F14-2038-4A35-A60A-FB4688A5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E49FB-8802-4962-91D9-8D10962A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8F75-81B1-4082-AA40-47F816B8C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305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B516C-5096-4672-8310-9853F365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1068-CDED-480C-A4CC-C3353F2E0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7249E-8181-4605-8D2C-96697C32A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A614C-F659-419E-8DD6-9FF3B3CEF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0D5-DD94-4372-9155-E7DB6C1DD29C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0FF01-B3F7-4B1C-B6AE-ACAB2633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5FA37-F996-498C-8589-1675C362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8F75-81B1-4082-AA40-47F816B8C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332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CC1A1-59F6-402C-A7C6-EBA374B9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92A63-3F66-4ACA-BE6F-2A5F755C8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7656C-D285-4236-93A5-04B0B9A3F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67A15-D093-4598-B7C9-D97E9DF0E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E0D5-DD94-4372-9155-E7DB6C1DD29C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D2568-1030-425C-82B5-694E81E4D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62697-0EA6-432A-A7EC-7E80D9930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28F75-81B1-4082-AA40-47F816B8C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635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7D9B69-CAC1-4CC0-A8C5-3215933B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94B77-8B63-4E3F-A740-3F419A7FC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C8E9-3600-4DB4-A658-B2E52CCA2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EE0D5-DD94-4372-9155-E7DB6C1DD29C}" type="datetimeFigureOut">
              <a:rPr lang="en-IN" smtClean="0"/>
              <a:t>26-01-2021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2F7A1-96B9-4966-893B-32F133111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481DD-F330-4A10-AB5E-5D1A74D79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28F75-81B1-4082-AA40-47F816B8CA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179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6298-3B21-4370-9CA5-C67AA89B7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05817"/>
            <a:ext cx="3154017" cy="1673348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Credit: 4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Session:1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AE0E070-1BA1-4975-92EE-A2FEAC2350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26" y="781839"/>
            <a:ext cx="2777563" cy="264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3B55F7-BFDF-4209-9F05-27FC706E49D0}"/>
              </a:ext>
            </a:extLst>
          </p:cNvPr>
          <p:cNvSpPr txBox="1"/>
          <p:nvPr/>
        </p:nvSpPr>
        <p:spPr>
          <a:xfrm>
            <a:off x="8547652" y="5937838"/>
            <a:ext cx="2701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Vikram Hande</a:t>
            </a:r>
            <a:endParaRPr lang="en-IN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7E679-4F49-45C4-8CA4-596EB19C5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475" y="781839"/>
            <a:ext cx="6436026" cy="45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62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1B8CE-9F86-4444-85E5-224057BAE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74651"/>
            <a:ext cx="4248150" cy="10922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16E67-41F7-4876-867A-EE25DC431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224" y="1825625"/>
            <a:ext cx="8791575" cy="410845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has-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objectives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life cycle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and no two projects are similar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new product / service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Offers a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 specific /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Optimum utilization of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and uncertainty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2726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7440-CCF6-4635-A178-56864B66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12750"/>
            <a:ext cx="4943475" cy="9493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Project Management?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C4274-8848-45C9-A614-445555897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0" y="2444750"/>
            <a:ext cx="8362950" cy="349885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Saves time &amp; money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Improves internal communications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Empowers to take data driven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project success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Facilitates better risk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Smooth workflows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is a profession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708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996E-89C7-4E79-8C93-4735F8F0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365125"/>
            <a:ext cx="4705350" cy="10255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Life Cycle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D7851-0D79-4C41-97D4-ABC0A6056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3383" y="1963628"/>
            <a:ext cx="6438900" cy="3566160"/>
          </a:xfrm>
          <a:ln>
            <a:solidFill>
              <a:schemeClr val="accent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5DF324-0E6C-4035-A257-86DBB43BEA18}"/>
              </a:ext>
            </a:extLst>
          </p:cNvPr>
          <p:cNvSpPr txBox="1"/>
          <p:nvPr/>
        </p:nvSpPr>
        <p:spPr>
          <a:xfrm>
            <a:off x="675860" y="5784989"/>
            <a:ext cx="11516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project life cycle is the sequence of phases that a project goes through from its initiation to its closure</a:t>
            </a:r>
            <a:endParaRPr lang="en-IN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0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3C1A-5EB0-4E5B-BE9F-E305D896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22276"/>
            <a:ext cx="4476750" cy="11112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Life Cycle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DEE0DD-E103-4BDF-86AC-FF9664C67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2429669"/>
            <a:ext cx="7086599" cy="2933700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48389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7A743-715D-45D7-84BD-32A5DCB14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635250"/>
            <a:ext cx="9315450" cy="2336800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Conceptualization-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initial goal &amp; technical specifications for a project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Scope  of  work is determined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 – people, money etc. identified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6FC83B-E9AA-47AC-9F86-D4F08244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298451"/>
            <a:ext cx="3924300" cy="10541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Life Cycle</a:t>
            </a:r>
          </a:p>
        </p:txBody>
      </p:sp>
    </p:spTree>
    <p:extLst>
      <p:ext uri="{BB962C8B-B14F-4D97-AF65-F5344CB8AC3E}">
        <p14:creationId xmlns:p14="http://schemas.microsoft.com/office/powerpoint/2010/main" val="2344509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9E7B3-222A-4B35-967A-8735D2EF0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649" y="2311400"/>
            <a:ext cx="8848725" cy="333692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–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 specifications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Schedules &amp; other plans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pieces of project called as work packages are broken down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assignments made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completion defined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4251A2-59E9-4D28-91B3-3F3E7EB1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393701"/>
            <a:ext cx="4305300" cy="11112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Life Cycle</a:t>
            </a:r>
          </a:p>
        </p:txBody>
      </p:sp>
    </p:spTree>
    <p:extLst>
      <p:ext uri="{BB962C8B-B14F-4D97-AF65-F5344CB8AC3E}">
        <p14:creationId xmlns:p14="http://schemas.microsoft.com/office/powerpoint/2010/main" val="350161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3740-22D3-428B-A6E4-6519DD3F3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2359025"/>
            <a:ext cx="7924800" cy="2860675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work of project is performed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created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Bulk project teamwork performed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cost rise during this face</a:t>
            </a: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68FA3A-C1E2-40A5-BCD9-EA29DD55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55600"/>
            <a:ext cx="4362450" cy="10445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Life Cycle</a:t>
            </a:r>
          </a:p>
        </p:txBody>
      </p:sp>
    </p:spTree>
    <p:extLst>
      <p:ext uri="{BB962C8B-B14F-4D97-AF65-F5344CB8AC3E}">
        <p14:creationId xmlns:p14="http://schemas.microsoft.com/office/powerpoint/2010/main" val="289928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F1993-B482-4D63-AFE1-3C7BE595C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6075" y="2254250"/>
            <a:ext cx="8496300" cy="3070225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Completed project transferred to the customer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formally closed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activities are completed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shrinks in scope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declined rapidly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AFF7040-4A3C-4CEA-B7EE-BB9C698A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346075"/>
            <a:ext cx="4476750" cy="11017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Life Cycle</a:t>
            </a:r>
          </a:p>
        </p:txBody>
      </p:sp>
    </p:spTree>
    <p:extLst>
      <p:ext uri="{BB962C8B-B14F-4D97-AF65-F5344CB8AC3E}">
        <p14:creationId xmlns:p14="http://schemas.microsoft.com/office/powerpoint/2010/main" val="2130794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1CFA4-442D-4F31-9333-2758E1B1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22276"/>
            <a:ext cx="5676900" cy="9969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Determinants of Project Success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ECEE5-8390-493C-947D-6BCC613C7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0" y="2406650"/>
            <a:ext cx="8743950" cy="2289175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 Allotted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 Budget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Performance- Quality check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Client acceptance- Satisfaction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480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8AA4-E319-4972-A77B-C4DAD3E9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422275"/>
            <a:ext cx="5191125" cy="9683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Management  - Types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09FD-AD89-4D6A-A7E0-C91849B46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799" y="2378075"/>
            <a:ext cx="7629525" cy="1717675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Waterfall PM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Agile PM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Lean PM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767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556C-1ACF-474D-9185-98A9599E2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22275"/>
            <a:ext cx="4724400" cy="10445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CEB1E-5052-4840-8BDD-4CB8D2532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550" y="1825625"/>
            <a:ext cx="8477250" cy="411797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project is “a temporary endeavor undertaken to create a unique product, service, or result”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(Endeavor = Work)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Examples-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 Project-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Obtaining PGDM degree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Planting a garden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Opening Startup </a:t>
            </a:r>
          </a:p>
          <a:p>
            <a:pPr marL="0" indent="0">
              <a:buNone/>
            </a:pPr>
            <a:r>
              <a:rPr lang="en-IN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Industrial projects-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Designing a new product</a:t>
            </a:r>
          </a:p>
          <a:p>
            <a:pPr lvl="1"/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Bridge</a:t>
            </a:r>
          </a:p>
          <a:p>
            <a:pPr lvl="1"/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80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9D34E-FAE6-4B41-85F8-00FCD499A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3" y="2368550"/>
            <a:ext cx="7696200" cy="287972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imilar to traditional project management</a:t>
            </a:r>
          </a:p>
          <a:p>
            <a:r>
              <a:rPr lang="en-US" sz="2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ach task needs to be completed before the next one starts</a:t>
            </a:r>
          </a:p>
          <a:p>
            <a:r>
              <a:rPr lang="en-US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Steps are linear and progress flows in one direction—like a waterfall</a:t>
            </a:r>
          </a:p>
          <a:p>
            <a:r>
              <a:rPr lang="en-IN" sz="2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imelines are very important</a:t>
            </a:r>
          </a:p>
          <a:p>
            <a:r>
              <a:rPr lang="en-US" sz="2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ize of the team work on the project will grow as smaller tasks are completed and larger tasks begin</a:t>
            </a:r>
            <a:endParaRPr lang="en-IN" sz="22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04261D4-4E93-4E67-B1F6-C0356C5F4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250825"/>
            <a:ext cx="5648325" cy="12350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Waterfall Project Management  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B432E-F62A-4D7C-9D15-7B0F01872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150991"/>
            <a:ext cx="3533774" cy="29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21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12DF6-E847-4DFF-A315-42BB856B6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1863724"/>
            <a:ext cx="9182100" cy="4298951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r>
              <a:rPr lang="en-IN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omputer software industry used this methodology</a:t>
            </a:r>
          </a:p>
          <a:p>
            <a:r>
              <a:rPr lang="en-US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an iterative process ( mathematical)</a:t>
            </a:r>
          </a:p>
          <a:p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ocused on the continuous monitoring and improvement of deliverables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Deliverables are-</a:t>
            </a:r>
          </a:p>
          <a:p>
            <a:r>
              <a:rPr lang="en-US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Customer value</a:t>
            </a:r>
          </a:p>
          <a:p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interactions </a:t>
            </a:r>
          </a:p>
          <a:p>
            <a:r>
              <a:rPr lang="en-US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Adapting current business situations</a:t>
            </a:r>
          </a:p>
          <a:p>
            <a:r>
              <a:rPr lang="en-US" sz="2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oes not follow a sequential stage-by-stage approach</a:t>
            </a:r>
          </a:p>
          <a:p>
            <a:r>
              <a:rPr lang="en-US" sz="2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hases of the project are completed in parallel to each other by team members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FF1453-8C9D-4CFC-9202-8958B0F3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69875"/>
            <a:ext cx="5257800" cy="11303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Project Management  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35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F02B-C2B9-4EA5-BE8A-0BD705F5B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05" y="378378"/>
            <a:ext cx="5416826" cy="119863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Agile Versus Traditional Project Management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498CDEF-4366-41C4-A354-D0919E3CB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87792"/>
              </p:ext>
            </p:extLst>
          </p:nvPr>
        </p:nvGraphicFramePr>
        <p:xfrm>
          <a:off x="1338471" y="1842052"/>
          <a:ext cx="10151163" cy="471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721">
                  <a:extLst>
                    <a:ext uri="{9D8B030D-6E8A-4147-A177-3AD203B41FA5}">
                      <a16:colId xmlns:a16="http://schemas.microsoft.com/office/drawing/2014/main" val="2471855640"/>
                    </a:ext>
                  </a:extLst>
                </a:gridCol>
                <a:gridCol w="3383721">
                  <a:extLst>
                    <a:ext uri="{9D8B030D-6E8A-4147-A177-3AD203B41FA5}">
                      <a16:colId xmlns:a16="http://schemas.microsoft.com/office/drawing/2014/main" val="2619751874"/>
                    </a:ext>
                  </a:extLst>
                </a:gridCol>
                <a:gridCol w="3383721">
                  <a:extLst>
                    <a:ext uri="{9D8B030D-6E8A-4147-A177-3AD203B41FA5}">
                      <a16:colId xmlns:a16="http://schemas.microsoft.com/office/drawing/2014/main" val="278887640"/>
                    </a:ext>
                  </a:extLst>
                </a:gridCol>
              </a:tblGrid>
              <a:tr h="8763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Criteria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Agile 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</a:t>
                      </a:r>
                    </a:p>
                    <a:p>
                      <a:pPr algn="ctr"/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237106"/>
                  </a:ext>
                </a:extLst>
              </a:tr>
              <a:tr h="79275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Fundamental Concepts</a:t>
                      </a:r>
                    </a:p>
                    <a:p>
                      <a:pPr algn="ctr"/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Continuous improvement based on rapid feedback &amp; change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Fully specific, extensive planning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3373420"/>
                  </a:ext>
                </a:extLst>
              </a:tr>
              <a:tr h="5077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 Centric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Process Centric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497572"/>
                  </a:ext>
                </a:extLst>
              </a:tr>
              <a:tr h="5077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Knowledge Management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Tacit 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Explicit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91348"/>
                  </a:ext>
                </a:extLst>
              </a:tr>
              <a:tr h="5077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Management Style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Collaborative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029884"/>
                  </a:ext>
                </a:extLst>
              </a:tr>
              <a:tr h="5077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Role Assignment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 organizing team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Favors specialization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355070"/>
                  </a:ext>
                </a:extLst>
              </a:tr>
              <a:tr h="5077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Informal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696968"/>
                  </a:ext>
                </a:extLst>
              </a:tr>
              <a:tr h="50773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Planning Duration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 (3-6 Months)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 &gt;6  Months</a:t>
                      </a:r>
                      <a:endParaRPr lang="en-I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563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33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19964-AE55-47EE-85E7-7AA70D712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904" y="471144"/>
            <a:ext cx="4290391" cy="1052858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Tacit &amp; Explicit Knowledge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1FF5E-A13D-41BE-9CCD-E51EE6167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18" y="2205420"/>
            <a:ext cx="5791199" cy="395312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34132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A26F2-EBFA-4291-B234-1DC73C57C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850" y="2127250"/>
            <a:ext cx="8915400" cy="2603500"/>
          </a:xfrm>
          <a:ln>
            <a:solidFill>
              <a:schemeClr val="accent2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en-US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methodology is- </a:t>
            </a:r>
          </a:p>
          <a:p>
            <a:pPr algn="l"/>
            <a:r>
              <a:rPr lang="en-US" sz="2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bout avoiding waste of time and of resources. </a:t>
            </a:r>
          </a:p>
          <a:p>
            <a:pPr algn="l"/>
            <a:r>
              <a:rPr lang="en-US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Japanese manufacturing practices</a:t>
            </a:r>
          </a:p>
          <a:p>
            <a:pPr algn="l"/>
            <a:r>
              <a:rPr lang="en-US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main idea behind them is to create more value for customers with fewer resources</a:t>
            </a:r>
          </a:p>
          <a:p>
            <a:endParaRPr lang="en-IN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DE84C36-8628-4359-91C7-7CCCB27D4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84175"/>
            <a:ext cx="5257800" cy="9302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 Project Management  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8490E-26B4-457B-AB6C-B94805CB23C6}"/>
              </a:ext>
            </a:extLst>
          </p:cNvPr>
          <p:cNvSpPr txBox="1"/>
          <p:nvPr/>
        </p:nvSpPr>
        <p:spPr>
          <a:xfrm>
            <a:off x="1362075" y="5296585"/>
            <a:ext cx="104965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type used depends on the preference of the project manager or the company whose project is being managed.</a:t>
            </a:r>
          </a:p>
        </p:txBody>
      </p:sp>
    </p:spTree>
    <p:extLst>
      <p:ext uri="{BB962C8B-B14F-4D97-AF65-F5344CB8AC3E}">
        <p14:creationId xmlns:p14="http://schemas.microsoft.com/office/powerpoint/2010/main" val="3857523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AB888-3211-40A7-9F57-32C6A21A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46100"/>
            <a:ext cx="4191000" cy="8540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78EE-D951-4EA3-A530-537374E57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174" y="2159000"/>
            <a:ext cx="8601075" cy="312737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 Tech Inc.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Manufactures automotive components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has stable market – Product consistency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Free Trade Agreement (NAFTA)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on customer based &amp; innovations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decided company as a project-based organization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31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E5722-7107-43FD-95CE-498F6810A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051" y="1825625"/>
            <a:ext cx="9048750" cy="404177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determined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updates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Redesign new technologies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Innovative changes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project teams were formed</a:t>
            </a: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given – strict costs &amp; schedule  for new product</a:t>
            </a:r>
          </a:p>
          <a:p>
            <a:pPr marL="0" indent="0">
              <a:buNone/>
            </a:pPr>
            <a:r>
              <a:rPr lang="en-IN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pPr marL="0" indent="0"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rethink – time &amp; resource allocation</a:t>
            </a:r>
          </a:p>
          <a:p>
            <a:pPr marL="0" indent="0">
              <a:buNone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 rate was less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06830B-1442-4DAB-93F4-1C55CAC4B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346076"/>
            <a:ext cx="5000625" cy="9779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35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8E62-FAA2-43DC-B507-224FA1078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168525"/>
            <a:ext cx="9848850" cy="3432175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Approach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 company how to operate &amp; do smarter things in faster way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Questions-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about project management that offers Mega-tech a competitive advantage?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elements of marketplace led the firm to believe project management would improve its operations?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5313D9-80BB-4D57-832F-8DCDA544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60376"/>
            <a:ext cx="4829175" cy="9588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0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325C6-F755-48CE-887F-807E633F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5" y="568325"/>
            <a:ext cx="5095875" cy="10731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 Skills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8506D2-4F96-4D1F-B9D4-05BEDB5C2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5863" y="2673350"/>
            <a:ext cx="7348945" cy="3375025"/>
          </a:xfrm>
        </p:spPr>
      </p:pic>
    </p:spTree>
    <p:extLst>
      <p:ext uri="{BB962C8B-B14F-4D97-AF65-F5344CB8AC3E}">
        <p14:creationId xmlns:p14="http://schemas.microsoft.com/office/powerpoint/2010/main" val="1648822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EE62C-7552-498F-954B-FDA7D8AD9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981575" cy="9588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Manager Salary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72E6EA-E50B-4013-8C4D-431D3BE454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2675" y="2215355"/>
            <a:ext cx="6305551" cy="3859206"/>
          </a:xfr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35981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A89613-6F56-42D1-9588-D599D606F67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19400607"/>
              </p:ext>
            </p:extLst>
          </p:nvPr>
        </p:nvGraphicFramePr>
        <p:xfrm>
          <a:off x="838200" y="165334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C199A5B-FE46-41F3-881E-E4AA46D97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6611" y="150364"/>
            <a:ext cx="4255377" cy="1097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41A17A-342E-4A28-B4C0-B9A946875B50}"/>
              </a:ext>
            </a:extLst>
          </p:cNvPr>
          <p:cNvSpPr txBox="1"/>
          <p:nvPr/>
        </p:nvSpPr>
        <p:spPr>
          <a:xfrm>
            <a:off x="5574506" y="6136211"/>
            <a:ext cx="12168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</a:p>
        </p:txBody>
      </p:sp>
    </p:spTree>
    <p:extLst>
      <p:ext uri="{BB962C8B-B14F-4D97-AF65-F5344CB8AC3E}">
        <p14:creationId xmlns:p14="http://schemas.microsoft.com/office/powerpoint/2010/main" val="2175260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1477-F576-4396-9CB1-CC139CE03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365126"/>
            <a:ext cx="5019261" cy="1092614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MCQs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C6C57-66C3-4D67-94ED-0E37B715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26" y="1656523"/>
            <a:ext cx="9405730" cy="2521088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1.Which stage of project management life cycle requires the maximum time of completion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Conceptualization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Planning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Termination</a:t>
            </a:r>
          </a:p>
          <a:p>
            <a:pPr marL="0" indent="0">
              <a:buNone/>
            </a:pP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79EE3-77A0-4ABC-8CF8-8CC6CFB54265}"/>
              </a:ext>
            </a:extLst>
          </p:cNvPr>
          <p:cNvSpPr txBox="1"/>
          <p:nvPr/>
        </p:nvSpPr>
        <p:spPr>
          <a:xfrm>
            <a:off x="1987826" y="4462813"/>
            <a:ext cx="8918713" cy="17851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nature of a project is a…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Permanent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 &amp;b</a:t>
            </a:r>
          </a:p>
          <a:p>
            <a:pPr marL="457200" indent="-457200">
              <a:buFont typeface="+mj-lt"/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653637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5CF8-7917-473B-A889-C45CA8E6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5304" y="1825625"/>
            <a:ext cx="9498496" cy="4190862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Planning </a:t>
            </a:r>
            <a:r>
              <a:rPr lang="en-IN" sz="2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IN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Conceptualization </a:t>
            </a:r>
            <a:r>
              <a:rPr lang="en-IN" sz="2200" b="0" i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→Execution→ Termination presents the correct project life cycle</a:t>
            </a:r>
          </a:p>
          <a:p>
            <a:pPr marL="457200" indent="-457200">
              <a:buFont typeface="+mj-lt"/>
              <a:buAutoNum type="alphaL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marL="457200" indent="-457200">
              <a:buFont typeface="+mj-lt"/>
              <a:buAutoNum type="alphaL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marL="0" indent="0">
              <a:buNone/>
            </a:pPr>
            <a:r>
              <a:rPr lang="en-IN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Agile project management is people centric ?</a:t>
            </a:r>
          </a:p>
          <a:p>
            <a:pPr marL="457200" indent="-457200">
              <a:buFont typeface="+mj-lt"/>
              <a:buAutoNum type="alphaL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marL="457200" indent="-457200">
              <a:buFont typeface="+mj-lt"/>
              <a:buAutoNum type="alphaL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marL="0" indent="0">
              <a:buNone/>
            </a:pPr>
            <a:r>
              <a:rPr lang="en-IN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Waterfall project management is similar to traditional project management</a:t>
            </a:r>
          </a:p>
          <a:p>
            <a:pPr marL="457200" indent="-457200">
              <a:buFont typeface="+mj-lt"/>
              <a:buAutoNum type="alphaL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marL="457200" indent="-457200">
              <a:buFont typeface="+mj-lt"/>
              <a:buAutoNum type="alphaL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9B4DF2-15B2-44DE-BD64-BA0825469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391631"/>
            <a:ext cx="4502426" cy="1105866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MCQs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99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86A3-FC15-490C-BECB-5A153EC2B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418134"/>
            <a:ext cx="4422913" cy="1013101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Questions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16FA8-6A22-4E81-9553-4E1301703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590" y="1825625"/>
            <a:ext cx="9273209" cy="4270375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is a project? List 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Project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characteristics of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project management is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important phases of a project life cycle? Discuss each phase briefly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a project life cycle with phases &amp; man hours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are the determinants of project success?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</a:t>
            </a: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types of project management &amp; explain with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Differentiate between agile and traditional project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skills required for project manager?</a:t>
            </a:r>
          </a:p>
          <a:p>
            <a:pPr marL="457200" indent="-457200">
              <a:buFont typeface="+mj-lt"/>
              <a:buAutoNum type="arabi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4899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CC3F-5E5C-4054-ACEB-EB55ABF73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4882"/>
            <a:ext cx="3415748" cy="102635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21172-3965-465B-925C-7F1FDCBA7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922" y="2037660"/>
            <a:ext cx="8782878" cy="3461992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Project in Contemporary Organization</a:t>
            </a:r>
            <a:endParaRPr lang="en-US" sz="2200" kern="50" dirty="0">
              <a:effectLst/>
              <a:latin typeface="Times New Roman" panose="02020603050405020304" pitchFamily="18" charset="0"/>
              <a:ea typeface="Droid Sans Fallback"/>
              <a:cs typeface="FreeSan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Strategic Management and Project Selection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Manager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Managing Conflict and Art of negotiation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Project in Organizational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kern="50" dirty="0">
                <a:latin typeface="Times New Roman" panose="02020603050405020304" pitchFamily="18" charset="0"/>
                <a:ea typeface="Droid Sans Fallback"/>
                <a:cs typeface="FreeSans"/>
              </a:rPr>
              <a:t>Project activity &amp; risk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200" kern="50" dirty="0">
                <a:effectLst/>
                <a:latin typeface="Liberation Serif"/>
                <a:ea typeface="Droid Sans Fallback"/>
                <a:cs typeface="FreeSans"/>
              </a:rPr>
              <a:t>Budgeting- Estimating Costs &amp; Risks</a:t>
            </a:r>
          </a:p>
        </p:txBody>
      </p:sp>
    </p:spTree>
    <p:extLst>
      <p:ext uri="{BB962C8B-B14F-4D97-AF65-F5344CB8AC3E}">
        <p14:creationId xmlns:p14="http://schemas.microsoft.com/office/powerpoint/2010/main" val="84736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9A95-31D1-4E2C-BF44-51B06392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4532243" cy="115887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-Skills &amp; Competencies 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CE15A-DD97-426B-8988-7F2BE531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722" y="2623931"/>
            <a:ext cx="8597348" cy="2279374"/>
          </a:xfrm>
          <a:ln>
            <a:solidFill>
              <a:srgbClr val="7030A0"/>
            </a:solidFill>
          </a:ln>
        </p:spPr>
        <p:txBody>
          <a:bodyPr/>
          <a:lstStyle/>
          <a:p>
            <a:pPr algn="just"/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Planning and controlling projects</a:t>
            </a:r>
          </a:p>
          <a:p>
            <a:pPr algn="just"/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Project management- </a:t>
            </a:r>
            <a:r>
              <a:rPr lang="en-US" sz="2200" kern="50" dirty="0">
                <a:latin typeface="Times New Roman" panose="02020603050405020304" pitchFamily="18" charset="0"/>
                <a:ea typeface="Droid Sans Fallback"/>
                <a:cs typeface="FreeSans"/>
              </a:rPr>
              <a:t>T</a:t>
            </a:r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ools</a:t>
            </a:r>
          </a:p>
          <a:p>
            <a:pPr algn="just"/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Behavioral skills necessary to successfully launch, lead projects</a:t>
            </a:r>
          </a:p>
          <a:p>
            <a:pPr algn="just"/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Realize benefits from projects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677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D95B-0C53-40F0-9D37-B34435EA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" y="365125"/>
            <a:ext cx="3932583" cy="986597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endParaRPr lang="en-I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61AB5-9A29-404F-A109-1A2C92B01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722" y="2425148"/>
            <a:ext cx="8093763" cy="2491409"/>
          </a:xfrm>
          <a:ln>
            <a:solidFill>
              <a:srgbClr val="7030A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b="1" kern="5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Droid Sans Fallback"/>
                <a:cs typeface="FreeSans"/>
              </a:rPr>
              <a:t>1</a:t>
            </a:r>
            <a:r>
              <a:rPr lang="en-US" sz="2200" b="1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.</a:t>
            </a:r>
            <a:r>
              <a:rPr lang="en-US" sz="2200" b="1" kern="5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Project in Contemporary Organization </a:t>
            </a:r>
            <a:endParaRPr lang="en-IN" sz="2200" kern="5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Definition of Project</a:t>
            </a:r>
          </a:p>
          <a:p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Why Project Management</a:t>
            </a:r>
          </a:p>
          <a:p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 Project Life Cycle</a:t>
            </a:r>
          </a:p>
          <a:p>
            <a:r>
              <a:rPr lang="en-US" sz="2200" kern="50" dirty="0">
                <a:effectLst/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Agile Project Management 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02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4FBB-19FE-42BF-8AB9-399EEC1C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1"/>
            <a:ext cx="5257800" cy="9017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-Definition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D9E8-2E5D-42D0-A951-EFF425130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5" y="2548900"/>
            <a:ext cx="6438900" cy="2222500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PMI Defines-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A temporary endeavour undertaken to create a unique product or service”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415B9-BB77-4936-81A6-5B2239AA6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00363"/>
            <a:ext cx="3309937" cy="145297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4AF94C-F335-4F02-AAC4-2105EF67AA45}"/>
              </a:ext>
            </a:extLst>
          </p:cNvPr>
          <p:cNvSpPr txBox="1"/>
          <p:nvPr/>
        </p:nvSpPr>
        <p:spPr>
          <a:xfrm>
            <a:off x="688180" y="4771400"/>
            <a:ext cx="3152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Worlds largest professional</a:t>
            </a:r>
          </a:p>
          <a:p>
            <a:pPr marL="0" indent="0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roject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anagement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nstitute</a:t>
            </a:r>
          </a:p>
        </p:txBody>
      </p:sp>
    </p:spTree>
    <p:extLst>
      <p:ext uri="{BB962C8B-B14F-4D97-AF65-F5344CB8AC3E}">
        <p14:creationId xmlns:p14="http://schemas.microsoft.com/office/powerpoint/2010/main" val="426138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042ED-1EDB-4DC0-94BE-83FAAD4E7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7150"/>
            <a:ext cx="10515600" cy="2651125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pplication of knowledge, skills, tools, and techniques to project activities to meet the project requirements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venture with beginning &amp; end, conducted by people to meet established goods within parameters of cost, schedule &amp; quality</a:t>
            </a:r>
          </a:p>
          <a:p>
            <a:pPr marL="457200" indent="-457200">
              <a:buFont typeface="+mj-lt"/>
              <a:buAutoNum type="arabi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B9F6E1-5D71-4621-A133-663AAFCB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31801"/>
            <a:ext cx="4829175" cy="10541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-Definition</a:t>
            </a:r>
          </a:p>
        </p:txBody>
      </p:sp>
    </p:spTree>
    <p:extLst>
      <p:ext uri="{BB962C8B-B14F-4D97-AF65-F5344CB8AC3E}">
        <p14:creationId xmlns:p14="http://schemas.microsoft.com/office/powerpoint/2010/main" val="350897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37944-0C59-4DA4-A8B2-E8BEC5C5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05350" cy="10922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AF014-DE7C-4E06-8D03-8913ADD1A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199" y="2394336"/>
            <a:ext cx="4914901" cy="2568189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specific objective / goal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start &amp; end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limits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 resources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30B7E-6EE9-45CF-84A6-50D315DAA868}"/>
              </a:ext>
            </a:extLst>
          </p:cNvPr>
          <p:cNvSpPr txBox="1"/>
          <p:nvPr/>
        </p:nvSpPr>
        <p:spPr>
          <a:xfrm>
            <a:off x="1371600" y="3206234"/>
            <a:ext cx="2876550" cy="8309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to have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9E0E025-1C5E-4AF8-9FF7-4C4C4BF27999}"/>
              </a:ext>
            </a:extLst>
          </p:cNvPr>
          <p:cNvSpPr/>
          <p:nvPr/>
        </p:nvSpPr>
        <p:spPr>
          <a:xfrm>
            <a:off x="4638675" y="34290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3220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1021</Words>
  <Application>Microsoft Office PowerPoint</Application>
  <PresentationFormat>Widescreen</PresentationFormat>
  <Paragraphs>232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Liberation Serif</vt:lpstr>
      <vt:lpstr>Times New Roman</vt:lpstr>
      <vt:lpstr>Office Theme</vt:lpstr>
      <vt:lpstr>Project Management  Credit: 4  Session:1</vt:lpstr>
      <vt:lpstr>What is a Project?</vt:lpstr>
      <vt:lpstr>PowerPoint Presentation</vt:lpstr>
      <vt:lpstr>Topics</vt:lpstr>
      <vt:lpstr>Learning -Skills &amp; Competencies </vt:lpstr>
      <vt:lpstr>Topics</vt:lpstr>
      <vt:lpstr>Project Management -Definition</vt:lpstr>
      <vt:lpstr>Project Management -Definition</vt:lpstr>
      <vt:lpstr>Project Management</vt:lpstr>
      <vt:lpstr>Project Characteristics</vt:lpstr>
      <vt:lpstr>Why Project Management?</vt:lpstr>
      <vt:lpstr>Project Life Cycle</vt:lpstr>
      <vt:lpstr>Project Life Cycle</vt:lpstr>
      <vt:lpstr>Project Life Cycle</vt:lpstr>
      <vt:lpstr>Project Life Cycle</vt:lpstr>
      <vt:lpstr>Project Life Cycle</vt:lpstr>
      <vt:lpstr>Project Life Cycle</vt:lpstr>
      <vt:lpstr>Determinants of Project Success</vt:lpstr>
      <vt:lpstr> Project Management  - Types</vt:lpstr>
      <vt:lpstr> Waterfall Project Management  </vt:lpstr>
      <vt:lpstr>Agile Project Management  </vt:lpstr>
      <vt:lpstr>Agile Versus Traditional Project Management</vt:lpstr>
      <vt:lpstr>Tacit &amp; Explicit Knowledge</vt:lpstr>
      <vt:lpstr>Lean Project Management  </vt:lpstr>
      <vt:lpstr>Case Study</vt:lpstr>
      <vt:lpstr>Case Study</vt:lpstr>
      <vt:lpstr>Case Study</vt:lpstr>
      <vt:lpstr>Project Manager Skills</vt:lpstr>
      <vt:lpstr>Project Manager Salary</vt:lpstr>
      <vt:lpstr>MCQs</vt:lpstr>
      <vt:lpstr>MCQs</vt:lpstr>
      <vt:lpstr>Review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</dc:title>
  <dc:creator>Vikram Hande</dc:creator>
  <cp:lastModifiedBy>Rishik hande</cp:lastModifiedBy>
  <cp:revision>46</cp:revision>
  <dcterms:created xsi:type="dcterms:W3CDTF">2021-01-12T12:51:06Z</dcterms:created>
  <dcterms:modified xsi:type="dcterms:W3CDTF">2021-01-26T02:10:13Z</dcterms:modified>
</cp:coreProperties>
</file>