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3" r:id="rId9"/>
    <p:sldId id="274" r:id="rId10"/>
    <p:sldId id="266" r:id="rId11"/>
    <p:sldId id="264" r:id="rId12"/>
    <p:sldId id="269" r:id="rId13"/>
    <p:sldId id="270" r:id="rId14"/>
    <p:sldId id="271" r:id="rId15"/>
    <p:sldId id="272" r:id="rId16"/>
    <p:sldId id="275" r:id="rId17"/>
    <p:sldId id="276" r:id="rId18"/>
    <p:sldId id="273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761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6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05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626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8291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008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737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57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412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014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226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FE988-5B17-422B-960B-82E7BE400024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F9C5F-04BF-4732-8C0F-1805144839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999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i.cmu.edu/cmmi/" TargetMode="External"/><Relationship Id="rId2" Type="http://schemas.openxmlformats.org/officeDocument/2006/relationships/hyperlink" Target="http://www.p3m3-officialsit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pm3online.pmi.org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E0E070-1BA1-4975-92EE-A2FEAC235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1720" y="2708920"/>
            <a:ext cx="6839744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Session -2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Review Session 1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Learning PM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 Management Framework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What is Strategic Management?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Strategic  Management &amp; Project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 Management Maturity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 Management  Maturity Model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 Selection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Project Selection Model</a:t>
            </a:r>
          </a:p>
          <a:p>
            <a:pPr marL="342900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B9EF46-1473-428B-9A88-4ACE5BCE9200}"/>
              </a:ext>
            </a:extLst>
          </p:cNvPr>
          <p:cNvSpPr/>
          <p:nvPr/>
        </p:nvSpPr>
        <p:spPr>
          <a:xfrm>
            <a:off x="4067944" y="836712"/>
            <a:ext cx="3145552" cy="100811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</a:p>
          <a:p>
            <a:pPr algn="ctr"/>
            <a:r>
              <a:rPr lang="en-I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</p:spTree>
    <p:extLst>
      <p:ext uri="{BB962C8B-B14F-4D97-AF65-F5344CB8AC3E}">
        <p14:creationId xmlns:p14="http://schemas.microsoft.com/office/powerpoint/2010/main" val="108308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106613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Project Management Maturity</a:t>
            </a:r>
            <a:endParaRPr lang="en-IN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2836911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Refers to the progressive development of an organization for project management</a:t>
            </a:r>
          </a:p>
          <a:p>
            <a:pPr lvl="1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Approach</a:t>
            </a:r>
          </a:p>
          <a:p>
            <a:pPr lvl="1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pPr lvl="1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Strategy </a:t>
            </a:r>
          </a:p>
          <a:p>
            <a:pPr lvl="1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1102609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4690864" cy="106613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Project Management Maturity Models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936104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Maturity Models are frameworks for helping organization to improve their processes and systems.</a:t>
            </a:r>
          </a:p>
          <a:p>
            <a:pPr marL="0" indent="0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64904"/>
            <a:ext cx="6943725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199990" y="4869160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Planned</a:t>
            </a:r>
            <a:endParaRPr lang="en-IN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1388" y="4269879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Integrated</a:t>
            </a:r>
            <a:endParaRPr lang="en-IN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65443" y="5373216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Ad-hoc</a:t>
            </a:r>
            <a:endParaRPr lang="en-IN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30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62872" cy="106613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Benefits of Project Maturity Model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05063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fontAlgn="base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Provide a roadmap for strategic improvement</a:t>
            </a:r>
          </a:p>
          <a:p>
            <a:pPr fontAlgn="base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Allow to look into the organization’s strength and weakness</a:t>
            </a:r>
          </a:p>
          <a:p>
            <a:pPr fontAlgn="base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Helps organizations get answers to strategically important questions like:</a:t>
            </a:r>
          </a:p>
          <a:p>
            <a:pPr lvl="1"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How effective are PM efforts in our organization?</a:t>
            </a:r>
          </a:p>
          <a:p>
            <a:pPr lvl="1"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How well has PM been integrated into our business?</a:t>
            </a:r>
          </a:p>
          <a:p>
            <a:pPr lvl="1"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Is PM a competitive strategy for higher quality &amp; greater customer satisfaction?</a:t>
            </a:r>
          </a:p>
          <a:p>
            <a:pPr lvl="1"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Are we using the right methods, tools and technologies?</a:t>
            </a:r>
          </a:p>
          <a:p>
            <a:pPr lvl="1"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What are our competitors doing?</a:t>
            </a:r>
          </a:p>
          <a:p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69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99412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How to do  P M Maturity Assessments?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IN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420888"/>
            <a:ext cx="7653536" cy="2044824"/>
          </a:xfrm>
          <a:ln>
            <a:solidFill>
              <a:schemeClr val="accent6"/>
            </a:solidFill>
          </a:ln>
        </p:spPr>
        <p:txBody>
          <a:bodyPr/>
          <a:lstStyle/>
          <a:p>
            <a:pPr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Staff face-to-face interviews</a:t>
            </a:r>
          </a:p>
          <a:p>
            <a:pPr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Business and Technical project fact evaluation</a:t>
            </a:r>
          </a:p>
          <a:p>
            <a:pPr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Surveys</a:t>
            </a:r>
          </a:p>
          <a:p>
            <a:pPr fontAlgn="base">
              <a:buFont typeface="Courier New" pitchFamily="49" charset="0"/>
              <a:buChar char="o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Benchmarking (vs. industry standards)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5137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113813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Project Selection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1396751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Process of evaluating proposed projects or groups of projects, and then choosing to implement some set of them so that the objectives of the parent organization will be achieved</a:t>
            </a:r>
          </a:p>
          <a:p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9952" y="4509120"/>
            <a:ext cx="4788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Hospital can find the best mix of psychiatric, orthopedic, obstetric, and other beds for a new wing.</a:t>
            </a:r>
            <a:endParaRPr lang="en-IN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Image result for hospital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06"/>
            <a:ext cx="3166350" cy="211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793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99412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Souder Project Selection Model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3556992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Realism- Firm’s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facilities, capital, personnel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Capability – Internal &amp; External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Flexibility 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should be easy to modify in response to changes in the firm’s environment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Ease of use -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Reasonably convenient, not take a long time to execute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Cost 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All costs should be considered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Easy computerization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5736201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Models represent the problem structure &amp; can be useful in selecting &amp; evaluating projects</a:t>
            </a:r>
            <a:endParaRPr lang="en-IN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0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80390-8086-42BD-B9CA-397946DA3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3838"/>
            <a:ext cx="4762872" cy="113813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PMMM- Skill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35D54-0B30-42B9-BD51-4A5A4E6CF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3"/>
          </a:xfrm>
          <a:ln>
            <a:solidFill>
              <a:schemeClr val="accent6"/>
            </a:solidFill>
          </a:ln>
        </p:spPr>
        <p:txBody>
          <a:bodyPr>
            <a:normAutofit lnSpcReduction="10000"/>
          </a:bodyPr>
          <a:lstStyle/>
          <a:p>
            <a:pPr algn="l" fontAlgn="base">
              <a:buFont typeface="+mj-lt"/>
              <a:buAutoNum type="arabicPeriod"/>
            </a:pPr>
            <a:r>
              <a:rPr lang="en-US" sz="2200" b="0" i="0" u="none" strike="noStrike" dirty="0">
                <a:solidFill>
                  <a:srgbClr val="5B780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P3M3 (Portfolio, Program &amp; Project Management Maturity Model)</a:t>
            </a:r>
            <a:r>
              <a:rPr lang="en-US" sz="2200" b="0" i="0" dirty="0">
                <a:solidFill>
                  <a:srgbClr val="333A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the newest model </a:t>
            </a:r>
          </a:p>
          <a:p>
            <a:pPr algn="l" fontAlgn="base">
              <a:buFont typeface="+mj-lt"/>
              <a:buAutoNum type="arabicPeriod"/>
            </a:pPr>
            <a:endParaRPr lang="en-US" sz="2200" b="0" i="0" dirty="0">
              <a:solidFill>
                <a:srgbClr val="333A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+mj-lt"/>
              <a:buAutoNum type="arabicPeriod"/>
            </a:pPr>
            <a:r>
              <a:rPr lang="en-US" sz="2200" b="0" i="0" u="none" strike="noStrike" dirty="0">
                <a:solidFill>
                  <a:srgbClr val="5B780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Capability Maturity Model® Integration (CMMI®)</a:t>
            </a:r>
            <a:r>
              <a:rPr lang="en-US" sz="2200" b="0" i="0" dirty="0">
                <a:solidFill>
                  <a:srgbClr val="333A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developed by the SEI to assist organizations to improve their processes for developing and maintaining the products and services of the organization</a:t>
            </a:r>
          </a:p>
          <a:p>
            <a:pPr algn="l" fontAlgn="base">
              <a:buFont typeface="+mj-lt"/>
              <a:buAutoNum type="arabicPeriod"/>
            </a:pPr>
            <a:endParaRPr lang="en-US" sz="2200" b="0" i="0" dirty="0">
              <a:solidFill>
                <a:srgbClr val="333A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+mj-lt"/>
              <a:buAutoNum type="arabicPeriod"/>
            </a:pPr>
            <a:r>
              <a:rPr lang="en-US" sz="2200" b="0" i="0" u="none" strike="noStrike" dirty="0">
                <a:solidFill>
                  <a:srgbClr val="5B780B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Organizational Project Management Maturity Model (OPM3®)</a:t>
            </a:r>
            <a:r>
              <a:rPr lang="en-US" sz="2200" b="0" i="0" dirty="0">
                <a:solidFill>
                  <a:srgbClr val="333A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Developed by the PMI to assist organizations to improve their capabilities for managing projects, programs and portfolios, leading to business improvement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4975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DEFA1B5-2B2B-40DE-AA83-7890AF97E97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97134" y="1844824"/>
            <a:ext cx="8379114" cy="432048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0BF8CFA-B46B-4F39-AC90-3BC0C137E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4690864" cy="128215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PMMM- Skill Development</a:t>
            </a:r>
          </a:p>
        </p:txBody>
      </p:sp>
    </p:spTree>
    <p:extLst>
      <p:ext uri="{BB962C8B-B14F-4D97-AF65-F5344CB8AC3E}">
        <p14:creationId xmlns:p14="http://schemas.microsoft.com/office/powerpoint/2010/main" val="449658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74840" cy="99412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62900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What is strategic management?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Define project management maturity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Explain project management maturity model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List benefits of project management maturity model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How to do Project management maturity assessment?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Discuss project selection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Explain Souder project selection model</a:t>
            </a:r>
          </a:p>
          <a:p>
            <a:pPr marL="457200" indent="-457200">
              <a:buFont typeface="+mj-lt"/>
              <a:buAutoNum type="arabicPeriod"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973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A57A2F-E25E-473F-8A76-A138FF4C8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68760"/>
            <a:ext cx="6480720" cy="419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39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99412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Review Session 1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5"/>
          </a:xfrm>
          <a:ln>
            <a:solidFill>
              <a:schemeClr val="accent6"/>
            </a:solidFill>
          </a:ln>
        </p:spPr>
        <p:txBody>
          <a:bodyPr/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project is “a temporary endeavor undertaken to create a unique product, service, or result”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pplication of knowledge, skills, tools, and techniques to project activities to meet the project requirements</a:t>
            </a:r>
          </a:p>
          <a:p>
            <a:endParaRPr lang="en-US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Project- </a:t>
            </a:r>
          </a:p>
          <a:p>
            <a:pPr lvl="1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Characteristics</a:t>
            </a:r>
          </a:p>
          <a:p>
            <a:pPr lvl="1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Life Cycle</a:t>
            </a:r>
          </a:p>
          <a:p>
            <a:pPr lvl="1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Determinants of success</a:t>
            </a:r>
          </a:p>
          <a:p>
            <a:pPr lvl="1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Types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540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113813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Project Success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7199"/>
            <a:ext cx="5169649" cy="3757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68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113813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09788"/>
            <a:ext cx="4358736" cy="3479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07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113813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Project Life Cycle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6014825" cy="3377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11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90864" cy="106613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Learning-Project Management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31773" y="2132856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Control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7944" y="2924735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Scheduling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1840" y="3646303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Budgeting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94264" y="4472136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Project Manager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46134" y="5229200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Project Selection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7524" y="599934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Project Definition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06861" y="4402120"/>
            <a:ext cx="4428492" cy="646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Activities, PMO, Conflicts, Negotiation, Risk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3848" y="5229200"/>
            <a:ext cx="194421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48064" y="3646303"/>
            <a:ext cx="2520280" cy="646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Estimates, Cost, Risk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76156" y="2903969"/>
            <a:ext cx="2520280" cy="646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Resource allocation CPM, PERT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76256" y="2097848"/>
            <a:ext cx="2088232" cy="611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Auditing, Information System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80112" y="134076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Termination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ent Arrow 16"/>
          <p:cNvSpPr/>
          <p:nvPr/>
        </p:nvSpPr>
        <p:spPr>
          <a:xfrm>
            <a:off x="683568" y="5517232"/>
            <a:ext cx="432048" cy="504056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>
            <a:off x="1579979" y="4669951"/>
            <a:ext cx="432048" cy="504056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9" name="Bent Arrow 18"/>
          <p:cNvSpPr/>
          <p:nvPr/>
        </p:nvSpPr>
        <p:spPr>
          <a:xfrm>
            <a:off x="2643420" y="3898064"/>
            <a:ext cx="432048" cy="504056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0" name="Bent Arrow 19"/>
          <p:cNvSpPr/>
          <p:nvPr/>
        </p:nvSpPr>
        <p:spPr>
          <a:xfrm>
            <a:off x="3579524" y="3045993"/>
            <a:ext cx="432048" cy="50405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1" name="Bent Arrow 20"/>
          <p:cNvSpPr/>
          <p:nvPr/>
        </p:nvSpPr>
        <p:spPr>
          <a:xfrm>
            <a:off x="4435325" y="2252197"/>
            <a:ext cx="432048" cy="50405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337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2" name="Bent Arrow 21"/>
          <p:cNvSpPr/>
          <p:nvPr/>
        </p:nvSpPr>
        <p:spPr>
          <a:xfrm>
            <a:off x="5076056" y="1446254"/>
            <a:ext cx="432048" cy="504056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564" y="159366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Today’s Organization- Management by Projects </a:t>
            </a:r>
            <a:endParaRPr lang="en-IN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15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62872" cy="994122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Project Management Framework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42" y="1988840"/>
            <a:ext cx="845453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07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06888" cy="1138138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 is Strategic Management?</a:t>
            </a:r>
            <a:endParaRPr lang="en-IN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3568" y="2204865"/>
            <a:ext cx="8229600" cy="1728192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Strategic management is the management of an organization’s resources to achieve its goals and objectives.</a:t>
            </a: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2118" y="4581128"/>
            <a:ext cx="8190362" cy="11079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en-US" sz="2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Challenges facing the contemporary organization are-</a:t>
            </a:r>
          </a:p>
          <a:p>
            <a:r>
              <a:rPr lang="en-US" sz="2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How to make sure that projects are closely tied to the organization’s goals and strategy</a:t>
            </a:r>
            <a:endParaRPr lang="en-IN" sz="22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081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BD9980-0C8B-4FD8-A9E1-E8BA74D71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4618856" cy="92211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 &amp; Project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AED7A7-0362-4FE0-9055-C08F06348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700808"/>
            <a:ext cx="6840760" cy="488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33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567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Office Theme</vt:lpstr>
      <vt:lpstr>PowerPoint Presentation</vt:lpstr>
      <vt:lpstr>Review Session 1</vt:lpstr>
      <vt:lpstr>Project Success</vt:lpstr>
      <vt:lpstr>Project </vt:lpstr>
      <vt:lpstr>Project Life Cycle</vt:lpstr>
      <vt:lpstr>Learning-Project Management</vt:lpstr>
      <vt:lpstr>Project Management Framework</vt:lpstr>
      <vt:lpstr>What is Strategic Management?</vt:lpstr>
      <vt:lpstr>Strategic Management &amp; Project</vt:lpstr>
      <vt:lpstr>Project Management Maturity</vt:lpstr>
      <vt:lpstr>Project Management Maturity Models</vt:lpstr>
      <vt:lpstr>Benefits of Project Maturity Model</vt:lpstr>
      <vt:lpstr>How to do  P M Maturity Assessments? </vt:lpstr>
      <vt:lpstr>Project Selection</vt:lpstr>
      <vt:lpstr>Souder Project Selection Model</vt:lpstr>
      <vt:lpstr>PMMM- Skill Development</vt:lpstr>
      <vt:lpstr>PMMM- Skill Development</vt:lpstr>
      <vt:lpstr>Review 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Rishik hande</cp:lastModifiedBy>
  <cp:revision>31</cp:revision>
  <dcterms:created xsi:type="dcterms:W3CDTF">2021-01-26T07:19:58Z</dcterms:created>
  <dcterms:modified xsi:type="dcterms:W3CDTF">2021-02-08T17:53:14Z</dcterms:modified>
</cp:coreProperties>
</file>