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6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718E5-DAFE-4CD6-A553-6C6CF9E60118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941A72C1-3C52-4A68-8BCE-43961CE6B5C2}">
      <dgm:prSet phldrT="[Text]" custT="1"/>
      <dgm:spPr/>
      <dgm:t>
        <a:bodyPr/>
        <a:lstStyle/>
        <a:p>
          <a:r>
            <a:rPr lang="en-IN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Project Selection Models</a:t>
          </a:r>
        </a:p>
      </dgm:t>
    </dgm:pt>
    <dgm:pt modelId="{DCA970D6-DF24-4BC3-8FC8-DAFE45B7027B}" type="parTrans" cxnId="{F26A8062-B45B-46FD-8E8F-257CFFF34A0D}">
      <dgm:prSet/>
      <dgm:spPr/>
      <dgm:t>
        <a:bodyPr/>
        <a:lstStyle/>
        <a:p>
          <a:endParaRPr lang="en-IN"/>
        </a:p>
      </dgm:t>
    </dgm:pt>
    <dgm:pt modelId="{DD8A0A2C-4A14-454D-9B31-FEB44EFA8643}" type="sibTrans" cxnId="{F26A8062-B45B-46FD-8E8F-257CFFF34A0D}">
      <dgm:prSet/>
      <dgm:spPr/>
      <dgm:t>
        <a:bodyPr/>
        <a:lstStyle/>
        <a:p>
          <a:endParaRPr lang="en-IN"/>
        </a:p>
      </dgm:t>
    </dgm:pt>
    <dgm:pt modelId="{6F2F6308-1B73-49BE-907B-6DB3A2FFBA27}">
      <dgm:prSet phldrT="[Text]" custT="1"/>
      <dgm:spPr/>
      <dgm:t>
        <a:bodyPr/>
        <a:lstStyle/>
        <a:p>
          <a:pPr algn="ctr">
            <a:buNone/>
          </a:pPr>
          <a:r>
            <a:rPr lang="en-IN" sz="2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Numeric Models</a:t>
          </a:r>
        </a:p>
        <a:p>
          <a:pPr algn="l">
            <a:buFont typeface="Courier New" panose="02070309020205020404" pitchFamily="49" charset="0"/>
            <a:buChar char="o"/>
          </a:pPr>
          <a:r>
            <a:rPr lang="en-IN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 Numbers as inputs for decision process in selecting projects</a:t>
          </a:r>
        </a:p>
      </dgm:t>
    </dgm:pt>
    <dgm:pt modelId="{3540EDFD-E8E9-43BD-9899-04397134AEBD}" type="parTrans" cxnId="{E6B2D9D9-A89D-4FEB-8E2B-ED3A49F80BDA}">
      <dgm:prSet/>
      <dgm:spPr/>
      <dgm:t>
        <a:bodyPr/>
        <a:lstStyle/>
        <a:p>
          <a:endParaRPr lang="en-IN"/>
        </a:p>
      </dgm:t>
    </dgm:pt>
    <dgm:pt modelId="{DC34EF5F-020F-4D1B-8D18-DF507DF404F7}" type="sibTrans" cxnId="{E6B2D9D9-A89D-4FEB-8E2B-ED3A49F80BDA}">
      <dgm:prSet/>
      <dgm:spPr/>
      <dgm:t>
        <a:bodyPr/>
        <a:lstStyle/>
        <a:p>
          <a:endParaRPr lang="en-IN"/>
        </a:p>
      </dgm:t>
    </dgm:pt>
    <dgm:pt modelId="{9F50D382-BD90-4EE6-BF24-A2A6993F299F}">
      <dgm:prSet phldrT="[Text]" custT="1"/>
      <dgm:spPr/>
      <dgm:t>
        <a:bodyPr/>
        <a:lstStyle/>
        <a:p>
          <a:pPr algn="ctr"/>
          <a:r>
            <a:rPr lang="en-IN" sz="2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Nonnumeric Models</a:t>
          </a:r>
        </a:p>
        <a:p>
          <a:pPr algn="l"/>
          <a:r>
            <a:rPr lang="en-IN" sz="220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 Numbers</a:t>
          </a:r>
        </a:p>
        <a:p>
          <a:pPr algn="l"/>
          <a:r>
            <a:rPr lang="en-IN" sz="220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Depends on other data</a:t>
          </a:r>
        </a:p>
      </dgm:t>
    </dgm:pt>
    <dgm:pt modelId="{84D925C7-D94C-4A12-A5EB-903235DA0DC8}" type="parTrans" cxnId="{F5C83C69-FB89-4C75-BFF9-49013AB3DC8D}">
      <dgm:prSet/>
      <dgm:spPr/>
      <dgm:t>
        <a:bodyPr/>
        <a:lstStyle/>
        <a:p>
          <a:endParaRPr lang="en-IN"/>
        </a:p>
      </dgm:t>
    </dgm:pt>
    <dgm:pt modelId="{C2AE98D2-4DDD-4900-B5A9-24E5A77E832B}" type="sibTrans" cxnId="{F5C83C69-FB89-4C75-BFF9-49013AB3DC8D}">
      <dgm:prSet/>
      <dgm:spPr/>
      <dgm:t>
        <a:bodyPr/>
        <a:lstStyle/>
        <a:p>
          <a:endParaRPr lang="en-IN"/>
        </a:p>
      </dgm:t>
    </dgm:pt>
    <dgm:pt modelId="{E8279D10-5F09-424D-93ED-144EBEB22DFF}" type="pres">
      <dgm:prSet presAssocID="{D8A718E5-DAFE-4CD6-A553-6C6CF9E601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817507D-6C3C-4E89-A7B6-DE1DC1FE22F0}" type="pres">
      <dgm:prSet presAssocID="{941A72C1-3C52-4A68-8BCE-43961CE6B5C2}" presName="root1" presStyleCnt="0"/>
      <dgm:spPr/>
    </dgm:pt>
    <dgm:pt modelId="{7BDFDBE7-9028-4DE9-BDAC-7C2827881F69}" type="pres">
      <dgm:prSet presAssocID="{941A72C1-3C52-4A68-8BCE-43961CE6B5C2}" presName="LevelOneTextNode" presStyleLbl="node0" presStyleIdx="0" presStyleCnt="1" custScaleY="45129">
        <dgm:presLayoutVars>
          <dgm:chPref val="3"/>
        </dgm:presLayoutVars>
      </dgm:prSet>
      <dgm:spPr/>
    </dgm:pt>
    <dgm:pt modelId="{59548E30-353C-4623-869F-8CF5AF35B27F}" type="pres">
      <dgm:prSet presAssocID="{941A72C1-3C52-4A68-8BCE-43961CE6B5C2}" presName="level2hierChild" presStyleCnt="0"/>
      <dgm:spPr/>
    </dgm:pt>
    <dgm:pt modelId="{78D90713-A709-4F0D-8553-AA06A533DF3F}" type="pres">
      <dgm:prSet presAssocID="{3540EDFD-E8E9-43BD-9899-04397134AEBD}" presName="conn2-1" presStyleLbl="parChTrans1D2" presStyleIdx="0" presStyleCnt="2"/>
      <dgm:spPr/>
    </dgm:pt>
    <dgm:pt modelId="{2AAF4CA4-55C6-4077-8212-60B304048F2C}" type="pres">
      <dgm:prSet presAssocID="{3540EDFD-E8E9-43BD-9899-04397134AEBD}" presName="connTx" presStyleLbl="parChTrans1D2" presStyleIdx="0" presStyleCnt="2"/>
      <dgm:spPr/>
    </dgm:pt>
    <dgm:pt modelId="{03769591-FA3B-4FCB-84F3-679DD1E308F0}" type="pres">
      <dgm:prSet presAssocID="{6F2F6308-1B73-49BE-907B-6DB3A2FFBA27}" presName="root2" presStyleCnt="0"/>
      <dgm:spPr/>
    </dgm:pt>
    <dgm:pt modelId="{B6F7F26F-A59F-41C0-A886-3B3F03D76948}" type="pres">
      <dgm:prSet presAssocID="{6F2F6308-1B73-49BE-907B-6DB3A2FFBA27}" presName="LevelTwoTextNode" presStyleLbl="node2" presStyleIdx="0" presStyleCnt="2">
        <dgm:presLayoutVars>
          <dgm:chPref val="3"/>
        </dgm:presLayoutVars>
      </dgm:prSet>
      <dgm:spPr/>
    </dgm:pt>
    <dgm:pt modelId="{2C068574-892A-461A-A48F-9403DEC8256C}" type="pres">
      <dgm:prSet presAssocID="{6F2F6308-1B73-49BE-907B-6DB3A2FFBA27}" presName="level3hierChild" presStyleCnt="0"/>
      <dgm:spPr/>
    </dgm:pt>
    <dgm:pt modelId="{4B82A50F-CA96-46FD-A838-FC1538AC2A3B}" type="pres">
      <dgm:prSet presAssocID="{84D925C7-D94C-4A12-A5EB-903235DA0DC8}" presName="conn2-1" presStyleLbl="parChTrans1D2" presStyleIdx="1" presStyleCnt="2"/>
      <dgm:spPr/>
    </dgm:pt>
    <dgm:pt modelId="{1AAB3204-628F-483E-B3D2-156DD4275C04}" type="pres">
      <dgm:prSet presAssocID="{84D925C7-D94C-4A12-A5EB-903235DA0DC8}" presName="connTx" presStyleLbl="parChTrans1D2" presStyleIdx="1" presStyleCnt="2"/>
      <dgm:spPr/>
    </dgm:pt>
    <dgm:pt modelId="{367AEE87-D391-45FA-B457-D9C744E19833}" type="pres">
      <dgm:prSet presAssocID="{9F50D382-BD90-4EE6-BF24-A2A6993F299F}" presName="root2" presStyleCnt="0"/>
      <dgm:spPr/>
    </dgm:pt>
    <dgm:pt modelId="{CC26C6B4-1558-44AB-8B4C-097C19B587AE}" type="pres">
      <dgm:prSet presAssocID="{9F50D382-BD90-4EE6-BF24-A2A6993F299F}" presName="LevelTwoTextNode" presStyleLbl="node2" presStyleIdx="1" presStyleCnt="2" custLinFactNeighborX="942" custLinFactNeighborY="-879">
        <dgm:presLayoutVars>
          <dgm:chPref val="3"/>
        </dgm:presLayoutVars>
      </dgm:prSet>
      <dgm:spPr/>
    </dgm:pt>
    <dgm:pt modelId="{6263B3CD-65CE-49B4-BC4E-F7D6B226BCEA}" type="pres">
      <dgm:prSet presAssocID="{9F50D382-BD90-4EE6-BF24-A2A6993F299F}" presName="level3hierChild" presStyleCnt="0"/>
      <dgm:spPr/>
    </dgm:pt>
  </dgm:ptLst>
  <dgm:cxnLst>
    <dgm:cxn modelId="{7725B60A-FAAC-4485-961A-C22FF04387CB}" type="presOf" srcId="{941A72C1-3C52-4A68-8BCE-43961CE6B5C2}" destId="{7BDFDBE7-9028-4DE9-BDAC-7C2827881F69}" srcOrd="0" destOrd="0" presId="urn:microsoft.com/office/officeart/2005/8/layout/hierarchy2"/>
    <dgm:cxn modelId="{08D88D11-CD31-4A26-9C98-7A4B7692224C}" type="presOf" srcId="{3540EDFD-E8E9-43BD-9899-04397134AEBD}" destId="{78D90713-A709-4F0D-8553-AA06A533DF3F}" srcOrd="0" destOrd="0" presId="urn:microsoft.com/office/officeart/2005/8/layout/hierarchy2"/>
    <dgm:cxn modelId="{DCD1B31A-B7EA-45B5-A67D-F8D2CA63195F}" type="presOf" srcId="{D8A718E5-DAFE-4CD6-A553-6C6CF9E60118}" destId="{E8279D10-5F09-424D-93ED-144EBEB22DFF}" srcOrd="0" destOrd="0" presId="urn:microsoft.com/office/officeart/2005/8/layout/hierarchy2"/>
    <dgm:cxn modelId="{A7638B1D-A66B-433A-80DB-72315814106A}" type="presOf" srcId="{6F2F6308-1B73-49BE-907B-6DB3A2FFBA27}" destId="{B6F7F26F-A59F-41C0-A886-3B3F03D76948}" srcOrd="0" destOrd="0" presId="urn:microsoft.com/office/officeart/2005/8/layout/hierarchy2"/>
    <dgm:cxn modelId="{F26A8062-B45B-46FD-8E8F-257CFFF34A0D}" srcId="{D8A718E5-DAFE-4CD6-A553-6C6CF9E60118}" destId="{941A72C1-3C52-4A68-8BCE-43961CE6B5C2}" srcOrd="0" destOrd="0" parTransId="{DCA970D6-DF24-4BC3-8FC8-DAFE45B7027B}" sibTransId="{DD8A0A2C-4A14-454D-9B31-FEB44EFA8643}"/>
    <dgm:cxn modelId="{F5C83C69-FB89-4C75-BFF9-49013AB3DC8D}" srcId="{941A72C1-3C52-4A68-8BCE-43961CE6B5C2}" destId="{9F50D382-BD90-4EE6-BF24-A2A6993F299F}" srcOrd="1" destOrd="0" parTransId="{84D925C7-D94C-4A12-A5EB-903235DA0DC8}" sibTransId="{C2AE98D2-4DDD-4900-B5A9-24E5A77E832B}"/>
    <dgm:cxn modelId="{332F6F82-2579-4FC4-B66F-C19220EF5157}" type="presOf" srcId="{84D925C7-D94C-4A12-A5EB-903235DA0DC8}" destId="{4B82A50F-CA96-46FD-A838-FC1538AC2A3B}" srcOrd="0" destOrd="0" presId="urn:microsoft.com/office/officeart/2005/8/layout/hierarchy2"/>
    <dgm:cxn modelId="{68D4A3CF-8E03-4778-BBDF-98104F61AE8A}" type="presOf" srcId="{9F50D382-BD90-4EE6-BF24-A2A6993F299F}" destId="{CC26C6B4-1558-44AB-8B4C-097C19B587AE}" srcOrd="0" destOrd="0" presId="urn:microsoft.com/office/officeart/2005/8/layout/hierarchy2"/>
    <dgm:cxn modelId="{E6B2D9D9-A89D-4FEB-8E2B-ED3A49F80BDA}" srcId="{941A72C1-3C52-4A68-8BCE-43961CE6B5C2}" destId="{6F2F6308-1B73-49BE-907B-6DB3A2FFBA27}" srcOrd="0" destOrd="0" parTransId="{3540EDFD-E8E9-43BD-9899-04397134AEBD}" sibTransId="{DC34EF5F-020F-4D1B-8D18-DF507DF404F7}"/>
    <dgm:cxn modelId="{DDF9E8EA-87AF-4E6D-93C6-4403EBC199DC}" type="presOf" srcId="{3540EDFD-E8E9-43BD-9899-04397134AEBD}" destId="{2AAF4CA4-55C6-4077-8212-60B304048F2C}" srcOrd="1" destOrd="0" presId="urn:microsoft.com/office/officeart/2005/8/layout/hierarchy2"/>
    <dgm:cxn modelId="{15BAB3F6-BAB0-451E-8097-D48DC9B12F09}" type="presOf" srcId="{84D925C7-D94C-4A12-A5EB-903235DA0DC8}" destId="{1AAB3204-628F-483E-B3D2-156DD4275C04}" srcOrd="1" destOrd="0" presId="urn:microsoft.com/office/officeart/2005/8/layout/hierarchy2"/>
    <dgm:cxn modelId="{A1E32C7D-E778-43D5-9545-03E44FE82DC9}" type="presParOf" srcId="{E8279D10-5F09-424D-93ED-144EBEB22DFF}" destId="{C817507D-6C3C-4E89-A7B6-DE1DC1FE22F0}" srcOrd="0" destOrd="0" presId="urn:microsoft.com/office/officeart/2005/8/layout/hierarchy2"/>
    <dgm:cxn modelId="{E5FDFDF5-70DF-42D8-ABAA-57536E2C86A6}" type="presParOf" srcId="{C817507D-6C3C-4E89-A7B6-DE1DC1FE22F0}" destId="{7BDFDBE7-9028-4DE9-BDAC-7C2827881F69}" srcOrd="0" destOrd="0" presId="urn:microsoft.com/office/officeart/2005/8/layout/hierarchy2"/>
    <dgm:cxn modelId="{8EC7A0DC-09D7-47C0-AFA4-9A0A9199BD01}" type="presParOf" srcId="{C817507D-6C3C-4E89-A7B6-DE1DC1FE22F0}" destId="{59548E30-353C-4623-869F-8CF5AF35B27F}" srcOrd="1" destOrd="0" presId="urn:microsoft.com/office/officeart/2005/8/layout/hierarchy2"/>
    <dgm:cxn modelId="{F23D2C73-5411-4E58-B0F7-007382578D93}" type="presParOf" srcId="{59548E30-353C-4623-869F-8CF5AF35B27F}" destId="{78D90713-A709-4F0D-8553-AA06A533DF3F}" srcOrd="0" destOrd="0" presId="urn:microsoft.com/office/officeart/2005/8/layout/hierarchy2"/>
    <dgm:cxn modelId="{BE3D04A2-CDE9-419E-A456-4FB26AA4A5FE}" type="presParOf" srcId="{78D90713-A709-4F0D-8553-AA06A533DF3F}" destId="{2AAF4CA4-55C6-4077-8212-60B304048F2C}" srcOrd="0" destOrd="0" presId="urn:microsoft.com/office/officeart/2005/8/layout/hierarchy2"/>
    <dgm:cxn modelId="{1B1DE171-DD0E-4A17-89E8-E6B26AF5A686}" type="presParOf" srcId="{59548E30-353C-4623-869F-8CF5AF35B27F}" destId="{03769591-FA3B-4FCB-84F3-679DD1E308F0}" srcOrd="1" destOrd="0" presId="urn:microsoft.com/office/officeart/2005/8/layout/hierarchy2"/>
    <dgm:cxn modelId="{3085D4D6-B722-49B8-8DFC-37F130D76352}" type="presParOf" srcId="{03769591-FA3B-4FCB-84F3-679DD1E308F0}" destId="{B6F7F26F-A59F-41C0-A886-3B3F03D76948}" srcOrd="0" destOrd="0" presId="urn:microsoft.com/office/officeart/2005/8/layout/hierarchy2"/>
    <dgm:cxn modelId="{47D4E0F9-84A9-40CF-8AD8-1AB14AF4DF25}" type="presParOf" srcId="{03769591-FA3B-4FCB-84F3-679DD1E308F0}" destId="{2C068574-892A-461A-A48F-9403DEC8256C}" srcOrd="1" destOrd="0" presId="urn:microsoft.com/office/officeart/2005/8/layout/hierarchy2"/>
    <dgm:cxn modelId="{7DA621BC-277C-4791-9463-643E9F3446F9}" type="presParOf" srcId="{59548E30-353C-4623-869F-8CF5AF35B27F}" destId="{4B82A50F-CA96-46FD-A838-FC1538AC2A3B}" srcOrd="2" destOrd="0" presId="urn:microsoft.com/office/officeart/2005/8/layout/hierarchy2"/>
    <dgm:cxn modelId="{6477A97E-B767-4251-AEC8-8ADC2EF8BCE6}" type="presParOf" srcId="{4B82A50F-CA96-46FD-A838-FC1538AC2A3B}" destId="{1AAB3204-628F-483E-B3D2-156DD4275C04}" srcOrd="0" destOrd="0" presId="urn:microsoft.com/office/officeart/2005/8/layout/hierarchy2"/>
    <dgm:cxn modelId="{4A4268B2-C547-4335-8182-1D8E64ED42A9}" type="presParOf" srcId="{59548E30-353C-4623-869F-8CF5AF35B27F}" destId="{367AEE87-D391-45FA-B457-D9C744E19833}" srcOrd="3" destOrd="0" presId="urn:microsoft.com/office/officeart/2005/8/layout/hierarchy2"/>
    <dgm:cxn modelId="{C157E709-28BC-4C82-8974-E815212653C3}" type="presParOf" srcId="{367AEE87-D391-45FA-B457-D9C744E19833}" destId="{CC26C6B4-1558-44AB-8B4C-097C19B587AE}" srcOrd="0" destOrd="0" presId="urn:microsoft.com/office/officeart/2005/8/layout/hierarchy2"/>
    <dgm:cxn modelId="{48DC21BF-6510-4CAB-921F-55E80E270E69}" type="presParOf" srcId="{367AEE87-D391-45FA-B457-D9C744E19833}" destId="{6263B3CD-65CE-49B4-BC4E-F7D6B226BCE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FDBE7-9028-4DE9-BDAC-7C2827881F69}">
      <dsp:nvSpPr>
        <dsp:cNvPr id="0" name=""/>
        <dsp:cNvSpPr/>
      </dsp:nvSpPr>
      <dsp:spPr>
        <a:xfrm>
          <a:off x="901184" y="1450173"/>
          <a:ext cx="3412232" cy="769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Project Selection Models</a:t>
          </a:r>
        </a:p>
      </dsp:txBody>
      <dsp:txXfrm>
        <a:off x="923735" y="1472724"/>
        <a:ext cx="3367130" cy="724851"/>
      </dsp:txXfrm>
    </dsp:sp>
    <dsp:sp modelId="{78D90713-A709-4F0D-8553-AA06A533DF3F}">
      <dsp:nvSpPr>
        <dsp:cNvPr id="0" name=""/>
        <dsp:cNvSpPr/>
      </dsp:nvSpPr>
      <dsp:spPr>
        <a:xfrm rot="19457599">
          <a:off x="4155427" y="1302805"/>
          <a:ext cx="1680870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80870" y="418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/>
        </a:p>
      </dsp:txBody>
      <dsp:txXfrm>
        <a:off x="4953840" y="1302619"/>
        <a:ext cx="84043" cy="84043"/>
      </dsp:txXfrm>
    </dsp:sp>
    <dsp:sp modelId="{B6F7F26F-A59F-41C0-A886-3B3F03D76948}">
      <dsp:nvSpPr>
        <dsp:cNvPr id="0" name=""/>
        <dsp:cNvSpPr/>
      </dsp:nvSpPr>
      <dsp:spPr>
        <a:xfrm>
          <a:off x="5678308" y="1075"/>
          <a:ext cx="3412232" cy="17061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Numeric Models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IN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Numbers as inputs for decision process in selecting projects</a:t>
          </a:r>
        </a:p>
      </dsp:txBody>
      <dsp:txXfrm>
        <a:off x="5728278" y="51045"/>
        <a:ext cx="3312292" cy="1606176"/>
      </dsp:txXfrm>
    </dsp:sp>
    <dsp:sp modelId="{4B82A50F-CA96-46FD-A838-FC1538AC2A3B}">
      <dsp:nvSpPr>
        <dsp:cNvPr id="0" name=""/>
        <dsp:cNvSpPr/>
      </dsp:nvSpPr>
      <dsp:spPr>
        <a:xfrm rot="2079781">
          <a:off x="4162683" y="2276324"/>
          <a:ext cx="1698500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98500" y="418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600" kern="1200"/>
        </a:p>
      </dsp:txBody>
      <dsp:txXfrm>
        <a:off x="4969471" y="2275697"/>
        <a:ext cx="84925" cy="84925"/>
      </dsp:txXfrm>
    </dsp:sp>
    <dsp:sp modelId="{CC26C6B4-1558-44AB-8B4C-097C19B587AE}">
      <dsp:nvSpPr>
        <dsp:cNvPr id="0" name=""/>
        <dsp:cNvSpPr/>
      </dsp:nvSpPr>
      <dsp:spPr>
        <a:xfrm>
          <a:off x="5710452" y="1948111"/>
          <a:ext cx="3412232" cy="17061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Nonnumeric Models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No Numbers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Depends on other data</a:t>
          </a:r>
        </a:p>
      </dsp:txBody>
      <dsp:txXfrm>
        <a:off x="5760422" y="1998081"/>
        <a:ext cx="3312292" cy="1606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AF052-0EC5-4DAA-84AC-4BF5CD37D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A4D888-0A82-4CE1-AE14-5971B3865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98B21-62AD-4F93-A373-0F6F64EA7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2AFD0-A899-4F40-87BB-A769BE62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5D99D-952A-47AD-8BF6-B19F477F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35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AAD9-478B-4151-B04E-29568EB6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D3AFA3-602E-4617-9569-3549630D3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1CB0B-346E-4B9B-982B-1A2DD0F44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26327-2BB4-4F76-9BEE-F7C85611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9AC92-9BF1-486C-9CB1-B9F39DC4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884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E89AB-1F53-45BE-B093-D386413C0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965A08-91B8-4AE5-AA4F-5628B9F6D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EFEC-6C91-4F82-B490-913009146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6B2E5-1AAF-41AE-86B6-5A6C0726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5A13E-1C07-4315-BD6D-8C159857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89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B088-4DF4-435C-9AE0-4C0DC64C8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A8F98-32AD-4CAE-B130-434D2AE9F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6CAF6-6107-4545-A3F3-CFD0ABBC9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48471-CF88-4D75-9D70-09F08F23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A26C5-A8BF-4B1E-8BB1-CB5B074D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76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1D7E-A5F7-4B0F-883C-6CC9485F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E3B4B-2B3E-47A1-BFAD-DC82F66FE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2C163-6FFB-4F48-8388-BB54238D5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F4DB2-AA95-4340-856C-A64750C4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BAA63-21E6-4C0F-8573-57D2B752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62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0BAB-D3EB-4656-996E-EA17D236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B1A9F-B171-4693-8500-24BFBD66A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8C098-506A-429A-BA88-87023734E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5A408-7A4F-43E5-A005-7BBC33E1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A3BAC-EDE9-4C44-B0AE-4DEB1FD0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1A4E7-8283-48A4-9487-56DFFAC9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22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87EE-1DBC-4491-9652-7581A69F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EFD38-541A-4D7C-BD32-50B473193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D1FF4-2018-4A27-A1D2-121E3E6A8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C2733-482B-4073-886C-5E5D716A1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FE6F73-E1FE-4FB6-B0C9-74CE288F1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FC4BAE-1904-4EDF-BAD5-AC9546D42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179876-1076-403D-B6B6-EAA0A60E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8BE0C4-98C2-4D57-8C75-E4C9C83BC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61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6993D-25C8-4ACB-B3B2-64252544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6763D-E5DF-4827-80CE-E212C1C8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09528-9609-43B4-99D4-C2765FB0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B847C-228F-4FF5-8352-1F971292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9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97A0D-884F-478E-8B9A-C484E010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B06FA-4BCC-4068-956F-17051658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8436-7E9E-4DF2-A820-846B130F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463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D0AD-03E8-45E7-8558-3ACB9B43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F48EE-7C79-413D-BC64-BAE5EED08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68EA3-45A2-4C47-AB34-98BF9FB55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03E89-D0FD-480E-B086-CA54101A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977B2-847A-44DE-A8B2-E7D8CA51F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84B2C-8A95-46B0-BBF3-3B22152F1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918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18B2A-0A7E-4417-AB6E-9753F5DF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E04CBE-7899-4CE2-9114-FCD5670E4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F0DFF-BCB8-4490-9C68-B1B12F5DD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42553-F14B-493E-98E6-0321F5A6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3B124-3156-4455-8614-F48891FE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515D2-253B-45E5-B088-2E65BBC5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08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3E745C-E36F-4FFE-8266-36DEEDE6E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C896E-8BF1-4659-B36D-9F626BA4D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3C2DB-7C97-4CAE-A87A-EA62AB977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9F993-2B9E-4671-83CF-5ACF1A1160A8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A7438-BF65-4277-B049-7DB5DFD8A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994A6-9A4D-4128-A27B-C37D5E0A9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5685D-2CA6-40B2-A1A1-AC762960D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379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E0E070-1BA1-4975-92EE-A2FEAC23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75720" y="2708920"/>
            <a:ext cx="6839744" cy="3482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Session -3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Review Session 2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Selection Models-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Numeric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Non Numeric</a:t>
            </a: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B9EF46-1473-428B-9A88-4ACE5BCE9200}"/>
              </a:ext>
            </a:extLst>
          </p:cNvPr>
          <p:cNvSpPr/>
          <p:nvPr/>
        </p:nvSpPr>
        <p:spPr>
          <a:xfrm>
            <a:off x="5591944" y="836712"/>
            <a:ext cx="3145552" cy="100811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108308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BE73B-4EC4-4F21-B78B-55D35A8B8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301875"/>
            <a:ext cx="9448800" cy="27559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Annual Profit = (76000+45000+89000+67000) /4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Annual Profit =69250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 = Average Annual Profit / Initial Investment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 = (69250 / 1000000) *100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 = 6.9 %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67A8338-BFC3-4938-8BC8-1E3E454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6010275" cy="10064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</a:t>
            </a:r>
            <a:r>
              <a:rPr lang="en-IN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</a:t>
            </a:r>
          </a:p>
        </p:txBody>
      </p:sp>
    </p:spTree>
    <p:extLst>
      <p:ext uri="{BB962C8B-B14F-4D97-AF65-F5344CB8AC3E}">
        <p14:creationId xmlns:p14="http://schemas.microsoft.com/office/powerpoint/2010/main" val="72487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86D10-22A4-4F59-9D86-E3813079C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299" y="2597150"/>
            <a:ext cx="8696325" cy="19843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Advantage-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models</a:t>
            </a:r>
          </a:p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Disadvantage-</a:t>
            </a:r>
          </a:p>
          <a:p>
            <a:r>
              <a:rPr lang="en-US" sz="2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Neither takes into account the time-value of money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8CAC6FBD-73B3-4C7D-9D20-85CB8A08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1"/>
            <a:ext cx="5867400" cy="1016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</a:t>
            </a:r>
            <a:r>
              <a:rPr lang="en-IN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</a:t>
            </a:r>
          </a:p>
        </p:txBody>
      </p:sp>
    </p:spTree>
    <p:extLst>
      <p:ext uri="{BB962C8B-B14F-4D97-AF65-F5344CB8AC3E}">
        <p14:creationId xmlns:p14="http://schemas.microsoft.com/office/powerpoint/2010/main" val="2663816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4A8F9-6D2B-4955-959F-783D042BF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825625"/>
            <a:ext cx="10515600" cy="435133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popular decision making approach in project selection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into account time value of money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NPV indicates firm will make money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 = Net Present Value</a:t>
            </a:r>
          </a:p>
          <a:p>
            <a:pPr marL="457200" lvl="1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FVt = Future Value</a:t>
            </a:r>
          </a:p>
          <a:p>
            <a:pPr marL="457200" lvl="1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Interest rate</a:t>
            </a:r>
          </a:p>
          <a:p>
            <a:pPr marL="457200" lvl="1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Number of time periods</a:t>
            </a:r>
          </a:p>
          <a:p>
            <a:pPr marL="457200" lvl="1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Number of time periods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19E2B8C-8DF3-404D-9D1A-A34809683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1"/>
            <a:ext cx="5257800" cy="10731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Net Present Value (NPV)</a:t>
            </a:r>
            <a:endParaRPr lang="en-IN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[NPV=\sum_{t=1}^{N} \frac{FV_t}{(1 + k)^t} - PV\]">
            <a:extLst>
              <a:ext uri="{FF2B5EF4-FFF2-40B4-BE49-F238E27FC236}">
                <a16:creationId xmlns:a16="http://schemas.microsoft.com/office/drawing/2014/main" id="{B01807A5-3635-461C-9D39-A595F8A38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38" y="3429000"/>
            <a:ext cx="2503374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10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BE1CC-E7AA-4C36-9BDC-B5BA10469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7143750" cy="16033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project requires an investment of INR 20,000. </a:t>
            </a:r>
          </a:p>
          <a:p>
            <a:pPr algn="just"/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 rate is 8%. </a:t>
            </a:r>
          </a:p>
          <a:p>
            <a:pPr algn="just"/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Cash flows  INR of the project are-</a:t>
            </a:r>
          </a:p>
          <a:p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B12C6E6-E112-4CD9-BCAC-720A1A429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762625" cy="10541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Net Present Value (NPV)</a:t>
            </a:r>
            <a:endParaRPr lang="en-IN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46B1B58-EBBC-4A26-B86E-D0B3D876B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3145"/>
              </p:ext>
            </p:extLst>
          </p:nvPr>
        </p:nvGraphicFramePr>
        <p:xfrm>
          <a:off x="2495549" y="3608387"/>
          <a:ext cx="529272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363">
                  <a:extLst>
                    <a:ext uri="{9D8B030D-6E8A-4147-A177-3AD203B41FA5}">
                      <a16:colId xmlns:a16="http://schemas.microsoft.com/office/drawing/2014/main" val="2469629406"/>
                    </a:ext>
                  </a:extLst>
                </a:gridCol>
                <a:gridCol w="2646363">
                  <a:extLst>
                    <a:ext uri="{9D8B030D-6E8A-4147-A177-3AD203B41FA5}">
                      <a16:colId xmlns:a16="http://schemas.microsoft.com/office/drawing/2014/main" val="3231388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Flows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275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229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02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42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289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21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390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4AC3C-EB9E-45AB-9224-25D9129DA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900" y="1825625"/>
            <a:ext cx="9105900" cy="3584575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Calculating future value of cash flow-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Formula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= Present Value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= Future Value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Rate of interest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 Number of time periods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4E4AE3CC-F58B-4345-9A33-21580314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6029325" cy="10255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Net Present Value (NPV)</a:t>
            </a:r>
            <a:endParaRPr lang="en-IN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\[PV = \frac{FV}{(1 + k)^N}\]">
            <a:extLst>
              <a:ext uri="{FF2B5EF4-FFF2-40B4-BE49-F238E27FC236}">
                <a16:creationId xmlns:a16="http://schemas.microsoft.com/office/drawing/2014/main" id="{90CEAF1C-73F3-4B14-93C5-4BBF9EE5B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7" y="2828925"/>
            <a:ext cx="1843088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631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313B74B0-2065-4889-900F-80CA07ACD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53200" cy="1016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Net Present Value (NPV)</a:t>
            </a:r>
            <a:endParaRPr lang="en-IN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5DCE2A7-8EF6-419A-A233-A313A1FDE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75861"/>
              </p:ext>
            </p:extLst>
          </p:nvPr>
        </p:nvGraphicFramePr>
        <p:xfrm>
          <a:off x="847725" y="2005541"/>
          <a:ext cx="10039349" cy="4217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975">
                  <a:extLst>
                    <a:ext uri="{9D8B030D-6E8A-4147-A177-3AD203B41FA5}">
                      <a16:colId xmlns:a16="http://schemas.microsoft.com/office/drawing/2014/main" val="333920112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1988268056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3318512990"/>
                    </a:ext>
                  </a:extLst>
                </a:gridCol>
                <a:gridCol w="1762125">
                  <a:extLst>
                    <a:ext uri="{9D8B030D-6E8A-4147-A177-3AD203B41FA5}">
                      <a16:colId xmlns:a16="http://schemas.microsoft.com/office/drawing/2014/main" val="2420875445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912888210"/>
                    </a:ext>
                  </a:extLst>
                </a:gridCol>
                <a:gridCol w="1800224">
                  <a:extLst>
                    <a:ext uri="{9D8B030D-6E8A-4147-A177-3AD203B41FA5}">
                      <a16:colId xmlns:a16="http://schemas.microsoft.com/office/drawing/2014/main" val="2880329333"/>
                    </a:ext>
                  </a:extLst>
                </a:gridCol>
              </a:tblGrid>
              <a:tr h="531284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77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Future Cash 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8704482"/>
                  </a:ext>
                </a:extLst>
              </a:tr>
              <a:tr h="699135">
                <a:tc gridSpan="6"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5387038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 / (1+0.08)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 / (1+0.08)^2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 / (1+0.08)^3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 / (1+0.08)^4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/ (1+0.08)^5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2559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33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 / 1.08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 / 1.17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 / 1.26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 / 1.36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/ 1.47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4556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3106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427174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9613881-F53B-4128-817C-18FCEADED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775" y="3263064"/>
            <a:ext cx="1847248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625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33799-F642-446C-B84E-FBEB38C2B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474" y="2216150"/>
            <a:ext cx="9515475" cy="33274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of present value = 4630+5144+6351+5145+2722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of present value = 23992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value = 20000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Present Value = 23992- 20000 = 3992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NPV &gt; 0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 project</a:t>
            </a:r>
          </a:p>
          <a:p>
            <a:r>
              <a:rPr lang="en-I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Note-  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comparing two projects always select the project with a higher NPV.</a:t>
            </a:r>
            <a:endParaRPr lang="en-I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B9E67BB9-5C01-4B29-9297-BEFC65E6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53150" cy="91122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Net Present Value (NPV)</a:t>
            </a:r>
            <a:endParaRPr lang="en-IN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285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D293-1BDC-4C0E-9243-00A5F9839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365126"/>
            <a:ext cx="4143375" cy="108267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EE4FE-86F8-4A7F-9FDF-D03CC85FB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08375"/>
          </a:xfrm>
          <a:ln>
            <a:solidFill>
              <a:schemeClr val="accent2"/>
            </a:solidFill>
          </a:ln>
        </p:spPr>
        <p:txBody>
          <a:bodyPr/>
          <a:lstStyle/>
          <a:p>
            <a:pPr algn="l"/>
            <a:r>
              <a:rPr lang="en-US" sz="22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project requires an initial investment of $225,000 and is expected to generate the following net cash inflows:</a:t>
            </a:r>
          </a:p>
          <a:p>
            <a:pPr algn="l"/>
            <a:r>
              <a:rPr lang="en-US" sz="2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 1:</a:t>
            </a:r>
            <a:r>
              <a:rPr lang="en-US" sz="220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95,000</a:t>
            </a:r>
          </a:p>
          <a:p>
            <a:pPr algn="l"/>
            <a:r>
              <a:rPr lang="en-US" sz="2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 2:</a:t>
            </a:r>
            <a:r>
              <a:rPr lang="en-US" sz="220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80,000</a:t>
            </a:r>
          </a:p>
          <a:p>
            <a:pPr algn="l"/>
            <a:r>
              <a:rPr lang="en-US" sz="2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 3:</a:t>
            </a:r>
            <a:r>
              <a:rPr lang="en-US" sz="220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60,000</a:t>
            </a:r>
          </a:p>
          <a:p>
            <a:pPr algn="l"/>
            <a:r>
              <a:rPr lang="en-US" sz="2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 4:</a:t>
            </a:r>
            <a:r>
              <a:rPr lang="en-US" sz="220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55,000</a:t>
            </a:r>
          </a:p>
          <a:p>
            <a:pPr algn="l"/>
            <a:r>
              <a:rPr lang="en-US" sz="22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Required:</a:t>
            </a:r>
            <a:r>
              <a:rPr lang="en-US" sz="220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b="0" i="0" dirty="0">
                <a:solidFill>
                  <a:srgbClr val="45454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Compute net present value of the project if the minimum desired rate of return is 12%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292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1CE13-81B8-49BC-BB2F-0F89FB135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4133850" cy="94932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Review-Session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C52C-F0C2-4CF2-8182-27817AEA2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845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Strategic Management-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Management of an organization’s resources to achieve its goals and objectives</a:t>
            </a:r>
          </a:p>
          <a:p>
            <a:r>
              <a:rPr lang="en-US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Project Management Maturity (PMM)-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Progressive development of an organization for project management</a:t>
            </a:r>
          </a:p>
          <a:p>
            <a:r>
              <a:rPr lang="en-US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Project Management Maturity Models (PMMM)-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Ad hoc,  Planned, Integrated, Managed, Continuous improvement</a:t>
            </a:r>
          </a:p>
          <a:p>
            <a:r>
              <a:rPr lang="en-US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Project Selection-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Process of evaluating proposed projects &amp; choosing to implement </a:t>
            </a:r>
          </a:p>
          <a:p>
            <a:r>
              <a:rPr lang="en-US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Souder Project Selection Model-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Realism, Capability, Flexibility, Ease of use, Cost &amp; Easy Computerization</a:t>
            </a:r>
          </a:p>
          <a:p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34615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D1447-64FF-46D2-9D82-27E6E5E20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229100" cy="12255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 Models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C9C337-0C33-4D9D-B0C1-25CC35E2BBC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9565017"/>
              </p:ext>
            </p:extLst>
          </p:nvPr>
        </p:nvGraphicFramePr>
        <p:xfrm>
          <a:off x="1362074" y="1825625"/>
          <a:ext cx="9991725" cy="367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AF4EAF-2172-43AF-8F6B-0030DF39EAD9}"/>
              </a:ext>
            </a:extLst>
          </p:cNvPr>
          <p:cNvSpPr txBox="1"/>
          <p:nvPr/>
        </p:nvSpPr>
        <p:spPr>
          <a:xfrm>
            <a:off x="1114425" y="5942508"/>
            <a:ext cx="101346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 choose the wrong project, this may go to lose instead of giving business benefits.</a:t>
            </a:r>
            <a:endParaRPr lang="en-IN" sz="22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3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1A0194-4A97-4A31-B451-8875706A3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381500" cy="9683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81885-EF93-4C59-B64B-86A03C66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024" y="2225675"/>
            <a:ext cx="9286875" cy="31369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odels use profitability as the sole measure of acceptability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 Present Value (NPV) / Discounted Cash 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Internal Rate of Return (IRR)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Index / Benefit Cost Ratio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9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D35AA-1815-4743-99A5-C514C3468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176"/>
            <a:ext cx="10515600" cy="1391391"/>
          </a:xfrm>
          <a:ln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Initial fixed investment in the project divided by the estimated annual net cash inflows from the project</a:t>
            </a:r>
          </a:p>
          <a:p>
            <a:pPr algn="l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the number of years required for the project to repay its initial fixed investment. </a:t>
            </a:r>
          </a:p>
          <a:p>
            <a:pPr marL="0" indent="0" algn="l">
              <a:buNone/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Example-</a:t>
            </a:r>
          </a:p>
          <a:p>
            <a:pPr marL="0" indent="0" algn="l">
              <a:buNone/>
            </a:pPr>
            <a:endParaRPr lang="en-US" sz="220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BE977FB-768A-4B84-AEC8-6A857DC9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4772025" cy="94932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-</a:t>
            </a:r>
            <a:r>
              <a:rPr lang="en-I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</a:t>
            </a:r>
            <a:br>
              <a:rPr lang="en-IN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F6086B-F121-4994-AFDF-BDAF4D11E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64" y="3217017"/>
            <a:ext cx="5505165" cy="33957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99D16E-1455-4830-8E1E-AF8898825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617" y="3217017"/>
            <a:ext cx="5505165" cy="339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1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66CCF49-8923-47CB-841E-9E856DF75D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985721"/>
              </p:ext>
            </p:extLst>
          </p:nvPr>
        </p:nvGraphicFramePr>
        <p:xfrm>
          <a:off x="3000375" y="2454275"/>
          <a:ext cx="681037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554539039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159117374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860782291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11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Flows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Cumulative Cash Flows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273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311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-450000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28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269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031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227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290320"/>
                  </a:ext>
                </a:extLst>
              </a:tr>
            </a:tbl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8F5BD8F5-F344-4B27-A642-2AD42D37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1"/>
            <a:ext cx="5257800" cy="1092200"/>
          </a:xfrm>
          <a:solidFill>
            <a:srgbClr val="00B0F0"/>
          </a:solidFill>
        </p:spPr>
        <p:txBody>
          <a:bodyPr>
            <a:normAutofit/>
          </a:bodyPr>
          <a:lstStyle/>
          <a:p>
            <a:b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-</a:t>
            </a:r>
            <a:r>
              <a:rPr lang="en-I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</a:t>
            </a:r>
            <a:br>
              <a:rPr lang="en-IN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B843D2-074C-4D74-BE5D-06FB2A3C5445}"/>
              </a:ext>
            </a:extLst>
          </p:cNvPr>
          <p:cNvSpPr txBox="1"/>
          <p:nvPr/>
        </p:nvSpPr>
        <p:spPr>
          <a:xfrm>
            <a:off x="4448175" y="5730358"/>
            <a:ext cx="2752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 &lt; 3 Years</a:t>
            </a:r>
          </a:p>
        </p:txBody>
      </p:sp>
    </p:spTree>
    <p:extLst>
      <p:ext uri="{BB962C8B-B14F-4D97-AF65-F5344CB8AC3E}">
        <p14:creationId xmlns:p14="http://schemas.microsoft.com/office/powerpoint/2010/main" val="96335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2526693B-98F7-4EAD-B7E9-BC40623163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755843"/>
              </p:ext>
            </p:extLst>
          </p:nvPr>
        </p:nvGraphicFramePr>
        <p:xfrm>
          <a:off x="3000375" y="2359025"/>
          <a:ext cx="6810375" cy="3136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554539039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159117374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860782291"/>
                    </a:ext>
                  </a:extLst>
                </a:gridCol>
              </a:tblGrid>
              <a:tr h="392113">
                <a:tc gridSpan="3"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 B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113317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Flows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Cumulative Cash Flows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273829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-500000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1143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-425000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28709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-325000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69451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-175000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03195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227179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875000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290320"/>
                  </a:ext>
                </a:extLst>
              </a:tr>
            </a:tbl>
          </a:graphicData>
        </a:graphic>
      </p:graphicFrame>
      <p:sp>
        <p:nvSpPr>
          <p:cNvPr id="6" name="Title 2">
            <a:extLst>
              <a:ext uri="{FF2B5EF4-FFF2-40B4-BE49-F238E27FC236}">
                <a16:creationId xmlns:a16="http://schemas.microsoft.com/office/drawing/2014/main" id="{322BC952-A7D7-45A0-B532-409BA4D3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500"/>
            <a:ext cx="5257800" cy="1235075"/>
          </a:xfrm>
          <a:solidFill>
            <a:srgbClr val="00B0F0"/>
          </a:solidFill>
        </p:spPr>
        <p:txBody>
          <a:bodyPr>
            <a:normAutofit/>
          </a:bodyPr>
          <a:lstStyle/>
          <a:p>
            <a:b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-</a:t>
            </a:r>
            <a:r>
              <a:rPr lang="en-I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</a:t>
            </a:r>
            <a:br>
              <a:rPr lang="en-IN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CA4E81-2882-46EE-BDA0-8699840A2FBF}"/>
              </a:ext>
            </a:extLst>
          </p:cNvPr>
          <p:cNvSpPr txBox="1"/>
          <p:nvPr/>
        </p:nvSpPr>
        <p:spPr>
          <a:xfrm>
            <a:off x="4362450" y="573035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 &gt; 4 Years</a:t>
            </a:r>
          </a:p>
        </p:txBody>
      </p:sp>
    </p:spTree>
    <p:extLst>
      <p:ext uri="{BB962C8B-B14F-4D97-AF65-F5344CB8AC3E}">
        <p14:creationId xmlns:p14="http://schemas.microsoft.com/office/powerpoint/2010/main" val="12199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028BB-7998-4160-A880-23AC8098A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50" y="2463800"/>
            <a:ext cx="10515600" cy="16033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 Decision-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A is superior choice over Project B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6C123D7-7755-4324-94D6-14D2F8B65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581525" cy="1111250"/>
          </a:xfrm>
          <a:solidFill>
            <a:srgbClr val="00B0F0"/>
          </a:solidFill>
        </p:spPr>
        <p:txBody>
          <a:bodyPr>
            <a:normAutofit/>
          </a:bodyPr>
          <a:lstStyle/>
          <a:p>
            <a:b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-</a:t>
            </a:r>
            <a:r>
              <a:rPr lang="en-I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Payback Period</a:t>
            </a:r>
            <a:br>
              <a:rPr lang="en-IN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140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95FFD-6623-46E5-BD3A-52EC6DAEE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 = Average Annual Profit / Initial Investment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retail company X’s which has invested 1 million in a project which has a life of 4 years. During the project, year wise profit earned is given below: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38BA27F-7E00-42A2-A123-38939B8DD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5715000" cy="11207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 Model – </a:t>
            </a:r>
            <a:r>
              <a:rPr lang="en-IN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Rate of Return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D4909B-4CCA-4484-A061-F24920F52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27698"/>
              </p:ext>
            </p:extLst>
          </p:nvPr>
        </p:nvGraphicFramePr>
        <p:xfrm>
          <a:off x="3486150" y="4006850"/>
          <a:ext cx="5610226" cy="2207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5113">
                  <a:extLst>
                    <a:ext uri="{9D8B030D-6E8A-4147-A177-3AD203B41FA5}">
                      <a16:colId xmlns:a16="http://schemas.microsoft.com/office/drawing/2014/main" val="3964898846"/>
                    </a:ext>
                  </a:extLst>
                </a:gridCol>
                <a:gridCol w="2805113">
                  <a:extLst>
                    <a:ext uri="{9D8B030D-6E8A-4147-A177-3AD203B41FA5}">
                      <a16:colId xmlns:a16="http://schemas.microsoft.com/office/drawing/2014/main" val="2131108995"/>
                    </a:ext>
                  </a:extLst>
                </a:gridCol>
              </a:tblGrid>
              <a:tr h="367846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Company 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799750"/>
                  </a:ext>
                </a:extLst>
              </a:tr>
              <a:tr h="36784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Initial Investment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30267"/>
                  </a:ext>
                </a:extLst>
              </a:tr>
              <a:tr h="36784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580756"/>
                  </a:ext>
                </a:extLst>
              </a:tr>
              <a:tr h="36784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883537"/>
                  </a:ext>
                </a:extLst>
              </a:tr>
              <a:tr h="36784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521719"/>
                  </a:ext>
                </a:extLst>
              </a:tr>
              <a:tr h="36784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401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22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771</Words>
  <Application>Microsoft Office PowerPoint</Application>
  <PresentationFormat>Widescreen</PresentationFormat>
  <Paragraphs>206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Review-Session 2</vt:lpstr>
      <vt:lpstr>Project Selection Models</vt:lpstr>
      <vt:lpstr>Numeric Models</vt:lpstr>
      <vt:lpstr> Numeric Model -Payback Period </vt:lpstr>
      <vt:lpstr> Numeric Model -Payback Period </vt:lpstr>
      <vt:lpstr> Numeric Model -Payback Period </vt:lpstr>
      <vt:lpstr> Numeric Model -Payback Period </vt:lpstr>
      <vt:lpstr>Numeric Model – Average Rate of Return</vt:lpstr>
      <vt:lpstr>Numeric Model – Average Rate of Return</vt:lpstr>
      <vt:lpstr>Numeric Model – Average Rate of Return</vt:lpstr>
      <vt:lpstr>Numeric Model – Net Present Value (NPV)</vt:lpstr>
      <vt:lpstr>Numeric Model – Net Present Value (NPV)</vt:lpstr>
      <vt:lpstr>Numeric Model – Net Present Value (NPV)</vt:lpstr>
      <vt:lpstr>Numeric Model – Net Present Value (NPV)</vt:lpstr>
      <vt:lpstr>Numeric Model – Net Present Value (NPV)</vt:lpstr>
      <vt:lpstr>Practice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Rishik hande</cp:lastModifiedBy>
  <cp:revision>27</cp:revision>
  <dcterms:created xsi:type="dcterms:W3CDTF">2021-01-27T16:04:26Z</dcterms:created>
  <dcterms:modified xsi:type="dcterms:W3CDTF">2021-02-08T17:55:09Z</dcterms:modified>
</cp:coreProperties>
</file>