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7" r:id="rId7"/>
    <p:sldId id="268" r:id="rId8"/>
    <p:sldId id="269" r:id="rId9"/>
    <p:sldId id="270" r:id="rId10"/>
    <p:sldId id="263" r:id="rId11"/>
    <p:sldId id="264" r:id="rId12"/>
    <p:sldId id="262" r:id="rId13"/>
    <p:sldId id="265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1802F-4A11-4387-A6A8-D244BB09B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8BFC3F-7052-4920-B69F-DB9C17CC9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83A4F-74D4-4625-8B43-AC532327D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F8882-6BAE-484B-BACB-0575019C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F860B-0274-4AF7-B8BC-D33E6D183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938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34679-1876-40AA-B346-0B32BC7F7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6DF83-1CB8-4E08-9306-A3393281A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3617E-C9CD-45FF-95CF-F651DAF6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4AC93-0370-47A5-8BB6-4E304816E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C2E5B-FC58-457F-9C05-3D1FA0C2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865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99AD2E-3FC5-42C9-9A97-F49BB4506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A9C83-17CD-4A47-968F-E3BA74AB4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5A28B-524F-4A2D-8797-7E2846796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65162-BE43-403C-8E0E-45860347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0F90B-3A3B-44F5-B14E-1FAE5B74B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21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8CAF5-7582-402C-AAE0-FEC986CD4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6F066-54E0-49AC-B37A-8E0D553AF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B8A97-BDF2-4376-A588-92309DFFD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F09E4-62BE-4B46-A304-4A65F1A0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3BADD-8D15-4993-B055-3B0E41BF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18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0AB51-4327-4422-A10E-DD9391A0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AB9F8-1EEA-44DB-AF88-F7F32ABF4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A796C-DC91-443F-B77A-7D10D540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99457-7122-4B17-B64F-E99FAE2C8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0645D-698E-48B1-AA14-DC5A328A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827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62E7E-6B89-43A0-80D7-8A15AC7E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63C8F-4DAC-4627-B909-623D8E7A1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BD402-0112-4E24-879B-842666776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68BA1-184B-4DC6-9111-41C1E41D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B5E30-2236-4E02-96A4-C9ECE030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99F5E-EDF6-4955-B32A-DA4D5B1FE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352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411DA-48E8-45E7-B67E-149A3D2CF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BE12F-5CE7-4682-8A7B-FB793132C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367CB8-565E-4004-8296-BB070B879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FB1AA2-E4BC-41E3-8AD6-CA24660368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5F18C8-AEC8-4FC9-ADBC-983CC85DD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2C6A30-AC90-444D-8335-CB368F7D8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966209-FEDD-4D2C-8B32-5D0CA8366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2742A9-6B9E-4F7B-B878-AD0968EE2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17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5E889-ECB7-49C8-B09C-A2C912309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4C723-B418-4E89-84EF-288705AC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238FF-E4C7-455E-9030-844B1C493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ECF60-02A7-4251-8FD5-CC2D66A6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698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6052C1-3FF7-4B6B-83F8-3A730C9C0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F08AEA-DF61-49EB-9376-3324EEE2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198DC-3E09-4524-B74E-043C6A8B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91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C6389-44BD-4B68-BB50-B5C776503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84045-47DF-4F7C-8A60-9679A7619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9DF752-B2B2-42A9-A84B-B0034E14E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E66F87-97DA-4E0A-9945-4221F1B6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A18D4-A41E-4C1D-82E4-16548EACD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8BDB2-49B7-43AD-835D-F7D077ED0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38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2DD06-2D6F-42A3-AD9D-033FCD5D0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94D9E8-616B-4A30-B0A0-981AE37EE9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A52ED5-4751-4C9C-898D-C71587A24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A4574-9980-4815-8882-25C2DE7D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81D9E-2D5D-4943-8679-B36745C83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656B0-AD78-4743-A5FB-49979D3D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3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4F7540-A4CF-45CB-91A6-4CD279793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E0004-3312-4EFF-A756-49E8D01B4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3C09F-14C4-4915-9444-6975BC205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FEA0A-6D15-4339-A2CF-7BB09B36069A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5FA62-D5F4-48F3-BA75-3FF405617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3EF02-2DAE-43B6-BC61-B93B4D090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445FA-2C3B-48FF-886B-727942DF2E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718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AE0E070-1BA1-4975-92EE-A2FEAC235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75720" y="2708920"/>
            <a:ext cx="6839744" cy="3482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Session - 4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Review Session 3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 Selection Models-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Numeric – Profit Models &amp; Scoring Models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Non Numeric</a:t>
            </a: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B9EF46-1473-428B-9A88-4ACE5BCE9200}"/>
              </a:ext>
            </a:extLst>
          </p:cNvPr>
          <p:cNvSpPr/>
          <p:nvPr/>
        </p:nvSpPr>
        <p:spPr>
          <a:xfrm>
            <a:off x="5591944" y="836712"/>
            <a:ext cx="3145552" cy="100811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</a:p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</p:spTree>
    <p:extLst>
      <p:ext uri="{BB962C8B-B14F-4D97-AF65-F5344CB8AC3E}">
        <p14:creationId xmlns:p14="http://schemas.microsoft.com/office/powerpoint/2010/main" val="108308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2F250-B9C4-4653-9839-BE4816B6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5257800" cy="9588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Models- 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6D768-1EBB-4F87-97C7-6A9AE4D74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6949" y="2554287"/>
            <a:ext cx="9210675" cy="20986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are simple to use &amp; understand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is available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output helps to take decision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can be modified</a:t>
            </a:r>
          </a:p>
          <a:p>
            <a:pPr marL="457200" indent="-45720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593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E8E18-278E-474F-BFD1-E70BC807A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4050" y="2406650"/>
            <a:ext cx="9391650" cy="2803525"/>
          </a:xfrm>
          <a:ln>
            <a:solidFill>
              <a:schemeClr val="accent2"/>
            </a:solidFill>
          </a:ln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Ignores all non monetary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models ignore the time value of money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back models ignore cash flows beyond pay back period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are sensitive to errors in input data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are based on cash flow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 of cashflow is not defined properly</a:t>
            </a:r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25F0A11-05FB-4C3C-815A-D20EE8D90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448300" cy="10922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Models- Disadvantages</a:t>
            </a:r>
          </a:p>
        </p:txBody>
      </p:sp>
    </p:spTree>
    <p:extLst>
      <p:ext uri="{BB962C8B-B14F-4D97-AF65-F5344CB8AC3E}">
        <p14:creationId xmlns:p14="http://schemas.microsoft.com/office/powerpoint/2010/main" val="17861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3DCEA-9BD9-48B0-ADC6-AC0F38168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705475" cy="96837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Nonnumeric Project Selection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0010B-FB33-4FC5-9824-9484B8FCA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2159000"/>
            <a:ext cx="9477374" cy="303212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Sacred cow- Project suggested by senior &amp; powerful people of organization</a:t>
            </a:r>
          </a:p>
          <a:p>
            <a:pPr marL="514350" indent="-51435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Necessity- Project required to keep system running</a:t>
            </a:r>
          </a:p>
          <a:p>
            <a:pPr marL="514350" indent="-51435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Necessity- To sustain competitive position</a:t>
            </a:r>
          </a:p>
          <a:p>
            <a:pPr marL="514350" indent="-51435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1650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FDAC1-6F57-40F1-8765-4E93F585A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0" y="2225675"/>
            <a:ext cx="8153400" cy="276542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Factors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08A82AF-DDF2-4039-A664-75F7262F1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943600" cy="9112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Selection Criteria</a:t>
            </a:r>
          </a:p>
        </p:txBody>
      </p:sp>
    </p:spTree>
    <p:extLst>
      <p:ext uri="{BB962C8B-B14F-4D97-AF65-F5344CB8AC3E}">
        <p14:creationId xmlns:p14="http://schemas.microsoft.com/office/powerpoint/2010/main" val="3802915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B60F8-91BD-4A3A-B2A6-D448FECB3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057650" cy="8445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778A9-CB48-4F5C-9B27-410B74A21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7025" y="2273300"/>
            <a:ext cx="8458200" cy="311785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 of potential market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Focused customer segment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Expansion of market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acceptance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on current product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market share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stage of product life cycle</a:t>
            </a:r>
          </a:p>
        </p:txBody>
      </p:sp>
    </p:spTree>
    <p:extLst>
      <p:ext uri="{BB962C8B-B14F-4D97-AF65-F5344CB8AC3E}">
        <p14:creationId xmlns:p14="http://schemas.microsoft.com/office/powerpoint/2010/main" val="1307811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9ED5-3F4E-49CD-99DC-ED23494BD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38725" cy="8159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E51A5-C9BB-4816-B676-520394FA3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6124" y="2120900"/>
            <a:ext cx="8067675" cy="32416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to complete the project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Flexibility of operations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Connections with existing production lines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quality of product /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technology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65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E8530-C2E5-4628-A7A4-E6BC8D83B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1"/>
            <a:ext cx="4914900" cy="1016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Selection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9C568-4B11-4A25-AB8D-56EECD6E2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4" y="2092325"/>
            <a:ext cx="9477375" cy="333692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Numeric-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Payback Period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Average Rate of Return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Net Present Value (NPV) / Discounted Cash 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Internal Rate of Return (IRR)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 Index / Benefit Cost Ratio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Nonnumeric-</a:t>
            </a:r>
          </a:p>
        </p:txBody>
      </p:sp>
    </p:spTree>
    <p:extLst>
      <p:ext uri="{BB962C8B-B14F-4D97-AF65-F5344CB8AC3E}">
        <p14:creationId xmlns:p14="http://schemas.microsoft.com/office/powerpoint/2010/main" val="293311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7DD7D-D01E-4B31-9EF7-8E47635BC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411413"/>
            <a:ext cx="10515600" cy="3065462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sz="22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Defined as the rate of interest at which the revenue of the project and the cost of the project are equal. </a:t>
            </a:r>
          </a:p>
          <a:p>
            <a:endParaRPr lang="en-US" sz="2200" i="0" dirty="0">
              <a:solidFill>
                <a:srgbClr val="11111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value is also known as a break even value</a:t>
            </a:r>
          </a:p>
          <a:p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Referred to as internal because - </a:t>
            </a:r>
            <a:r>
              <a:rPr lang="en-US" sz="2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not consider environment factors (such as inflation, when calculating this rate of return)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CB5B4-220D-40D5-862C-79166A15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74650"/>
            <a:ext cx="7200900" cy="10064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Selection Models – Internal Rate of Return</a:t>
            </a:r>
          </a:p>
        </p:txBody>
      </p:sp>
    </p:spTree>
    <p:extLst>
      <p:ext uri="{BB962C8B-B14F-4D97-AF65-F5344CB8AC3E}">
        <p14:creationId xmlns:p14="http://schemas.microsoft.com/office/powerpoint/2010/main" val="71461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4D86A-7B04-449B-9FD9-44D04708D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marL="0" indent="0" algn="l">
              <a:buNone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are three projects for you to choose from: </a:t>
            </a:r>
          </a:p>
          <a:p>
            <a:pPr marL="0" indent="0" algn="l">
              <a:buNone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 A has an internal rate of return of 15%</a:t>
            </a:r>
          </a:p>
          <a:p>
            <a:pPr marL="0" indent="0" algn="l">
              <a:buNone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 B 20% </a:t>
            </a:r>
          </a:p>
          <a:p>
            <a:pPr marL="0" indent="0" algn="l">
              <a:buNone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 C -20%. </a:t>
            </a:r>
          </a:p>
          <a:p>
            <a:pPr marL="0" indent="0" algn="l">
              <a:buNone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information provided, which is the best project?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 A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 B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 C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enough information provided</a:t>
            </a:r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2497713-274A-4FBC-B280-BFE9741C0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1"/>
            <a:ext cx="7172325" cy="9207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Selection Models – Internal Rate of Return</a:t>
            </a:r>
          </a:p>
        </p:txBody>
      </p:sp>
    </p:spTree>
    <p:extLst>
      <p:ext uri="{BB962C8B-B14F-4D97-AF65-F5344CB8AC3E}">
        <p14:creationId xmlns:p14="http://schemas.microsoft.com/office/powerpoint/2010/main" val="1615832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E79F4-524F-4C9A-A5F0-C337969C2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501"/>
            <a:ext cx="10515600" cy="4210050"/>
          </a:xfrm>
          <a:ln>
            <a:solidFill>
              <a:schemeClr val="accent2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atio of the benefits of a project compared to the costs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BCR &gt; 1 – the project is profitable, and the higher the BCR the better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BCR = 1 – the project will break even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BCR &lt; 1 – the project will cause the organization to lose money and is generally considered as not a good investment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algn="l"/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total cost of a project being undertaken is 100000 . It is expected that an increase in revenue of 200000 would be realized once the project is complete. What is the Benefit-Cost Ratio (BCR) of the project?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enough information to calculation</a:t>
            </a:r>
          </a:p>
          <a:p>
            <a:pPr marL="0" indent="0">
              <a:buNone/>
            </a:pPr>
            <a:endParaRPr lang="en-US" sz="22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8DF1800-F5E1-43C3-8E91-4B5F206C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896225" cy="95884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Selection Models – Benefits Cost Ratio</a:t>
            </a:r>
          </a:p>
        </p:txBody>
      </p:sp>
    </p:spTree>
    <p:extLst>
      <p:ext uri="{BB962C8B-B14F-4D97-AF65-F5344CB8AC3E}">
        <p14:creationId xmlns:p14="http://schemas.microsoft.com/office/powerpoint/2010/main" val="40733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A338-7DDF-4BBF-9B24-0DC4EB4E2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48350" cy="10255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- Scoring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0E4A-AF87-4EAE-8539-DF54851B2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599" y="2444750"/>
            <a:ext cx="8562975" cy="182245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Unweighted scoring model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scoring model</a:t>
            </a:r>
          </a:p>
        </p:txBody>
      </p:sp>
    </p:spTree>
    <p:extLst>
      <p:ext uri="{BB962C8B-B14F-4D97-AF65-F5344CB8AC3E}">
        <p14:creationId xmlns:p14="http://schemas.microsoft.com/office/powerpoint/2010/main" val="153634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264AF-ACFA-48F9-9ECA-9CB3A47BA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258762"/>
            <a:ext cx="6229350" cy="8445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Numeric- Unweighted Scoring Model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1151D-238E-40AB-8606-275F5FDE5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397000"/>
            <a:ext cx="10515600" cy="4351338"/>
          </a:xfrm>
        </p:spPr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principle factors for the selection of project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1CA4F8D-8289-4F1C-BEEE-6AE5C10AC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753391"/>
              </p:ext>
            </p:extLst>
          </p:nvPr>
        </p:nvGraphicFramePr>
        <p:xfrm>
          <a:off x="952500" y="1761490"/>
          <a:ext cx="10820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18002438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795319528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3047669564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3822189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19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Image of existing firm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01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Minimum energy consumption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23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Time to reach break even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92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Potential market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541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e) Consistency with current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831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f) Rate of return on investment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81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g) Ease to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390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h) Technology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735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i) Stage of product life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233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j) Low risk in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373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91495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51D2338-9365-4ABD-97BC-FC6F20E0AF2E}"/>
              </a:ext>
            </a:extLst>
          </p:cNvPr>
          <p:cNvSpPr txBox="1"/>
          <p:nvPr/>
        </p:nvSpPr>
        <p:spPr>
          <a:xfrm>
            <a:off x="6686550" y="6488668"/>
            <a:ext cx="5086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C scored highest points – Select Project C</a:t>
            </a:r>
          </a:p>
        </p:txBody>
      </p:sp>
    </p:spTree>
    <p:extLst>
      <p:ext uri="{BB962C8B-B14F-4D97-AF65-F5344CB8AC3E}">
        <p14:creationId xmlns:p14="http://schemas.microsoft.com/office/powerpoint/2010/main" val="112484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80ED6E9-B60A-4B1F-9423-60CCCEC1E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495925" cy="73977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Numeric- Weighted Scoring Model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F0F334-1797-4D2D-9776-E9C29B9B3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factors in selection of project do not have equal importance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Proportionate weights are given to various factors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50AD640-BED6-4519-97F7-DF29D7314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140378"/>
              </p:ext>
            </p:extLst>
          </p:nvPr>
        </p:nvGraphicFramePr>
        <p:xfrm>
          <a:off x="723900" y="3329516"/>
          <a:ext cx="10753721" cy="1432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611">
                  <a:extLst>
                    <a:ext uri="{9D8B030D-6E8A-4147-A177-3AD203B41FA5}">
                      <a16:colId xmlns:a16="http://schemas.microsoft.com/office/drawing/2014/main" val="2183550230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2065727110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2975787937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663173539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3728534647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1308213632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1720560982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2739444479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2905592490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4033009731"/>
                    </a:ext>
                  </a:extLst>
                </a:gridCol>
                <a:gridCol w="977611">
                  <a:extLst>
                    <a:ext uri="{9D8B030D-6E8A-4147-A177-3AD203B41FA5}">
                      <a16:colId xmlns:a16="http://schemas.microsoft.com/office/drawing/2014/main" val="1697180286"/>
                    </a:ext>
                  </a:extLst>
                </a:gridCol>
              </a:tblGrid>
              <a:tr h="716492"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0091165"/>
                  </a:ext>
                </a:extLst>
              </a:tr>
              <a:tr h="716492"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191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738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BEF0170F-E933-4B2D-A098-E8095A02DD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557209"/>
              </p:ext>
            </p:extLst>
          </p:nvPr>
        </p:nvGraphicFramePr>
        <p:xfrm>
          <a:off x="447675" y="1616075"/>
          <a:ext cx="10246235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4012">
                  <a:extLst>
                    <a:ext uri="{9D8B030D-6E8A-4147-A177-3AD203B41FA5}">
                      <a16:colId xmlns:a16="http://schemas.microsoft.com/office/drawing/2014/main" val="4143415830"/>
                    </a:ext>
                  </a:extLst>
                </a:gridCol>
                <a:gridCol w="1297179">
                  <a:extLst>
                    <a:ext uri="{9D8B030D-6E8A-4147-A177-3AD203B41FA5}">
                      <a16:colId xmlns:a16="http://schemas.microsoft.com/office/drawing/2014/main" val="155426665"/>
                    </a:ext>
                  </a:extLst>
                </a:gridCol>
                <a:gridCol w="1293034">
                  <a:extLst>
                    <a:ext uri="{9D8B030D-6E8A-4147-A177-3AD203B41FA5}">
                      <a16:colId xmlns:a16="http://schemas.microsoft.com/office/drawing/2014/main" val="4199164834"/>
                    </a:ext>
                  </a:extLst>
                </a:gridCol>
                <a:gridCol w="1457525">
                  <a:extLst>
                    <a:ext uri="{9D8B030D-6E8A-4147-A177-3AD203B41FA5}">
                      <a16:colId xmlns:a16="http://schemas.microsoft.com/office/drawing/2014/main" val="2926451923"/>
                    </a:ext>
                  </a:extLst>
                </a:gridCol>
                <a:gridCol w="1654485">
                  <a:extLst>
                    <a:ext uri="{9D8B030D-6E8A-4147-A177-3AD203B41FA5}">
                      <a16:colId xmlns:a16="http://schemas.microsoft.com/office/drawing/2014/main" val="206279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056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Image of existing firm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= 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314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Minimum energy consumption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3= 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448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Time to reach break even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7=0.7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537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Potential market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7=1.05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771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e) Consistency with current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6= 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68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f) Rate of return on investment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9=1.8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930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g) Ease to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4=0.2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56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h) Technology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3=0.15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83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i) Stage of product life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8=1.2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254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j) Low risk in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5=0.25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778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090238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44CD00DE-113B-4099-9BB1-8E8C49206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675" y="193676"/>
            <a:ext cx="5467350" cy="7683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Numeric- Weighted Scoring Model </a:t>
            </a:r>
          </a:p>
        </p:txBody>
      </p:sp>
    </p:spTree>
    <p:extLst>
      <p:ext uri="{BB962C8B-B14F-4D97-AF65-F5344CB8AC3E}">
        <p14:creationId xmlns:p14="http://schemas.microsoft.com/office/powerpoint/2010/main" val="153335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772</Words>
  <Application>Microsoft Office PowerPoint</Application>
  <PresentationFormat>Widescreen</PresentationFormat>
  <Paragraphs>241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Project Selection Models</vt:lpstr>
      <vt:lpstr>Project Selection Models – Internal Rate of Return</vt:lpstr>
      <vt:lpstr>Project Selection Models – Internal Rate of Return</vt:lpstr>
      <vt:lpstr>Project Selection Models – Benefits Cost Ratio</vt:lpstr>
      <vt:lpstr>Numeric - Scoring Models</vt:lpstr>
      <vt:lpstr>Numeric- Unweighted Scoring Model </vt:lpstr>
      <vt:lpstr>Numeric- Weighted Scoring Model </vt:lpstr>
      <vt:lpstr>Numeric- Weighted Scoring Model </vt:lpstr>
      <vt:lpstr>Numeric Models- Advantages</vt:lpstr>
      <vt:lpstr>Numeric Models- Disadvantages</vt:lpstr>
      <vt:lpstr>Nonnumeric Project Selection Models</vt:lpstr>
      <vt:lpstr>Project Selection Criteria</vt:lpstr>
      <vt:lpstr>Marketing Factors</vt:lpstr>
      <vt:lpstr>Production Factors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Rishik hande</dc:creator>
  <cp:lastModifiedBy>Rishik hande</cp:lastModifiedBy>
  <cp:revision>14</cp:revision>
  <dcterms:created xsi:type="dcterms:W3CDTF">2021-01-28T16:06:25Z</dcterms:created>
  <dcterms:modified xsi:type="dcterms:W3CDTF">2021-02-08T17:56:09Z</dcterms:modified>
</cp:coreProperties>
</file>