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2" r:id="rId5"/>
    <p:sldId id="264" r:id="rId6"/>
    <p:sldId id="265" r:id="rId7"/>
    <p:sldId id="266" r:id="rId8"/>
    <p:sldId id="267" r:id="rId9"/>
    <p:sldId id="282" r:id="rId10"/>
    <p:sldId id="273" r:id="rId11"/>
    <p:sldId id="274" r:id="rId12"/>
    <p:sldId id="276" r:id="rId13"/>
    <p:sldId id="272" r:id="rId14"/>
    <p:sldId id="269" r:id="rId15"/>
    <p:sldId id="270" r:id="rId16"/>
    <p:sldId id="271" r:id="rId17"/>
    <p:sldId id="275" r:id="rId18"/>
    <p:sldId id="277" r:id="rId19"/>
    <p:sldId id="268" r:id="rId20"/>
    <p:sldId id="278" r:id="rId21"/>
    <p:sldId id="279" r:id="rId22"/>
    <p:sldId id="280" r:id="rId23"/>
    <p:sldId id="281" r:id="rId24"/>
    <p:sldId id="283" r:id="rId25"/>
    <p:sldId id="284" r:id="rId26"/>
    <p:sldId id="28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F20A2A-7570-4FCE-9CC1-481259FA4206}" type="doc">
      <dgm:prSet loTypeId="urn:microsoft.com/office/officeart/2005/8/layout/cycle8" loCatId="cycle" qsTypeId="urn:microsoft.com/office/officeart/2005/8/quickstyle/simple1" qsCatId="simple" csTypeId="urn:microsoft.com/office/officeart/2005/8/colors/accent2_1" csCatId="accent2" phldr="1"/>
      <dgm:spPr/>
    </dgm:pt>
    <dgm:pt modelId="{57754372-62D9-414A-A9C6-4CC30CB9DC02}">
      <dgm:prSet phldrT="[Text]" custT="1"/>
      <dgm:spPr/>
      <dgm:t>
        <a:bodyPr/>
        <a:lstStyle/>
        <a:p>
          <a:r>
            <a:rPr lang="en-IN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Goal Oriented</a:t>
          </a:r>
        </a:p>
      </dgm:t>
    </dgm:pt>
    <dgm:pt modelId="{0F877BD0-5DFD-46E4-BC44-82F12C8F74ED}" type="parTrans" cxnId="{48EF9019-1678-4728-ADDE-F862180CEA5E}">
      <dgm:prSet/>
      <dgm:spPr/>
      <dgm:t>
        <a:bodyPr/>
        <a:lstStyle/>
        <a:p>
          <a:endParaRPr lang="en-IN"/>
        </a:p>
      </dgm:t>
    </dgm:pt>
    <dgm:pt modelId="{4200F5AB-20AC-4B8A-941D-A3402E29362B}" type="sibTrans" cxnId="{48EF9019-1678-4728-ADDE-F862180CEA5E}">
      <dgm:prSet/>
      <dgm:spPr/>
      <dgm:t>
        <a:bodyPr/>
        <a:lstStyle/>
        <a:p>
          <a:endParaRPr lang="en-IN"/>
        </a:p>
      </dgm:t>
    </dgm:pt>
    <dgm:pt modelId="{3FE4F05E-0EF8-411F-9952-1AD67991DD1A}">
      <dgm:prSet phldrT="[Text]" custT="1"/>
      <dgm:spPr/>
      <dgm:t>
        <a:bodyPr/>
        <a:lstStyle/>
        <a:p>
          <a:r>
            <a:rPr lang="en-IN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Administrative</a:t>
          </a:r>
        </a:p>
      </dgm:t>
    </dgm:pt>
    <dgm:pt modelId="{9144CC8B-128C-46E5-B8BD-E737C63F140E}" type="parTrans" cxnId="{A9540DDC-6CCB-4CB1-8A6C-3A50EA70F25F}">
      <dgm:prSet/>
      <dgm:spPr/>
      <dgm:t>
        <a:bodyPr/>
        <a:lstStyle/>
        <a:p>
          <a:endParaRPr lang="en-IN"/>
        </a:p>
      </dgm:t>
    </dgm:pt>
    <dgm:pt modelId="{5EEF9739-A4E7-4CA5-B556-ECC27FC7C197}" type="sibTrans" cxnId="{A9540DDC-6CCB-4CB1-8A6C-3A50EA70F25F}">
      <dgm:prSet/>
      <dgm:spPr/>
      <dgm:t>
        <a:bodyPr/>
        <a:lstStyle/>
        <a:p>
          <a:endParaRPr lang="en-IN"/>
        </a:p>
      </dgm:t>
    </dgm:pt>
    <dgm:pt modelId="{60D556B0-5B51-4246-B1B6-9AC7B232358C}">
      <dgm:prSet phldrT="[Text]" custT="1"/>
      <dgm:spPr/>
      <dgm:t>
        <a:bodyPr/>
        <a:lstStyle/>
        <a:p>
          <a:r>
            <a:rPr lang="en-IN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Interpersonal</a:t>
          </a:r>
        </a:p>
      </dgm:t>
    </dgm:pt>
    <dgm:pt modelId="{F757B826-86D3-4BE5-82CE-50D5B29FA883}" type="parTrans" cxnId="{0AFB35E3-044F-44B3-A520-4453EEA0BEB3}">
      <dgm:prSet/>
      <dgm:spPr/>
      <dgm:t>
        <a:bodyPr/>
        <a:lstStyle/>
        <a:p>
          <a:endParaRPr lang="en-IN"/>
        </a:p>
      </dgm:t>
    </dgm:pt>
    <dgm:pt modelId="{F0C43907-EB20-4CCA-86E7-55F39F3A8EBB}" type="sibTrans" cxnId="{0AFB35E3-044F-44B3-A520-4453EEA0BEB3}">
      <dgm:prSet/>
      <dgm:spPr/>
      <dgm:t>
        <a:bodyPr/>
        <a:lstStyle/>
        <a:p>
          <a:endParaRPr lang="en-IN"/>
        </a:p>
      </dgm:t>
    </dgm:pt>
    <dgm:pt modelId="{755FBA6F-78CC-4AAA-886E-7EEE982C8F70}" type="pres">
      <dgm:prSet presAssocID="{21F20A2A-7570-4FCE-9CC1-481259FA4206}" presName="compositeShape" presStyleCnt="0">
        <dgm:presLayoutVars>
          <dgm:chMax val="7"/>
          <dgm:dir/>
          <dgm:resizeHandles val="exact"/>
        </dgm:presLayoutVars>
      </dgm:prSet>
      <dgm:spPr/>
    </dgm:pt>
    <dgm:pt modelId="{40367962-093C-41EE-AA98-C7E63A941C4F}" type="pres">
      <dgm:prSet presAssocID="{21F20A2A-7570-4FCE-9CC1-481259FA4206}" presName="wedge1" presStyleLbl="node1" presStyleIdx="0" presStyleCnt="3"/>
      <dgm:spPr/>
    </dgm:pt>
    <dgm:pt modelId="{D855E95F-8778-4516-9188-FEC781EEE0A6}" type="pres">
      <dgm:prSet presAssocID="{21F20A2A-7570-4FCE-9CC1-481259FA4206}" presName="dummy1a" presStyleCnt="0"/>
      <dgm:spPr/>
    </dgm:pt>
    <dgm:pt modelId="{DB11C6AC-DA39-4954-8B00-163EDBF2229C}" type="pres">
      <dgm:prSet presAssocID="{21F20A2A-7570-4FCE-9CC1-481259FA4206}" presName="dummy1b" presStyleCnt="0"/>
      <dgm:spPr/>
    </dgm:pt>
    <dgm:pt modelId="{566579C1-5D23-4B5E-A0C4-5EFF6F3DD9BE}" type="pres">
      <dgm:prSet presAssocID="{21F20A2A-7570-4FCE-9CC1-481259FA4206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943598B-F2FB-4F80-9240-BDB34BF2280B}" type="pres">
      <dgm:prSet presAssocID="{21F20A2A-7570-4FCE-9CC1-481259FA4206}" presName="wedge2" presStyleLbl="node1" presStyleIdx="1" presStyleCnt="3"/>
      <dgm:spPr/>
    </dgm:pt>
    <dgm:pt modelId="{6D63AE36-E96C-47D8-AAEA-7D9186045FF0}" type="pres">
      <dgm:prSet presAssocID="{21F20A2A-7570-4FCE-9CC1-481259FA4206}" presName="dummy2a" presStyleCnt="0"/>
      <dgm:spPr/>
    </dgm:pt>
    <dgm:pt modelId="{F6B44561-E93D-45F4-B174-75903CA6AA30}" type="pres">
      <dgm:prSet presAssocID="{21F20A2A-7570-4FCE-9CC1-481259FA4206}" presName="dummy2b" presStyleCnt="0"/>
      <dgm:spPr/>
    </dgm:pt>
    <dgm:pt modelId="{4838771D-4E94-40E3-B46C-4977CA454893}" type="pres">
      <dgm:prSet presAssocID="{21F20A2A-7570-4FCE-9CC1-481259FA4206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E5E2927-A678-4DDE-A83B-F103913429CE}" type="pres">
      <dgm:prSet presAssocID="{21F20A2A-7570-4FCE-9CC1-481259FA4206}" presName="wedge3" presStyleLbl="node1" presStyleIdx="2" presStyleCnt="3"/>
      <dgm:spPr/>
    </dgm:pt>
    <dgm:pt modelId="{97DE8F33-FB97-461D-B647-87A7FBE76D51}" type="pres">
      <dgm:prSet presAssocID="{21F20A2A-7570-4FCE-9CC1-481259FA4206}" presName="dummy3a" presStyleCnt="0"/>
      <dgm:spPr/>
    </dgm:pt>
    <dgm:pt modelId="{3A52D580-FCD5-447A-8851-91097404E994}" type="pres">
      <dgm:prSet presAssocID="{21F20A2A-7570-4FCE-9CC1-481259FA4206}" presName="dummy3b" presStyleCnt="0"/>
      <dgm:spPr/>
    </dgm:pt>
    <dgm:pt modelId="{16961B62-2FFE-4223-A91C-F2E516A5081A}" type="pres">
      <dgm:prSet presAssocID="{21F20A2A-7570-4FCE-9CC1-481259FA4206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8B988101-657F-4DA0-90D9-213755563D08}" type="pres">
      <dgm:prSet presAssocID="{4200F5AB-20AC-4B8A-941D-A3402E29362B}" presName="arrowWedge1" presStyleLbl="fgSibTrans2D1" presStyleIdx="0" presStyleCnt="3"/>
      <dgm:spPr/>
    </dgm:pt>
    <dgm:pt modelId="{2DA199A2-599B-4D50-BA1D-57E288C554ED}" type="pres">
      <dgm:prSet presAssocID="{5EEF9739-A4E7-4CA5-B556-ECC27FC7C197}" presName="arrowWedge2" presStyleLbl="fgSibTrans2D1" presStyleIdx="1" presStyleCnt="3"/>
      <dgm:spPr/>
    </dgm:pt>
    <dgm:pt modelId="{397A241C-019B-4911-8A71-6DF92E175040}" type="pres">
      <dgm:prSet presAssocID="{F0C43907-EB20-4CCA-86E7-55F39F3A8EBB}" presName="arrowWedge3" presStyleLbl="fgSibTrans2D1" presStyleIdx="2" presStyleCnt="3"/>
      <dgm:spPr/>
    </dgm:pt>
  </dgm:ptLst>
  <dgm:cxnLst>
    <dgm:cxn modelId="{DA1EC504-4025-4095-8C32-B71FF7013A42}" type="presOf" srcId="{60D556B0-5B51-4246-B1B6-9AC7B232358C}" destId="{DE5E2927-A678-4DDE-A83B-F103913429CE}" srcOrd="0" destOrd="0" presId="urn:microsoft.com/office/officeart/2005/8/layout/cycle8"/>
    <dgm:cxn modelId="{48EF9019-1678-4728-ADDE-F862180CEA5E}" srcId="{21F20A2A-7570-4FCE-9CC1-481259FA4206}" destId="{57754372-62D9-414A-A9C6-4CC30CB9DC02}" srcOrd="0" destOrd="0" parTransId="{0F877BD0-5DFD-46E4-BC44-82F12C8F74ED}" sibTransId="{4200F5AB-20AC-4B8A-941D-A3402E29362B}"/>
    <dgm:cxn modelId="{9204A643-BE5E-468E-9F70-3089A8CB5734}" type="presOf" srcId="{3FE4F05E-0EF8-411F-9952-1AD67991DD1A}" destId="{4838771D-4E94-40E3-B46C-4977CA454893}" srcOrd="1" destOrd="0" presId="urn:microsoft.com/office/officeart/2005/8/layout/cycle8"/>
    <dgm:cxn modelId="{EAB45796-2406-410E-95B7-FACC07FEB171}" type="presOf" srcId="{57754372-62D9-414A-A9C6-4CC30CB9DC02}" destId="{40367962-093C-41EE-AA98-C7E63A941C4F}" srcOrd="0" destOrd="0" presId="urn:microsoft.com/office/officeart/2005/8/layout/cycle8"/>
    <dgm:cxn modelId="{E5AC0EBC-C043-46EA-8439-832AA163B163}" type="presOf" srcId="{3FE4F05E-0EF8-411F-9952-1AD67991DD1A}" destId="{6943598B-F2FB-4F80-9240-BDB34BF2280B}" srcOrd="0" destOrd="0" presId="urn:microsoft.com/office/officeart/2005/8/layout/cycle8"/>
    <dgm:cxn modelId="{AC17D4C0-1367-4C1A-80D4-31590E4A0244}" type="presOf" srcId="{21F20A2A-7570-4FCE-9CC1-481259FA4206}" destId="{755FBA6F-78CC-4AAA-886E-7EEE982C8F70}" srcOrd="0" destOrd="0" presId="urn:microsoft.com/office/officeart/2005/8/layout/cycle8"/>
    <dgm:cxn modelId="{ABE26CDB-0BA5-4926-AEDA-07DF420F2A83}" type="presOf" srcId="{57754372-62D9-414A-A9C6-4CC30CB9DC02}" destId="{566579C1-5D23-4B5E-A0C4-5EFF6F3DD9BE}" srcOrd="1" destOrd="0" presId="urn:microsoft.com/office/officeart/2005/8/layout/cycle8"/>
    <dgm:cxn modelId="{A9540DDC-6CCB-4CB1-8A6C-3A50EA70F25F}" srcId="{21F20A2A-7570-4FCE-9CC1-481259FA4206}" destId="{3FE4F05E-0EF8-411F-9952-1AD67991DD1A}" srcOrd="1" destOrd="0" parTransId="{9144CC8B-128C-46E5-B8BD-E737C63F140E}" sibTransId="{5EEF9739-A4E7-4CA5-B556-ECC27FC7C197}"/>
    <dgm:cxn modelId="{0AFB35E3-044F-44B3-A520-4453EEA0BEB3}" srcId="{21F20A2A-7570-4FCE-9CC1-481259FA4206}" destId="{60D556B0-5B51-4246-B1B6-9AC7B232358C}" srcOrd="2" destOrd="0" parTransId="{F757B826-86D3-4BE5-82CE-50D5B29FA883}" sibTransId="{F0C43907-EB20-4CCA-86E7-55F39F3A8EBB}"/>
    <dgm:cxn modelId="{0EFE0DF7-B12B-4CF8-AA1A-A3C988CF9625}" type="presOf" srcId="{60D556B0-5B51-4246-B1B6-9AC7B232358C}" destId="{16961B62-2FFE-4223-A91C-F2E516A5081A}" srcOrd="1" destOrd="0" presId="urn:microsoft.com/office/officeart/2005/8/layout/cycle8"/>
    <dgm:cxn modelId="{F0272026-55E6-46C3-90FD-95483251B281}" type="presParOf" srcId="{755FBA6F-78CC-4AAA-886E-7EEE982C8F70}" destId="{40367962-093C-41EE-AA98-C7E63A941C4F}" srcOrd="0" destOrd="0" presId="urn:microsoft.com/office/officeart/2005/8/layout/cycle8"/>
    <dgm:cxn modelId="{5BE8215E-099A-4A65-9E84-11173CD03FB1}" type="presParOf" srcId="{755FBA6F-78CC-4AAA-886E-7EEE982C8F70}" destId="{D855E95F-8778-4516-9188-FEC781EEE0A6}" srcOrd="1" destOrd="0" presId="urn:microsoft.com/office/officeart/2005/8/layout/cycle8"/>
    <dgm:cxn modelId="{754C86C3-A276-42DB-976C-A6FB3BC1334A}" type="presParOf" srcId="{755FBA6F-78CC-4AAA-886E-7EEE982C8F70}" destId="{DB11C6AC-DA39-4954-8B00-163EDBF2229C}" srcOrd="2" destOrd="0" presId="urn:microsoft.com/office/officeart/2005/8/layout/cycle8"/>
    <dgm:cxn modelId="{7FD1F934-39C9-43C8-BD5C-A7F40DCE6A68}" type="presParOf" srcId="{755FBA6F-78CC-4AAA-886E-7EEE982C8F70}" destId="{566579C1-5D23-4B5E-A0C4-5EFF6F3DD9BE}" srcOrd="3" destOrd="0" presId="urn:microsoft.com/office/officeart/2005/8/layout/cycle8"/>
    <dgm:cxn modelId="{D8111672-21C4-43A4-841D-88C91DD7B000}" type="presParOf" srcId="{755FBA6F-78CC-4AAA-886E-7EEE982C8F70}" destId="{6943598B-F2FB-4F80-9240-BDB34BF2280B}" srcOrd="4" destOrd="0" presId="urn:microsoft.com/office/officeart/2005/8/layout/cycle8"/>
    <dgm:cxn modelId="{9D37F7A6-1712-4714-BA28-941A67F5FC31}" type="presParOf" srcId="{755FBA6F-78CC-4AAA-886E-7EEE982C8F70}" destId="{6D63AE36-E96C-47D8-AAEA-7D9186045FF0}" srcOrd="5" destOrd="0" presId="urn:microsoft.com/office/officeart/2005/8/layout/cycle8"/>
    <dgm:cxn modelId="{A9437CCF-3B22-48B5-B9FD-123620F10CEA}" type="presParOf" srcId="{755FBA6F-78CC-4AAA-886E-7EEE982C8F70}" destId="{F6B44561-E93D-45F4-B174-75903CA6AA30}" srcOrd="6" destOrd="0" presId="urn:microsoft.com/office/officeart/2005/8/layout/cycle8"/>
    <dgm:cxn modelId="{01B06980-67CC-469D-9F59-28BD008D140E}" type="presParOf" srcId="{755FBA6F-78CC-4AAA-886E-7EEE982C8F70}" destId="{4838771D-4E94-40E3-B46C-4977CA454893}" srcOrd="7" destOrd="0" presId="urn:microsoft.com/office/officeart/2005/8/layout/cycle8"/>
    <dgm:cxn modelId="{228332DB-5405-4FA1-960E-6A6BE9C2C1AE}" type="presParOf" srcId="{755FBA6F-78CC-4AAA-886E-7EEE982C8F70}" destId="{DE5E2927-A678-4DDE-A83B-F103913429CE}" srcOrd="8" destOrd="0" presId="urn:microsoft.com/office/officeart/2005/8/layout/cycle8"/>
    <dgm:cxn modelId="{7F4DD25F-AD01-43C4-A298-5EBBFF1A9C56}" type="presParOf" srcId="{755FBA6F-78CC-4AAA-886E-7EEE982C8F70}" destId="{97DE8F33-FB97-461D-B647-87A7FBE76D51}" srcOrd="9" destOrd="0" presId="urn:microsoft.com/office/officeart/2005/8/layout/cycle8"/>
    <dgm:cxn modelId="{1CEAAFDE-9C05-4130-9360-41B976845690}" type="presParOf" srcId="{755FBA6F-78CC-4AAA-886E-7EEE982C8F70}" destId="{3A52D580-FCD5-447A-8851-91097404E994}" srcOrd="10" destOrd="0" presId="urn:microsoft.com/office/officeart/2005/8/layout/cycle8"/>
    <dgm:cxn modelId="{950A85BA-A441-4630-9827-9138D3B13549}" type="presParOf" srcId="{755FBA6F-78CC-4AAA-886E-7EEE982C8F70}" destId="{16961B62-2FFE-4223-A91C-F2E516A5081A}" srcOrd="11" destOrd="0" presId="urn:microsoft.com/office/officeart/2005/8/layout/cycle8"/>
    <dgm:cxn modelId="{B0D369F6-FB96-4DEB-8A8E-D8AFF4189E4B}" type="presParOf" srcId="{755FBA6F-78CC-4AAA-886E-7EEE982C8F70}" destId="{8B988101-657F-4DA0-90D9-213755563D08}" srcOrd="12" destOrd="0" presId="urn:microsoft.com/office/officeart/2005/8/layout/cycle8"/>
    <dgm:cxn modelId="{1390E378-00DA-4B7B-AF5F-02279103FA1D}" type="presParOf" srcId="{755FBA6F-78CC-4AAA-886E-7EEE982C8F70}" destId="{2DA199A2-599B-4D50-BA1D-57E288C554ED}" srcOrd="13" destOrd="0" presId="urn:microsoft.com/office/officeart/2005/8/layout/cycle8"/>
    <dgm:cxn modelId="{633040F8-F15D-40F3-9280-7E757D08F830}" type="presParOf" srcId="{755FBA6F-78CC-4AAA-886E-7EEE982C8F70}" destId="{397A241C-019B-4911-8A71-6DF92E175040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367962-093C-41EE-AA98-C7E63A941C4F}">
      <dsp:nvSpPr>
        <dsp:cNvPr id="0" name=""/>
        <dsp:cNvSpPr/>
      </dsp:nvSpPr>
      <dsp:spPr>
        <a:xfrm>
          <a:off x="1880119" y="323802"/>
          <a:ext cx="4184523" cy="4184523"/>
        </a:xfrm>
        <a:prstGeom prst="pie">
          <a:avLst>
            <a:gd name="adj1" fmla="val 16200000"/>
            <a:gd name="adj2" fmla="val 1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Goal Oriented</a:t>
          </a:r>
        </a:p>
      </dsp:txBody>
      <dsp:txXfrm>
        <a:off x="4085463" y="1210522"/>
        <a:ext cx="1494472" cy="1245394"/>
      </dsp:txXfrm>
    </dsp:sp>
    <dsp:sp modelId="{6943598B-F2FB-4F80-9240-BDB34BF2280B}">
      <dsp:nvSpPr>
        <dsp:cNvPr id="0" name=""/>
        <dsp:cNvSpPr/>
      </dsp:nvSpPr>
      <dsp:spPr>
        <a:xfrm>
          <a:off x="1793938" y="473249"/>
          <a:ext cx="4184523" cy="4184523"/>
        </a:xfrm>
        <a:prstGeom prst="pie">
          <a:avLst>
            <a:gd name="adj1" fmla="val 1800000"/>
            <a:gd name="adj2" fmla="val 90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Administrative</a:t>
          </a:r>
        </a:p>
      </dsp:txBody>
      <dsp:txXfrm>
        <a:off x="2790253" y="3188208"/>
        <a:ext cx="2241709" cy="1095946"/>
      </dsp:txXfrm>
    </dsp:sp>
    <dsp:sp modelId="{DE5E2927-A678-4DDE-A83B-F103913429CE}">
      <dsp:nvSpPr>
        <dsp:cNvPr id="0" name=""/>
        <dsp:cNvSpPr/>
      </dsp:nvSpPr>
      <dsp:spPr>
        <a:xfrm>
          <a:off x="1707756" y="323802"/>
          <a:ext cx="4184523" cy="4184523"/>
        </a:xfrm>
        <a:prstGeom prst="pie">
          <a:avLst>
            <a:gd name="adj1" fmla="val 90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Interpersonal</a:t>
          </a:r>
        </a:p>
      </dsp:txBody>
      <dsp:txXfrm>
        <a:off x="2192464" y="1210522"/>
        <a:ext cx="1494472" cy="1245394"/>
      </dsp:txXfrm>
    </dsp:sp>
    <dsp:sp modelId="{8B988101-657F-4DA0-90D9-213755563D08}">
      <dsp:nvSpPr>
        <dsp:cNvPr id="0" name=""/>
        <dsp:cNvSpPr/>
      </dsp:nvSpPr>
      <dsp:spPr>
        <a:xfrm>
          <a:off x="1621422" y="64760"/>
          <a:ext cx="4702607" cy="4702607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A199A2-599B-4D50-BA1D-57E288C554ED}">
      <dsp:nvSpPr>
        <dsp:cNvPr id="0" name=""/>
        <dsp:cNvSpPr/>
      </dsp:nvSpPr>
      <dsp:spPr>
        <a:xfrm>
          <a:off x="1534896" y="213943"/>
          <a:ext cx="4702607" cy="470260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7A241C-019B-4911-8A71-6DF92E175040}">
      <dsp:nvSpPr>
        <dsp:cNvPr id="0" name=""/>
        <dsp:cNvSpPr/>
      </dsp:nvSpPr>
      <dsp:spPr>
        <a:xfrm>
          <a:off x="1448369" y="64760"/>
          <a:ext cx="4702607" cy="4702607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7A120-6B06-43B2-AE94-944DED8FA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462FFA-7A19-478C-82D6-A68228C12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9EE68-5853-4334-AE79-FA0E2909E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F9DB-E6B4-4D5F-8AFE-BD91585A97E0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3A57A-114F-423F-B697-2410DE052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2B7CE-FB7A-4581-AD43-F458BA988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4E18-CF23-4FF3-9F80-230AC55C81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538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F4229-0E72-4284-A453-972ECCC89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E6694D-0574-4B30-9C28-1D69F77649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7AD5D-BB65-499C-98D3-8B6D18661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F9DB-E6B4-4D5F-8AFE-BD91585A97E0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3F87C-5287-400A-A17C-817B42B73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B45FB-99CE-44A5-825D-A1C58BBEE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4E18-CF23-4FF3-9F80-230AC55C81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958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7B927A-4873-4C0B-8189-0DEE0B9E55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C5A109-224E-4024-979E-C0684F068E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502E0-554F-4D06-BEAB-EF716DD77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F9DB-E6B4-4D5F-8AFE-BD91585A97E0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93A63E-D9AA-422C-BF7D-698EF3618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813D9-300F-4542-BD3E-06CAD7FB7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4E18-CF23-4FF3-9F80-230AC55C81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766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4BE23-C7B4-4D22-9CEE-DFE519C4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BDD8A-C6DB-4C8B-B3E2-838918806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A5B5D-D4D7-4A7A-A6FF-3B3642EC5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F9DB-E6B4-4D5F-8AFE-BD91585A97E0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E5151-5CF5-4448-9A2F-442CDADCA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A551A-CC60-4831-96E1-7AB39E51E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4E18-CF23-4FF3-9F80-230AC55C81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9272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E571F-F5CA-49D8-970D-565D55FC0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DDBE6-13C7-4C1E-9112-3781F14FC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39F3A-AAAC-479F-8560-C41ADBEC3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F9DB-E6B4-4D5F-8AFE-BD91585A97E0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22346-06AB-44A0-96E8-A0CB12D08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10350-4CFC-4BAD-B032-8E7AD398D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4E18-CF23-4FF3-9F80-230AC55C81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62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8D19D-FAE3-4635-8025-0822177EF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D7840-4838-4351-BAF2-67E3224F39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33935-BDFE-4EF4-8C9C-ED6972658C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2F2494-71D6-44DA-A9A4-79CA451F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F9DB-E6B4-4D5F-8AFE-BD91585A97E0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DBD46-86D5-44B0-BCE2-655312AA7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7AD945-0A53-40A8-AB33-A690AFDD0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4E18-CF23-4FF3-9F80-230AC55C81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7240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7EFF2-2BB5-44C3-A6AF-B8293B73C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3F858-DBB4-42C9-AF21-13982CBF9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AA383F-0445-4225-9422-6FA830647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FB5A46-A724-4240-A78E-A76A9D3DE7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A62647-77AF-46B4-9CC1-6C54755B2E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3F9BAC-B3B1-41E9-9F7C-5B95D2935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F9DB-E6B4-4D5F-8AFE-BD91585A97E0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46EEBC-1F5A-4A5D-AF5B-27DBF4249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EAD68B-067A-43C8-8ED5-62BBDC98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4E18-CF23-4FF3-9F80-230AC55C81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388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1FCFE-7A7E-4FA9-98CC-AC9B4D04D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94079A-2899-4D81-B8E0-E7C349AA7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F9DB-E6B4-4D5F-8AFE-BD91585A97E0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027D2-433D-436E-94FE-7436A1D15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4C83B0-8090-4892-9191-5DD10F746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4E18-CF23-4FF3-9F80-230AC55C81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7973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C2AE76-2F70-413C-8636-E45C8AAFD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F9DB-E6B4-4D5F-8AFE-BD91585A97E0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9E3EF4-08ED-46E7-A541-CEED74652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B6808C-FEDC-4EEB-A997-DFAD44106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4E18-CF23-4FF3-9F80-230AC55C81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891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6F7BB-992F-412C-ACB6-8FAFB3D91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836BD-B1AC-4E2A-A4B8-1950C5A9D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F73F99-B80B-4D12-B5A9-63475EC0FE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960A92-E5B1-4235-A71C-59893017C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F9DB-E6B4-4D5F-8AFE-BD91585A97E0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C4952-84BC-44DF-8898-8057676B8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0C708E-7458-4FA8-B9A0-A8424BD1C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4E18-CF23-4FF3-9F80-230AC55C81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293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8357C-0AB9-4801-B29F-19188502D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B68157-898F-42EB-92B6-D765E6C06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D061D0-C04E-4D6C-9CF9-95D8FC2F0E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62B465-5C20-461D-8DA7-67522A847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F9DB-E6B4-4D5F-8AFE-BD91585A97E0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1BF813-A169-47F6-B0EC-73C805BB4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F7CFE4-FD73-4426-93BF-EB4D9DE98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4E18-CF23-4FF3-9F80-230AC55C81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6694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60E9B3-00B8-4D9D-9ADC-85765B67A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B8831-EA0A-4ED7-8835-C0DBBAA43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2EC26-7AD1-4C7D-AECE-418161903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8F9DB-E6B4-4D5F-8AFE-BD91585A97E0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123CA-0E31-4BEA-B16D-59907FA38B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41F16-0BE0-4DB2-9481-B21DB28F5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4E18-CF23-4FF3-9F80-230AC55C81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871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AE0E070-1BA1-4975-92EE-A2FEAC235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" y="314325"/>
            <a:ext cx="273630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47270" y="2851795"/>
            <a:ext cx="6839744" cy="3482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Session - 6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kern="50" dirty="0">
                <a:effectLst/>
                <a:latin typeface="Liberation Serif"/>
                <a:ea typeface="Droid Sans Fallback"/>
                <a:cs typeface="FreeSans"/>
              </a:rPr>
              <a:t>Managing Conflict &amp; Art of Negotiation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What is Conflict?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of conflicts in project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Conflicts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Conflict &amp; Project Life Cycle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Dealing with Conflict</a:t>
            </a:r>
          </a:p>
          <a:p>
            <a:pPr marL="800100" lvl="1" indent="-342900">
              <a:buFont typeface="Courier New" pitchFamily="49" charset="0"/>
              <a:buChar char="o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B9EF46-1473-428B-9A88-4ACE5BCE9200}"/>
              </a:ext>
            </a:extLst>
          </p:cNvPr>
          <p:cNvSpPr/>
          <p:nvPr/>
        </p:nvSpPr>
        <p:spPr>
          <a:xfrm>
            <a:off x="5591944" y="836712"/>
            <a:ext cx="3145552" cy="100811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</a:p>
          <a:p>
            <a:pPr algn="ctr"/>
            <a:r>
              <a:rPr lang="en-I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</a:p>
        </p:txBody>
      </p:sp>
    </p:spTree>
    <p:extLst>
      <p:ext uri="{BB962C8B-B14F-4D97-AF65-F5344CB8AC3E}">
        <p14:creationId xmlns:p14="http://schemas.microsoft.com/office/powerpoint/2010/main" val="1083082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1E96C-EA76-4568-A3AA-49906A6BE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543425" cy="87312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3C848-8C27-4DE5-B1BD-1D1A687FB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9399" y="2244725"/>
            <a:ext cx="8524875" cy="2822575"/>
          </a:xfrm>
          <a:ln>
            <a:solidFill>
              <a:schemeClr val="accent2"/>
            </a:solidFill>
          </a:ln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Yang &amp; Chen leaders from Chinese side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Graduated from top universities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style – permissive (allow employees to take decisions)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prepared for their roles in Pakistan</a:t>
            </a: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205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A8908-B05B-4328-8A40-E2A7C443A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095750" cy="8826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Assif &amp; Sons - Company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EF236-ACD5-480B-97A0-038DFC79A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4150" y="2368550"/>
            <a:ext cx="8610600" cy="2470150"/>
          </a:xfrm>
          <a:ln>
            <a:solidFill>
              <a:schemeClr val="accent2"/>
            </a:solidFill>
          </a:ln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Assif &amp; Sons family enterprise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Aggressive management style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Assif &amp; his team successfully completed oil pipeline project in UAE (United Arab Emirates)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resulted in profit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Client provided bonus to Assif</a:t>
            </a:r>
          </a:p>
          <a:p>
            <a:pPr>
              <a:buFont typeface="Courier New" panose="02070309020205020404" pitchFamily="49" charset="0"/>
              <a:buChar char="o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169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33F62-FE5B-493B-910C-195008CB3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248150" cy="89217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017B9-2997-4A26-B276-3CA4D2A1F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2275" y="2606675"/>
            <a:ext cx="8534400" cy="2232025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Approved by International Development Bank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make quality assurance standards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Assif has to guarantee 7% investment to Chinese counterpart 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Regardless project profit or loss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1688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E4EE5-772A-4A72-A5F7-27004E32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4210050" cy="9588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D8122-98E7-491C-8D92-DD73EAF55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1225" y="2168524"/>
            <a:ext cx="9201150" cy="3584575"/>
          </a:xfrm>
          <a:ln>
            <a:solidFill>
              <a:schemeClr val="accent2"/>
            </a:solidFill>
          </a:ln>
        </p:spPr>
        <p:txBody>
          <a:bodyPr/>
          <a:lstStyle/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Chinese team worked more than half year, without any breaks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was concern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Chinese engineers stay close to the camp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Chinese worker travelled miles to hunt birds, snakes, crocodiles &amp; so 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Pakistan sensitive on preservation of wild animals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Chinese engineers beaten by local landlord for hunting frogs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38208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31BB3-C402-4D6F-9641-8666C38D7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572125" cy="10922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Pakistani Labour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B3FF9-FDB4-4933-802C-94C5B5B14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2700" y="2187575"/>
            <a:ext cx="8801100" cy="370840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Assif &amp; Sons employed 13-14 years old children as full time labours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Workers bring babies on construction sites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Pakistan officers asked 20000 for site inspection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Chinese engineer refused to make payment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Chinese engineer complaint Assif &amp; Sons for the same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Assif &amp; Sons replied you have not clue about conditions in Pakistan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 your own business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06703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54328-CBC3-4DAB-81E5-24B55E96A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14975" cy="106362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Conflict 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6C96A-626B-4E67-A25A-4C7F02523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5574" y="2587625"/>
            <a:ext cx="8620125" cy="2193925"/>
          </a:xfrm>
          <a:ln>
            <a:solidFill>
              <a:schemeClr val="accent2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Chinese team not prepared for environmental features of Pakistani region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culture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Corruption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Labour relations </a:t>
            </a: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83737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D2CFF-2B11-4BD2-B45E-9B862FA7B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5025" y="2549525"/>
            <a:ext cx="9201150" cy="184150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International development bank not trusting Pakistani side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Management styles of two sides</a:t>
            </a: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D173C09-E782-48A0-BED7-94443B9E9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43500" cy="117792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Conflict -2, 3</a:t>
            </a:r>
          </a:p>
        </p:txBody>
      </p:sp>
    </p:spTree>
    <p:extLst>
      <p:ext uri="{BB962C8B-B14F-4D97-AF65-F5344CB8AC3E}">
        <p14:creationId xmlns:p14="http://schemas.microsoft.com/office/powerpoint/2010/main" val="3080128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C33D6-F886-4189-A075-911957342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848225" cy="9398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Chinese Labour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AA169-DB82-4F5A-B280-097F26B7E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12" y="2513012"/>
            <a:ext cx="8248650" cy="1831975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Hour nap after lunch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Pakistani observed as laziness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Assif team member kicked sleeping Chinese engineers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99070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47807-AF5A-42EB-B183-DE17A2EFF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495925" cy="10350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Project-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FB7F3-7C1D-4FBD-8B5B-B7E31D1D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8924" y="1825625"/>
            <a:ext cx="8524875" cy="3498850"/>
          </a:xfrm>
          <a:ln>
            <a:solidFill>
              <a:schemeClr val="accent2"/>
            </a:solidFill>
          </a:ln>
        </p:spPr>
        <p:txBody>
          <a:bodyPr/>
          <a:lstStyle/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 found quality problems in project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Suggested to improve quality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Settled with time, energy, money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Pakistani &amp; Chinese team blamed other for the problem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Chinese engineers began to question &amp; judgement of </a:t>
            </a:r>
            <a:r>
              <a:rPr lang="en-I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Assif’s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competency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33318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30C0F-6172-4A58-BFA8-DCED03B08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029075" cy="96837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3207E-14C4-4C69-AAFF-A457527E9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0900" y="2159000"/>
            <a:ext cx="7962900" cy="3794125"/>
          </a:xfrm>
          <a:ln>
            <a:solidFill>
              <a:schemeClr val="accent2"/>
            </a:solidFill>
          </a:ln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Variation in project design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Chen identified faults in original design of project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Observed leakages-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to sub standard sand, cement, concrete mix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Canal slope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changing mixture ratio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Recalculation of bill of quantity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 loss to project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62351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F16E5-0CAD-410F-9304-321616E6E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552950" cy="1111249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Conflict?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D32BE-C9ED-4B06-B9B1-DCE73C2D2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8576" y="2416174"/>
            <a:ext cx="7629524" cy="2870201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IN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isagreement between people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of opinion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Clash between ideas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party frustrate other party</a:t>
            </a:r>
          </a:p>
          <a:p>
            <a:pPr>
              <a:buFont typeface="Courier New" panose="02070309020205020404" pitchFamily="49" charset="0"/>
              <a:buChar char="o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317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44D7D-780C-4E1B-A4DF-715A666A8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914900" cy="1006475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b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Incident</a:t>
            </a:r>
            <a:b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17E8A-728E-422C-A877-1F654E4C6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9" y="1914525"/>
            <a:ext cx="8334375" cy="4076700"/>
          </a:xfrm>
          <a:ln>
            <a:solidFill>
              <a:schemeClr val="accent2"/>
            </a:solidFill>
          </a:ln>
        </p:spPr>
        <p:txBody>
          <a:bodyPr/>
          <a:lstStyle/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Assif- scold Chinese team  &amp; Chen with go back to your country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do ourself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Yang called meeting-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Decided Chinese team would terminate all site work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Leaving site for 3 days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Yang would negotiate  with Assif an apology to Chen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 suspension would be indefinite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days passed Chinese team not received apology from Assif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32598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63DED-A75B-4424-A2C3-03C35AF20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524375" cy="96837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7833A-F2C0-41AB-A64D-F97C7D99B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0387" y="2130425"/>
            <a:ext cx="8220075" cy="3336925"/>
          </a:xfrm>
          <a:ln>
            <a:solidFill>
              <a:schemeClr val="accent2"/>
            </a:solidFill>
          </a:ln>
        </p:spPr>
        <p:txBody>
          <a:bodyPr/>
          <a:lstStyle/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resumed without Chinese engineers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Pakistani survey engineers observed – height of cannel incorrect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Issued written warning to the joint venture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Delay in construction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4</a:t>
            </a:r>
            <a:r>
              <a:rPr lang="en-IN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 yang reported case to president of Karachi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58803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6870F-C8C5-4181-AF33-A2C10542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695825" cy="9969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Next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7C3CB-AB71-42D2-AC10-CBEEB0F9B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2775" y="1825625"/>
            <a:ext cx="8201025" cy="400367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Redesign the project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Dissolve the partnership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Root of conflict- management styles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Personality conflict- Assif &amp; Chen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would likely recure ( save from danger)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 to save the project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Better simply scrap the joint venture</a:t>
            </a:r>
          </a:p>
        </p:txBody>
      </p:sp>
    </p:spTree>
    <p:extLst>
      <p:ext uri="{BB962C8B-B14F-4D97-AF65-F5344CB8AC3E}">
        <p14:creationId xmlns:p14="http://schemas.microsoft.com/office/powerpoint/2010/main" val="3204754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781B4-2F8F-410A-83D1-5C162291D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191000" cy="96837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0D5B0-AC30-4111-934B-127128215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6650" y="2463800"/>
            <a:ext cx="7648575" cy="288925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 solutions to solve the problem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dissolve partnership?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cultural differences created problem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happened?</a:t>
            </a:r>
          </a:p>
        </p:txBody>
      </p:sp>
    </p:spTree>
    <p:extLst>
      <p:ext uri="{BB962C8B-B14F-4D97-AF65-F5344CB8AC3E}">
        <p14:creationId xmlns:p14="http://schemas.microsoft.com/office/powerpoint/2010/main" val="15020863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1ADF1-FEEC-4C6B-A6E2-3A5FCE9BD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501"/>
            <a:ext cx="5000625" cy="11112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A9E45-5C7A-4869-A260-AC580694F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3224" y="1825626"/>
            <a:ext cx="8410575" cy="3984624"/>
          </a:xfrm>
          <a:ln>
            <a:solidFill>
              <a:schemeClr val="accent2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Chinese dominance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Chinese firm would return to the work &amp; complete project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Isolate Assif &amp; Sons</a:t>
            </a:r>
          </a:p>
          <a:p>
            <a:pPr>
              <a:buFont typeface="Courier New" panose="02070309020205020404" pitchFamily="49" charset="0"/>
              <a:buChar char="o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Silo Strategy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Assif should focus on Pakistani labours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Chinese firm interact Chinese engineers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830660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2D54-40A5-4841-A30E-25E6533A1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6550" y="1958975"/>
            <a:ext cx="8477250" cy="3956050"/>
          </a:xfrm>
          <a:ln>
            <a:solidFill>
              <a:schemeClr val="accent2"/>
            </a:solidFill>
          </a:ln>
        </p:spPr>
        <p:txBody>
          <a:bodyPr/>
          <a:lstStyle/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Status Quo Strategy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Minor changes required to solve interpersonal problems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Little change to maintain project</a:t>
            </a:r>
          </a:p>
          <a:p>
            <a:pPr marL="0" indent="0"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Co-operation Strategy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parties address misunderstanding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drivers of conflict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Outside consultant could brought </a:t>
            </a:r>
          </a:p>
          <a:p>
            <a:endParaRPr lang="en-I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C3AD1FA-A814-47E3-B948-2C1587FA0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762500" cy="106362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6652387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B3E0C-B1EA-454F-83DD-94FD8C4B5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219575" cy="9207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Happened?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156CA-7B81-4084-9ECE-87F8C77EF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6095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810F9-ABDF-46E6-9C64-01F21BD64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610100" cy="114935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b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Conflicts in Project? 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B4615-5B90-4B2D-AA7F-8DB2E2704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2826" y="1825624"/>
            <a:ext cx="7800974" cy="4251325"/>
          </a:xfrm>
          <a:ln>
            <a:solidFill>
              <a:schemeClr val="accent2"/>
            </a:solidFill>
          </a:ln>
        </p:spPr>
        <p:txBody>
          <a:bodyPr/>
          <a:lstStyle/>
          <a:p>
            <a:pPr algn="l">
              <a:buFont typeface="Courier New" panose="02070309020205020404" pitchFamily="49" charset="0"/>
              <a:buChar char="o"/>
            </a:pPr>
            <a:endParaRPr lang="en-IN" sz="2200" b="0" i="0" dirty="0">
              <a:solidFill>
                <a:srgbClr val="57575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Courier New" panose="02070309020205020404" pitchFamily="49" charset="0"/>
              <a:buChar char="o"/>
            </a:pPr>
            <a:r>
              <a:rPr lang="en-IN" sz="2200" b="0" i="0" dirty="0">
                <a:solidFill>
                  <a:srgbClr val="57575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Project priorities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IN" sz="2200" b="0" i="0" dirty="0">
                <a:solidFill>
                  <a:srgbClr val="57575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Cultural differences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IN" sz="2200" b="0" i="0" dirty="0">
                <a:solidFill>
                  <a:srgbClr val="57575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Technical issues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b="0" i="0" dirty="0">
                <a:solidFill>
                  <a:srgbClr val="57575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Team Environment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200" b="0" i="0" dirty="0">
                <a:solidFill>
                  <a:srgbClr val="57575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structure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200" b="0" i="0" dirty="0">
                <a:solidFill>
                  <a:srgbClr val="57575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barriers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200" b="0" i="0" dirty="0">
                <a:solidFill>
                  <a:srgbClr val="57575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Poor planning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rgbClr val="5757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Costs &amp; Budget</a:t>
            </a:r>
            <a:endParaRPr lang="en-US" sz="2200" b="0" i="0" dirty="0">
              <a:solidFill>
                <a:srgbClr val="57575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97277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DFE30-0D76-4CFC-AF4B-6B6BD417B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400675" cy="121602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Conflicts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11E9346-55FC-45D5-9715-D28D706953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1508510"/>
              </p:ext>
            </p:extLst>
          </p:nvPr>
        </p:nvGraphicFramePr>
        <p:xfrm>
          <a:off x="2628900" y="1704975"/>
          <a:ext cx="7772400" cy="4981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6813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45CAC-7D53-4FF5-80A0-6597AD9E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5114924" cy="930266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Conflict Intensity in Project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23EFFA-89F9-4047-A149-A0A67164E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3685" y="2243137"/>
            <a:ext cx="6577927" cy="3643313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B59FC8D-1513-46C5-A727-F13FD992CCE2}"/>
              </a:ext>
            </a:extLst>
          </p:cNvPr>
          <p:cNvCxnSpPr/>
          <p:nvPr/>
        </p:nvCxnSpPr>
        <p:spPr>
          <a:xfrm flipV="1">
            <a:off x="2513685" y="1943100"/>
            <a:ext cx="0" cy="3943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996DF38-815A-4A29-9B8A-9DEA6394B310}"/>
              </a:ext>
            </a:extLst>
          </p:cNvPr>
          <p:cNvCxnSpPr/>
          <p:nvPr/>
        </p:nvCxnSpPr>
        <p:spPr>
          <a:xfrm>
            <a:off x="2513685" y="5886450"/>
            <a:ext cx="71732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C524335-55AC-4870-8AC2-8E3AD4EFA321}"/>
              </a:ext>
            </a:extLst>
          </p:cNvPr>
          <p:cNvSpPr txBox="1"/>
          <p:nvPr/>
        </p:nvSpPr>
        <p:spPr>
          <a:xfrm>
            <a:off x="2505074" y="5886449"/>
            <a:ext cx="1695445" cy="64769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26D37E6-FBD7-4BAD-B3D9-EB2DE0002935}"/>
              </a:ext>
            </a:extLst>
          </p:cNvPr>
          <p:cNvSpPr txBox="1"/>
          <p:nvPr/>
        </p:nvSpPr>
        <p:spPr>
          <a:xfrm>
            <a:off x="4207670" y="5879880"/>
            <a:ext cx="169544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Stages</a:t>
            </a:r>
          </a:p>
          <a:p>
            <a:endParaRPr lang="en-I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CE01A4A-7034-45CA-94F7-51EE1CF87EBB}"/>
              </a:ext>
            </a:extLst>
          </p:cNvPr>
          <p:cNvSpPr txBox="1"/>
          <p:nvPr/>
        </p:nvSpPr>
        <p:spPr>
          <a:xfrm>
            <a:off x="5929315" y="5894884"/>
            <a:ext cx="1566859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Project</a:t>
            </a:r>
          </a:p>
          <a:p>
            <a:endParaRPr lang="en-I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F6591A-27AD-483D-8D71-D83C2366C41E}"/>
              </a:ext>
            </a:extLst>
          </p:cNvPr>
          <p:cNvSpPr txBox="1"/>
          <p:nvPr/>
        </p:nvSpPr>
        <p:spPr>
          <a:xfrm>
            <a:off x="7496174" y="5886449"/>
            <a:ext cx="159543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Towards the end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A806595-8131-437C-AF66-BBCB854E926B}"/>
              </a:ext>
            </a:extLst>
          </p:cNvPr>
          <p:cNvSpPr txBox="1"/>
          <p:nvPr/>
        </p:nvSpPr>
        <p:spPr>
          <a:xfrm>
            <a:off x="885365" y="3268444"/>
            <a:ext cx="16478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</a:t>
            </a:r>
          </a:p>
          <a:p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Intensity</a:t>
            </a:r>
          </a:p>
        </p:txBody>
      </p:sp>
    </p:spTree>
    <p:extLst>
      <p:ext uri="{BB962C8B-B14F-4D97-AF65-F5344CB8AC3E}">
        <p14:creationId xmlns:p14="http://schemas.microsoft.com/office/powerpoint/2010/main" val="2994972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344FACB-2E3F-49BB-95A4-35E5317CE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258050" cy="138747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Conflicts by Category &amp; Parties-at-Interest</a:t>
            </a: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DEF885-C3E3-4F68-8663-003DB84C1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6524" y="2681287"/>
            <a:ext cx="7381875" cy="268338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459891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653324D-3519-4B20-844D-D7A062DBA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299" y="365126"/>
            <a:ext cx="6200775" cy="11112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KHUS- Canal Project: Cultural Conflict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13EE528-7764-4B53-9F8A-3C75A10E33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6325" y="2120106"/>
            <a:ext cx="5419725" cy="409731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30C57AF-9B46-4939-A54E-918429D8152F}"/>
              </a:ext>
            </a:extLst>
          </p:cNvPr>
          <p:cNvSpPr txBox="1"/>
          <p:nvPr/>
        </p:nvSpPr>
        <p:spPr>
          <a:xfrm>
            <a:off x="7077075" y="3739634"/>
            <a:ext cx="463867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Canals are waterways channels, Water ways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017A11-20C0-40DA-8ED4-CCC477182B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4187" y="206376"/>
            <a:ext cx="1343025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607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28F33-7E4B-4319-9831-46CF5A488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6024" y="2178050"/>
            <a:ext cx="9020175" cy="3613150"/>
          </a:xfrm>
          <a:ln>
            <a:solidFill>
              <a:schemeClr val="accent2"/>
            </a:solidFill>
          </a:ln>
        </p:spPr>
        <p:txBody>
          <a:bodyPr>
            <a:normAutofit lnSpcReduction="10000"/>
          </a:bodyPr>
          <a:lstStyle/>
          <a:p>
            <a:endParaRPr lang="en-US" sz="22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Guangxi Corporation for International Techno-Economic Cooperation (GCITEC) 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Partnership between Assif &amp; Sons with GCITEC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First international project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joint venture initiative with a local Pakistani firm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Chinese firm brought </a:t>
            </a:r>
            <a:r>
              <a:rPr lang="en-US" sz="2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funding and technical experience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Pakistani partner brought local experience and local construction staff</a:t>
            </a:r>
            <a:endParaRPr lang="en-US" sz="2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BCB7842B-F6F8-4E7F-9B7D-B708F4E87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581775" cy="11303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Background</a:t>
            </a:r>
          </a:p>
        </p:txBody>
      </p:sp>
    </p:spTree>
    <p:extLst>
      <p:ext uri="{BB962C8B-B14F-4D97-AF65-F5344CB8AC3E}">
        <p14:creationId xmlns:p14="http://schemas.microsoft.com/office/powerpoint/2010/main" val="3147899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FA943-82F1-434A-96FF-B70AEF806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800725" cy="96837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7D1EB-AB63-4EB1-9999-058D5A7E5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7475" y="2397124"/>
            <a:ext cx="8648700" cy="282257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Country’s context can affect joint venture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Differences in home operations &amp; other country operation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leaders think systematically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decisions &amp; confront ( deal with situation)</a:t>
            </a: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934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762</Words>
  <Application>Microsoft Office PowerPoint</Application>
  <PresentationFormat>Widescreen</PresentationFormat>
  <Paragraphs>184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Liberation Serif</vt:lpstr>
      <vt:lpstr>Times New Roman</vt:lpstr>
      <vt:lpstr>Office Theme</vt:lpstr>
      <vt:lpstr>PowerPoint Presentation</vt:lpstr>
      <vt:lpstr>What is Conflict?</vt:lpstr>
      <vt:lpstr>  Sources of Conflicts in Project?  </vt:lpstr>
      <vt:lpstr>Types of Conflicts</vt:lpstr>
      <vt:lpstr>Conflict Intensity in Project </vt:lpstr>
      <vt:lpstr>Project Conflicts by Category &amp; Parties-at-Interest</vt:lpstr>
      <vt:lpstr>KHUS- Canal Project: Cultural Conflict </vt:lpstr>
      <vt:lpstr>Project Background</vt:lpstr>
      <vt:lpstr>Learnings</vt:lpstr>
      <vt:lpstr>Project Leaders</vt:lpstr>
      <vt:lpstr>Assif &amp; Sons - Company</vt:lpstr>
      <vt:lpstr>Project Fund</vt:lpstr>
      <vt:lpstr>Project </vt:lpstr>
      <vt:lpstr>Pakistani Labour Culture</vt:lpstr>
      <vt:lpstr>Project Conflict -1</vt:lpstr>
      <vt:lpstr>Project Conflict -2, 3</vt:lpstr>
      <vt:lpstr>Chinese Labour Culture</vt:lpstr>
      <vt:lpstr>Project- Conflict</vt:lpstr>
      <vt:lpstr>Project Conflict</vt:lpstr>
      <vt:lpstr> Incident </vt:lpstr>
      <vt:lpstr>Project Work</vt:lpstr>
      <vt:lpstr>What Next</vt:lpstr>
      <vt:lpstr>Questions</vt:lpstr>
      <vt:lpstr>Solutions</vt:lpstr>
      <vt:lpstr>Solutions</vt:lpstr>
      <vt:lpstr>What Happened?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Rishik hande</dc:creator>
  <cp:lastModifiedBy>Vikram Hande</cp:lastModifiedBy>
  <cp:revision>25</cp:revision>
  <dcterms:created xsi:type="dcterms:W3CDTF">2021-02-04T16:32:34Z</dcterms:created>
  <dcterms:modified xsi:type="dcterms:W3CDTF">2021-02-05T11:05:11Z</dcterms:modified>
</cp:coreProperties>
</file>