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69" r:id="rId16"/>
    <p:sldId id="271" r:id="rId17"/>
    <p:sldId id="270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3D904-31DA-4408-BDEF-9B6BC8A67C4A}" type="datetimeFigureOut">
              <a:rPr lang="en-IN" smtClean="0"/>
              <a:t>30-09-2019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B08E9-026F-4F5B-B486-5967FEF86B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441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08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73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31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92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95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65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4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29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02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33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78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37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2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3034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49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0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4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7429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21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1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3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4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498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347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735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11" orient="horz" pos="1368" userDrawn="1">
          <p15:clr>
            <a:srgbClr val="F26B43"/>
          </p15:clr>
        </p15:guide>
        <p15:guide id="12" orient="horz" pos="1440" userDrawn="1">
          <p15:clr>
            <a:srgbClr val="F26B43"/>
          </p15:clr>
        </p15:guide>
        <p15:guide id="13" orient="horz" pos="3696" userDrawn="1">
          <p15:clr>
            <a:srgbClr val="F26B43"/>
          </p15:clr>
        </p15:guide>
        <p15:guide id="14" orient="horz" pos="432" userDrawn="1">
          <p15:clr>
            <a:srgbClr val="F26B43"/>
          </p15:clr>
        </p15:guide>
        <p15:guide id="15" orient="horz" pos="1512" userDrawn="1">
          <p15:clr>
            <a:srgbClr val="F26B43"/>
          </p15:clr>
        </p15:guide>
        <p15:guide id="16" pos="5184" userDrawn="1">
          <p15:clr>
            <a:srgbClr val="F26B43"/>
          </p15:clr>
        </p15:guide>
        <p15:guide id="17" pos="702" userDrawn="1">
          <p15:clr>
            <a:srgbClr val="F26B43"/>
          </p15:clr>
        </p15:guide>
        <p15:guide id="18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035819" y="1640921"/>
            <a:ext cx="6804470" cy="114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3600" b="1" dirty="0">
                <a:solidFill>
                  <a:schemeClr val="tx2"/>
                </a:solidFill>
              </a:rPr>
              <a:t>Warehousing : A Role Beyond Storage</a:t>
            </a:r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4099917" y="3043238"/>
            <a:ext cx="7429500" cy="1191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85" y="3543301"/>
            <a:ext cx="3733713" cy="2563247"/>
          </a:xfrm>
          <a:prstGeom prst="rect">
            <a:avLst/>
          </a:prstGeom>
          <a:noFill/>
        </p:spPr>
      </p:pic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4103787" y="3086100"/>
            <a:ext cx="7429500" cy="1191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5499" y="3543301"/>
            <a:ext cx="3728414" cy="2635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669780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1"/>
          <p:cNvSpPr>
            <a:spLocks noChangeArrowheads="1"/>
          </p:cNvSpPr>
          <p:nvPr/>
        </p:nvSpPr>
        <p:spPr bwMode="auto">
          <a:xfrm>
            <a:off x="1792389" y="1320404"/>
            <a:ext cx="6331843" cy="857250"/>
          </a:xfrm>
          <a:prstGeom prst="roundRect">
            <a:avLst>
              <a:gd name="adj" fmla="val 13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1313827" y="2001078"/>
            <a:ext cx="6702054" cy="381662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019768" y="681068"/>
            <a:ext cx="6996113" cy="1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500" tIns="35100" rIns="67500" bIns="351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3200" b="1" dirty="0">
                <a:solidFill>
                  <a:schemeClr val="tx2"/>
                </a:solidFill>
              </a:rPr>
              <a:t>Factors Influencing Warehouse Layout Design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6555" y="2303852"/>
            <a:ext cx="6750891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2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 Inventory turnover</a:t>
            </a:r>
          </a:p>
          <a:p>
            <a:pPr marL="800100" lvl="1" indent="-342900">
              <a:lnSpc>
                <a:spcPct val="12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 Storage method</a:t>
            </a:r>
          </a:p>
          <a:p>
            <a:pPr marL="800100" lvl="1" indent="-342900">
              <a:lnSpc>
                <a:spcPct val="12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 Product configuration</a:t>
            </a:r>
          </a:p>
          <a:p>
            <a:pPr marL="800100" lvl="1" indent="-342900">
              <a:lnSpc>
                <a:spcPct val="12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 Product characteristics</a:t>
            </a:r>
          </a:p>
          <a:p>
            <a:pPr marL="800100" lvl="1" indent="-342900">
              <a:lnSpc>
                <a:spcPct val="12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 Housekeeping</a:t>
            </a:r>
          </a:p>
          <a:p>
            <a:pPr marL="800100" lvl="1" indent="-342900">
              <a:lnSpc>
                <a:spcPct val="12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 Material handling methods</a:t>
            </a:r>
          </a:p>
          <a:p>
            <a:pPr marL="800100" lvl="1" indent="-342900">
              <a:lnSpc>
                <a:spcPct val="12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 Safety and security</a:t>
            </a:r>
          </a:p>
        </p:txBody>
      </p:sp>
    </p:spTree>
    <p:extLst>
      <p:ext uri="{BB962C8B-B14F-4D97-AF65-F5344CB8AC3E}">
        <p14:creationId xmlns:p14="http://schemas.microsoft.com/office/powerpoint/2010/main" val="284292111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>
            <a:spLocks noChangeArrowheads="1"/>
          </p:cNvSpPr>
          <p:nvPr/>
        </p:nvSpPr>
        <p:spPr bwMode="auto">
          <a:xfrm>
            <a:off x="1792389" y="1320404"/>
            <a:ext cx="6331843" cy="857250"/>
          </a:xfrm>
          <a:prstGeom prst="roundRect">
            <a:avLst>
              <a:gd name="adj" fmla="val 13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857250" y="89415"/>
            <a:ext cx="7429500" cy="60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3600" b="1" dirty="0">
                <a:solidFill>
                  <a:schemeClr val="tx2"/>
                </a:solidFill>
              </a:rPr>
              <a:t>Warehouse Site Selection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019768" y="708624"/>
            <a:ext cx="7615571" cy="5666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800" dirty="0"/>
              <a:t>Consideration of warehouse site selection revolve around two major factors---service and cost</a:t>
            </a:r>
          </a:p>
          <a:p>
            <a:pPr marL="342900" indent="-342900" algn="just">
              <a:lnSpc>
                <a:spcPct val="12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800" dirty="0"/>
              <a:t> Factors…..</a:t>
            </a:r>
          </a:p>
          <a:p>
            <a:pPr marL="1714500" lvl="3" indent="-342900" algn="just">
              <a:lnSpc>
                <a:spcPct val="12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Market proximity</a:t>
            </a:r>
          </a:p>
          <a:p>
            <a:pPr marL="1714500" lvl="3" indent="-342900">
              <a:lnSpc>
                <a:spcPct val="12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 Infrastructure (Road, utilities, communication)</a:t>
            </a:r>
          </a:p>
          <a:p>
            <a:pPr marL="1714500" lvl="3" indent="-342900">
              <a:lnSpc>
                <a:spcPct val="12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Product</a:t>
            </a:r>
          </a:p>
          <a:p>
            <a:pPr marL="1714500" lvl="3" indent="-342900" algn="just">
              <a:lnSpc>
                <a:spcPct val="12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 Access to site</a:t>
            </a:r>
          </a:p>
          <a:p>
            <a:pPr marL="1714500" lvl="3" indent="-342900" algn="just">
              <a:lnSpc>
                <a:spcPct val="12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 Transportation cost</a:t>
            </a:r>
          </a:p>
          <a:p>
            <a:pPr marL="1714500" lvl="3" indent="-342900" algn="just">
              <a:lnSpc>
                <a:spcPct val="12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 Availability of space</a:t>
            </a:r>
          </a:p>
          <a:p>
            <a:pPr marL="1714500" lvl="3" indent="-342900" algn="just">
              <a:lnSpc>
                <a:spcPct val="12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 Regulation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5999424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1792389" y="1320404"/>
            <a:ext cx="6331843" cy="857250"/>
          </a:xfrm>
          <a:prstGeom prst="roundRect">
            <a:avLst>
              <a:gd name="adj" fmla="val 13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1909763" y="2184797"/>
            <a:ext cx="1290" cy="25146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1909762" y="4699399"/>
            <a:ext cx="5262563" cy="119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13316" name="Freeform 4"/>
          <p:cNvSpPr>
            <a:spLocks noChangeArrowheads="1"/>
          </p:cNvSpPr>
          <p:nvPr/>
        </p:nvSpPr>
        <p:spPr bwMode="auto">
          <a:xfrm>
            <a:off x="2296716" y="2299097"/>
            <a:ext cx="2648050" cy="1571625"/>
          </a:xfrm>
          <a:custGeom>
            <a:avLst/>
            <a:gdLst/>
            <a:ahLst/>
            <a:cxnLst>
              <a:cxn ang="0">
                <a:pos x="0" y="5821"/>
              </a:cxn>
              <a:cxn ang="0">
                <a:pos x="582" y="5663"/>
              </a:cxn>
              <a:cxn ang="0">
                <a:pos x="793" y="5610"/>
              </a:cxn>
              <a:cxn ang="0">
                <a:pos x="1005" y="5557"/>
              </a:cxn>
              <a:cxn ang="0">
                <a:pos x="1481" y="5292"/>
              </a:cxn>
              <a:cxn ang="0">
                <a:pos x="1958" y="5186"/>
              </a:cxn>
              <a:cxn ang="0">
                <a:pos x="2752" y="4922"/>
              </a:cxn>
              <a:cxn ang="0">
                <a:pos x="3229" y="4657"/>
              </a:cxn>
              <a:cxn ang="0">
                <a:pos x="3599" y="4551"/>
              </a:cxn>
              <a:cxn ang="0">
                <a:pos x="3758" y="4445"/>
              </a:cxn>
              <a:cxn ang="0">
                <a:pos x="4658" y="4181"/>
              </a:cxn>
              <a:cxn ang="0">
                <a:pos x="4817" y="4075"/>
              </a:cxn>
              <a:cxn ang="0">
                <a:pos x="5293" y="3916"/>
              </a:cxn>
              <a:cxn ang="0">
                <a:pos x="6299" y="3281"/>
              </a:cxn>
              <a:cxn ang="0">
                <a:pos x="6987" y="2540"/>
              </a:cxn>
              <a:cxn ang="0">
                <a:pos x="7199" y="2222"/>
              </a:cxn>
              <a:cxn ang="0">
                <a:pos x="7252" y="2064"/>
              </a:cxn>
              <a:cxn ang="0">
                <a:pos x="7781" y="1693"/>
              </a:cxn>
              <a:cxn ang="0">
                <a:pos x="8046" y="1429"/>
              </a:cxn>
              <a:cxn ang="0">
                <a:pos x="8416" y="1005"/>
              </a:cxn>
              <a:cxn ang="0">
                <a:pos x="8734" y="529"/>
              </a:cxn>
              <a:cxn ang="0">
                <a:pos x="9052" y="0"/>
              </a:cxn>
            </a:cxnLst>
            <a:rect l="0" t="0" r="r" b="b"/>
            <a:pathLst>
              <a:path w="9053" h="5822">
                <a:moveTo>
                  <a:pt x="0" y="5821"/>
                </a:moveTo>
                <a:cubicBezTo>
                  <a:pt x="295" y="5724"/>
                  <a:pt x="105" y="5782"/>
                  <a:pt x="582" y="5663"/>
                </a:cubicBezTo>
                <a:cubicBezTo>
                  <a:pt x="652" y="5645"/>
                  <a:pt x="723" y="5627"/>
                  <a:pt x="793" y="5610"/>
                </a:cubicBezTo>
                <a:cubicBezTo>
                  <a:pt x="864" y="5592"/>
                  <a:pt x="1005" y="5557"/>
                  <a:pt x="1005" y="5557"/>
                </a:cubicBezTo>
                <a:cubicBezTo>
                  <a:pt x="1120" y="5482"/>
                  <a:pt x="1353" y="5341"/>
                  <a:pt x="1481" y="5292"/>
                </a:cubicBezTo>
                <a:cubicBezTo>
                  <a:pt x="1636" y="5235"/>
                  <a:pt x="1803" y="5235"/>
                  <a:pt x="1958" y="5186"/>
                </a:cubicBezTo>
                <a:cubicBezTo>
                  <a:pt x="2222" y="5107"/>
                  <a:pt x="2487" y="5010"/>
                  <a:pt x="2752" y="4922"/>
                </a:cubicBezTo>
                <a:cubicBezTo>
                  <a:pt x="2910" y="4869"/>
                  <a:pt x="3075" y="4723"/>
                  <a:pt x="3229" y="4657"/>
                </a:cubicBezTo>
                <a:cubicBezTo>
                  <a:pt x="3467" y="4556"/>
                  <a:pt x="3392" y="4653"/>
                  <a:pt x="3599" y="4551"/>
                </a:cubicBezTo>
                <a:cubicBezTo>
                  <a:pt x="3657" y="4525"/>
                  <a:pt x="3701" y="4472"/>
                  <a:pt x="3758" y="4445"/>
                </a:cubicBezTo>
                <a:cubicBezTo>
                  <a:pt x="4036" y="4326"/>
                  <a:pt x="4371" y="4278"/>
                  <a:pt x="4658" y="4181"/>
                </a:cubicBezTo>
                <a:cubicBezTo>
                  <a:pt x="4720" y="4159"/>
                  <a:pt x="4759" y="4101"/>
                  <a:pt x="4817" y="4075"/>
                </a:cubicBezTo>
                <a:cubicBezTo>
                  <a:pt x="4971" y="4009"/>
                  <a:pt x="5152" y="4009"/>
                  <a:pt x="5293" y="3916"/>
                </a:cubicBezTo>
                <a:cubicBezTo>
                  <a:pt x="5624" y="3696"/>
                  <a:pt x="5941" y="3457"/>
                  <a:pt x="6299" y="3281"/>
                </a:cubicBezTo>
                <a:cubicBezTo>
                  <a:pt x="6551" y="2902"/>
                  <a:pt x="6648" y="2880"/>
                  <a:pt x="6987" y="2540"/>
                </a:cubicBezTo>
                <a:cubicBezTo>
                  <a:pt x="7076" y="2452"/>
                  <a:pt x="7129" y="2328"/>
                  <a:pt x="7199" y="2222"/>
                </a:cubicBezTo>
                <a:cubicBezTo>
                  <a:pt x="7230" y="2174"/>
                  <a:pt x="7212" y="2103"/>
                  <a:pt x="7252" y="2064"/>
                </a:cubicBezTo>
                <a:cubicBezTo>
                  <a:pt x="7384" y="1931"/>
                  <a:pt x="7640" y="1834"/>
                  <a:pt x="7781" y="1693"/>
                </a:cubicBezTo>
                <a:cubicBezTo>
                  <a:pt x="8134" y="1340"/>
                  <a:pt x="7623" y="1711"/>
                  <a:pt x="8046" y="1429"/>
                </a:cubicBezTo>
                <a:cubicBezTo>
                  <a:pt x="8293" y="1058"/>
                  <a:pt x="8152" y="1182"/>
                  <a:pt x="8416" y="1005"/>
                </a:cubicBezTo>
                <a:cubicBezTo>
                  <a:pt x="8487" y="793"/>
                  <a:pt x="8575" y="688"/>
                  <a:pt x="8734" y="529"/>
                </a:cubicBezTo>
                <a:cubicBezTo>
                  <a:pt x="8800" y="330"/>
                  <a:pt x="8902" y="149"/>
                  <a:pt x="9052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13317" name="Freeform 5"/>
          <p:cNvSpPr>
            <a:spLocks noChangeArrowheads="1"/>
          </p:cNvSpPr>
          <p:nvPr/>
        </p:nvSpPr>
        <p:spPr bwMode="auto">
          <a:xfrm>
            <a:off x="2265761" y="2499122"/>
            <a:ext cx="3685084" cy="1714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8" y="846"/>
              </a:cxn>
              <a:cxn ang="0">
                <a:pos x="264" y="1005"/>
              </a:cxn>
              <a:cxn ang="0">
                <a:pos x="317" y="1164"/>
              </a:cxn>
              <a:cxn ang="0">
                <a:pos x="529" y="1481"/>
              </a:cxn>
              <a:cxn ang="0">
                <a:pos x="1111" y="2752"/>
              </a:cxn>
              <a:cxn ang="0">
                <a:pos x="1587" y="3545"/>
              </a:cxn>
              <a:cxn ang="0">
                <a:pos x="1746" y="3651"/>
              </a:cxn>
              <a:cxn ang="0">
                <a:pos x="1905" y="3810"/>
              </a:cxn>
              <a:cxn ang="0">
                <a:pos x="2116" y="3916"/>
              </a:cxn>
              <a:cxn ang="0">
                <a:pos x="2487" y="4233"/>
              </a:cxn>
              <a:cxn ang="0">
                <a:pos x="3175" y="4710"/>
              </a:cxn>
              <a:cxn ang="0">
                <a:pos x="4446" y="5133"/>
              </a:cxn>
              <a:cxn ang="0">
                <a:pos x="5187" y="5398"/>
              </a:cxn>
              <a:cxn ang="0">
                <a:pos x="6404" y="5715"/>
              </a:cxn>
              <a:cxn ang="0">
                <a:pos x="8045" y="5874"/>
              </a:cxn>
              <a:cxn ang="0">
                <a:pos x="9687" y="6033"/>
              </a:cxn>
              <a:cxn ang="0">
                <a:pos x="11274" y="6192"/>
              </a:cxn>
              <a:cxn ang="0">
                <a:pos x="12598" y="6350"/>
              </a:cxn>
            </a:cxnLst>
            <a:rect l="0" t="0" r="r" b="b"/>
            <a:pathLst>
              <a:path w="12599" h="6351">
                <a:moveTo>
                  <a:pt x="0" y="0"/>
                </a:moveTo>
                <a:cubicBezTo>
                  <a:pt x="17" y="145"/>
                  <a:pt x="70" y="718"/>
                  <a:pt x="158" y="846"/>
                </a:cubicBezTo>
                <a:cubicBezTo>
                  <a:pt x="194" y="899"/>
                  <a:pt x="238" y="948"/>
                  <a:pt x="264" y="1005"/>
                </a:cubicBezTo>
                <a:cubicBezTo>
                  <a:pt x="291" y="1054"/>
                  <a:pt x="291" y="1115"/>
                  <a:pt x="317" y="1164"/>
                </a:cubicBezTo>
                <a:cubicBezTo>
                  <a:pt x="379" y="1274"/>
                  <a:pt x="529" y="1481"/>
                  <a:pt x="529" y="1481"/>
                </a:cubicBezTo>
                <a:cubicBezTo>
                  <a:pt x="648" y="1953"/>
                  <a:pt x="802" y="2381"/>
                  <a:pt x="1111" y="2752"/>
                </a:cubicBezTo>
                <a:cubicBezTo>
                  <a:pt x="1270" y="2946"/>
                  <a:pt x="1389" y="3413"/>
                  <a:pt x="1587" y="3545"/>
                </a:cubicBezTo>
                <a:cubicBezTo>
                  <a:pt x="1640" y="3581"/>
                  <a:pt x="1697" y="3612"/>
                  <a:pt x="1746" y="3651"/>
                </a:cubicBezTo>
                <a:cubicBezTo>
                  <a:pt x="1803" y="3700"/>
                  <a:pt x="1843" y="3766"/>
                  <a:pt x="1905" y="3810"/>
                </a:cubicBezTo>
                <a:cubicBezTo>
                  <a:pt x="1971" y="3854"/>
                  <a:pt x="2050" y="3876"/>
                  <a:pt x="2116" y="3916"/>
                </a:cubicBezTo>
                <a:cubicBezTo>
                  <a:pt x="2403" y="4092"/>
                  <a:pt x="2253" y="4035"/>
                  <a:pt x="2487" y="4233"/>
                </a:cubicBezTo>
                <a:cubicBezTo>
                  <a:pt x="2646" y="4370"/>
                  <a:pt x="3069" y="4639"/>
                  <a:pt x="3175" y="4710"/>
                </a:cubicBezTo>
                <a:cubicBezTo>
                  <a:pt x="3537" y="4952"/>
                  <a:pt x="4039" y="4997"/>
                  <a:pt x="4446" y="5133"/>
                </a:cubicBezTo>
                <a:cubicBezTo>
                  <a:pt x="4693" y="5217"/>
                  <a:pt x="4940" y="5314"/>
                  <a:pt x="5187" y="5398"/>
                </a:cubicBezTo>
                <a:cubicBezTo>
                  <a:pt x="5584" y="5530"/>
                  <a:pt x="6003" y="5583"/>
                  <a:pt x="6404" y="5715"/>
                </a:cubicBezTo>
                <a:cubicBezTo>
                  <a:pt x="6925" y="5887"/>
                  <a:pt x="7498" y="5821"/>
                  <a:pt x="8045" y="5874"/>
                </a:cubicBezTo>
                <a:cubicBezTo>
                  <a:pt x="8593" y="5927"/>
                  <a:pt x="9135" y="5989"/>
                  <a:pt x="9687" y="6033"/>
                </a:cubicBezTo>
                <a:cubicBezTo>
                  <a:pt x="10216" y="6121"/>
                  <a:pt x="10741" y="6152"/>
                  <a:pt x="11274" y="6192"/>
                </a:cubicBezTo>
                <a:cubicBezTo>
                  <a:pt x="11707" y="6262"/>
                  <a:pt x="12161" y="6350"/>
                  <a:pt x="12598" y="635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57900" y="3905888"/>
            <a:ext cx="2375892" cy="551182"/>
            <a:chOff x="4032" y="2923"/>
            <a:chExt cx="1842" cy="425"/>
          </a:xfrm>
        </p:grpSpPr>
        <p:sp>
          <p:nvSpPr>
            <p:cNvPr id="13319" name="AutoShape 7"/>
            <p:cNvSpPr>
              <a:spLocks noChangeArrowheads="1"/>
            </p:cNvSpPr>
            <p:nvPr/>
          </p:nvSpPr>
          <p:spPr bwMode="auto">
            <a:xfrm>
              <a:off x="4032" y="3062"/>
              <a:ext cx="1132" cy="260"/>
            </a:xfrm>
            <a:prstGeom prst="roundRect">
              <a:avLst>
                <a:gd name="adj" fmla="val 384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032" y="2923"/>
              <a:ext cx="1842" cy="425"/>
              <a:chOff x="4032" y="2923"/>
              <a:chExt cx="1842" cy="425"/>
            </a:xfrm>
          </p:grpSpPr>
          <p:sp>
            <p:nvSpPr>
              <p:cNvPr id="13321" name="AutoShape 9"/>
              <p:cNvSpPr>
                <a:spLocks noChangeArrowheads="1"/>
              </p:cNvSpPr>
              <p:nvPr/>
            </p:nvSpPr>
            <p:spPr bwMode="auto">
              <a:xfrm>
                <a:off x="4032" y="3062"/>
                <a:ext cx="1128" cy="259"/>
              </a:xfrm>
              <a:prstGeom prst="roundRect">
                <a:avLst>
                  <a:gd name="adj" fmla="val 38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3322" name="Text Box 10"/>
              <p:cNvSpPr txBox="1">
                <a:spLocks noChangeArrowheads="1"/>
              </p:cNvSpPr>
              <p:nvPr/>
            </p:nvSpPr>
            <p:spPr bwMode="auto">
              <a:xfrm>
                <a:off x="4032" y="2923"/>
                <a:ext cx="1842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7500" tIns="35100" rIns="67500" bIns="35100" anchor="ctr" anchorCtr="1">
                <a:spAutoFit/>
              </a:bodyPr>
              <a:lstStyle/>
              <a:p>
                <a:pPr algn="ctr">
                  <a:lnSpc>
                    <a:spcPct val="97000"/>
                  </a:lnSpc>
                  <a:buClr>
                    <a:srgbClr val="000000"/>
                  </a:buClr>
                  <a:buSzPct val="100000"/>
                  <a:tabLst>
                    <a:tab pos="0" algn="l"/>
                    <a:tab pos="342900" algn="l"/>
                    <a:tab pos="685800" algn="l"/>
                    <a:tab pos="1028700" algn="l"/>
                    <a:tab pos="1371600" algn="l"/>
                    <a:tab pos="1714500" algn="l"/>
                    <a:tab pos="2057400" algn="l"/>
                    <a:tab pos="2400300" algn="l"/>
                    <a:tab pos="2743200" algn="l"/>
                    <a:tab pos="3086100" algn="l"/>
                    <a:tab pos="3429000" algn="l"/>
                    <a:tab pos="3771900" algn="l"/>
                    <a:tab pos="4114800" algn="l"/>
                    <a:tab pos="4457700" algn="l"/>
                    <a:tab pos="4800600" algn="l"/>
                    <a:tab pos="5143500" algn="l"/>
                    <a:tab pos="5486400" algn="l"/>
                    <a:tab pos="5829300" algn="l"/>
                    <a:tab pos="6172200" algn="l"/>
                    <a:tab pos="6515100" algn="l"/>
                    <a:tab pos="6858000" algn="l"/>
                  </a:tabLst>
                </a:pPr>
                <a:r>
                  <a:rPr lang="en-GB" sz="1600" b="1" dirty="0">
                    <a:latin typeface="Bitstream Vera Sans" pitchFamily="34" charset="0"/>
                  </a:rPr>
                  <a:t>Secondary</a:t>
                </a:r>
              </a:p>
              <a:p>
                <a:pPr algn="ctr">
                  <a:lnSpc>
                    <a:spcPct val="98000"/>
                  </a:lnSpc>
                  <a:buClr>
                    <a:srgbClr val="000000"/>
                  </a:buClr>
                  <a:buSzPct val="100000"/>
                  <a:tabLst>
                    <a:tab pos="0" algn="l"/>
                    <a:tab pos="342900" algn="l"/>
                    <a:tab pos="685800" algn="l"/>
                    <a:tab pos="1028700" algn="l"/>
                    <a:tab pos="1371600" algn="l"/>
                    <a:tab pos="1714500" algn="l"/>
                    <a:tab pos="2057400" algn="l"/>
                    <a:tab pos="2400300" algn="l"/>
                    <a:tab pos="2743200" algn="l"/>
                    <a:tab pos="3086100" algn="l"/>
                    <a:tab pos="3429000" algn="l"/>
                    <a:tab pos="3771900" algn="l"/>
                    <a:tab pos="4114800" algn="l"/>
                    <a:tab pos="4457700" algn="l"/>
                    <a:tab pos="4800600" algn="l"/>
                    <a:tab pos="5143500" algn="l"/>
                    <a:tab pos="5486400" algn="l"/>
                    <a:tab pos="5829300" algn="l"/>
                    <a:tab pos="6172200" algn="l"/>
                    <a:tab pos="6515100" algn="l"/>
                    <a:tab pos="6858000" algn="l"/>
                  </a:tabLst>
                </a:pPr>
                <a:r>
                  <a:rPr lang="en-GB" sz="1600" b="1" dirty="0">
                    <a:latin typeface="Bitstream Vera Sans" pitchFamily="34" charset="0"/>
                  </a:rPr>
                  <a:t> transportation cost</a:t>
                </a:r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109866" y="2615809"/>
            <a:ext cx="1506537" cy="489348"/>
            <a:chOff x="3297" y="1850"/>
            <a:chExt cx="1168" cy="411"/>
          </a:xfrm>
        </p:grpSpPr>
        <p:sp>
          <p:nvSpPr>
            <p:cNvPr id="13324" name="AutoShape 12"/>
            <p:cNvSpPr>
              <a:spLocks noChangeArrowheads="1"/>
            </p:cNvSpPr>
            <p:nvPr/>
          </p:nvSpPr>
          <p:spPr bwMode="auto">
            <a:xfrm>
              <a:off x="3297" y="1928"/>
              <a:ext cx="1030" cy="319"/>
            </a:xfrm>
            <a:prstGeom prst="roundRect">
              <a:avLst>
                <a:gd name="adj" fmla="val 31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297" y="1850"/>
              <a:ext cx="1168" cy="411"/>
              <a:chOff x="3297" y="1850"/>
              <a:chExt cx="1168" cy="411"/>
            </a:xfrm>
          </p:grpSpPr>
          <p:sp>
            <p:nvSpPr>
              <p:cNvPr id="13326" name="AutoShape 14"/>
              <p:cNvSpPr>
                <a:spLocks noChangeArrowheads="1"/>
              </p:cNvSpPr>
              <p:nvPr/>
            </p:nvSpPr>
            <p:spPr bwMode="auto">
              <a:xfrm>
                <a:off x="3297" y="1928"/>
                <a:ext cx="1026" cy="317"/>
              </a:xfrm>
              <a:prstGeom prst="roundRect">
                <a:avLst>
                  <a:gd name="adj" fmla="val 31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3327" name="Text Box 15"/>
              <p:cNvSpPr txBox="1">
                <a:spLocks noChangeArrowheads="1"/>
              </p:cNvSpPr>
              <p:nvPr/>
            </p:nvSpPr>
            <p:spPr bwMode="auto">
              <a:xfrm>
                <a:off x="3297" y="1850"/>
                <a:ext cx="1168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7500" tIns="35100" rIns="67500" bIns="35100" anchor="ctr" anchorCtr="1">
                <a:spAutoFit/>
              </a:bodyPr>
              <a:lstStyle/>
              <a:p>
                <a:pPr algn="ctr">
                  <a:lnSpc>
                    <a:spcPct val="97000"/>
                  </a:lnSpc>
                  <a:buClr>
                    <a:srgbClr val="000000"/>
                  </a:buClr>
                  <a:buSzPct val="100000"/>
                  <a:tabLst>
                    <a:tab pos="0" algn="l"/>
                    <a:tab pos="342900" algn="l"/>
                    <a:tab pos="685800" algn="l"/>
                    <a:tab pos="1028700" algn="l"/>
                    <a:tab pos="1371600" algn="l"/>
                    <a:tab pos="1714500" algn="l"/>
                    <a:tab pos="2057400" algn="l"/>
                    <a:tab pos="2400300" algn="l"/>
                    <a:tab pos="2743200" algn="l"/>
                    <a:tab pos="3086100" algn="l"/>
                    <a:tab pos="3429000" algn="l"/>
                    <a:tab pos="3771900" algn="l"/>
                    <a:tab pos="4114800" algn="l"/>
                    <a:tab pos="4457700" algn="l"/>
                    <a:tab pos="4800600" algn="l"/>
                    <a:tab pos="5143500" algn="l"/>
                    <a:tab pos="5486400" algn="l"/>
                    <a:tab pos="5829300" algn="l"/>
                    <a:tab pos="6172200" algn="l"/>
                    <a:tab pos="6515100" algn="l"/>
                    <a:tab pos="6858000" algn="l"/>
                  </a:tabLst>
                </a:pPr>
                <a:r>
                  <a:rPr lang="en-GB" sz="1400" b="1" dirty="0">
                    <a:latin typeface="Bitstream Vera Sans" pitchFamily="34" charset="0"/>
                  </a:rPr>
                  <a:t>Inventory  carrying cost</a:t>
                </a:r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479132" y="2102641"/>
            <a:ext cx="2493267" cy="322659"/>
            <a:chOff x="2808" y="1419"/>
            <a:chExt cx="1933" cy="271"/>
          </a:xfrm>
        </p:grpSpPr>
        <p:sp>
          <p:nvSpPr>
            <p:cNvPr id="13329" name="AutoShape 17"/>
            <p:cNvSpPr>
              <a:spLocks noChangeArrowheads="1"/>
            </p:cNvSpPr>
            <p:nvPr/>
          </p:nvSpPr>
          <p:spPr bwMode="auto">
            <a:xfrm>
              <a:off x="2899" y="1430"/>
              <a:ext cx="1589" cy="260"/>
            </a:xfrm>
            <a:prstGeom prst="roundRect">
              <a:avLst>
                <a:gd name="adj" fmla="val 384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2808" y="1419"/>
              <a:ext cx="1933" cy="270"/>
              <a:chOff x="2808" y="1419"/>
              <a:chExt cx="1933" cy="270"/>
            </a:xfrm>
          </p:grpSpPr>
          <p:sp>
            <p:nvSpPr>
              <p:cNvPr id="13331" name="AutoShape 19"/>
              <p:cNvSpPr>
                <a:spLocks noChangeArrowheads="1"/>
              </p:cNvSpPr>
              <p:nvPr/>
            </p:nvSpPr>
            <p:spPr bwMode="auto">
              <a:xfrm>
                <a:off x="2899" y="1430"/>
                <a:ext cx="1584" cy="259"/>
              </a:xfrm>
              <a:prstGeom prst="roundRect">
                <a:avLst>
                  <a:gd name="adj" fmla="val 38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3332" name="Text Box 20"/>
              <p:cNvSpPr txBox="1">
                <a:spLocks noChangeArrowheads="1"/>
              </p:cNvSpPr>
              <p:nvPr/>
            </p:nvSpPr>
            <p:spPr bwMode="auto">
              <a:xfrm>
                <a:off x="2808" y="1419"/>
                <a:ext cx="1933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7500" tIns="35100" rIns="67500" bIns="35100" anchor="ctr" anchorCtr="1">
                <a:spAutoFit/>
              </a:bodyPr>
              <a:lstStyle/>
              <a:p>
                <a:pPr algn="ctr">
                  <a:lnSpc>
                    <a:spcPct val="97000"/>
                  </a:lnSpc>
                  <a:buClr>
                    <a:srgbClr val="000000"/>
                  </a:buClr>
                  <a:buSzPct val="100000"/>
                  <a:tabLst>
                    <a:tab pos="0" algn="l"/>
                    <a:tab pos="342900" algn="l"/>
                    <a:tab pos="685800" algn="l"/>
                    <a:tab pos="1028700" algn="l"/>
                    <a:tab pos="1371600" algn="l"/>
                    <a:tab pos="1714500" algn="l"/>
                    <a:tab pos="2057400" algn="l"/>
                    <a:tab pos="2400300" algn="l"/>
                    <a:tab pos="2743200" algn="l"/>
                    <a:tab pos="3086100" algn="l"/>
                    <a:tab pos="3429000" algn="l"/>
                    <a:tab pos="3771900" algn="l"/>
                    <a:tab pos="4114800" algn="l"/>
                    <a:tab pos="4457700" algn="l"/>
                    <a:tab pos="4800600" algn="l"/>
                    <a:tab pos="5143500" algn="l"/>
                    <a:tab pos="5486400" algn="l"/>
                    <a:tab pos="5829300" algn="l"/>
                    <a:tab pos="6172200" algn="l"/>
                    <a:tab pos="6515100" algn="l"/>
                    <a:tab pos="6858000" algn="l"/>
                  </a:tabLst>
                </a:pPr>
                <a:r>
                  <a:rPr lang="en-GB" sz="1400" b="1" dirty="0">
                    <a:latin typeface="Bitstream Vera Sans" pitchFamily="34" charset="0"/>
                  </a:rPr>
                  <a:t>Primary</a:t>
                </a:r>
                <a:r>
                  <a:rPr lang="en-GB" sz="1050" b="1" dirty="0">
                    <a:latin typeface="Bitstream Vera Sans" pitchFamily="34" charset="0"/>
                  </a:rPr>
                  <a:t>  </a:t>
                </a:r>
                <a:r>
                  <a:rPr lang="en-GB" sz="1400" b="1" dirty="0">
                    <a:latin typeface="Bitstream Vera Sans" pitchFamily="34" charset="0"/>
                  </a:rPr>
                  <a:t>transportation  cost</a:t>
                </a:r>
                <a:endParaRPr lang="en-GB" sz="1050" b="1" dirty="0">
                  <a:latin typeface="Bitstream Vera Sans" pitchFamily="34" charset="0"/>
                </a:endParaRPr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2962276" y="2296720"/>
            <a:ext cx="737791" cy="551260"/>
            <a:chOff x="1632" y="1582"/>
            <a:chExt cx="572" cy="463"/>
          </a:xfrm>
        </p:grpSpPr>
        <p:sp>
          <p:nvSpPr>
            <p:cNvPr id="13334" name="AutoShape 22"/>
            <p:cNvSpPr>
              <a:spLocks noChangeArrowheads="1"/>
            </p:cNvSpPr>
            <p:nvPr/>
          </p:nvSpPr>
          <p:spPr bwMode="auto">
            <a:xfrm>
              <a:off x="1632" y="1647"/>
              <a:ext cx="572" cy="256"/>
            </a:xfrm>
            <a:prstGeom prst="roundRect">
              <a:avLst>
                <a:gd name="adj" fmla="val 38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1632" y="1582"/>
              <a:ext cx="569" cy="463"/>
              <a:chOff x="1632" y="1582"/>
              <a:chExt cx="569" cy="463"/>
            </a:xfrm>
          </p:grpSpPr>
          <p:sp>
            <p:nvSpPr>
              <p:cNvPr id="13336" name="AutoShape 24"/>
              <p:cNvSpPr>
                <a:spLocks noChangeArrowheads="1"/>
              </p:cNvSpPr>
              <p:nvPr/>
            </p:nvSpPr>
            <p:spPr bwMode="auto">
              <a:xfrm>
                <a:off x="1632" y="1647"/>
                <a:ext cx="569" cy="254"/>
              </a:xfrm>
              <a:prstGeom prst="roundRect">
                <a:avLst>
                  <a:gd name="adj" fmla="val 39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3337" name="Text Box 25"/>
              <p:cNvSpPr txBox="1">
                <a:spLocks noChangeArrowheads="1"/>
              </p:cNvSpPr>
              <p:nvPr/>
            </p:nvSpPr>
            <p:spPr bwMode="auto">
              <a:xfrm>
                <a:off x="1632" y="1582"/>
                <a:ext cx="569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7500" tIns="35100" rIns="67500" bIns="35100" anchor="ctr">
                <a:spAutoFit/>
              </a:bodyPr>
              <a:lstStyle/>
              <a:p>
                <a:pPr algn="ctr">
                  <a:lnSpc>
                    <a:spcPct val="97000"/>
                  </a:lnSpc>
                  <a:buClr>
                    <a:srgbClr val="000000"/>
                  </a:buClr>
                  <a:buSzPct val="100000"/>
                  <a:tabLst>
                    <a:tab pos="0" algn="l"/>
                    <a:tab pos="342900" algn="l"/>
                    <a:tab pos="685800" algn="l"/>
                    <a:tab pos="1028700" algn="l"/>
                    <a:tab pos="1371600" algn="l"/>
                    <a:tab pos="1714500" algn="l"/>
                    <a:tab pos="2057400" algn="l"/>
                    <a:tab pos="2400300" algn="l"/>
                    <a:tab pos="2743200" algn="l"/>
                    <a:tab pos="3086100" algn="l"/>
                    <a:tab pos="3429000" algn="l"/>
                    <a:tab pos="3771900" algn="l"/>
                    <a:tab pos="4114800" algn="l"/>
                    <a:tab pos="4457700" algn="l"/>
                    <a:tab pos="4800600" algn="l"/>
                    <a:tab pos="5143500" algn="l"/>
                    <a:tab pos="5486400" algn="l"/>
                    <a:tab pos="5829300" algn="l"/>
                    <a:tab pos="6172200" algn="l"/>
                    <a:tab pos="6515100" algn="l"/>
                    <a:tab pos="6858000" algn="l"/>
                  </a:tabLst>
                </a:pPr>
                <a:r>
                  <a:rPr lang="en-GB" sz="1600" b="1" dirty="0">
                    <a:latin typeface="Bitstream Vera Sans" pitchFamily="34" charset="0"/>
                  </a:rPr>
                  <a:t>Total</a:t>
                </a:r>
              </a:p>
              <a:p>
                <a:pPr algn="ctr">
                  <a:lnSpc>
                    <a:spcPct val="98000"/>
                  </a:lnSpc>
                  <a:buClr>
                    <a:srgbClr val="000000"/>
                  </a:buClr>
                  <a:buSzPct val="100000"/>
                  <a:tabLst>
                    <a:tab pos="0" algn="l"/>
                    <a:tab pos="342900" algn="l"/>
                    <a:tab pos="685800" algn="l"/>
                    <a:tab pos="1028700" algn="l"/>
                    <a:tab pos="1371600" algn="l"/>
                    <a:tab pos="1714500" algn="l"/>
                    <a:tab pos="2057400" algn="l"/>
                    <a:tab pos="2400300" algn="l"/>
                    <a:tab pos="2743200" algn="l"/>
                    <a:tab pos="3086100" algn="l"/>
                    <a:tab pos="3429000" algn="l"/>
                    <a:tab pos="3771900" algn="l"/>
                    <a:tab pos="4114800" algn="l"/>
                    <a:tab pos="4457700" algn="l"/>
                    <a:tab pos="4800600" algn="l"/>
                    <a:tab pos="5143500" algn="l"/>
                    <a:tab pos="5486400" algn="l"/>
                    <a:tab pos="5829300" algn="l"/>
                    <a:tab pos="6172200" algn="l"/>
                    <a:tab pos="6515100" algn="l"/>
                    <a:tab pos="6858000" algn="l"/>
                  </a:tabLst>
                </a:pPr>
                <a:r>
                  <a:rPr lang="en-GB" sz="1600" b="1" dirty="0">
                    <a:latin typeface="Bitstream Vera Sans" pitchFamily="34" charset="0"/>
                  </a:rPr>
                  <a:t> cost</a:t>
                </a:r>
              </a:p>
            </p:txBody>
          </p:sp>
        </p:grp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1228725" y="3258750"/>
            <a:ext cx="613967" cy="309564"/>
            <a:chOff x="288" y="2390"/>
            <a:chExt cx="476" cy="260"/>
          </a:xfrm>
        </p:grpSpPr>
        <p:sp>
          <p:nvSpPr>
            <p:cNvPr id="13339" name="AutoShape 27"/>
            <p:cNvSpPr>
              <a:spLocks noChangeArrowheads="1"/>
            </p:cNvSpPr>
            <p:nvPr/>
          </p:nvSpPr>
          <p:spPr bwMode="auto">
            <a:xfrm>
              <a:off x="288" y="2470"/>
              <a:ext cx="476" cy="99"/>
            </a:xfrm>
            <a:prstGeom prst="roundRect">
              <a:avLst>
                <a:gd name="adj" fmla="val 1019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11" name="Group 28"/>
            <p:cNvGrpSpPr>
              <a:grpSpLocks/>
            </p:cNvGrpSpPr>
            <p:nvPr/>
          </p:nvGrpSpPr>
          <p:grpSpPr bwMode="auto">
            <a:xfrm>
              <a:off x="288" y="2390"/>
              <a:ext cx="473" cy="260"/>
              <a:chOff x="288" y="2390"/>
              <a:chExt cx="473" cy="260"/>
            </a:xfrm>
          </p:grpSpPr>
          <p:sp>
            <p:nvSpPr>
              <p:cNvPr id="13341" name="AutoShape 29"/>
              <p:cNvSpPr>
                <a:spLocks noChangeArrowheads="1"/>
              </p:cNvSpPr>
              <p:nvPr/>
            </p:nvSpPr>
            <p:spPr bwMode="auto">
              <a:xfrm>
                <a:off x="288" y="2470"/>
                <a:ext cx="473" cy="96"/>
              </a:xfrm>
              <a:prstGeom prst="roundRect">
                <a:avLst>
                  <a:gd name="adj" fmla="val 104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3342" name="Text Box 30"/>
              <p:cNvSpPr txBox="1">
                <a:spLocks noChangeArrowheads="1"/>
              </p:cNvSpPr>
              <p:nvPr/>
            </p:nvSpPr>
            <p:spPr bwMode="auto">
              <a:xfrm>
                <a:off x="288" y="2390"/>
                <a:ext cx="473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7500" tIns="35100" rIns="67500" bIns="35100" anchor="ctr">
                <a:spAutoFit/>
              </a:bodyPr>
              <a:lstStyle/>
              <a:p>
                <a:pPr algn="ctr">
                  <a:lnSpc>
                    <a:spcPct val="97000"/>
                  </a:lnSpc>
                  <a:buClr>
                    <a:srgbClr val="000000"/>
                  </a:buClr>
                  <a:buSzPct val="100000"/>
                  <a:tabLst>
                    <a:tab pos="0" algn="l"/>
                    <a:tab pos="342900" algn="l"/>
                    <a:tab pos="685800" algn="l"/>
                    <a:tab pos="1028700" algn="l"/>
                    <a:tab pos="1371600" algn="l"/>
                    <a:tab pos="1714500" algn="l"/>
                    <a:tab pos="2057400" algn="l"/>
                    <a:tab pos="2400300" algn="l"/>
                    <a:tab pos="2743200" algn="l"/>
                    <a:tab pos="3086100" algn="l"/>
                    <a:tab pos="3429000" algn="l"/>
                    <a:tab pos="3771900" algn="l"/>
                    <a:tab pos="4114800" algn="l"/>
                    <a:tab pos="4457700" algn="l"/>
                    <a:tab pos="4800600" algn="l"/>
                    <a:tab pos="5143500" algn="l"/>
                    <a:tab pos="5486400" algn="l"/>
                    <a:tab pos="5829300" algn="l"/>
                    <a:tab pos="6172200" algn="l"/>
                    <a:tab pos="6515100" algn="l"/>
                    <a:tab pos="6858000" algn="l"/>
                  </a:tabLst>
                </a:pPr>
                <a:r>
                  <a:rPr lang="en-GB" sz="1600" b="1" dirty="0">
                    <a:latin typeface="Bitstream Vera Sans" pitchFamily="34" charset="0"/>
                  </a:rPr>
                  <a:t>Cost</a:t>
                </a:r>
              </a:p>
            </p:txBody>
          </p:sp>
        </p:grpSp>
      </p:grpSp>
      <p:sp>
        <p:nvSpPr>
          <p:cNvPr id="13343" name="Line 31"/>
          <p:cNvSpPr>
            <a:spLocks noChangeShapeType="1"/>
          </p:cNvSpPr>
          <p:nvPr/>
        </p:nvSpPr>
        <p:spPr bwMode="auto">
          <a:xfrm flipV="1">
            <a:off x="1662113" y="2464596"/>
            <a:ext cx="1290" cy="754856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/>
          </a:p>
        </p:txBody>
      </p: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2648081" y="4829181"/>
            <a:ext cx="2295394" cy="334566"/>
            <a:chOff x="1821" y="3722"/>
            <a:chExt cx="1487" cy="281"/>
          </a:xfrm>
        </p:grpSpPr>
        <p:sp>
          <p:nvSpPr>
            <p:cNvPr id="13345" name="AutoShape 33"/>
            <p:cNvSpPr>
              <a:spLocks noChangeArrowheads="1"/>
            </p:cNvSpPr>
            <p:nvPr/>
          </p:nvSpPr>
          <p:spPr bwMode="auto">
            <a:xfrm>
              <a:off x="1824" y="3722"/>
              <a:ext cx="1484" cy="44"/>
            </a:xfrm>
            <a:prstGeom prst="roundRect">
              <a:avLst>
                <a:gd name="adj" fmla="val 2269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13" name="Group 34"/>
            <p:cNvGrpSpPr>
              <a:grpSpLocks/>
            </p:cNvGrpSpPr>
            <p:nvPr/>
          </p:nvGrpSpPr>
          <p:grpSpPr bwMode="auto">
            <a:xfrm>
              <a:off x="1821" y="3722"/>
              <a:ext cx="1484" cy="281"/>
              <a:chOff x="1821" y="3722"/>
              <a:chExt cx="1484" cy="281"/>
            </a:xfrm>
          </p:grpSpPr>
          <p:sp>
            <p:nvSpPr>
              <p:cNvPr id="13347" name="AutoShape 35"/>
              <p:cNvSpPr>
                <a:spLocks noChangeArrowheads="1"/>
              </p:cNvSpPr>
              <p:nvPr/>
            </p:nvSpPr>
            <p:spPr bwMode="auto">
              <a:xfrm>
                <a:off x="1824" y="3722"/>
                <a:ext cx="1481" cy="44"/>
              </a:xfrm>
              <a:prstGeom prst="roundRect">
                <a:avLst>
                  <a:gd name="adj" fmla="val 226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3348" name="Text Box 36"/>
              <p:cNvSpPr txBox="1">
                <a:spLocks noChangeArrowheads="1"/>
              </p:cNvSpPr>
              <p:nvPr/>
            </p:nvSpPr>
            <p:spPr bwMode="auto">
              <a:xfrm>
                <a:off x="1821" y="3743"/>
                <a:ext cx="1481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7500" tIns="35100" rIns="67500" bIns="35100" anchor="ctr">
                <a:spAutoFit/>
              </a:bodyPr>
              <a:lstStyle/>
              <a:p>
                <a:pPr algn="ctr">
                  <a:lnSpc>
                    <a:spcPct val="97000"/>
                  </a:lnSpc>
                  <a:buClr>
                    <a:srgbClr val="000000"/>
                  </a:buClr>
                  <a:buSzPct val="100000"/>
                  <a:tabLst>
                    <a:tab pos="0" algn="l"/>
                    <a:tab pos="342900" algn="l"/>
                    <a:tab pos="685800" algn="l"/>
                    <a:tab pos="1028700" algn="l"/>
                    <a:tab pos="1371600" algn="l"/>
                    <a:tab pos="1714500" algn="l"/>
                    <a:tab pos="2057400" algn="l"/>
                    <a:tab pos="2400300" algn="l"/>
                    <a:tab pos="2743200" algn="l"/>
                    <a:tab pos="3086100" algn="l"/>
                    <a:tab pos="3429000" algn="l"/>
                    <a:tab pos="3771900" algn="l"/>
                    <a:tab pos="4114800" algn="l"/>
                    <a:tab pos="4457700" algn="l"/>
                    <a:tab pos="4800600" algn="l"/>
                    <a:tab pos="5143500" algn="l"/>
                    <a:tab pos="5486400" algn="l"/>
                    <a:tab pos="5829300" algn="l"/>
                    <a:tab pos="6172200" algn="l"/>
                    <a:tab pos="6515100" algn="l"/>
                    <a:tab pos="6858000" algn="l"/>
                  </a:tabLst>
                </a:pPr>
                <a:r>
                  <a:rPr lang="en-GB" sz="1600" b="1" dirty="0">
                    <a:latin typeface="Bitstream Vera Sans" pitchFamily="34" charset="0"/>
                  </a:rPr>
                  <a:t>Number of warehouses</a:t>
                </a:r>
              </a:p>
            </p:txBody>
          </p:sp>
        </p:grpSp>
      </p:grpSp>
      <p:sp>
        <p:nvSpPr>
          <p:cNvPr id="13349" name="Line 37"/>
          <p:cNvSpPr>
            <a:spLocks noChangeShapeType="1"/>
          </p:cNvSpPr>
          <p:nvPr/>
        </p:nvSpPr>
        <p:spPr bwMode="auto">
          <a:xfrm>
            <a:off x="4757737" y="4870849"/>
            <a:ext cx="1300163" cy="119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3350" name="Freeform 38"/>
          <p:cNvSpPr>
            <a:spLocks noChangeArrowheads="1"/>
          </p:cNvSpPr>
          <p:nvPr/>
        </p:nvSpPr>
        <p:spPr bwMode="auto">
          <a:xfrm>
            <a:off x="2513410" y="2413399"/>
            <a:ext cx="1965722" cy="706040"/>
          </a:xfrm>
          <a:custGeom>
            <a:avLst/>
            <a:gdLst/>
            <a:ahLst/>
            <a:cxnLst>
              <a:cxn ang="0">
                <a:pos x="52" y="176"/>
              </a:cxn>
              <a:cxn ang="0">
                <a:pos x="0" y="335"/>
              </a:cxn>
              <a:cxn ang="0">
                <a:pos x="158" y="705"/>
              </a:cxn>
              <a:cxn ang="0">
                <a:pos x="529" y="1342"/>
              </a:cxn>
              <a:cxn ang="0">
                <a:pos x="793" y="1819"/>
              </a:cxn>
              <a:cxn ang="0">
                <a:pos x="1429" y="2402"/>
              </a:cxn>
              <a:cxn ang="0">
                <a:pos x="1587" y="2508"/>
              </a:cxn>
              <a:cxn ang="0">
                <a:pos x="2170" y="2614"/>
              </a:cxn>
              <a:cxn ang="0">
                <a:pos x="3546" y="2561"/>
              </a:cxn>
              <a:cxn ang="0">
                <a:pos x="3969" y="2508"/>
              </a:cxn>
              <a:cxn ang="0">
                <a:pos x="4710" y="1819"/>
              </a:cxn>
              <a:cxn ang="0">
                <a:pos x="5292" y="1236"/>
              </a:cxn>
              <a:cxn ang="0">
                <a:pos x="6298" y="494"/>
              </a:cxn>
              <a:cxn ang="0">
                <a:pos x="6616" y="176"/>
              </a:cxn>
              <a:cxn ang="0">
                <a:pos x="6721" y="17"/>
              </a:cxn>
            </a:cxnLst>
            <a:rect l="0" t="0" r="r" b="b"/>
            <a:pathLst>
              <a:path w="6722" h="2615">
                <a:moveTo>
                  <a:pt x="52" y="176"/>
                </a:moveTo>
                <a:cubicBezTo>
                  <a:pt x="35" y="229"/>
                  <a:pt x="0" y="277"/>
                  <a:pt x="0" y="335"/>
                </a:cubicBezTo>
                <a:cubicBezTo>
                  <a:pt x="0" y="555"/>
                  <a:pt x="70" y="533"/>
                  <a:pt x="158" y="705"/>
                </a:cubicBezTo>
                <a:cubicBezTo>
                  <a:pt x="269" y="927"/>
                  <a:pt x="388" y="1134"/>
                  <a:pt x="529" y="1342"/>
                </a:cubicBezTo>
                <a:cubicBezTo>
                  <a:pt x="1045" y="2119"/>
                  <a:pt x="295" y="1320"/>
                  <a:pt x="793" y="1819"/>
                </a:cubicBezTo>
                <a:cubicBezTo>
                  <a:pt x="921" y="2199"/>
                  <a:pt x="1049" y="2274"/>
                  <a:pt x="1429" y="2402"/>
                </a:cubicBezTo>
                <a:cubicBezTo>
                  <a:pt x="1490" y="2424"/>
                  <a:pt x="1530" y="2481"/>
                  <a:pt x="1587" y="2508"/>
                </a:cubicBezTo>
                <a:cubicBezTo>
                  <a:pt x="1711" y="2561"/>
                  <a:pt x="2086" y="2600"/>
                  <a:pt x="2170" y="2614"/>
                </a:cubicBezTo>
                <a:cubicBezTo>
                  <a:pt x="2628" y="2596"/>
                  <a:pt x="3087" y="2587"/>
                  <a:pt x="3546" y="2561"/>
                </a:cubicBezTo>
                <a:cubicBezTo>
                  <a:pt x="3687" y="2552"/>
                  <a:pt x="3837" y="2556"/>
                  <a:pt x="3969" y="2508"/>
                </a:cubicBezTo>
                <a:cubicBezTo>
                  <a:pt x="4326" y="2380"/>
                  <a:pt x="4441" y="2044"/>
                  <a:pt x="4710" y="1819"/>
                </a:cubicBezTo>
                <a:cubicBezTo>
                  <a:pt x="4926" y="1637"/>
                  <a:pt x="5098" y="1430"/>
                  <a:pt x="5292" y="1236"/>
                </a:cubicBezTo>
                <a:cubicBezTo>
                  <a:pt x="5584" y="945"/>
                  <a:pt x="5954" y="723"/>
                  <a:pt x="6298" y="494"/>
                </a:cubicBezTo>
                <a:cubicBezTo>
                  <a:pt x="6422" y="410"/>
                  <a:pt x="6492" y="260"/>
                  <a:pt x="6616" y="176"/>
                </a:cubicBezTo>
                <a:cubicBezTo>
                  <a:pt x="6673" y="0"/>
                  <a:pt x="6611" y="17"/>
                  <a:pt x="6721" y="17"/>
                </a:cubicBezTo>
              </a:path>
            </a:pathLst>
          </a:custGeom>
          <a:noFill/>
          <a:ln w="936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857250" y="1124629"/>
            <a:ext cx="7304510" cy="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b="1" dirty="0">
                <a:solidFill>
                  <a:schemeClr val="tx2"/>
                </a:solidFill>
              </a:rPr>
              <a:t>Warehouse Network—Cost Implications</a:t>
            </a:r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V="1">
            <a:off x="2539207" y="2811066"/>
            <a:ext cx="2853134" cy="156567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1678063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485DA84-CB73-4E5E-9864-2460CE2805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D49185E-361A-421B-8F2D-11C7FFC686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018D83B-903C-4782-B1BB-A45164A71F6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9680" y="6494325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4B85BAA-C37F-44B4-B427-B4F10EBB418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9680" y="-4668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DC4EE06-D7B4-4FAC-A561-38A1C38023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785589A-A5AC-409A-B2A2-24D871B4CE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50" y="158782"/>
            <a:ext cx="8902699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warehouse decision model">
            <a:extLst>
              <a:ext uri="{FF2B5EF4-FFF2-40B4-BE49-F238E27FC236}">
                <a16:creationId xmlns:a16="http://schemas.microsoft.com/office/drawing/2014/main" id="{7109FB98-318A-4E2C-B82B-AB205A664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98" y="480515"/>
            <a:ext cx="7856402" cy="58923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4149265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85DA84-CB73-4E5E-9864-2460CE2805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49185E-361A-421B-8F2D-11C7FFC686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18D83B-903C-4782-B1BB-A45164A71F6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9680" y="6494325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B85BAA-C37F-44B4-B427-B4F10EBB418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9680" y="-4668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C4EE06-D7B4-4FAC-A561-38A1C38023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2743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85589A-A5AC-409A-B2A2-24D871B4CE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50" y="158782"/>
            <a:ext cx="8902699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5DDFD7B-DB25-46FC-8CAE-BFD5CB2C5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98" y="480515"/>
            <a:ext cx="7856402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84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1"/>
          <p:cNvSpPr>
            <a:spLocks noChangeArrowheads="1"/>
          </p:cNvSpPr>
          <p:nvPr/>
        </p:nvSpPr>
        <p:spPr bwMode="auto">
          <a:xfrm>
            <a:off x="1792389" y="1320404"/>
            <a:ext cx="6331843" cy="857250"/>
          </a:xfrm>
          <a:prstGeom prst="roundRect">
            <a:avLst>
              <a:gd name="adj" fmla="val 13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352550" y="951595"/>
            <a:ext cx="6331844" cy="5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500" tIns="35100" rIns="67500" bIns="351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3200" b="1" dirty="0">
                <a:solidFill>
                  <a:schemeClr val="tx2"/>
                </a:solidFill>
              </a:rPr>
              <a:t>Warehousing Strategy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303713" y="2313867"/>
            <a:ext cx="5653678" cy="167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97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800" dirty="0"/>
              <a:t> Capacity Switching</a:t>
            </a:r>
          </a:p>
          <a:p>
            <a:pPr marL="342900" indent="-342900">
              <a:lnSpc>
                <a:spcPct val="97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800" dirty="0"/>
              <a:t>Hub Networking</a:t>
            </a:r>
          </a:p>
          <a:p>
            <a:pPr marL="342900" indent="-342900">
              <a:lnSpc>
                <a:spcPct val="97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800" dirty="0"/>
              <a:t>Cobbling (Players coming together)</a:t>
            </a:r>
          </a:p>
          <a:p>
            <a:pPr marL="342900" indent="-342900">
              <a:lnSpc>
                <a:spcPct val="97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800" dirty="0"/>
              <a:t>Outsourcing</a:t>
            </a:r>
          </a:p>
        </p:txBody>
      </p:sp>
    </p:spTree>
    <p:extLst>
      <p:ext uri="{BB962C8B-B14F-4D97-AF65-F5344CB8AC3E}">
        <p14:creationId xmlns:p14="http://schemas.microsoft.com/office/powerpoint/2010/main" val="373349876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57250" y="2001078"/>
            <a:ext cx="6607989" cy="3220279"/>
            <a:chOff x="816" y="1905"/>
            <a:chExt cx="4568" cy="1037"/>
          </a:xfrm>
        </p:grpSpPr>
        <p:sp>
          <p:nvSpPr>
            <p:cNvPr id="17411" name="AutoShape 3"/>
            <p:cNvSpPr>
              <a:spLocks noChangeArrowheads="1"/>
            </p:cNvSpPr>
            <p:nvPr/>
          </p:nvSpPr>
          <p:spPr bwMode="auto">
            <a:xfrm>
              <a:off x="816" y="1905"/>
              <a:ext cx="4568" cy="1037"/>
            </a:xfrm>
            <a:prstGeom prst="roundRect">
              <a:avLst>
                <a:gd name="adj" fmla="val 93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413" name="AutoShape 5"/>
            <p:cNvSpPr>
              <a:spLocks noChangeArrowheads="1"/>
            </p:cNvSpPr>
            <p:nvPr/>
          </p:nvSpPr>
          <p:spPr bwMode="auto">
            <a:xfrm>
              <a:off x="816" y="1905"/>
              <a:ext cx="4565" cy="1034"/>
            </a:xfrm>
            <a:prstGeom prst="roundRect">
              <a:avLst>
                <a:gd name="adj" fmla="val 9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857250" y="1126232"/>
            <a:ext cx="7429500" cy="57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3200" b="1" dirty="0">
                <a:solidFill>
                  <a:schemeClr val="tx2"/>
                </a:solidFill>
              </a:rPr>
              <a:t>Warehouse Performance Parameters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1250133" y="2196695"/>
            <a:ext cx="6215106" cy="2629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9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 Stock turn over ratio</a:t>
            </a:r>
          </a:p>
          <a:p>
            <a:pPr marL="342900" indent="-342900">
              <a:lnSpc>
                <a:spcPct val="98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GB" sz="2400" dirty="0"/>
          </a:p>
          <a:p>
            <a:pPr marL="342900" indent="-342900">
              <a:lnSpc>
                <a:spcPct val="98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 Warehouse cost to sales</a:t>
            </a:r>
          </a:p>
          <a:p>
            <a:pPr marL="342900" indent="-342900">
              <a:lnSpc>
                <a:spcPct val="98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GB" sz="2400" dirty="0"/>
          </a:p>
          <a:p>
            <a:pPr marL="342900" indent="-342900">
              <a:lnSpc>
                <a:spcPct val="98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 Warehouse cost per unit handled</a:t>
            </a:r>
          </a:p>
          <a:p>
            <a:pPr marL="342900" indent="-342900">
              <a:lnSpc>
                <a:spcPct val="98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GB" sz="2400" dirty="0"/>
          </a:p>
          <a:p>
            <a:pPr marL="342900" indent="-342900">
              <a:lnSpc>
                <a:spcPct val="98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 Warehouse occupancy rate</a:t>
            </a:r>
          </a:p>
        </p:txBody>
      </p:sp>
    </p:spTree>
    <p:extLst>
      <p:ext uri="{BB962C8B-B14F-4D97-AF65-F5344CB8AC3E}">
        <p14:creationId xmlns:p14="http://schemas.microsoft.com/office/powerpoint/2010/main" val="195739601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 noChangeArrowheads="1"/>
          </p:cNvSpPr>
          <p:nvPr/>
        </p:nvSpPr>
        <p:spPr bwMode="auto">
          <a:xfrm>
            <a:off x="1792389" y="1320404"/>
            <a:ext cx="6331843" cy="857250"/>
          </a:xfrm>
          <a:prstGeom prst="roundRect">
            <a:avLst>
              <a:gd name="adj" fmla="val 13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2219325" y="1943100"/>
            <a:ext cx="1290" cy="245745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2219325" y="4400550"/>
            <a:ext cx="5200650" cy="1191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2219325" y="3143250"/>
            <a:ext cx="5076825" cy="1191"/>
          </a:xfrm>
          <a:prstGeom prst="line">
            <a:avLst/>
          </a:prstGeom>
          <a:noFill/>
          <a:ln w="2844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2652713" y="4286250"/>
            <a:ext cx="1290" cy="1714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3148013" y="4286250"/>
            <a:ext cx="1290" cy="1714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3581400" y="4286250"/>
            <a:ext cx="1290" cy="1714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4014788" y="4286250"/>
            <a:ext cx="1290" cy="1714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4448175" y="4286250"/>
            <a:ext cx="1290" cy="1714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4881563" y="4286250"/>
            <a:ext cx="1290" cy="1714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5314950" y="4286250"/>
            <a:ext cx="1290" cy="1714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5748338" y="4286250"/>
            <a:ext cx="1290" cy="1714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6181725" y="4286250"/>
            <a:ext cx="1290" cy="1714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6615113" y="4286250"/>
            <a:ext cx="1290" cy="1714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3395663" y="7086600"/>
            <a:ext cx="1290" cy="1714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3519488" y="7200900"/>
            <a:ext cx="1290" cy="1714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219326" y="4458892"/>
            <a:ext cx="5403155" cy="230981"/>
            <a:chOff x="1056" y="3457"/>
            <a:chExt cx="4189" cy="194"/>
          </a:xfrm>
        </p:grpSpPr>
        <p:sp>
          <p:nvSpPr>
            <p:cNvPr id="16402" name="AutoShape 18"/>
            <p:cNvSpPr>
              <a:spLocks noChangeArrowheads="1"/>
            </p:cNvSpPr>
            <p:nvPr/>
          </p:nvSpPr>
          <p:spPr bwMode="auto">
            <a:xfrm>
              <a:off x="1056" y="3494"/>
              <a:ext cx="4076" cy="115"/>
            </a:xfrm>
            <a:prstGeom prst="roundRect">
              <a:avLst>
                <a:gd name="adj" fmla="val 875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056" y="3457"/>
              <a:ext cx="4189" cy="194"/>
              <a:chOff x="1056" y="3457"/>
              <a:chExt cx="4189" cy="194"/>
            </a:xfrm>
          </p:grpSpPr>
          <p:sp>
            <p:nvSpPr>
              <p:cNvPr id="16404" name="AutoShape 20"/>
              <p:cNvSpPr>
                <a:spLocks noChangeArrowheads="1"/>
              </p:cNvSpPr>
              <p:nvPr/>
            </p:nvSpPr>
            <p:spPr bwMode="auto">
              <a:xfrm>
                <a:off x="1056" y="3494"/>
                <a:ext cx="4073" cy="115"/>
              </a:xfrm>
              <a:prstGeom prst="roundRect">
                <a:avLst>
                  <a:gd name="adj" fmla="val 87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6405" name="Text Box 21"/>
              <p:cNvSpPr txBox="1">
                <a:spLocks noChangeArrowheads="1"/>
              </p:cNvSpPr>
              <p:nvPr/>
            </p:nvSpPr>
            <p:spPr bwMode="auto">
              <a:xfrm>
                <a:off x="1172" y="3457"/>
                <a:ext cx="407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7500" tIns="35100" rIns="67500" bIns="35100" anchor="ctr">
                <a:spAutoFit/>
              </a:bodyPr>
              <a:lstStyle/>
              <a:p>
                <a:pPr>
                  <a:lnSpc>
                    <a:spcPct val="99000"/>
                  </a:lnSpc>
                  <a:buClr>
                    <a:srgbClr val="000000"/>
                  </a:buClr>
                  <a:buSzPct val="100000"/>
                  <a:tabLst>
                    <a:tab pos="0" algn="l"/>
                    <a:tab pos="342900" algn="l"/>
                    <a:tab pos="685800" algn="l"/>
                    <a:tab pos="1028700" algn="l"/>
                    <a:tab pos="1371600" algn="l"/>
                    <a:tab pos="1714500" algn="l"/>
                    <a:tab pos="2057400" algn="l"/>
                    <a:tab pos="2400300" algn="l"/>
                    <a:tab pos="2743200" algn="l"/>
                    <a:tab pos="3086100" algn="l"/>
                    <a:tab pos="3429000" algn="l"/>
                    <a:tab pos="3771900" algn="l"/>
                    <a:tab pos="4114800" algn="l"/>
                    <a:tab pos="4457700" algn="l"/>
                    <a:tab pos="4800600" algn="l"/>
                    <a:tab pos="5143500" algn="l"/>
                    <a:tab pos="5486400" algn="l"/>
                    <a:tab pos="5829300" algn="l"/>
                    <a:tab pos="6172200" algn="l"/>
                    <a:tab pos="6515100" algn="l"/>
                    <a:tab pos="6858000" algn="l"/>
                  </a:tabLst>
                </a:pPr>
                <a:r>
                  <a:rPr lang="en-GB" sz="1050" b="1" dirty="0">
                    <a:latin typeface="Tahoma" pitchFamily="34" charset="0"/>
                  </a:rPr>
                  <a:t>       J          F        M        A        M       J           </a:t>
                </a:r>
                <a:r>
                  <a:rPr lang="en-GB" sz="1050" b="1" dirty="0" err="1">
                    <a:latin typeface="Tahoma" pitchFamily="34" charset="0"/>
                  </a:rPr>
                  <a:t>J</a:t>
                </a:r>
                <a:r>
                  <a:rPr lang="en-GB" sz="1050" b="1" dirty="0">
                    <a:latin typeface="Tahoma" pitchFamily="34" charset="0"/>
                  </a:rPr>
                  <a:t>        A          S        O         N       D</a:t>
                </a:r>
              </a:p>
            </p:txBody>
          </p:sp>
        </p:grpSp>
      </p:grp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7419975" y="4286250"/>
            <a:ext cx="1290" cy="1714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7048500" y="4286250"/>
            <a:ext cx="1290" cy="1714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33726" y="2459840"/>
            <a:ext cx="1302261" cy="1406059"/>
            <a:chOff x="-170" y="2138"/>
            <a:chExt cx="1199" cy="2542"/>
          </a:xfrm>
        </p:grpSpPr>
        <p:sp>
          <p:nvSpPr>
            <p:cNvPr id="16411" name="AutoShape 27"/>
            <p:cNvSpPr>
              <a:spLocks noChangeArrowheads="1"/>
            </p:cNvSpPr>
            <p:nvPr/>
          </p:nvSpPr>
          <p:spPr bwMode="auto">
            <a:xfrm>
              <a:off x="0" y="2138"/>
              <a:ext cx="953" cy="471"/>
            </a:xfrm>
            <a:prstGeom prst="roundRect">
              <a:avLst>
                <a:gd name="adj" fmla="val 20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412" name="Text Box 28"/>
            <p:cNvSpPr txBox="1">
              <a:spLocks noChangeArrowheads="1"/>
            </p:cNvSpPr>
            <p:nvPr/>
          </p:nvSpPr>
          <p:spPr bwMode="auto">
            <a:xfrm>
              <a:off x="-170" y="3411"/>
              <a:ext cx="1199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7500" tIns="35100" rIns="67500" bIns="35100" anchor="ctr" anchorCtr="1">
              <a:spAutoFit/>
            </a:bodyPr>
            <a:lstStyle/>
            <a:p>
              <a:pPr algn="ctr">
                <a:lnSpc>
                  <a:spcPct val="97000"/>
                </a:lnSpc>
                <a:buClr>
                  <a:srgbClr val="000000"/>
                </a:buClr>
                <a:buSzPct val="100000"/>
                <a:tabLst>
                  <a:tab pos="0" algn="l"/>
                  <a:tab pos="342900" algn="l"/>
                  <a:tab pos="685800" algn="l"/>
                  <a:tab pos="1028700" algn="l"/>
                  <a:tab pos="1371600" algn="l"/>
                  <a:tab pos="1714500" algn="l"/>
                  <a:tab pos="2057400" algn="l"/>
                  <a:tab pos="2400300" algn="l"/>
                  <a:tab pos="2743200" algn="l"/>
                  <a:tab pos="3086100" algn="l"/>
                  <a:tab pos="3429000" algn="l"/>
                  <a:tab pos="3771900" algn="l"/>
                  <a:tab pos="4114800" algn="l"/>
                  <a:tab pos="4457700" algn="l"/>
                  <a:tab pos="4800600" algn="l"/>
                  <a:tab pos="5143500" algn="l"/>
                  <a:tab pos="5486400" algn="l"/>
                  <a:tab pos="5829300" algn="l"/>
                  <a:tab pos="6172200" algn="l"/>
                  <a:tab pos="6515100" algn="l"/>
                  <a:tab pos="6858000" algn="l"/>
                </a:tabLst>
              </a:pPr>
              <a:r>
                <a:rPr lang="en-GB" sz="1400" b="1" dirty="0">
                  <a:latin typeface="Bitstream Vera Sans" pitchFamily="34" charset="0"/>
                </a:rPr>
                <a:t>Storage</a:t>
              </a:r>
            </a:p>
            <a:p>
              <a:pPr algn="ctr">
                <a:lnSpc>
                  <a:spcPct val="98000"/>
                </a:lnSpc>
                <a:buClr>
                  <a:srgbClr val="000000"/>
                </a:buClr>
                <a:buSzPct val="100000"/>
                <a:tabLst>
                  <a:tab pos="0" algn="l"/>
                  <a:tab pos="342900" algn="l"/>
                  <a:tab pos="685800" algn="l"/>
                  <a:tab pos="1028700" algn="l"/>
                  <a:tab pos="1371600" algn="l"/>
                  <a:tab pos="1714500" algn="l"/>
                  <a:tab pos="2057400" algn="l"/>
                  <a:tab pos="2400300" algn="l"/>
                  <a:tab pos="2743200" algn="l"/>
                  <a:tab pos="3086100" algn="l"/>
                  <a:tab pos="3429000" algn="l"/>
                  <a:tab pos="3771900" algn="l"/>
                  <a:tab pos="4114800" algn="l"/>
                  <a:tab pos="4457700" algn="l"/>
                  <a:tab pos="4800600" algn="l"/>
                  <a:tab pos="5143500" algn="l"/>
                  <a:tab pos="5486400" algn="l"/>
                  <a:tab pos="5829300" algn="l"/>
                  <a:tab pos="6172200" algn="l"/>
                  <a:tab pos="6515100" algn="l"/>
                  <a:tab pos="6858000" algn="l"/>
                </a:tabLst>
              </a:pPr>
              <a:r>
                <a:rPr lang="en-GB" sz="1400" b="1" dirty="0">
                  <a:latin typeface="Bitstream Vera Sans" pitchFamily="34" charset="0"/>
                </a:rPr>
                <a:t>capacity</a:t>
              </a:r>
            </a:p>
            <a:p>
              <a:pPr algn="ctr">
                <a:lnSpc>
                  <a:spcPct val="98000"/>
                </a:lnSpc>
                <a:buClr>
                  <a:srgbClr val="000000"/>
                </a:buClr>
                <a:buSzPct val="100000"/>
                <a:tabLst>
                  <a:tab pos="0" algn="l"/>
                  <a:tab pos="342900" algn="l"/>
                  <a:tab pos="685800" algn="l"/>
                  <a:tab pos="1028700" algn="l"/>
                  <a:tab pos="1371600" algn="l"/>
                  <a:tab pos="1714500" algn="l"/>
                  <a:tab pos="2057400" algn="l"/>
                  <a:tab pos="2400300" algn="l"/>
                  <a:tab pos="2743200" algn="l"/>
                  <a:tab pos="3086100" algn="l"/>
                  <a:tab pos="3429000" algn="l"/>
                  <a:tab pos="3771900" algn="l"/>
                  <a:tab pos="4114800" algn="l"/>
                  <a:tab pos="4457700" algn="l"/>
                  <a:tab pos="4800600" algn="l"/>
                  <a:tab pos="5143500" algn="l"/>
                  <a:tab pos="5486400" algn="l"/>
                  <a:tab pos="5829300" algn="l"/>
                  <a:tab pos="6172200" algn="l"/>
                  <a:tab pos="6515100" algn="l"/>
                  <a:tab pos="6858000" algn="l"/>
                </a:tabLst>
              </a:pPr>
              <a:r>
                <a:rPr lang="en-GB" sz="1400" b="1" dirty="0">
                  <a:latin typeface="Bitstream Vera Sans" pitchFamily="34" charset="0"/>
                </a:rPr>
                <a:t>requirement</a:t>
              </a:r>
            </a:p>
          </p:txBody>
        </p:sp>
      </p:grpSp>
      <p:sp>
        <p:nvSpPr>
          <p:cNvPr id="16413" name="Line 29"/>
          <p:cNvSpPr>
            <a:spLocks noChangeShapeType="1"/>
          </p:cNvSpPr>
          <p:nvPr/>
        </p:nvSpPr>
        <p:spPr bwMode="auto">
          <a:xfrm>
            <a:off x="1909763" y="2114550"/>
            <a:ext cx="1290" cy="85725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16414" name="Freeform 30"/>
          <p:cNvSpPr>
            <a:spLocks noChangeArrowheads="1"/>
          </p:cNvSpPr>
          <p:nvPr/>
        </p:nvSpPr>
        <p:spPr bwMode="auto">
          <a:xfrm>
            <a:off x="2761059" y="2614612"/>
            <a:ext cx="4782741" cy="1214438"/>
          </a:xfrm>
          <a:custGeom>
            <a:avLst/>
            <a:gdLst/>
            <a:ahLst/>
            <a:cxnLst>
              <a:cxn ang="0">
                <a:pos x="0" y="3138"/>
              </a:cxn>
              <a:cxn ang="0">
                <a:pos x="428" y="2765"/>
              </a:cxn>
              <a:cxn ang="0">
                <a:pos x="696" y="2499"/>
              </a:cxn>
              <a:cxn ang="0">
                <a:pos x="857" y="2180"/>
              </a:cxn>
              <a:cxn ang="0">
                <a:pos x="1018" y="2021"/>
              </a:cxn>
              <a:cxn ang="0">
                <a:pos x="1340" y="1542"/>
              </a:cxn>
              <a:cxn ang="0">
                <a:pos x="1393" y="1382"/>
              </a:cxn>
              <a:cxn ang="0">
                <a:pos x="1554" y="1276"/>
              </a:cxn>
              <a:cxn ang="0">
                <a:pos x="1769" y="957"/>
              </a:cxn>
              <a:cxn ang="0">
                <a:pos x="1876" y="797"/>
              </a:cxn>
              <a:cxn ang="0">
                <a:pos x="3163" y="265"/>
              </a:cxn>
              <a:cxn ang="0">
                <a:pos x="3699" y="106"/>
              </a:cxn>
              <a:cxn ang="0">
                <a:pos x="3860" y="53"/>
              </a:cxn>
              <a:cxn ang="0">
                <a:pos x="4020" y="0"/>
              </a:cxn>
              <a:cxn ang="0">
                <a:pos x="4717" y="53"/>
              </a:cxn>
              <a:cxn ang="0">
                <a:pos x="4878" y="159"/>
              </a:cxn>
              <a:cxn ang="0">
                <a:pos x="5522" y="531"/>
              </a:cxn>
              <a:cxn ang="0">
                <a:pos x="5951" y="1170"/>
              </a:cxn>
              <a:cxn ang="0">
                <a:pos x="6058" y="1329"/>
              </a:cxn>
              <a:cxn ang="0">
                <a:pos x="6379" y="1489"/>
              </a:cxn>
              <a:cxn ang="0">
                <a:pos x="7344" y="2021"/>
              </a:cxn>
              <a:cxn ang="0">
                <a:pos x="8417" y="3031"/>
              </a:cxn>
              <a:cxn ang="0">
                <a:pos x="8792" y="3297"/>
              </a:cxn>
              <a:cxn ang="0">
                <a:pos x="9114" y="3457"/>
              </a:cxn>
              <a:cxn ang="0">
                <a:pos x="9757" y="3936"/>
              </a:cxn>
              <a:cxn ang="0">
                <a:pos x="11097" y="4202"/>
              </a:cxn>
              <a:cxn ang="0">
                <a:pos x="11902" y="4361"/>
              </a:cxn>
              <a:cxn ang="0">
                <a:pos x="12974" y="4467"/>
              </a:cxn>
              <a:cxn ang="0">
                <a:pos x="14261" y="4308"/>
              </a:cxn>
              <a:cxn ang="0">
                <a:pos x="14421" y="4202"/>
              </a:cxn>
              <a:cxn ang="0">
                <a:pos x="14904" y="3989"/>
              </a:cxn>
              <a:cxn ang="0">
                <a:pos x="15226" y="3670"/>
              </a:cxn>
              <a:cxn ang="0">
                <a:pos x="15386" y="3510"/>
              </a:cxn>
              <a:cxn ang="0">
                <a:pos x="15923" y="3244"/>
              </a:cxn>
              <a:cxn ang="0">
                <a:pos x="16351" y="2819"/>
              </a:cxn>
            </a:cxnLst>
            <a:rect l="0" t="0" r="r" b="b"/>
            <a:pathLst>
              <a:path w="16352" h="4499">
                <a:moveTo>
                  <a:pt x="0" y="3138"/>
                </a:moveTo>
                <a:cubicBezTo>
                  <a:pt x="174" y="3022"/>
                  <a:pt x="254" y="2881"/>
                  <a:pt x="428" y="2765"/>
                </a:cubicBezTo>
                <a:cubicBezTo>
                  <a:pt x="714" y="2340"/>
                  <a:pt x="339" y="2854"/>
                  <a:pt x="696" y="2499"/>
                </a:cubicBezTo>
                <a:cubicBezTo>
                  <a:pt x="951" y="2247"/>
                  <a:pt x="683" y="2442"/>
                  <a:pt x="857" y="2180"/>
                </a:cubicBezTo>
                <a:cubicBezTo>
                  <a:pt x="898" y="2118"/>
                  <a:pt x="973" y="2078"/>
                  <a:pt x="1018" y="2021"/>
                </a:cubicBezTo>
                <a:cubicBezTo>
                  <a:pt x="1139" y="1870"/>
                  <a:pt x="1277" y="1724"/>
                  <a:pt x="1340" y="1542"/>
                </a:cubicBezTo>
                <a:cubicBezTo>
                  <a:pt x="1358" y="1489"/>
                  <a:pt x="1358" y="1427"/>
                  <a:pt x="1393" y="1382"/>
                </a:cubicBezTo>
                <a:cubicBezTo>
                  <a:pt x="1434" y="1334"/>
                  <a:pt x="1501" y="1312"/>
                  <a:pt x="1554" y="1276"/>
                </a:cubicBezTo>
                <a:cubicBezTo>
                  <a:pt x="1648" y="997"/>
                  <a:pt x="1545" y="1223"/>
                  <a:pt x="1769" y="957"/>
                </a:cubicBezTo>
                <a:cubicBezTo>
                  <a:pt x="1809" y="908"/>
                  <a:pt x="1827" y="837"/>
                  <a:pt x="1876" y="797"/>
                </a:cubicBezTo>
                <a:cubicBezTo>
                  <a:pt x="2229" y="492"/>
                  <a:pt x="2729" y="407"/>
                  <a:pt x="3163" y="265"/>
                </a:cubicBezTo>
                <a:cubicBezTo>
                  <a:pt x="3341" y="208"/>
                  <a:pt x="3520" y="164"/>
                  <a:pt x="3699" y="106"/>
                </a:cubicBezTo>
                <a:cubicBezTo>
                  <a:pt x="3752" y="88"/>
                  <a:pt x="3806" y="70"/>
                  <a:pt x="3860" y="53"/>
                </a:cubicBezTo>
                <a:cubicBezTo>
                  <a:pt x="3913" y="35"/>
                  <a:pt x="4020" y="0"/>
                  <a:pt x="4020" y="0"/>
                </a:cubicBezTo>
                <a:cubicBezTo>
                  <a:pt x="4253" y="17"/>
                  <a:pt x="4490" y="8"/>
                  <a:pt x="4717" y="53"/>
                </a:cubicBezTo>
                <a:cubicBezTo>
                  <a:pt x="4780" y="66"/>
                  <a:pt x="4820" y="132"/>
                  <a:pt x="4878" y="159"/>
                </a:cubicBezTo>
                <a:cubicBezTo>
                  <a:pt x="5160" y="283"/>
                  <a:pt x="5321" y="274"/>
                  <a:pt x="5522" y="531"/>
                </a:cubicBezTo>
                <a:cubicBezTo>
                  <a:pt x="5678" y="731"/>
                  <a:pt x="5808" y="961"/>
                  <a:pt x="5951" y="1170"/>
                </a:cubicBezTo>
                <a:cubicBezTo>
                  <a:pt x="5986" y="1223"/>
                  <a:pt x="5995" y="1307"/>
                  <a:pt x="6058" y="1329"/>
                </a:cubicBezTo>
                <a:cubicBezTo>
                  <a:pt x="6643" y="1524"/>
                  <a:pt x="5754" y="1214"/>
                  <a:pt x="6379" y="1489"/>
                </a:cubicBezTo>
                <a:cubicBezTo>
                  <a:pt x="6826" y="1688"/>
                  <a:pt x="6965" y="1644"/>
                  <a:pt x="7344" y="2021"/>
                </a:cubicBezTo>
                <a:cubicBezTo>
                  <a:pt x="7501" y="2486"/>
                  <a:pt x="8024" y="2770"/>
                  <a:pt x="8417" y="3031"/>
                </a:cubicBezTo>
                <a:cubicBezTo>
                  <a:pt x="8488" y="3080"/>
                  <a:pt x="8698" y="3249"/>
                  <a:pt x="8792" y="3297"/>
                </a:cubicBezTo>
                <a:cubicBezTo>
                  <a:pt x="9033" y="3417"/>
                  <a:pt x="8881" y="3266"/>
                  <a:pt x="9114" y="3457"/>
                </a:cubicBezTo>
                <a:cubicBezTo>
                  <a:pt x="9324" y="3630"/>
                  <a:pt x="9529" y="3785"/>
                  <a:pt x="9757" y="3936"/>
                </a:cubicBezTo>
                <a:cubicBezTo>
                  <a:pt x="10123" y="4179"/>
                  <a:pt x="10695" y="4122"/>
                  <a:pt x="11097" y="4202"/>
                </a:cubicBezTo>
                <a:cubicBezTo>
                  <a:pt x="11741" y="4330"/>
                  <a:pt x="11298" y="4295"/>
                  <a:pt x="11902" y="4361"/>
                </a:cubicBezTo>
                <a:cubicBezTo>
                  <a:pt x="12259" y="4401"/>
                  <a:pt x="12974" y="4467"/>
                  <a:pt x="12974" y="4467"/>
                </a:cubicBezTo>
                <a:cubicBezTo>
                  <a:pt x="13077" y="4463"/>
                  <a:pt x="13975" y="4498"/>
                  <a:pt x="14261" y="4308"/>
                </a:cubicBezTo>
                <a:cubicBezTo>
                  <a:pt x="14314" y="4272"/>
                  <a:pt x="14363" y="4228"/>
                  <a:pt x="14421" y="4202"/>
                </a:cubicBezTo>
                <a:cubicBezTo>
                  <a:pt x="14676" y="4091"/>
                  <a:pt x="14721" y="4148"/>
                  <a:pt x="14904" y="3989"/>
                </a:cubicBezTo>
                <a:cubicBezTo>
                  <a:pt x="15016" y="3887"/>
                  <a:pt x="15118" y="3776"/>
                  <a:pt x="15226" y="3670"/>
                </a:cubicBezTo>
                <a:cubicBezTo>
                  <a:pt x="15279" y="3616"/>
                  <a:pt x="15315" y="3532"/>
                  <a:pt x="15386" y="3510"/>
                </a:cubicBezTo>
                <a:cubicBezTo>
                  <a:pt x="15552" y="3457"/>
                  <a:pt x="15802" y="3364"/>
                  <a:pt x="15923" y="3244"/>
                </a:cubicBezTo>
                <a:lnTo>
                  <a:pt x="16351" y="2819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4681637" y="2151463"/>
            <a:ext cx="2547441" cy="809626"/>
            <a:chOff x="2965" y="1519"/>
            <a:chExt cx="1975" cy="680"/>
          </a:xfrm>
        </p:grpSpPr>
        <p:sp>
          <p:nvSpPr>
            <p:cNvPr id="16416" name="AutoShape 32"/>
            <p:cNvSpPr>
              <a:spLocks noChangeArrowheads="1"/>
            </p:cNvSpPr>
            <p:nvPr/>
          </p:nvSpPr>
          <p:spPr bwMode="auto">
            <a:xfrm>
              <a:off x="2976" y="1977"/>
              <a:ext cx="1964" cy="222"/>
            </a:xfrm>
            <a:prstGeom prst="roundRect">
              <a:avLst>
                <a:gd name="adj" fmla="val 449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2965" y="1519"/>
              <a:ext cx="1972" cy="680"/>
              <a:chOff x="2965" y="1519"/>
              <a:chExt cx="1972" cy="680"/>
            </a:xfrm>
          </p:grpSpPr>
          <p:sp>
            <p:nvSpPr>
              <p:cNvPr id="16418" name="AutoShape 34"/>
              <p:cNvSpPr>
                <a:spLocks noChangeArrowheads="1"/>
              </p:cNvSpPr>
              <p:nvPr/>
            </p:nvSpPr>
            <p:spPr bwMode="auto">
              <a:xfrm>
                <a:off x="2976" y="1977"/>
                <a:ext cx="1961" cy="222"/>
              </a:xfrm>
              <a:prstGeom prst="roundRect">
                <a:avLst>
                  <a:gd name="adj" fmla="val 44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6419" name="Text Box 35"/>
              <p:cNvSpPr txBox="1">
                <a:spLocks noChangeArrowheads="1"/>
              </p:cNvSpPr>
              <p:nvPr/>
            </p:nvSpPr>
            <p:spPr bwMode="auto">
              <a:xfrm>
                <a:off x="2965" y="1519"/>
                <a:ext cx="1961" cy="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7500" tIns="35100" rIns="67500" bIns="35100" anchor="ctr" anchorCtr="1">
                <a:spAutoFit/>
              </a:bodyPr>
              <a:lstStyle/>
              <a:p>
                <a:pPr algn="ctr">
                  <a:lnSpc>
                    <a:spcPct val="97000"/>
                  </a:lnSpc>
                  <a:buClr>
                    <a:srgbClr val="000000"/>
                  </a:buClr>
                  <a:buSzPct val="100000"/>
                  <a:tabLst>
                    <a:tab pos="0" algn="l"/>
                    <a:tab pos="342900" algn="l"/>
                    <a:tab pos="685800" algn="l"/>
                    <a:tab pos="1028700" algn="l"/>
                    <a:tab pos="1371600" algn="l"/>
                    <a:tab pos="1714500" algn="l"/>
                    <a:tab pos="2057400" algn="l"/>
                    <a:tab pos="2400300" algn="l"/>
                    <a:tab pos="2743200" algn="l"/>
                    <a:tab pos="3086100" algn="l"/>
                    <a:tab pos="3429000" algn="l"/>
                    <a:tab pos="3771900" algn="l"/>
                    <a:tab pos="4114800" algn="l"/>
                    <a:tab pos="4457700" algn="l"/>
                    <a:tab pos="4800600" algn="l"/>
                    <a:tab pos="5143500" algn="l"/>
                    <a:tab pos="5486400" algn="l"/>
                    <a:tab pos="5829300" algn="l"/>
                    <a:tab pos="6172200" algn="l"/>
                    <a:tab pos="6515100" algn="l"/>
                    <a:tab pos="6858000" algn="l"/>
                  </a:tabLst>
                </a:pPr>
                <a:r>
                  <a:rPr lang="en-GB" sz="1600" b="1" dirty="0">
                    <a:latin typeface="Bitstream Vera Sans" pitchFamily="34" charset="0"/>
                  </a:rPr>
                  <a:t>Public or contract warehouse</a:t>
                </a:r>
              </a:p>
              <a:p>
                <a:pPr algn="ctr">
                  <a:lnSpc>
                    <a:spcPct val="98000"/>
                  </a:lnSpc>
                  <a:buClr>
                    <a:srgbClr val="000000"/>
                  </a:buClr>
                  <a:buSzPct val="100000"/>
                  <a:tabLst>
                    <a:tab pos="0" algn="l"/>
                    <a:tab pos="342900" algn="l"/>
                    <a:tab pos="685800" algn="l"/>
                    <a:tab pos="1028700" algn="l"/>
                    <a:tab pos="1371600" algn="l"/>
                    <a:tab pos="1714500" algn="l"/>
                    <a:tab pos="2057400" algn="l"/>
                    <a:tab pos="2400300" algn="l"/>
                    <a:tab pos="2743200" algn="l"/>
                    <a:tab pos="3086100" algn="l"/>
                    <a:tab pos="3429000" algn="l"/>
                    <a:tab pos="3771900" algn="l"/>
                    <a:tab pos="4114800" algn="l"/>
                    <a:tab pos="4457700" algn="l"/>
                    <a:tab pos="4800600" algn="l"/>
                    <a:tab pos="5143500" algn="l"/>
                    <a:tab pos="5486400" algn="l"/>
                    <a:tab pos="5829300" algn="l"/>
                    <a:tab pos="6172200" algn="l"/>
                    <a:tab pos="6515100" algn="l"/>
                    <a:tab pos="6858000" algn="l"/>
                  </a:tabLst>
                </a:pPr>
                <a:r>
                  <a:rPr lang="en-GB" sz="1600" b="1" dirty="0">
                    <a:latin typeface="Bitstream Vera Sans" pitchFamily="34" charset="0"/>
                  </a:rPr>
                  <a:t>(for 25 % of capacity)</a:t>
                </a:r>
              </a:p>
            </p:txBody>
          </p:sp>
        </p:grp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3024188" y="3314704"/>
            <a:ext cx="2119214" cy="551260"/>
            <a:chOff x="1680" y="2496"/>
            <a:chExt cx="1643" cy="463"/>
          </a:xfrm>
        </p:grpSpPr>
        <p:sp>
          <p:nvSpPr>
            <p:cNvPr id="16421" name="AutoShape 37"/>
            <p:cNvSpPr>
              <a:spLocks noChangeArrowheads="1"/>
            </p:cNvSpPr>
            <p:nvPr/>
          </p:nvSpPr>
          <p:spPr bwMode="auto">
            <a:xfrm>
              <a:off x="1680" y="2606"/>
              <a:ext cx="1643" cy="163"/>
            </a:xfrm>
            <a:prstGeom prst="roundRect">
              <a:avLst>
                <a:gd name="adj" fmla="val 616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1680" y="2496"/>
              <a:ext cx="1641" cy="463"/>
              <a:chOff x="1680" y="2496"/>
              <a:chExt cx="1641" cy="463"/>
            </a:xfrm>
          </p:grpSpPr>
          <p:sp>
            <p:nvSpPr>
              <p:cNvPr id="16423" name="AutoShape 39"/>
              <p:cNvSpPr>
                <a:spLocks noChangeArrowheads="1"/>
              </p:cNvSpPr>
              <p:nvPr/>
            </p:nvSpPr>
            <p:spPr bwMode="auto">
              <a:xfrm>
                <a:off x="1680" y="2606"/>
                <a:ext cx="1641" cy="161"/>
              </a:xfrm>
              <a:prstGeom prst="roundRect">
                <a:avLst>
                  <a:gd name="adj" fmla="val 62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6424" name="Text Box 40"/>
              <p:cNvSpPr txBox="1">
                <a:spLocks noChangeArrowheads="1"/>
              </p:cNvSpPr>
              <p:nvPr/>
            </p:nvSpPr>
            <p:spPr bwMode="auto">
              <a:xfrm>
                <a:off x="1680" y="2496"/>
                <a:ext cx="1641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7500" tIns="35100" rIns="67500" bIns="35100" anchor="ctr" anchorCtr="1">
                <a:spAutoFit/>
              </a:bodyPr>
              <a:lstStyle/>
              <a:p>
                <a:pPr algn="ctr">
                  <a:lnSpc>
                    <a:spcPct val="97000"/>
                  </a:lnSpc>
                  <a:buClr>
                    <a:srgbClr val="000000"/>
                  </a:buClr>
                  <a:buSzPct val="100000"/>
                  <a:tabLst>
                    <a:tab pos="0" algn="l"/>
                    <a:tab pos="342900" algn="l"/>
                    <a:tab pos="685800" algn="l"/>
                    <a:tab pos="1028700" algn="l"/>
                    <a:tab pos="1371600" algn="l"/>
                    <a:tab pos="1714500" algn="l"/>
                    <a:tab pos="2057400" algn="l"/>
                    <a:tab pos="2400300" algn="l"/>
                    <a:tab pos="2743200" algn="l"/>
                    <a:tab pos="3086100" algn="l"/>
                    <a:tab pos="3429000" algn="l"/>
                    <a:tab pos="3771900" algn="l"/>
                    <a:tab pos="4114800" algn="l"/>
                    <a:tab pos="4457700" algn="l"/>
                    <a:tab pos="4800600" algn="l"/>
                    <a:tab pos="5143500" algn="l"/>
                    <a:tab pos="5486400" algn="l"/>
                    <a:tab pos="5829300" algn="l"/>
                    <a:tab pos="6172200" algn="l"/>
                    <a:tab pos="6515100" algn="l"/>
                    <a:tab pos="6858000" algn="l"/>
                  </a:tabLst>
                </a:pPr>
                <a:r>
                  <a:rPr lang="en-GB" sz="1600" b="1" dirty="0">
                    <a:latin typeface="Bitstream Vera Sans" pitchFamily="34" charset="0"/>
                  </a:rPr>
                  <a:t>Private warehouse</a:t>
                </a:r>
              </a:p>
              <a:p>
                <a:pPr algn="ctr">
                  <a:lnSpc>
                    <a:spcPct val="98000"/>
                  </a:lnSpc>
                  <a:buClr>
                    <a:srgbClr val="000000"/>
                  </a:buClr>
                  <a:buSzPct val="100000"/>
                  <a:tabLst>
                    <a:tab pos="0" algn="l"/>
                    <a:tab pos="342900" algn="l"/>
                    <a:tab pos="685800" algn="l"/>
                    <a:tab pos="1028700" algn="l"/>
                    <a:tab pos="1371600" algn="l"/>
                    <a:tab pos="1714500" algn="l"/>
                    <a:tab pos="2057400" algn="l"/>
                    <a:tab pos="2400300" algn="l"/>
                    <a:tab pos="2743200" algn="l"/>
                    <a:tab pos="3086100" algn="l"/>
                    <a:tab pos="3429000" algn="l"/>
                    <a:tab pos="3771900" algn="l"/>
                    <a:tab pos="4114800" algn="l"/>
                    <a:tab pos="4457700" algn="l"/>
                    <a:tab pos="4800600" algn="l"/>
                    <a:tab pos="5143500" algn="l"/>
                    <a:tab pos="5486400" algn="l"/>
                    <a:tab pos="5829300" algn="l"/>
                    <a:tab pos="6172200" algn="l"/>
                    <a:tab pos="6515100" algn="l"/>
                    <a:tab pos="6858000" algn="l"/>
                  </a:tabLst>
                </a:pPr>
                <a:r>
                  <a:rPr lang="en-GB" sz="1600" b="1" dirty="0">
                    <a:latin typeface="Bitstream Vera Sans" pitchFamily="34" charset="0"/>
                  </a:rPr>
                  <a:t>(for 75 % of capacity)</a:t>
                </a:r>
              </a:p>
            </p:txBody>
          </p:sp>
        </p:grpSp>
      </p:grp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4076701" y="4683921"/>
            <a:ext cx="923528" cy="284560"/>
            <a:chOff x="2496" y="3646"/>
            <a:chExt cx="716" cy="239"/>
          </a:xfrm>
        </p:grpSpPr>
        <p:sp>
          <p:nvSpPr>
            <p:cNvPr id="16426" name="AutoShape 42"/>
            <p:cNvSpPr>
              <a:spLocks noChangeArrowheads="1"/>
            </p:cNvSpPr>
            <p:nvPr/>
          </p:nvSpPr>
          <p:spPr bwMode="auto">
            <a:xfrm>
              <a:off x="2496" y="3648"/>
              <a:ext cx="716" cy="236"/>
            </a:xfrm>
            <a:prstGeom prst="roundRect">
              <a:avLst>
                <a:gd name="adj" fmla="val 421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2496" y="3646"/>
              <a:ext cx="713" cy="239"/>
              <a:chOff x="2496" y="3646"/>
              <a:chExt cx="713" cy="239"/>
            </a:xfrm>
          </p:grpSpPr>
          <p:sp>
            <p:nvSpPr>
              <p:cNvPr id="16428" name="AutoShape 44"/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713" cy="233"/>
              </a:xfrm>
              <a:prstGeom prst="roundRect">
                <a:avLst>
                  <a:gd name="adj" fmla="val 431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6429" name="Text Box 45"/>
              <p:cNvSpPr txBox="1">
                <a:spLocks noChangeArrowheads="1"/>
              </p:cNvSpPr>
              <p:nvPr/>
            </p:nvSpPr>
            <p:spPr bwMode="auto">
              <a:xfrm>
                <a:off x="2496" y="3646"/>
                <a:ext cx="713" cy="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7500" tIns="35100" rIns="67500" bIns="35100" anchor="ctr">
                <a:spAutoFit/>
              </a:bodyPr>
              <a:lstStyle/>
              <a:p>
                <a:pPr algn="ctr">
                  <a:lnSpc>
                    <a:spcPct val="99000"/>
                  </a:lnSpc>
                  <a:buClr>
                    <a:srgbClr val="000000"/>
                  </a:buClr>
                  <a:buSzPct val="100000"/>
                  <a:tabLst>
                    <a:tab pos="0" algn="l"/>
                    <a:tab pos="342900" algn="l"/>
                    <a:tab pos="685800" algn="l"/>
                    <a:tab pos="1028700" algn="l"/>
                    <a:tab pos="1371600" algn="l"/>
                    <a:tab pos="1714500" algn="l"/>
                    <a:tab pos="2057400" algn="l"/>
                    <a:tab pos="2400300" algn="l"/>
                    <a:tab pos="2743200" algn="l"/>
                    <a:tab pos="3086100" algn="l"/>
                    <a:tab pos="3429000" algn="l"/>
                    <a:tab pos="3771900" algn="l"/>
                    <a:tab pos="4114800" algn="l"/>
                    <a:tab pos="4457700" algn="l"/>
                    <a:tab pos="4800600" algn="l"/>
                    <a:tab pos="5143500" algn="l"/>
                    <a:tab pos="5486400" algn="l"/>
                    <a:tab pos="5829300" algn="l"/>
                    <a:tab pos="6172200" algn="l"/>
                    <a:tab pos="6515100" algn="l"/>
                    <a:tab pos="6858000" algn="l"/>
                  </a:tabLst>
                </a:pPr>
                <a:r>
                  <a:rPr lang="en-GB" sz="1400" b="1" dirty="0">
                    <a:latin typeface="Tahoma" pitchFamily="34" charset="0"/>
                  </a:rPr>
                  <a:t>Months</a:t>
                </a:r>
              </a:p>
            </p:txBody>
          </p:sp>
        </p:grpSp>
      </p:grpSp>
      <p:sp>
        <p:nvSpPr>
          <p:cNvPr id="16430" name="Line 46"/>
          <p:cNvSpPr>
            <a:spLocks noChangeShapeType="1"/>
          </p:cNvSpPr>
          <p:nvPr/>
        </p:nvSpPr>
        <p:spPr bwMode="auto">
          <a:xfrm>
            <a:off x="5314950" y="4857750"/>
            <a:ext cx="1300163" cy="1191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/>
          </a:p>
        </p:txBody>
      </p:sp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1352550" y="1040640"/>
            <a:ext cx="6331844" cy="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500" tIns="35100" rIns="67500" bIns="351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b="1" dirty="0">
                <a:solidFill>
                  <a:schemeClr val="tx2"/>
                </a:solidFill>
              </a:rPr>
              <a:t>Warehouse Capacity Planning</a:t>
            </a:r>
          </a:p>
        </p:txBody>
      </p:sp>
    </p:spTree>
    <p:extLst>
      <p:ext uri="{BB962C8B-B14F-4D97-AF65-F5344CB8AC3E}">
        <p14:creationId xmlns:p14="http://schemas.microsoft.com/office/powerpoint/2010/main" val="91903778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39344F-CFDD-4B49-BEC6-A0447FAE0F9E}"/>
              </a:ext>
            </a:extLst>
          </p:cNvPr>
          <p:cNvSpPr txBox="1"/>
          <p:nvPr/>
        </p:nvSpPr>
        <p:spPr>
          <a:xfrm>
            <a:off x="1547446" y="1505243"/>
            <a:ext cx="6091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/>
              <a:t>Video: Warehouse space </a:t>
            </a:r>
            <a:r>
              <a:rPr lang="en-IN" sz="3200" b="1" dirty="0" err="1"/>
              <a:t>Planning..Toyota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400965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196554" y="1806694"/>
            <a:ext cx="764264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To understand role of warehousing in logistics.</a:t>
            </a:r>
          </a:p>
          <a:p>
            <a:pPr marL="342900" indent="-342900" algn="just">
              <a:buClr>
                <a:schemeClr val="tx1"/>
              </a:buClr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To understand warehouse functions and options.</a:t>
            </a:r>
          </a:p>
          <a:p>
            <a:pPr marL="342900" indent="-342900" algn="just">
              <a:buClr>
                <a:schemeClr val="tx1"/>
              </a:buClr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To understand strategic decisions in warehousing (site, layout, type, storage).</a:t>
            </a:r>
          </a:p>
          <a:p>
            <a:pPr marL="342900" indent="-342900" algn="just">
              <a:buClr>
                <a:schemeClr val="tx1"/>
              </a:buClr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To understand warehousing strategies.</a:t>
            </a:r>
          </a:p>
          <a:p>
            <a:pPr marL="342900" indent="-342900" algn="just">
              <a:buClr>
                <a:schemeClr val="tx1"/>
              </a:buClr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To understand warehousing performance measures.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691853" y="573157"/>
            <a:ext cx="5510213" cy="6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US" sz="3600" b="1" dirty="0">
                <a:solidFill>
                  <a:schemeClr val="tx2"/>
                </a:solidFill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21832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57250" y="951595"/>
            <a:ext cx="7429500" cy="5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3200" b="1" dirty="0">
                <a:solidFill>
                  <a:schemeClr val="tx2"/>
                </a:solidFill>
              </a:rPr>
              <a:t>Warehousing is…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954157" y="1712775"/>
            <a:ext cx="76995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A place where finished goods are stored till they are further distributed.</a:t>
            </a:r>
          </a:p>
          <a:p>
            <a:pPr marL="342900" indent="-342900" algn="just">
              <a:lnSpc>
                <a:spcPct val="12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A variable in make-and-sale equation of the organization.</a:t>
            </a:r>
          </a:p>
          <a:p>
            <a:pPr marL="342900" indent="-342900" algn="just">
              <a:lnSpc>
                <a:spcPct val="12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A distribution centre playing key role in  organization’s logistics strategy. It is a  point  where organization fails or succeeds in fulfilling the sales and marketing promises.</a:t>
            </a:r>
          </a:p>
          <a:p>
            <a:pPr marL="342900" indent="-342900" algn="just">
              <a:lnSpc>
                <a:spcPct val="12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A switching facility in logistical network. </a:t>
            </a:r>
          </a:p>
        </p:txBody>
      </p:sp>
    </p:spTree>
    <p:extLst>
      <p:ext uri="{BB962C8B-B14F-4D97-AF65-F5344CB8AC3E}">
        <p14:creationId xmlns:p14="http://schemas.microsoft.com/office/powerpoint/2010/main" val="14772078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1538287" y="1943100"/>
            <a:ext cx="6005513" cy="3143250"/>
          </a:xfrm>
          <a:prstGeom prst="roundRect">
            <a:avLst>
              <a:gd name="adj" fmla="val 37"/>
            </a:avLst>
          </a:prstGeom>
          <a:solidFill>
            <a:schemeClr val="accent1"/>
          </a:solidFill>
          <a:ln w="381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3767137" y="2057400"/>
            <a:ext cx="185738" cy="171450"/>
          </a:xfrm>
          <a:prstGeom prst="roundRect">
            <a:avLst>
              <a:gd name="adj" fmla="val 694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067300" y="2057400"/>
            <a:ext cx="185738" cy="171450"/>
          </a:xfrm>
          <a:prstGeom prst="roundRect">
            <a:avLst>
              <a:gd name="adj" fmla="val 694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33588" y="2453885"/>
            <a:ext cx="5133579" cy="295275"/>
            <a:chOff x="1008" y="1485"/>
            <a:chExt cx="3980" cy="24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1008" y="1491"/>
              <a:ext cx="3980" cy="234"/>
            </a:xfrm>
            <a:prstGeom prst="roundRect">
              <a:avLst>
                <a:gd name="adj" fmla="val 426"/>
              </a:avLst>
            </a:prstGeom>
            <a:grp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008" y="1485"/>
              <a:ext cx="3977" cy="248"/>
              <a:chOff x="1008" y="1485"/>
              <a:chExt cx="3977" cy="248"/>
            </a:xfrm>
            <a:grpFill/>
          </p:grpSpPr>
          <p:sp>
            <p:nvSpPr>
              <p:cNvPr id="6151" name="AutoShape 7"/>
              <p:cNvSpPr>
                <a:spLocks noChangeArrowheads="1"/>
              </p:cNvSpPr>
              <p:nvPr/>
            </p:nvSpPr>
            <p:spPr bwMode="auto">
              <a:xfrm>
                <a:off x="1008" y="1491"/>
                <a:ext cx="3977" cy="231"/>
              </a:xfrm>
              <a:prstGeom prst="roundRect">
                <a:avLst>
                  <a:gd name="adj" fmla="val 431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6152" name="Text Box 8"/>
              <p:cNvSpPr txBox="1">
                <a:spLocks noChangeArrowheads="1"/>
              </p:cNvSpPr>
              <p:nvPr/>
            </p:nvSpPr>
            <p:spPr bwMode="auto">
              <a:xfrm>
                <a:off x="1008" y="1485"/>
                <a:ext cx="3977" cy="2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67500" tIns="35100" rIns="67500" bIns="35100" anchor="ctr">
                <a:spAutoFit/>
              </a:bodyPr>
              <a:lstStyle/>
              <a:p>
                <a:pPr algn="ctr">
                  <a:lnSpc>
                    <a:spcPct val="97000"/>
                  </a:lnSpc>
                  <a:buClr>
                    <a:srgbClr val="000000"/>
                  </a:buClr>
                  <a:buSzPct val="100000"/>
                  <a:tabLst>
                    <a:tab pos="0" algn="l"/>
                    <a:tab pos="342900" algn="l"/>
                    <a:tab pos="685800" algn="l"/>
                    <a:tab pos="1028700" algn="l"/>
                    <a:tab pos="1371600" algn="l"/>
                    <a:tab pos="1714500" algn="l"/>
                    <a:tab pos="2057400" algn="l"/>
                    <a:tab pos="2400300" algn="l"/>
                    <a:tab pos="2743200" algn="l"/>
                    <a:tab pos="3086100" algn="l"/>
                    <a:tab pos="3429000" algn="l"/>
                    <a:tab pos="3771900" algn="l"/>
                    <a:tab pos="4114800" algn="l"/>
                    <a:tab pos="4457700" algn="l"/>
                    <a:tab pos="4800600" algn="l"/>
                    <a:tab pos="5143500" algn="l"/>
                    <a:tab pos="5486400" algn="l"/>
                    <a:tab pos="5829300" algn="l"/>
                    <a:tab pos="6172200" algn="l"/>
                    <a:tab pos="6515100" algn="l"/>
                    <a:tab pos="6858000" algn="l"/>
                  </a:tabLst>
                </a:pPr>
                <a:r>
                  <a:rPr lang="en-GB" sz="1500" b="1" dirty="0">
                    <a:latin typeface="Bitstream Vera Sans" pitchFamily="34" charset="0"/>
                  </a:rPr>
                  <a:t>Material Inward and Inspection</a:t>
                </a:r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033589" y="2971800"/>
            <a:ext cx="2037953" cy="738188"/>
            <a:chOff x="1008" y="1920"/>
            <a:chExt cx="1580" cy="62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154" name="AutoShape 10"/>
            <p:cNvSpPr>
              <a:spLocks noChangeArrowheads="1"/>
            </p:cNvSpPr>
            <p:nvPr/>
          </p:nvSpPr>
          <p:spPr bwMode="auto">
            <a:xfrm>
              <a:off x="1008" y="1920"/>
              <a:ext cx="1580" cy="620"/>
            </a:xfrm>
            <a:prstGeom prst="roundRect">
              <a:avLst>
                <a:gd name="adj" fmla="val 157"/>
              </a:avLst>
            </a:prstGeom>
            <a:grp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1008" y="1920"/>
              <a:ext cx="1577" cy="617"/>
              <a:chOff x="1008" y="1920"/>
              <a:chExt cx="1577" cy="617"/>
            </a:xfrm>
            <a:grpFill/>
          </p:grpSpPr>
          <p:sp>
            <p:nvSpPr>
              <p:cNvPr id="6156" name="AutoShape 12"/>
              <p:cNvSpPr>
                <a:spLocks noChangeArrowheads="1"/>
              </p:cNvSpPr>
              <p:nvPr/>
            </p:nvSpPr>
            <p:spPr bwMode="auto">
              <a:xfrm>
                <a:off x="1008" y="1920"/>
                <a:ext cx="1577" cy="617"/>
              </a:xfrm>
              <a:prstGeom prst="roundRect">
                <a:avLst>
                  <a:gd name="adj" fmla="val 162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6157" name="Text Box 13"/>
              <p:cNvSpPr txBox="1">
                <a:spLocks noChangeArrowheads="1"/>
              </p:cNvSpPr>
              <p:nvPr/>
            </p:nvSpPr>
            <p:spPr bwMode="auto">
              <a:xfrm>
                <a:off x="1008" y="2061"/>
                <a:ext cx="1577" cy="4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67500" tIns="35100" rIns="67500" bIns="35100" anchor="ctr">
                <a:spAutoFit/>
              </a:bodyPr>
              <a:lstStyle/>
              <a:p>
                <a:pPr algn="ctr">
                  <a:lnSpc>
                    <a:spcPct val="97000"/>
                  </a:lnSpc>
                  <a:buClr>
                    <a:srgbClr val="000000"/>
                  </a:buClr>
                  <a:buSzPct val="100000"/>
                  <a:tabLst>
                    <a:tab pos="0" algn="l"/>
                    <a:tab pos="342900" algn="l"/>
                    <a:tab pos="685800" algn="l"/>
                    <a:tab pos="1028700" algn="l"/>
                    <a:tab pos="1371600" algn="l"/>
                    <a:tab pos="1714500" algn="l"/>
                    <a:tab pos="2057400" algn="l"/>
                    <a:tab pos="2400300" algn="l"/>
                    <a:tab pos="2743200" algn="l"/>
                    <a:tab pos="3086100" algn="l"/>
                    <a:tab pos="3429000" algn="l"/>
                    <a:tab pos="3771900" algn="l"/>
                    <a:tab pos="4114800" algn="l"/>
                    <a:tab pos="4457700" algn="l"/>
                    <a:tab pos="4800600" algn="l"/>
                    <a:tab pos="5143500" algn="l"/>
                    <a:tab pos="5486400" algn="l"/>
                    <a:tab pos="5829300" algn="l"/>
                    <a:tab pos="6172200" algn="l"/>
                    <a:tab pos="6515100" algn="l"/>
                    <a:tab pos="6858000" algn="l"/>
                  </a:tabLst>
                </a:pPr>
                <a:r>
                  <a:rPr lang="en-GB" sz="1500" b="1" dirty="0">
                    <a:latin typeface="Bitstream Vera Sans" pitchFamily="34" charset="0"/>
                  </a:rPr>
                  <a:t>Bulk Storage </a:t>
                </a:r>
              </a:p>
              <a:p>
                <a:pPr algn="ctr">
                  <a:lnSpc>
                    <a:spcPct val="98000"/>
                  </a:lnSpc>
                  <a:buClr>
                    <a:srgbClr val="000000"/>
                  </a:buClr>
                  <a:buSzPct val="100000"/>
                  <a:tabLst>
                    <a:tab pos="0" algn="l"/>
                    <a:tab pos="342900" algn="l"/>
                    <a:tab pos="685800" algn="l"/>
                    <a:tab pos="1028700" algn="l"/>
                    <a:tab pos="1371600" algn="l"/>
                    <a:tab pos="1714500" algn="l"/>
                    <a:tab pos="2057400" algn="l"/>
                    <a:tab pos="2400300" algn="l"/>
                    <a:tab pos="2743200" algn="l"/>
                    <a:tab pos="3086100" algn="l"/>
                    <a:tab pos="3429000" algn="l"/>
                    <a:tab pos="3771900" algn="l"/>
                    <a:tab pos="4114800" algn="l"/>
                    <a:tab pos="4457700" algn="l"/>
                    <a:tab pos="4800600" algn="l"/>
                    <a:tab pos="5143500" algn="l"/>
                    <a:tab pos="5486400" algn="l"/>
                    <a:tab pos="5829300" algn="l"/>
                    <a:tab pos="6172200" algn="l"/>
                    <a:tab pos="6515100" algn="l"/>
                    <a:tab pos="6858000" algn="l"/>
                  </a:tabLst>
                </a:pPr>
                <a:r>
                  <a:rPr lang="en-GB" sz="1500" b="1" dirty="0">
                    <a:latin typeface="Bitstream Vera Sans" pitchFamily="34" charset="0"/>
                  </a:rPr>
                  <a:t>Place</a:t>
                </a:r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067300" y="2971804"/>
            <a:ext cx="2099867" cy="738188"/>
            <a:chOff x="3360" y="1920"/>
            <a:chExt cx="1628" cy="62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159" name="AutoShape 15"/>
            <p:cNvSpPr>
              <a:spLocks noChangeArrowheads="1"/>
            </p:cNvSpPr>
            <p:nvPr/>
          </p:nvSpPr>
          <p:spPr bwMode="auto">
            <a:xfrm>
              <a:off x="3360" y="1920"/>
              <a:ext cx="1628" cy="620"/>
            </a:xfrm>
            <a:prstGeom prst="roundRect">
              <a:avLst>
                <a:gd name="adj" fmla="val 157"/>
              </a:avLst>
            </a:prstGeom>
            <a:grp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360" y="1920"/>
              <a:ext cx="1625" cy="617"/>
              <a:chOff x="3360" y="1920"/>
              <a:chExt cx="1625" cy="617"/>
            </a:xfrm>
            <a:grpFill/>
          </p:grpSpPr>
          <p:sp>
            <p:nvSpPr>
              <p:cNvPr id="6161" name="AutoShape 17"/>
              <p:cNvSpPr>
                <a:spLocks noChangeArrowheads="1"/>
              </p:cNvSpPr>
              <p:nvPr/>
            </p:nvSpPr>
            <p:spPr bwMode="auto">
              <a:xfrm>
                <a:off x="3360" y="1920"/>
                <a:ext cx="1625" cy="617"/>
              </a:xfrm>
              <a:prstGeom prst="roundRect">
                <a:avLst>
                  <a:gd name="adj" fmla="val 162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6162" name="Text Box 18"/>
              <p:cNvSpPr txBox="1">
                <a:spLocks noChangeArrowheads="1"/>
              </p:cNvSpPr>
              <p:nvPr/>
            </p:nvSpPr>
            <p:spPr bwMode="auto">
              <a:xfrm>
                <a:off x="3360" y="1969"/>
                <a:ext cx="1625" cy="4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67500" tIns="35100" rIns="67500" bIns="35100" anchor="ctr">
                <a:spAutoFit/>
              </a:bodyPr>
              <a:lstStyle/>
              <a:p>
                <a:pPr algn="ctr">
                  <a:lnSpc>
                    <a:spcPct val="97000"/>
                  </a:lnSpc>
                  <a:buClr>
                    <a:srgbClr val="000000"/>
                  </a:buClr>
                  <a:buSzPct val="100000"/>
                  <a:tabLst>
                    <a:tab pos="0" algn="l"/>
                    <a:tab pos="342900" algn="l"/>
                    <a:tab pos="685800" algn="l"/>
                    <a:tab pos="1028700" algn="l"/>
                    <a:tab pos="1371600" algn="l"/>
                    <a:tab pos="1714500" algn="l"/>
                    <a:tab pos="2057400" algn="l"/>
                    <a:tab pos="2400300" algn="l"/>
                    <a:tab pos="2743200" algn="l"/>
                    <a:tab pos="3086100" algn="l"/>
                    <a:tab pos="3429000" algn="l"/>
                    <a:tab pos="3771900" algn="l"/>
                    <a:tab pos="4114800" algn="l"/>
                    <a:tab pos="4457700" algn="l"/>
                    <a:tab pos="4800600" algn="l"/>
                    <a:tab pos="5143500" algn="l"/>
                    <a:tab pos="5486400" algn="l"/>
                    <a:tab pos="5829300" algn="l"/>
                    <a:tab pos="6172200" algn="l"/>
                    <a:tab pos="6515100" algn="l"/>
                    <a:tab pos="6858000" algn="l"/>
                  </a:tabLst>
                </a:pPr>
                <a:r>
                  <a:rPr lang="en-GB" sz="1500" b="1" dirty="0">
                    <a:latin typeface="Bitstream Vera Sans" pitchFamily="34" charset="0"/>
                  </a:rPr>
                  <a:t>Rack/Bin Storage </a:t>
                </a:r>
              </a:p>
              <a:p>
                <a:pPr algn="ctr">
                  <a:lnSpc>
                    <a:spcPct val="98000"/>
                  </a:lnSpc>
                  <a:buClr>
                    <a:srgbClr val="000000"/>
                  </a:buClr>
                  <a:buSzPct val="100000"/>
                  <a:tabLst>
                    <a:tab pos="0" algn="l"/>
                    <a:tab pos="342900" algn="l"/>
                    <a:tab pos="685800" algn="l"/>
                    <a:tab pos="1028700" algn="l"/>
                    <a:tab pos="1371600" algn="l"/>
                    <a:tab pos="1714500" algn="l"/>
                    <a:tab pos="2057400" algn="l"/>
                    <a:tab pos="2400300" algn="l"/>
                    <a:tab pos="2743200" algn="l"/>
                    <a:tab pos="3086100" algn="l"/>
                    <a:tab pos="3429000" algn="l"/>
                    <a:tab pos="3771900" algn="l"/>
                    <a:tab pos="4114800" algn="l"/>
                    <a:tab pos="4457700" algn="l"/>
                    <a:tab pos="4800600" algn="l"/>
                    <a:tab pos="5143500" algn="l"/>
                    <a:tab pos="5486400" algn="l"/>
                    <a:tab pos="5829300" algn="l"/>
                    <a:tab pos="6172200" algn="l"/>
                    <a:tab pos="6515100" algn="l"/>
                    <a:tab pos="6858000" algn="l"/>
                  </a:tabLst>
                </a:pPr>
                <a:r>
                  <a:rPr lang="en-GB" sz="1500" b="1" dirty="0">
                    <a:latin typeface="Bitstream Vera Sans" pitchFamily="34" charset="0"/>
                  </a:rPr>
                  <a:t>Place</a:t>
                </a:r>
              </a:p>
            </p:txBody>
          </p:sp>
        </p:grp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2033588" y="3854052"/>
            <a:ext cx="5133579" cy="295274"/>
            <a:chOff x="1008" y="2661"/>
            <a:chExt cx="3980" cy="24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164" name="AutoShape 20"/>
            <p:cNvSpPr>
              <a:spLocks noChangeArrowheads="1"/>
            </p:cNvSpPr>
            <p:nvPr/>
          </p:nvSpPr>
          <p:spPr bwMode="auto">
            <a:xfrm>
              <a:off x="1008" y="2709"/>
              <a:ext cx="3980" cy="150"/>
            </a:xfrm>
            <a:prstGeom prst="roundRect">
              <a:avLst>
                <a:gd name="adj" fmla="val 667"/>
              </a:avLst>
            </a:prstGeom>
            <a:grp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1008" y="2661"/>
              <a:ext cx="3977" cy="248"/>
              <a:chOff x="1008" y="2661"/>
              <a:chExt cx="3977" cy="248"/>
            </a:xfrm>
            <a:grpFill/>
          </p:grpSpPr>
          <p:sp>
            <p:nvSpPr>
              <p:cNvPr id="6166" name="AutoShape 22"/>
              <p:cNvSpPr>
                <a:spLocks noChangeArrowheads="1"/>
              </p:cNvSpPr>
              <p:nvPr/>
            </p:nvSpPr>
            <p:spPr bwMode="auto">
              <a:xfrm>
                <a:off x="1008" y="2709"/>
                <a:ext cx="3977" cy="149"/>
              </a:xfrm>
              <a:prstGeom prst="roundRect">
                <a:avLst>
                  <a:gd name="adj" fmla="val 671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6167" name="Text Box 23"/>
              <p:cNvSpPr txBox="1">
                <a:spLocks noChangeArrowheads="1"/>
              </p:cNvSpPr>
              <p:nvPr/>
            </p:nvSpPr>
            <p:spPr bwMode="auto">
              <a:xfrm>
                <a:off x="1008" y="2661"/>
                <a:ext cx="3977" cy="2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67500" tIns="35100" rIns="67500" bIns="35100" anchor="ctr">
                <a:spAutoFit/>
              </a:bodyPr>
              <a:lstStyle/>
              <a:p>
                <a:pPr algn="ctr">
                  <a:lnSpc>
                    <a:spcPct val="97000"/>
                  </a:lnSpc>
                  <a:buClr>
                    <a:srgbClr val="000000"/>
                  </a:buClr>
                  <a:buSzPct val="100000"/>
                  <a:tabLst>
                    <a:tab pos="0" algn="l"/>
                    <a:tab pos="342900" algn="l"/>
                    <a:tab pos="685800" algn="l"/>
                    <a:tab pos="1028700" algn="l"/>
                    <a:tab pos="1371600" algn="l"/>
                    <a:tab pos="1714500" algn="l"/>
                    <a:tab pos="2057400" algn="l"/>
                    <a:tab pos="2400300" algn="l"/>
                    <a:tab pos="2743200" algn="l"/>
                    <a:tab pos="3086100" algn="l"/>
                    <a:tab pos="3429000" algn="l"/>
                    <a:tab pos="3771900" algn="l"/>
                    <a:tab pos="4114800" algn="l"/>
                    <a:tab pos="4457700" algn="l"/>
                    <a:tab pos="4800600" algn="l"/>
                    <a:tab pos="5143500" algn="l"/>
                    <a:tab pos="5486400" algn="l"/>
                    <a:tab pos="5829300" algn="l"/>
                    <a:tab pos="6172200" algn="l"/>
                    <a:tab pos="6515100" algn="l"/>
                    <a:tab pos="6858000" algn="l"/>
                  </a:tabLst>
                </a:pPr>
                <a:r>
                  <a:rPr lang="en-GB" sz="1500" b="1" dirty="0">
                    <a:latin typeface="Bitstream Vera Sans" pitchFamily="34" charset="0"/>
                  </a:rPr>
                  <a:t>Order Picking Section </a:t>
                </a:r>
              </a:p>
            </p:txBody>
          </p:sp>
        </p:grp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2016821" y="4311252"/>
            <a:ext cx="5133578" cy="295274"/>
            <a:chOff x="995" y="3045"/>
            <a:chExt cx="3980" cy="24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169" name="AutoShape 25"/>
            <p:cNvSpPr>
              <a:spLocks noChangeArrowheads="1"/>
            </p:cNvSpPr>
            <p:nvPr/>
          </p:nvSpPr>
          <p:spPr bwMode="auto">
            <a:xfrm>
              <a:off x="995" y="3093"/>
              <a:ext cx="3980" cy="149"/>
            </a:xfrm>
            <a:prstGeom prst="roundRect">
              <a:avLst>
                <a:gd name="adj" fmla="val 671"/>
              </a:avLst>
            </a:prstGeom>
            <a:grp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995" y="3045"/>
              <a:ext cx="3977" cy="248"/>
              <a:chOff x="995" y="3045"/>
              <a:chExt cx="3977" cy="248"/>
            </a:xfrm>
            <a:grpFill/>
          </p:grpSpPr>
          <p:sp>
            <p:nvSpPr>
              <p:cNvPr id="6171" name="AutoShape 27"/>
              <p:cNvSpPr>
                <a:spLocks noChangeArrowheads="1"/>
              </p:cNvSpPr>
              <p:nvPr/>
            </p:nvSpPr>
            <p:spPr bwMode="auto">
              <a:xfrm>
                <a:off x="995" y="3093"/>
                <a:ext cx="3977" cy="146"/>
              </a:xfrm>
              <a:prstGeom prst="roundRect">
                <a:avLst>
                  <a:gd name="adj" fmla="val 681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6172" name="Text Box 28"/>
              <p:cNvSpPr txBox="1">
                <a:spLocks noChangeArrowheads="1"/>
              </p:cNvSpPr>
              <p:nvPr/>
            </p:nvSpPr>
            <p:spPr bwMode="auto">
              <a:xfrm>
                <a:off x="995" y="3045"/>
                <a:ext cx="3977" cy="2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67500" tIns="35100" rIns="67500" bIns="35100" anchor="ctr">
                <a:spAutoFit/>
              </a:bodyPr>
              <a:lstStyle/>
              <a:p>
                <a:pPr algn="ctr">
                  <a:lnSpc>
                    <a:spcPct val="97000"/>
                  </a:lnSpc>
                  <a:buClr>
                    <a:srgbClr val="000000"/>
                  </a:buClr>
                  <a:buSzPct val="100000"/>
                  <a:tabLst>
                    <a:tab pos="0" algn="l"/>
                    <a:tab pos="342900" algn="l"/>
                    <a:tab pos="685800" algn="l"/>
                    <a:tab pos="1028700" algn="l"/>
                    <a:tab pos="1371600" algn="l"/>
                    <a:tab pos="1714500" algn="l"/>
                    <a:tab pos="2057400" algn="l"/>
                    <a:tab pos="2400300" algn="l"/>
                    <a:tab pos="2743200" algn="l"/>
                    <a:tab pos="3086100" algn="l"/>
                    <a:tab pos="3429000" algn="l"/>
                    <a:tab pos="3771900" algn="l"/>
                    <a:tab pos="4114800" algn="l"/>
                    <a:tab pos="4457700" algn="l"/>
                    <a:tab pos="4800600" algn="l"/>
                    <a:tab pos="5143500" algn="l"/>
                    <a:tab pos="5486400" algn="l"/>
                    <a:tab pos="5829300" algn="l"/>
                    <a:tab pos="6172200" algn="l"/>
                    <a:tab pos="6515100" algn="l"/>
                    <a:tab pos="6858000" algn="l"/>
                  </a:tabLst>
                </a:pPr>
                <a:r>
                  <a:rPr lang="en-GB" sz="1500" b="1" dirty="0">
                    <a:latin typeface="Bitstream Vera Sans" pitchFamily="34" charset="0"/>
                  </a:rPr>
                  <a:t>Packaging Section</a:t>
                </a:r>
              </a:p>
            </p:txBody>
          </p:sp>
        </p:grpSp>
      </p:grp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2033588" y="4743449"/>
            <a:ext cx="5133579" cy="295275"/>
            <a:chOff x="1008" y="3453"/>
            <a:chExt cx="3980" cy="24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174" name="AutoShape 30"/>
            <p:cNvSpPr>
              <a:spLocks noChangeArrowheads="1"/>
            </p:cNvSpPr>
            <p:nvPr/>
          </p:nvSpPr>
          <p:spPr bwMode="auto">
            <a:xfrm>
              <a:off x="1008" y="3459"/>
              <a:ext cx="3980" cy="234"/>
            </a:xfrm>
            <a:prstGeom prst="roundRect">
              <a:avLst>
                <a:gd name="adj" fmla="val 426"/>
              </a:avLst>
            </a:prstGeom>
            <a:grp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13" name="Group 31"/>
            <p:cNvGrpSpPr>
              <a:grpSpLocks/>
            </p:cNvGrpSpPr>
            <p:nvPr/>
          </p:nvGrpSpPr>
          <p:grpSpPr bwMode="auto">
            <a:xfrm>
              <a:off x="1008" y="3453"/>
              <a:ext cx="3977" cy="248"/>
              <a:chOff x="1008" y="3453"/>
              <a:chExt cx="3977" cy="248"/>
            </a:xfrm>
            <a:grpFill/>
          </p:grpSpPr>
          <p:sp>
            <p:nvSpPr>
              <p:cNvPr id="6176" name="AutoShape 32"/>
              <p:cNvSpPr>
                <a:spLocks noChangeArrowheads="1"/>
              </p:cNvSpPr>
              <p:nvPr/>
            </p:nvSpPr>
            <p:spPr bwMode="auto">
              <a:xfrm>
                <a:off x="1008" y="3459"/>
                <a:ext cx="3977" cy="231"/>
              </a:xfrm>
              <a:prstGeom prst="roundRect">
                <a:avLst>
                  <a:gd name="adj" fmla="val 431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6177" name="Text Box 33"/>
              <p:cNvSpPr txBox="1">
                <a:spLocks noChangeArrowheads="1"/>
              </p:cNvSpPr>
              <p:nvPr/>
            </p:nvSpPr>
            <p:spPr bwMode="auto">
              <a:xfrm>
                <a:off x="1008" y="3453"/>
                <a:ext cx="3977" cy="2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67500" tIns="35100" rIns="67500" bIns="35100" anchor="ctr">
                <a:spAutoFit/>
              </a:bodyPr>
              <a:lstStyle/>
              <a:p>
                <a:pPr algn="ctr">
                  <a:lnSpc>
                    <a:spcPct val="97000"/>
                  </a:lnSpc>
                  <a:buClr>
                    <a:srgbClr val="000000"/>
                  </a:buClr>
                  <a:buSzPct val="100000"/>
                  <a:tabLst>
                    <a:tab pos="0" algn="l"/>
                    <a:tab pos="342900" algn="l"/>
                    <a:tab pos="685800" algn="l"/>
                    <a:tab pos="1028700" algn="l"/>
                    <a:tab pos="1371600" algn="l"/>
                    <a:tab pos="1714500" algn="l"/>
                    <a:tab pos="2057400" algn="l"/>
                    <a:tab pos="2400300" algn="l"/>
                    <a:tab pos="2743200" algn="l"/>
                    <a:tab pos="3086100" algn="l"/>
                    <a:tab pos="3429000" algn="l"/>
                    <a:tab pos="3771900" algn="l"/>
                    <a:tab pos="4114800" algn="l"/>
                    <a:tab pos="4457700" algn="l"/>
                    <a:tab pos="4800600" algn="l"/>
                    <a:tab pos="5143500" algn="l"/>
                    <a:tab pos="5486400" algn="l"/>
                    <a:tab pos="5829300" algn="l"/>
                    <a:tab pos="6172200" algn="l"/>
                    <a:tab pos="6515100" algn="l"/>
                    <a:tab pos="6858000" algn="l"/>
                  </a:tabLst>
                </a:pPr>
                <a:r>
                  <a:rPr lang="en-GB" sz="1500" b="1" dirty="0">
                    <a:latin typeface="Bitstream Vera Sans" pitchFamily="34" charset="0"/>
                  </a:rPr>
                  <a:t>Material Dispatch Section</a:t>
                </a:r>
              </a:p>
            </p:txBody>
          </p:sp>
        </p:grpSp>
      </p:grpSp>
      <p:sp>
        <p:nvSpPr>
          <p:cNvPr id="6178" name="AutoShape 34"/>
          <p:cNvSpPr>
            <a:spLocks noChangeArrowheads="1"/>
          </p:cNvSpPr>
          <p:nvPr/>
        </p:nvSpPr>
        <p:spPr bwMode="auto">
          <a:xfrm>
            <a:off x="5129212" y="5086350"/>
            <a:ext cx="185738" cy="171450"/>
          </a:xfrm>
          <a:prstGeom prst="roundRect">
            <a:avLst>
              <a:gd name="adj" fmla="val 694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179" name="AutoShape 35"/>
          <p:cNvSpPr>
            <a:spLocks noChangeArrowheads="1"/>
          </p:cNvSpPr>
          <p:nvPr/>
        </p:nvSpPr>
        <p:spPr bwMode="auto">
          <a:xfrm>
            <a:off x="3705225" y="5086350"/>
            <a:ext cx="185738" cy="171450"/>
          </a:xfrm>
          <a:prstGeom prst="roundRect">
            <a:avLst>
              <a:gd name="adj" fmla="val 694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>
            <a:off x="4572000" y="2057400"/>
            <a:ext cx="1290" cy="400050"/>
          </a:xfrm>
          <a:prstGeom prst="line">
            <a:avLst/>
          </a:prstGeom>
          <a:noFill/>
          <a:ln w="5724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/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>
            <a:off x="4572000" y="2743200"/>
            <a:ext cx="1290" cy="1143000"/>
          </a:xfrm>
          <a:prstGeom prst="line">
            <a:avLst/>
          </a:prstGeom>
          <a:noFill/>
          <a:ln w="3816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/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>
            <a:off x="4076700" y="3314700"/>
            <a:ext cx="495300" cy="1191"/>
          </a:xfrm>
          <a:prstGeom prst="line">
            <a:avLst/>
          </a:prstGeom>
          <a:noFill/>
          <a:ln w="38160">
            <a:solidFill>
              <a:schemeClr val="accent5">
                <a:lumMod val="20000"/>
                <a:lumOff val="80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sz="1350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>
            <a:off x="4572000" y="3314700"/>
            <a:ext cx="495300" cy="1191"/>
          </a:xfrm>
          <a:prstGeom prst="line">
            <a:avLst/>
          </a:prstGeom>
          <a:noFill/>
          <a:ln w="38160">
            <a:solidFill>
              <a:schemeClr val="accent5">
                <a:lumMod val="20000"/>
                <a:lumOff val="80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sz="1350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>
            <a:off x="4572000" y="4114800"/>
            <a:ext cx="1290" cy="228600"/>
          </a:xfrm>
          <a:prstGeom prst="line">
            <a:avLst/>
          </a:prstGeom>
          <a:noFill/>
          <a:ln w="3816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/>
          </a:p>
        </p:txBody>
      </p:sp>
      <p:sp>
        <p:nvSpPr>
          <p:cNvPr id="6185" name="Line 41"/>
          <p:cNvSpPr>
            <a:spLocks noChangeShapeType="1"/>
          </p:cNvSpPr>
          <p:nvPr/>
        </p:nvSpPr>
        <p:spPr bwMode="auto">
          <a:xfrm>
            <a:off x="4572000" y="4572000"/>
            <a:ext cx="1290" cy="228600"/>
          </a:xfrm>
          <a:prstGeom prst="line">
            <a:avLst/>
          </a:prstGeom>
          <a:noFill/>
          <a:ln w="3816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/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>
            <a:off x="4572000" y="5086350"/>
            <a:ext cx="0" cy="228600"/>
          </a:xfrm>
          <a:prstGeom prst="line">
            <a:avLst/>
          </a:prstGeom>
          <a:noFill/>
          <a:ln w="5724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/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1785937" y="1087229"/>
            <a:ext cx="6331844" cy="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500" tIns="35100" rIns="67500" bIns="351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b="1" dirty="0">
                <a:solidFill>
                  <a:schemeClr val="tx2"/>
                </a:solidFill>
              </a:rPr>
              <a:t>Typical Warehouse Layout</a:t>
            </a:r>
          </a:p>
        </p:txBody>
      </p:sp>
    </p:spTree>
    <p:extLst>
      <p:ext uri="{BB962C8B-B14F-4D97-AF65-F5344CB8AC3E}">
        <p14:creationId xmlns:p14="http://schemas.microsoft.com/office/powerpoint/2010/main" val="133155693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857250" y="951595"/>
            <a:ext cx="7429500" cy="5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3200" b="1" dirty="0">
                <a:solidFill>
                  <a:schemeClr val="tx2"/>
                </a:solidFill>
              </a:rPr>
              <a:t>Types of Warehouses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96554" y="1753198"/>
            <a:ext cx="7429500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Captive warehouse</a:t>
            </a:r>
          </a:p>
          <a:p>
            <a:pPr marL="1428750" lvl="2" indent="-342900">
              <a:lnSpc>
                <a:spcPct val="98000"/>
              </a:lnSpc>
              <a:buClr>
                <a:srgbClr val="000000"/>
              </a:buClr>
              <a:buSzPct val="80000"/>
              <a:buBlip>
                <a:blip r:embed="rId3"/>
              </a:buBlip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Located inside the factory premises</a:t>
            </a:r>
          </a:p>
          <a:p>
            <a:pPr marL="1428750" lvl="2" indent="-342900">
              <a:lnSpc>
                <a:spcPct val="98000"/>
              </a:lnSpc>
              <a:buClr>
                <a:srgbClr val="000000"/>
              </a:buClr>
              <a:buSzPct val="80000"/>
              <a:buBlip>
                <a:blip r:embed="rId3"/>
              </a:buBlip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For monitoring excisable goods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GB" sz="2400" b="1" dirty="0"/>
          </a:p>
          <a:p>
            <a:pPr marL="342900" indent="-342900"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Field warehouse</a:t>
            </a:r>
          </a:p>
          <a:p>
            <a:pPr marL="1428750" lvl="2" indent="-342900">
              <a:lnSpc>
                <a:spcPct val="98000"/>
              </a:lnSpc>
              <a:buClr>
                <a:srgbClr val="000000"/>
              </a:buClr>
              <a:buSzPct val="80000"/>
              <a:buBlip>
                <a:blip r:embed="rId3"/>
              </a:buBlip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Located near the place of consumption </a:t>
            </a:r>
          </a:p>
          <a:p>
            <a:pPr marL="1428750" lvl="2" indent="-342900">
              <a:lnSpc>
                <a:spcPct val="98000"/>
              </a:lnSpc>
              <a:buClr>
                <a:srgbClr val="000000"/>
              </a:buClr>
              <a:buSzPct val="80000"/>
              <a:buBlip>
                <a:blip r:embed="rId3"/>
              </a:buBlip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For servicing the customers and channel partners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GB" sz="2400" b="1" dirty="0"/>
          </a:p>
          <a:p>
            <a:pPr marL="342900" indent="-342900"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Customs warehouse</a:t>
            </a:r>
          </a:p>
          <a:p>
            <a:pPr marL="1428750" lvl="2" indent="-342900">
              <a:lnSpc>
                <a:spcPct val="98000"/>
              </a:lnSpc>
              <a:buClr>
                <a:srgbClr val="000000"/>
              </a:buClr>
              <a:buSzPct val="80000"/>
              <a:buBlip>
                <a:blip r:embed="rId3"/>
              </a:buBlip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Located near to air and sea ports</a:t>
            </a:r>
          </a:p>
          <a:p>
            <a:pPr marL="1428750" lvl="2" indent="-342900">
              <a:lnSpc>
                <a:spcPct val="98000"/>
              </a:lnSpc>
              <a:buClr>
                <a:srgbClr val="000000"/>
              </a:buClr>
              <a:buSzPct val="80000"/>
              <a:buBlip>
                <a:blip r:embed="rId3"/>
              </a:buBlip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For goods meant for imports and exports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1698272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857250" y="951595"/>
            <a:ext cx="7429500" cy="5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3200" b="1" dirty="0">
                <a:solidFill>
                  <a:schemeClr val="tx2"/>
                </a:solidFill>
              </a:rPr>
              <a:t>Warehouse Options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96554" y="2250792"/>
            <a:ext cx="7429500" cy="1902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b="1" dirty="0"/>
              <a:t>Private Warehouse</a:t>
            </a:r>
          </a:p>
          <a:p>
            <a:pPr marL="342900" indent="-342900"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GB" sz="2400" b="1" dirty="0"/>
          </a:p>
          <a:p>
            <a:pPr marL="342900" indent="-342900"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b="1" dirty="0"/>
              <a:t>Public Warehouse</a:t>
            </a:r>
          </a:p>
          <a:p>
            <a:pPr marL="342900" indent="-342900"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GB" sz="2400" b="1" dirty="0"/>
          </a:p>
          <a:p>
            <a:pPr marL="342900" indent="-342900"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b="1" dirty="0"/>
              <a:t>Contract Warehouse</a:t>
            </a:r>
          </a:p>
        </p:txBody>
      </p:sp>
    </p:spTree>
    <p:extLst>
      <p:ext uri="{BB962C8B-B14F-4D97-AF65-F5344CB8AC3E}">
        <p14:creationId xmlns:p14="http://schemas.microsoft.com/office/powerpoint/2010/main" val="318349021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8" name="Text Box 86"/>
          <p:cNvSpPr txBox="1">
            <a:spLocks noChangeArrowheads="1"/>
          </p:cNvSpPr>
          <p:nvPr/>
        </p:nvSpPr>
        <p:spPr bwMode="auto">
          <a:xfrm>
            <a:off x="857250" y="543092"/>
            <a:ext cx="7429500" cy="60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3600" b="1" dirty="0">
                <a:solidFill>
                  <a:schemeClr val="tx2"/>
                </a:solidFill>
              </a:rPr>
              <a:t>Storage Alternatives</a:t>
            </a:r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500672"/>
              </p:ext>
            </p:extLst>
          </p:nvPr>
        </p:nvGraphicFramePr>
        <p:xfrm>
          <a:off x="857250" y="1431234"/>
          <a:ext cx="7809671" cy="4883672"/>
        </p:xfrm>
        <a:graphic>
          <a:graphicData uri="http://schemas.openxmlformats.org/drawingml/2006/table">
            <a:tbl>
              <a:tblPr/>
              <a:tblGrid>
                <a:gridCol w="288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2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30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Factors</a:t>
                      </a:r>
                    </a:p>
                  </a:txBody>
                  <a:tcPr marL="6202" marR="6202" marT="6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Private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WH</a:t>
                      </a:r>
                    </a:p>
                  </a:txBody>
                  <a:tcPr marL="6202" marR="6202" marT="6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Public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WH</a:t>
                      </a:r>
                    </a:p>
                  </a:txBody>
                  <a:tcPr marL="6202" marR="6202" marT="6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Contract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WH</a:t>
                      </a:r>
                    </a:p>
                  </a:txBody>
                  <a:tcPr marL="6202" marR="6202" marT="6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5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Investment</a:t>
                      </a:r>
                    </a:p>
                  </a:txBody>
                  <a:tcPr marL="6202" marR="6202" marT="6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Very high</a:t>
                      </a:r>
                    </a:p>
                  </a:txBody>
                  <a:tcPr marL="6202" marR="6202" marT="6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None</a:t>
                      </a:r>
                    </a:p>
                  </a:txBody>
                  <a:tcPr marL="6202" marR="6202" marT="6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Very less</a:t>
                      </a:r>
                    </a:p>
                  </a:txBody>
                  <a:tcPr marL="6202" marR="6202" marT="6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5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Controls</a:t>
                      </a:r>
                    </a:p>
                  </a:txBody>
                  <a:tcPr marL="6202" marR="6202" marT="6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High </a:t>
                      </a:r>
                    </a:p>
                  </a:txBody>
                  <a:tcPr marL="6202" marR="6202" marT="6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Low</a:t>
                      </a:r>
                    </a:p>
                  </a:txBody>
                  <a:tcPr marL="6202" marR="6202" marT="6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Medium</a:t>
                      </a:r>
                    </a:p>
                  </a:txBody>
                  <a:tcPr marL="6202" marR="6202" marT="6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6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Operation Flexibility</a:t>
                      </a:r>
                    </a:p>
                  </a:txBody>
                  <a:tcPr marL="6202" marR="6202" marT="6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High </a:t>
                      </a:r>
                    </a:p>
                  </a:txBody>
                  <a:tcPr marL="6202" marR="6202" marT="6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Low</a:t>
                      </a:r>
                    </a:p>
                  </a:txBody>
                  <a:tcPr marL="6202" marR="6202" marT="6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Medium</a:t>
                      </a:r>
                    </a:p>
                  </a:txBody>
                  <a:tcPr marL="6202" marR="6202" marT="6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95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Cost per unit stored</a:t>
                      </a:r>
                    </a:p>
                  </a:txBody>
                  <a:tcPr marL="6202" marR="6202" marT="6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Inversely related to volumes</a:t>
                      </a:r>
                    </a:p>
                  </a:txBody>
                  <a:tcPr marL="6202" marR="6202" marT="6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Low</a:t>
                      </a:r>
                    </a:p>
                  </a:txBody>
                  <a:tcPr marL="6202" marR="6202" marT="6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Inversely related to volumes</a:t>
                      </a:r>
                    </a:p>
                  </a:txBody>
                  <a:tcPr marL="6202" marR="6202" marT="6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5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Risk</a:t>
                      </a:r>
                    </a:p>
                  </a:txBody>
                  <a:tcPr marL="6202" marR="6202" marT="6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High </a:t>
                      </a:r>
                    </a:p>
                  </a:txBody>
                  <a:tcPr marL="6202" marR="6202" marT="6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Low</a:t>
                      </a:r>
                    </a:p>
                  </a:txBody>
                  <a:tcPr marL="6202" marR="6202" marT="6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Medium</a:t>
                      </a:r>
                    </a:p>
                  </a:txBody>
                  <a:tcPr marL="6202" marR="6202" marT="6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17310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857250" y="224068"/>
            <a:ext cx="7429500" cy="60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3600" b="1" dirty="0">
                <a:solidFill>
                  <a:schemeClr val="tx2"/>
                </a:solidFill>
              </a:rPr>
              <a:t>Warehouse Functions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182487" y="1396519"/>
            <a:ext cx="642942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Material Storage Functions</a:t>
            </a:r>
          </a:p>
          <a:p>
            <a:pPr marL="1257300" lvl="2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Stock holding</a:t>
            </a:r>
          </a:p>
          <a:p>
            <a:pPr marL="1257300" lvl="2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Consolidation</a:t>
            </a:r>
          </a:p>
          <a:p>
            <a:pPr marL="1257300" lvl="2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Break bulk</a:t>
            </a:r>
          </a:p>
          <a:p>
            <a:pPr marL="1257300" lvl="2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Cross docking</a:t>
            </a:r>
          </a:p>
          <a:p>
            <a:pPr marL="1257300" lvl="2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Processing</a:t>
            </a:r>
          </a:p>
          <a:p>
            <a:pPr marL="1257300" lvl="2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Postponement</a:t>
            </a:r>
          </a:p>
          <a:p>
            <a:pPr marL="1257300" lvl="2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Assortment</a:t>
            </a:r>
          </a:p>
          <a:p>
            <a:pPr marL="1257300" lvl="2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Mixing/assembling</a:t>
            </a:r>
          </a:p>
          <a:p>
            <a:pPr marL="1257300" lvl="2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Packaging and labelling</a:t>
            </a:r>
          </a:p>
          <a:p>
            <a:pPr marL="342900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Material handling Function</a:t>
            </a:r>
          </a:p>
          <a:p>
            <a:pPr marL="342900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Order filling</a:t>
            </a:r>
          </a:p>
          <a:p>
            <a:pPr marL="342900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Information handling</a:t>
            </a:r>
          </a:p>
        </p:txBody>
      </p:sp>
    </p:spTree>
    <p:extLst>
      <p:ext uri="{BB962C8B-B14F-4D97-AF65-F5344CB8AC3E}">
        <p14:creationId xmlns:p14="http://schemas.microsoft.com/office/powerpoint/2010/main" val="152878184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 noChangeArrowheads="1"/>
          </p:cNvSpPr>
          <p:nvPr/>
        </p:nvSpPr>
        <p:spPr bwMode="auto">
          <a:xfrm>
            <a:off x="1792389" y="1320404"/>
            <a:ext cx="6331843" cy="857250"/>
          </a:xfrm>
          <a:prstGeom prst="roundRect">
            <a:avLst>
              <a:gd name="adj" fmla="val 13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928662" y="951595"/>
            <a:ext cx="7305675" cy="5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500" tIns="35100" rIns="67500" bIns="351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3200" b="1" dirty="0">
                <a:solidFill>
                  <a:schemeClr val="tx2"/>
                </a:solidFill>
              </a:rPr>
              <a:t>Warehouse Layout Design Guidelines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6553" y="2019863"/>
            <a:ext cx="70377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Make maximum use of available area.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itchFamily="50" charset="0"/>
              <a:buChar char="q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GB" sz="2400" dirty="0"/>
          </a:p>
          <a:p>
            <a:pPr marL="342900" indent="-342900"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Use ‘unitized‘ load system.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itchFamily="50" charset="0"/>
              <a:buChar char="q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GB" sz="2400" dirty="0"/>
          </a:p>
          <a:p>
            <a:pPr marL="342900" indent="-342900"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Minimize the goods movement by proper storage locations.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itchFamily="50" charset="0"/>
              <a:buChar char="q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GB" sz="2400" dirty="0"/>
          </a:p>
          <a:p>
            <a:pPr marL="342900" indent="-342900"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Provide flexibility for changes in future.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itchFamily="50" charset="0"/>
              <a:buChar char="q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GB" sz="2400" dirty="0"/>
          </a:p>
          <a:p>
            <a:pPr marL="342900" indent="-342900"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Design for safe, clean and secure space.</a:t>
            </a:r>
          </a:p>
        </p:txBody>
      </p:sp>
    </p:spTree>
    <p:extLst>
      <p:ext uri="{BB962C8B-B14F-4D97-AF65-F5344CB8AC3E}">
        <p14:creationId xmlns:p14="http://schemas.microsoft.com/office/powerpoint/2010/main" val="139656828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6459</TotalTime>
  <Words>472</Words>
  <Application>Microsoft Office PowerPoint</Application>
  <PresentationFormat>On-screen Show (4:3)</PresentationFormat>
  <Paragraphs>143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Bitstream Vera Sans</vt:lpstr>
      <vt:lpstr>Calibri</vt:lpstr>
      <vt:lpstr>Franklin Gothic Book</vt:lpstr>
      <vt:lpstr>Tahoma</vt:lpstr>
      <vt:lpstr>Verdana</vt:lpstr>
      <vt:lpstr>Wingdings</vt:lpstr>
      <vt:lpstr>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shweta kishore</dc:creator>
  <cp:lastModifiedBy>Gayatri Kaple</cp:lastModifiedBy>
  <cp:revision>18</cp:revision>
  <dcterms:created xsi:type="dcterms:W3CDTF">2017-11-13T09:53:02Z</dcterms:created>
  <dcterms:modified xsi:type="dcterms:W3CDTF">2019-09-30T10:30:36Z</dcterms:modified>
</cp:coreProperties>
</file>