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7" r:id="rId2"/>
    <p:sldId id="343" r:id="rId3"/>
    <p:sldId id="344" r:id="rId4"/>
    <p:sldId id="262" r:id="rId5"/>
    <p:sldId id="327" r:id="rId6"/>
    <p:sldId id="359" r:id="rId7"/>
    <p:sldId id="328" r:id="rId8"/>
    <p:sldId id="349" r:id="rId9"/>
    <p:sldId id="350" r:id="rId10"/>
    <p:sldId id="351" r:id="rId11"/>
    <p:sldId id="352" r:id="rId12"/>
    <p:sldId id="329" r:id="rId13"/>
    <p:sldId id="345" r:id="rId14"/>
    <p:sldId id="353" r:id="rId15"/>
    <p:sldId id="354" r:id="rId16"/>
    <p:sldId id="355" r:id="rId17"/>
    <p:sldId id="333" r:id="rId18"/>
    <p:sldId id="339" r:id="rId19"/>
    <p:sldId id="360" r:id="rId20"/>
    <p:sldId id="268" r:id="rId21"/>
    <p:sldId id="269" r:id="rId22"/>
    <p:sldId id="270" r:id="rId23"/>
    <p:sldId id="271" r:id="rId24"/>
    <p:sldId id="272" r:id="rId25"/>
    <p:sldId id="276" r:id="rId26"/>
    <p:sldId id="365" r:id="rId27"/>
    <p:sldId id="361" r:id="rId28"/>
    <p:sldId id="362" r:id="rId29"/>
    <p:sldId id="363" r:id="rId30"/>
    <p:sldId id="364" r:id="rId31"/>
    <p:sldId id="322" r:id="rId32"/>
    <p:sldId id="278" r:id="rId33"/>
    <p:sldId id="291" r:id="rId34"/>
    <p:sldId id="292" r:id="rId35"/>
    <p:sldId id="281" r:id="rId36"/>
    <p:sldId id="321" r:id="rId37"/>
    <p:sldId id="357" r:id="rId38"/>
    <p:sldId id="320" r:id="rId39"/>
    <p:sldId id="314" r:id="rId40"/>
    <p:sldId id="315" r:id="rId41"/>
    <p:sldId id="316" r:id="rId42"/>
    <p:sldId id="317" r:id="rId43"/>
    <p:sldId id="356" r:id="rId44"/>
    <p:sldId id="318" r:id="rId45"/>
    <p:sldId id="319" r:id="rId46"/>
    <p:sldId id="290" r:id="rId47"/>
    <p:sldId id="358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 varScale="1">
        <p:scale>
          <a:sx n="37" d="100"/>
          <a:sy n="37" d="100"/>
        </p:scale>
        <p:origin x="9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C7888-A703-4008-8BC2-1C60CC9396DD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0B188-3990-468E-9924-95FA95F4B2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566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ntainerization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ost.com/prod/servlet/press-release.pag?Src=RSS&amp;docid=176131850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indiastat.com/table/transport/30/trafficatmajorportsofindia/449979/55830/data.aspx" TargetMode="External"/><Relationship Id="rId5" Type="http://schemas.openxmlformats.org/officeDocument/2006/relationships/hyperlink" Target="http://articles.economictimes.indiatimes.com/2011-11-06/news/30366543_1_export-target-export-destinations-foreign-trade-policy" TargetMode="External"/><Relationship Id="rId4" Type="http://schemas.openxmlformats.org/officeDocument/2006/relationships/hyperlink" Target="http://www.iimahd.ernet.in/~graghu/container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F4B2E-05EC-4CA7-A4A7-1173553811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55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F4B2E-05EC-4CA7-A4A7-1173553811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6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F4B2E-05EC-4CA7-A4A7-11735538119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7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http://en.wikipedia.org/wiki/Containerization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FAC85-42FA-40E1-85A9-19FC19FFB6F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0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http://www.frost.com/prod/servlet/press-release.pag?Src=RSS&amp;docid=176131850</a:t>
            </a:r>
            <a:endParaRPr lang="en-US" dirty="0"/>
          </a:p>
          <a:p>
            <a:r>
              <a:rPr lang="en-US" dirty="0">
                <a:hlinkClick r:id="rId4"/>
              </a:rPr>
              <a:t>http://www.iimahd.ernet.in/~graghu/container.pdf</a:t>
            </a:r>
            <a:endParaRPr lang="en-US" dirty="0"/>
          </a:p>
          <a:p>
            <a:r>
              <a:rPr lang="en-US" dirty="0">
                <a:hlinkClick r:id="rId5"/>
              </a:rPr>
              <a:t>http://articles.economictimes.indiatimes.com/2011-11-06/news/30366543_1_export-target-export-destinations-foreign-trade-policy</a:t>
            </a:r>
            <a:endParaRPr lang="en-US" dirty="0"/>
          </a:p>
          <a:p>
            <a:r>
              <a:rPr lang="en-US" dirty="0">
                <a:hlinkClick r:id="rId6"/>
              </a:rPr>
              <a:t>http://www.indiastat.com/table/transport/30/trafficatmajorportsofindia/449979/55830/data.aspx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FAC85-42FA-40E1-85A9-19FC19FFB6F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8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2C6E-E7A9-485C-8A22-5CC7E5511FAC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E8D-32A6-4F51-94B6-52EC02FA81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044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2C6E-E7A9-485C-8A22-5CC7E5511FAC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E8D-32A6-4F51-94B6-52EC02FA81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518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2C6E-E7A9-485C-8A22-5CC7E5511FAC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E8D-32A6-4F51-94B6-52EC02FA81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9467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es-ES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es-ES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es-ES"/>
              <a:t>Haga clic para modificar el estilo de subtítulo del patrón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2000" baseline="0"/>
            </a:lvl1pPr>
          </a:lstStyle>
          <a:p>
            <a:r>
              <a:rPr kumimoji="0" lang="es-ES"/>
              <a:t>Logotipo de la compañía</a:t>
            </a:r>
          </a:p>
        </p:txBody>
      </p:sp>
    </p:spTree>
    <p:extLst>
      <p:ext uri="{BB962C8B-B14F-4D97-AF65-F5344CB8AC3E}">
        <p14:creationId xmlns:p14="http://schemas.microsoft.com/office/powerpoint/2010/main" val="30033116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2C6E-E7A9-485C-8A22-5CC7E5511FAC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E8D-32A6-4F51-94B6-52EC02FA81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654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2C6E-E7A9-485C-8A22-5CC7E5511FAC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E8D-32A6-4F51-94B6-52EC02FA81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030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2C6E-E7A9-485C-8A22-5CC7E5511FAC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E8D-32A6-4F51-94B6-52EC02FA81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970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2C6E-E7A9-485C-8A22-5CC7E5511FAC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E8D-32A6-4F51-94B6-52EC02FA81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680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2C6E-E7A9-485C-8A22-5CC7E5511FAC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E8D-32A6-4F51-94B6-52EC02FA81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235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2C6E-E7A9-485C-8A22-5CC7E5511FAC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E8D-32A6-4F51-94B6-52EC02FA81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198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2C6E-E7A9-485C-8A22-5CC7E5511FAC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E8D-32A6-4F51-94B6-52EC02FA81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251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2C6E-E7A9-485C-8A22-5CC7E5511FAC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E8D-32A6-4F51-94B6-52EC02FA81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582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32C6E-E7A9-485C-8A22-5CC7E5511FAC}" type="datetimeFigureOut">
              <a:rPr lang="en-IN" smtClean="0"/>
              <a:t>21-09-2020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3DE8D-32A6-4F51-94B6-52EC02FA81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45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981200" y="2345634"/>
            <a:ext cx="6400800" cy="1504979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4400" b="1" dirty="0">
                <a:solidFill>
                  <a:schemeClr val="tx1"/>
                </a:solidFill>
                <a:latin typeface="Arial Black" panose="020B0A04020102020204" pitchFamily="34" charset="0"/>
              </a:rPr>
              <a:t>Transportation Management in SC</a:t>
            </a:r>
            <a:endParaRPr lang="en-US" altLang="en-US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http://t0.gstatic.com/images?q=tbn:ANd9GcSq8Nn2lUl1CUInHVIPNS2vmK156s2pPJ_6jOJMqpzGxc0aCivdF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828" y="3956631"/>
            <a:ext cx="5393635" cy="2609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1820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Water transport uses ships and large commercial vessels that carry billions of tons of cargo.</a:t>
            </a:r>
          </a:p>
          <a:p>
            <a:pPr>
              <a:lnSpc>
                <a:spcPct val="17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Water transport is used primarily for the movement of large bulk commodity shipments and it is the cheapest mode for carrying such load. </a:t>
            </a:r>
          </a:p>
          <a:p>
            <a:pPr>
              <a:lnSpc>
                <a:spcPct val="17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Water transport is particularly effective for significantly large quantities of goods that are non-perishable in nature and for cities or states that have water access.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/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/>
            <a:r>
              <a:rPr lang="en-US" u="sng" dirty="0">
                <a:latin typeface="Times New Roman" pitchFamily="18" charset="0"/>
                <a:cs typeface="Times New Roman" pitchFamily="18" charset="0"/>
              </a:rPr>
              <a:t>Water </a:t>
            </a:r>
          </a:p>
        </p:txBody>
      </p:sp>
    </p:spTree>
    <p:extLst>
      <p:ext uri="{BB962C8B-B14F-4D97-AF65-F5344CB8AC3E}">
        <p14:creationId xmlns:p14="http://schemas.microsoft.com/office/powerpoint/2010/main" val="1556140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1"/>
          <p:cNvSpPr>
            <a:spLocks noChangeArrowheads="1"/>
          </p:cNvSpPr>
          <p:nvPr/>
        </p:nvSpPr>
        <p:spPr bwMode="auto">
          <a:xfrm>
            <a:off x="1150938" y="617538"/>
            <a:ext cx="7793037" cy="1143000"/>
          </a:xfrm>
          <a:prstGeom prst="roundRect">
            <a:avLst>
              <a:gd name="adj" fmla="val 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294" name="Group 2"/>
          <p:cNvGrpSpPr>
            <a:grpSpLocks/>
          </p:cNvGrpSpPr>
          <p:nvPr/>
        </p:nvGrpSpPr>
        <p:grpSpPr bwMode="auto">
          <a:xfrm>
            <a:off x="285750" y="2676525"/>
            <a:ext cx="4137025" cy="2657475"/>
            <a:chOff x="180" y="1584"/>
            <a:chExt cx="2606" cy="1674"/>
          </a:xfrm>
        </p:grpSpPr>
        <p:sp>
          <p:nvSpPr>
            <p:cNvPr id="12301" name="AutoShape 3"/>
            <p:cNvSpPr>
              <a:spLocks noChangeArrowheads="1"/>
            </p:cNvSpPr>
            <p:nvPr/>
          </p:nvSpPr>
          <p:spPr bwMode="auto">
            <a:xfrm>
              <a:off x="180" y="1584"/>
              <a:ext cx="2606" cy="1674"/>
            </a:xfrm>
            <a:prstGeom prst="roundRect">
              <a:avLst>
                <a:gd name="adj" fmla="val 56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2302" name="Group 10"/>
            <p:cNvGrpSpPr>
              <a:grpSpLocks/>
            </p:cNvGrpSpPr>
            <p:nvPr/>
          </p:nvGrpSpPr>
          <p:grpSpPr bwMode="auto">
            <a:xfrm>
              <a:off x="180" y="1584"/>
              <a:ext cx="2603" cy="1671"/>
              <a:chOff x="180" y="1584"/>
              <a:chExt cx="2603" cy="1671"/>
            </a:xfrm>
          </p:grpSpPr>
          <p:sp>
            <p:nvSpPr>
              <p:cNvPr id="12303" name="AutoShape 5"/>
              <p:cNvSpPr>
                <a:spLocks noChangeArrowheads="1"/>
              </p:cNvSpPr>
              <p:nvPr/>
            </p:nvSpPr>
            <p:spPr bwMode="auto">
              <a:xfrm>
                <a:off x="180" y="1584"/>
                <a:ext cx="2602" cy="1671"/>
              </a:xfrm>
              <a:prstGeom prst="roundRect">
                <a:avLst>
                  <a:gd name="adj" fmla="val 5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4" name="Text Box 6"/>
              <p:cNvSpPr txBox="1">
                <a:spLocks noChangeArrowheads="1"/>
              </p:cNvSpPr>
              <p:nvPr/>
            </p:nvSpPr>
            <p:spPr bwMode="auto">
              <a:xfrm>
                <a:off x="181" y="1632"/>
                <a:ext cx="2602" cy="1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9000"/>
                  </a:lnSpc>
                  <a:buClr>
                    <a:srgbClr val="000000"/>
                  </a:buClr>
                  <a:buSzPct val="100000"/>
                  <a:buFont typeface="Tahoma" panose="020B0604030504040204" pitchFamily="34" charset="0"/>
                  <a:buNone/>
                </a:pPr>
                <a:r>
                  <a:rPr lang="en-GB" altLang="en-US" sz="2800" b="1" u="sng" dirty="0">
                    <a:latin typeface="Calibri" panose="020F0502020204030204" pitchFamily="34" charset="0"/>
                  </a:rPr>
                  <a:t>Advantages</a:t>
                </a:r>
              </a:p>
              <a:p>
                <a:pPr eaLnBrk="1" hangingPunct="1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600" dirty="0">
                    <a:latin typeface="Calibri" panose="020F0502020204030204" pitchFamily="34" charset="0"/>
                  </a:rPr>
                  <a:t>•  Cheapest freight cost</a:t>
                </a:r>
              </a:p>
              <a:p>
                <a:pPr eaLnBrk="1" hangingPunct="1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600" dirty="0">
                    <a:latin typeface="Calibri" panose="020F0502020204030204" pitchFamily="34" charset="0"/>
                  </a:rPr>
                  <a:t>•  No capacity constraints</a:t>
                </a:r>
              </a:p>
              <a:p>
                <a:pPr eaLnBrk="1" hangingPunct="1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600" dirty="0">
                    <a:latin typeface="Calibri" panose="020F0502020204030204" pitchFamily="34" charset="0"/>
                  </a:rPr>
                  <a:t>•  Size and shape no bar</a:t>
                </a:r>
              </a:p>
              <a:p>
                <a:pPr eaLnBrk="1" hangingPunct="1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600" dirty="0">
                    <a:latin typeface="Calibri" panose="020F0502020204030204" pitchFamily="34" charset="0"/>
                  </a:rPr>
                  <a:t>• less environmental</a:t>
                </a:r>
                <a:br>
                  <a:rPr lang="en-GB" altLang="en-US" sz="2600" dirty="0">
                    <a:latin typeface="Calibri" panose="020F0502020204030204" pitchFamily="34" charset="0"/>
                  </a:rPr>
                </a:br>
                <a:r>
                  <a:rPr lang="en-GB" altLang="en-US" sz="2600" dirty="0">
                    <a:latin typeface="Calibri" panose="020F0502020204030204" pitchFamily="34" charset="0"/>
                  </a:rPr>
                  <a:t>    problems</a:t>
                </a:r>
              </a:p>
            </p:txBody>
          </p:sp>
        </p:grpSp>
      </p:grp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4545013" y="2692400"/>
            <a:ext cx="4141787" cy="3053334"/>
            <a:chOff x="2863" y="1584"/>
            <a:chExt cx="2781" cy="1661"/>
          </a:xfrm>
        </p:grpSpPr>
        <p:sp>
          <p:nvSpPr>
            <p:cNvPr id="12297" name="AutoShape 8"/>
            <p:cNvSpPr>
              <a:spLocks noChangeArrowheads="1"/>
            </p:cNvSpPr>
            <p:nvPr/>
          </p:nvSpPr>
          <p:spPr bwMode="auto">
            <a:xfrm>
              <a:off x="2863" y="1584"/>
              <a:ext cx="2781" cy="1661"/>
            </a:xfrm>
            <a:prstGeom prst="roundRect">
              <a:avLst>
                <a:gd name="adj" fmla="val 60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2298" name="Group 15"/>
            <p:cNvGrpSpPr>
              <a:grpSpLocks/>
            </p:cNvGrpSpPr>
            <p:nvPr/>
          </p:nvGrpSpPr>
          <p:grpSpPr bwMode="auto">
            <a:xfrm>
              <a:off x="2863" y="1584"/>
              <a:ext cx="2778" cy="1658"/>
              <a:chOff x="2863" y="1584"/>
              <a:chExt cx="2778" cy="1658"/>
            </a:xfrm>
          </p:grpSpPr>
          <p:sp>
            <p:nvSpPr>
              <p:cNvPr id="12299" name="AutoShape 10"/>
              <p:cNvSpPr>
                <a:spLocks noChangeArrowheads="1"/>
              </p:cNvSpPr>
              <p:nvPr/>
            </p:nvSpPr>
            <p:spPr bwMode="auto">
              <a:xfrm>
                <a:off x="2863" y="1584"/>
                <a:ext cx="2778" cy="1658"/>
              </a:xfrm>
              <a:prstGeom prst="roundRect">
                <a:avLst>
                  <a:gd name="adj" fmla="val 6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0" name="Text Box 11"/>
              <p:cNvSpPr txBox="1">
                <a:spLocks noChangeArrowheads="1"/>
              </p:cNvSpPr>
              <p:nvPr/>
            </p:nvSpPr>
            <p:spPr bwMode="auto">
              <a:xfrm>
                <a:off x="2863" y="1867"/>
                <a:ext cx="2778" cy="1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9000"/>
                  </a:lnSpc>
                  <a:buClr>
                    <a:srgbClr val="000000"/>
                  </a:buClr>
                  <a:buSzPct val="100000"/>
                  <a:buFont typeface="Tahoma" panose="020B0604030504040204" pitchFamily="34" charset="0"/>
                  <a:buNone/>
                </a:pPr>
                <a:r>
                  <a:rPr lang="en-GB" altLang="en-US" sz="2800" b="1" u="sng" dirty="0">
                    <a:latin typeface="Calibri" panose="020F0502020204030204" pitchFamily="34" charset="0"/>
                  </a:rPr>
                  <a:t>Disadvantages</a:t>
                </a:r>
              </a:p>
              <a:p>
                <a:pPr eaLnBrk="1" hangingPunct="1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600" dirty="0">
                    <a:latin typeface="Calibri" panose="020F0502020204030204" pitchFamily="34" charset="0"/>
                  </a:rPr>
                  <a:t>•  Strong packing required</a:t>
                </a:r>
              </a:p>
              <a:p>
                <a:pPr eaLnBrk="1" hangingPunct="1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600" dirty="0">
                    <a:latin typeface="Calibri" panose="020F0502020204030204" pitchFamily="34" charset="0"/>
                  </a:rPr>
                  <a:t>•  Weather conditions affect   </a:t>
                </a:r>
                <a:br>
                  <a:rPr lang="en-GB" altLang="en-US" sz="2600" dirty="0">
                    <a:latin typeface="Calibri" panose="020F0502020204030204" pitchFamily="34" charset="0"/>
                  </a:rPr>
                </a:br>
                <a:r>
                  <a:rPr lang="en-GB" altLang="en-US" sz="2600" dirty="0">
                    <a:latin typeface="Calibri" panose="020F0502020204030204" pitchFamily="34" charset="0"/>
                  </a:rPr>
                  <a:t>    delivery </a:t>
                </a:r>
              </a:p>
              <a:p>
                <a:pPr eaLnBrk="1" hangingPunct="1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600" dirty="0">
                    <a:latin typeface="Calibri" panose="020F0502020204030204" pitchFamily="34" charset="0"/>
                  </a:rPr>
                  <a:t>•  Slow movement</a:t>
                </a:r>
                <a:r>
                  <a:rPr lang="en-GB" altLang="en-US" sz="2400" b="1" dirty="0">
                    <a:latin typeface="Calibri" panose="020F0502020204030204" pitchFamily="34" charset="0"/>
                  </a:rPr>
                  <a:t> 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ahoma" panose="020B0604030504040204" pitchFamily="34" charset="0"/>
                  <a:buNone/>
                </a:pPr>
                <a:r>
                  <a:rPr lang="en-GB" altLang="en-US" b="1" dirty="0">
                    <a:latin typeface="Tahoma" panose="020B0604030504040204" pitchFamily="34" charset="0"/>
                  </a:rPr>
                  <a:t> </a:t>
                </a:r>
              </a:p>
            </p:txBody>
          </p:sp>
        </p:grpSp>
      </p:grp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304800" y="1028700"/>
            <a:ext cx="8229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9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3600" b="1">
                <a:solidFill>
                  <a:srgbClr val="C00000"/>
                </a:solidFill>
                <a:latin typeface="Arial Black" panose="020B0A04020102020204" pitchFamily="34" charset="0"/>
              </a:rPr>
              <a:t>Water Transportation </a:t>
            </a:r>
          </a:p>
          <a:p>
            <a:pPr eaLnBrk="1" hangingPunct="1">
              <a:lnSpc>
                <a:spcPct val="99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3600" b="1">
                <a:solidFill>
                  <a:srgbClr val="C00000"/>
                </a:solidFill>
                <a:latin typeface="Arial Black" panose="020B0A04020102020204" pitchFamily="34" charset="0"/>
              </a:rPr>
              <a:t>(Sea and Inland)</a:t>
            </a:r>
          </a:p>
        </p:txBody>
      </p:sp>
    </p:spTree>
    <p:extLst>
      <p:ext uri="{BB962C8B-B14F-4D97-AF65-F5344CB8AC3E}">
        <p14:creationId xmlns:p14="http://schemas.microsoft.com/office/powerpoint/2010/main" val="329198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24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Trucking industry is divided into two parts i.e. 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TL: Truck Load and LTL: Less  than Truck load.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TL pricing display the economic of scale with respect the distance travel. TL shipping suited for transportation between manufacturing facilities and warehouses.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LTL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LTL operations are priced to encourage shipments in small lots, usually less than half a TL. LTL shipping is suites for shipments that are large to be mailed as small packages. </a:t>
            </a:r>
            <a:r>
              <a:rPr lang="en-US" dirty="0"/>
              <a:t>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TRUCK</a:t>
            </a:r>
          </a:p>
        </p:txBody>
      </p:sp>
    </p:spTree>
    <p:extLst>
      <p:ext uri="{BB962C8B-B14F-4D97-AF65-F5344CB8AC3E}">
        <p14:creationId xmlns:p14="http://schemas.microsoft.com/office/powerpoint/2010/main" val="505637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1"/>
          <p:cNvSpPr>
            <a:spLocks noChangeArrowheads="1"/>
          </p:cNvSpPr>
          <p:nvPr/>
        </p:nvSpPr>
        <p:spPr bwMode="auto">
          <a:xfrm>
            <a:off x="1427163" y="1143000"/>
            <a:ext cx="7793037" cy="1143000"/>
          </a:xfrm>
          <a:prstGeom prst="roundRect">
            <a:avLst>
              <a:gd name="adj" fmla="val 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9222" name="Group 2"/>
          <p:cNvGrpSpPr>
            <a:grpSpLocks/>
          </p:cNvGrpSpPr>
          <p:nvPr/>
        </p:nvGrpSpPr>
        <p:grpSpPr bwMode="auto">
          <a:xfrm>
            <a:off x="990600" y="2128838"/>
            <a:ext cx="3333750" cy="3319462"/>
            <a:chOff x="78" y="1378"/>
            <a:chExt cx="2580" cy="2091"/>
          </a:xfrm>
        </p:grpSpPr>
        <p:sp>
          <p:nvSpPr>
            <p:cNvPr id="9229" name="AutoShape 3"/>
            <p:cNvSpPr>
              <a:spLocks noChangeArrowheads="1"/>
            </p:cNvSpPr>
            <p:nvPr/>
          </p:nvSpPr>
          <p:spPr bwMode="auto">
            <a:xfrm>
              <a:off x="78" y="1424"/>
              <a:ext cx="2580" cy="1997"/>
            </a:xfrm>
            <a:prstGeom prst="roundRect">
              <a:avLst>
                <a:gd name="adj" fmla="val 46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9230" name="Group 10"/>
            <p:cNvGrpSpPr>
              <a:grpSpLocks/>
            </p:cNvGrpSpPr>
            <p:nvPr/>
          </p:nvGrpSpPr>
          <p:grpSpPr bwMode="auto">
            <a:xfrm>
              <a:off x="78" y="1378"/>
              <a:ext cx="2577" cy="2091"/>
              <a:chOff x="78" y="1378"/>
              <a:chExt cx="2577" cy="2091"/>
            </a:xfrm>
          </p:grpSpPr>
          <p:sp>
            <p:nvSpPr>
              <p:cNvPr id="9231" name="AutoShape 5"/>
              <p:cNvSpPr>
                <a:spLocks noChangeArrowheads="1"/>
              </p:cNvSpPr>
              <p:nvPr/>
            </p:nvSpPr>
            <p:spPr bwMode="auto">
              <a:xfrm>
                <a:off x="78" y="1426"/>
                <a:ext cx="2577" cy="1990"/>
              </a:xfrm>
              <a:prstGeom prst="roundRect">
                <a:avLst>
                  <a:gd name="adj" fmla="val 4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32" name="Text Box 6"/>
              <p:cNvSpPr txBox="1">
                <a:spLocks noChangeArrowheads="1"/>
              </p:cNvSpPr>
              <p:nvPr/>
            </p:nvSpPr>
            <p:spPr bwMode="auto">
              <a:xfrm>
                <a:off x="78" y="1378"/>
                <a:ext cx="2576" cy="2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9000"/>
                  </a:lnSpc>
                  <a:buClr>
                    <a:srgbClr val="000000"/>
                  </a:buClr>
                  <a:buSzPct val="100000"/>
                  <a:buFont typeface="Tahoma" panose="020B0604030504040204" pitchFamily="34" charset="0"/>
                  <a:buNone/>
                </a:pPr>
                <a:r>
                  <a:rPr lang="en-GB" altLang="en-US" sz="2400" b="1" u="sng">
                    <a:latin typeface="Calibri" panose="020F0502020204030204" pitchFamily="34" charset="0"/>
                  </a:rPr>
                  <a:t>Advantages</a:t>
                </a:r>
              </a:p>
              <a:p>
                <a:pPr eaLnBrk="1" hangingPunct="1">
                  <a:lnSpc>
                    <a:spcPct val="98000"/>
                  </a:lnSpc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400">
                    <a:latin typeface="Calibri" panose="020F0502020204030204" pitchFamily="34" charset="0"/>
                  </a:rPr>
                  <a:t>  •  Flexibility</a:t>
                </a:r>
              </a:p>
              <a:p>
                <a:pPr eaLnBrk="1" hangingPunct="1">
                  <a:lnSpc>
                    <a:spcPct val="98000"/>
                  </a:lnSpc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400">
                    <a:latin typeface="Calibri" panose="020F0502020204030204" pitchFamily="34" charset="0"/>
                  </a:rPr>
                  <a:t>  •  Door to door service</a:t>
                </a:r>
              </a:p>
              <a:p>
                <a:pPr eaLnBrk="1" hangingPunct="1">
                  <a:lnSpc>
                    <a:spcPct val="98000"/>
                  </a:lnSpc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400">
                    <a:latin typeface="Calibri" panose="020F0502020204030204" pitchFamily="34" charset="0"/>
                  </a:rPr>
                  <a:t>  •  Reliability</a:t>
                </a:r>
              </a:p>
              <a:p>
                <a:pPr eaLnBrk="1" hangingPunct="1">
                  <a:lnSpc>
                    <a:spcPct val="98000"/>
                  </a:lnSpc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400">
                    <a:latin typeface="Calibri" panose="020F0502020204030204" pitchFamily="34" charset="0"/>
                  </a:rPr>
                  <a:t>  •  Cost-comparative</a:t>
                </a:r>
              </a:p>
              <a:p>
                <a:pPr eaLnBrk="1" hangingPunct="1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Tahoma" panose="020B0604030504040204" pitchFamily="34" charset="0"/>
                  <a:buNone/>
                </a:pPr>
                <a:r>
                  <a:rPr lang="en-GB" altLang="en-US" sz="2400">
                    <a:latin typeface="Calibri" panose="020F0502020204030204" pitchFamily="34" charset="0"/>
                  </a:rPr>
                  <a:t>      and negotiable</a:t>
                </a:r>
              </a:p>
              <a:p>
                <a:pPr eaLnBrk="1" hangingPunct="1">
                  <a:lnSpc>
                    <a:spcPct val="98000"/>
                  </a:lnSpc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400">
                    <a:latin typeface="Calibri" panose="020F0502020204030204" pitchFamily="34" charset="0"/>
                  </a:rPr>
                  <a:t>  •  Access to remote</a:t>
                </a:r>
              </a:p>
              <a:p>
                <a:pPr eaLnBrk="1" hangingPunct="1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Tahoma" panose="020B0604030504040204" pitchFamily="34" charset="0"/>
                  <a:buNone/>
                </a:pPr>
                <a:r>
                  <a:rPr lang="en-GB" altLang="en-US" sz="2100">
                    <a:latin typeface="Calibri" panose="020F0502020204030204" pitchFamily="34" charset="0"/>
                  </a:rPr>
                  <a:t>       </a:t>
                </a:r>
                <a:r>
                  <a:rPr lang="en-GB" altLang="en-US" sz="2400">
                    <a:latin typeface="Calibri" panose="020F0502020204030204" pitchFamily="34" charset="0"/>
                  </a:rPr>
                  <a:t>places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ahoma" panose="020B0604030504040204" pitchFamily="34" charset="0"/>
                  <a:buNone/>
                </a:pPr>
                <a:endParaRPr lang="en-GB" altLang="en-US" sz="240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9225" name="AutoShape 8"/>
          <p:cNvSpPr>
            <a:spLocks noChangeArrowheads="1"/>
          </p:cNvSpPr>
          <p:nvPr/>
        </p:nvSpPr>
        <p:spPr bwMode="auto">
          <a:xfrm>
            <a:off x="4705350" y="2209800"/>
            <a:ext cx="3200400" cy="3135313"/>
          </a:xfrm>
          <a:prstGeom prst="roundRect">
            <a:avLst>
              <a:gd name="adj" fmla="val 46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9226" name="Group 15"/>
          <p:cNvGrpSpPr>
            <a:grpSpLocks/>
          </p:cNvGrpSpPr>
          <p:nvPr/>
        </p:nvGrpSpPr>
        <p:grpSpPr bwMode="auto">
          <a:xfrm>
            <a:off x="4705350" y="2057400"/>
            <a:ext cx="3197225" cy="3130550"/>
            <a:chOff x="2784" y="1432"/>
            <a:chExt cx="2767" cy="1972"/>
          </a:xfrm>
        </p:grpSpPr>
        <p:sp>
          <p:nvSpPr>
            <p:cNvPr id="9227" name="AutoShape 10"/>
            <p:cNvSpPr>
              <a:spLocks noChangeArrowheads="1"/>
            </p:cNvSpPr>
            <p:nvPr/>
          </p:nvSpPr>
          <p:spPr bwMode="auto">
            <a:xfrm>
              <a:off x="2784" y="1432"/>
              <a:ext cx="2767" cy="1972"/>
            </a:xfrm>
            <a:prstGeom prst="roundRect">
              <a:avLst>
                <a:gd name="adj" fmla="val 4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28" name="Text Box 11"/>
            <p:cNvSpPr txBox="1">
              <a:spLocks noChangeArrowheads="1"/>
            </p:cNvSpPr>
            <p:nvPr/>
          </p:nvSpPr>
          <p:spPr bwMode="auto">
            <a:xfrm>
              <a:off x="2784" y="1703"/>
              <a:ext cx="2766" cy="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9000"/>
                </a:lnSpc>
                <a:buClr>
                  <a:srgbClr val="000000"/>
                </a:buClr>
                <a:buSzPct val="100000"/>
                <a:buFont typeface="Tahoma" panose="020B0604030504040204" pitchFamily="34" charset="0"/>
                <a:buNone/>
              </a:pPr>
              <a:r>
                <a:rPr lang="en-GB" altLang="en-US" sz="2400" b="1" u="sng" dirty="0">
                  <a:latin typeface="Calibri" panose="020F0502020204030204" pitchFamily="34" charset="0"/>
                </a:rPr>
                <a:t>Disadvantages</a:t>
              </a:r>
            </a:p>
            <a:p>
              <a:pPr eaLnBrk="1" hangingPunct="1">
                <a:lnSpc>
                  <a:spcPct val="98000"/>
                </a:lnSpc>
                <a:buClr>
                  <a:srgbClr val="FF0000"/>
                </a:buClr>
                <a:buSzPct val="100000"/>
                <a:buFont typeface="Wingdings" panose="05000000000000000000" pitchFamily="2" charset="2"/>
                <a:buNone/>
              </a:pPr>
              <a:r>
                <a:rPr lang="en-GB" altLang="en-US" sz="2400" dirty="0">
                  <a:latin typeface="Calibri" panose="020F0502020204030204" pitchFamily="34" charset="0"/>
                </a:rPr>
                <a:t>  •  Environmental </a:t>
              </a:r>
            </a:p>
            <a:p>
              <a:pPr eaLnBrk="1" hangingPunct="1">
                <a:lnSpc>
                  <a:spcPct val="98000"/>
                </a:lnSpc>
                <a:buClr>
                  <a:srgbClr val="000000"/>
                </a:buClr>
                <a:buSzPct val="100000"/>
                <a:buFont typeface="Tahoma" panose="020B0604030504040204" pitchFamily="34" charset="0"/>
                <a:buNone/>
              </a:pPr>
              <a:r>
                <a:rPr lang="en-GB" altLang="en-US" sz="2400" dirty="0">
                  <a:latin typeface="Calibri" panose="020F0502020204030204" pitchFamily="34" charset="0"/>
                </a:rPr>
                <a:t>      pollution</a:t>
              </a:r>
            </a:p>
            <a:p>
              <a:pPr eaLnBrk="1" hangingPunct="1">
                <a:lnSpc>
                  <a:spcPct val="98000"/>
                </a:lnSpc>
                <a:buClr>
                  <a:srgbClr val="FF0000"/>
                </a:buClr>
                <a:buSzPct val="100000"/>
                <a:buFont typeface="Wingdings" panose="05000000000000000000" pitchFamily="2" charset="2"/>
                <a:buNone/>
              </a:pPr>
              <a:r>
                <a:rPr lang="en-GB" altLang="en-US" sz="2400" dirty="0">
                  <a:latin typeface="Calibri" panose="020F0502020204030204" pitchFamily="34" charset="0"/>
                </a:rPr>
                <a:t>  •  Strong packaging </a:t>
              </a:r>
            </a:p>
            <a:p>
              <a:pPr eaLnBrk="1" hangingPunct="1">
                <a:lnSpc>
                  <a:spcPct val="98000"/>
                </a:lnSpc>
                <a:buClr>
                  <a:srgbClr val="000000"/>
                </a:buClr>
                <a:buSzPct val="100000"/>
                <a:buFont typeface="Tahoma" panose="020B0604030504040204" pitchFamily="34" charset="0"/>
                <a:buNone/>
              </a:pPr>
              <a:r>
                <a:rPr lang="en-GB" altLang="en-US" sz="2400" dirty="0">
                  <a:latin typeface="Calibri" panose="020F0502020204030204" pitchFamily="34" charset="0"/>
                </a:rPr>
                <a:t>      required</a:t>
              </a:r>
            </a:p>
            <a:p>
              <a:pPr eaLnBrk="1" hangingPunct="1">
                <a:lnSpc>
                  <a:spcPct val="98000"/>
                </a:lnSpc>
                <a:buClr>
                  <a:srgbClr val="FF0000"/>
                </a:buClr>
                <a:buSzPct val="100000"/>
                <a:buFont typeface="Wingdings" panose="05000000000000000000" pitchFamily="2" charset="2"/>
                <a:buNone/>
              </a:pPr>
              <a:r>
                <a:rPr lang="en-GB" altLang="en-US" sz="2400" dirty="0">
                  <a:latin typeface="Calibri" panose="020F0502020204030204" pitchFamily="34" charset="0"/>
                </a:rPr>
                <a:t>  •  Slow speed</a:t>
              </a:r>
            </a:p>
          </p:txBody>
        </p:sp>
      </p:grp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533400" y="896938"/>
            <a:ext cx="867886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9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3600" b="1">
                <a:solidFill>
                  <a:srgbClr val="C00000"/>
                </a:solidFill>
                <a:latin typeface="Arial Black" panose="020B0A04020102020204" pitchFamily="34" charset="0"/>
              </a:rPr>
              <a:t>Road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480652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Rail transport uses freight trains for the delivery of merchandise. Freight trains are usually powered by diesel, electricity and steam.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Rail is suited for bulk shipment of products like fertilizer, cement, food grains and coal etc. from the production plant to the warehouses. 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Times New Roman" pitchFamily="18" charset="0"/>
                <a:cs typeface="Times New Roman" pitchFamily="18" charset="0"/>
              </a:rPr>
              <a:t>Rail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6773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AutoShape 1"/>
          <p:cNvSpPr>
            <a:spLocks noChangeArrowheads="1"/>
          </p:cNvSpPr>
          <p:nvPr/>
        </p:nvSpPr>
        <p:spPr bwMode="auto">
          <a:xfrm>
            <a:off x="1150938" y="1038225"/>
            <a:ext cx="6164262" cy="1143000"/>
          </a:xfrm>
          <a:prstGeom prst="roundRect">
            <a:avLst>
              <a:gd name="adj" fmla="val 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246" name="Group 2"/>
          <p:cNvGrpSpPr>
            <a:grpSpLocks/>
          </p:cNvGrpSpPr>
          <p:nvPr/>
        </p:nvGrpSpPr>
        <p:grpSpPr bwMode="auto">
          <a:xfrm>
            <a:off x="381000" y="2173288"/>
            <a:ext cx="4194520" cy="3525838"/>
            <a:chOff x="240" y="1427"/>
            <a:chExt cx="2736" cy="2221"/>
          </a:xfrm>
        </p:grpSpPr>
        <p:sp>
          <p:nvSpPr>
            <p:cNvPr id="10253" name="AutoShape 3"/>
            <p:cNvSpPr>
              <a:spLocks noChangeArrowheads="1"/>
            </p:cNvSpPr>
            <p:nvPr/>
          </p:nvSpPr>
          <p:spPr bwMode="auto">
            <a:xfrm>
              <a:off x="240" y="1427"/>
              <a:ext cx="2684" cy="1991"/>
            </a:xfrm>
            <a:prstGeom prst="roundRect">
              <a:avLst>
                <a:gd name="adj" fmla="val 46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0254" name="Group 11"/>
            <p:cNvGrpSpPr>
              <a:grpSpLocks/>
            </p:cNvGrpSpPr>
            <p:nvPr/>
          </p:nvGrpSpPr>
          <p:grpSpPr bwMode="auto">
            <a:xfrm>
              <a:off x="240" y="1427"/>
              <a:ext cx="2736" cy="2221"/>
              <a:chOff x="240" y="1427"/>
              <a:chExt cx="2736" cy="2221"/>
            </a:xfrm>
          </p:grpSpPr>
          <p:sp>
            <p:nvSpPr>
              <p:cNvPr id="10255" name="AutoShape 5"/>
              <p:cNvSpPr>
                <a:spLocks noChangeArrowheads="1"/>
              </p:cNvSpPr>
              <p:nvPr/>
            </p:nvSpPr>
            <p:spPr bwMode="auto">
              <a:xfrm>
                <a:off x="240" y="1427"/>
                <a:ext cx="2681" cy="1988"/>
              </a:xfrm>
              <a:prstGeom prst="roundRect">
                <a:avLst>
                  <a:gd name="adj" fmla="val 4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56" name="Text Box 6"/>
              <p:cNvSpPr txBox="1">
                <a:spLocks noChangeArrowheads="1"/>
              </p:cNvSpPr>
              <p:nvPr/>
            </p:nvSpPr>
            <p:spPr bwMode="auto">
              <a:xfrm>
                <a:off x="295" y="1432"/>
                <a:ext cx="2681" cy="2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9000"/>
                  </a:lnSpc>
                  <a:buClr>
                    <a:srgbClr val="000000"/>
                  </a:buClr>
                  <a:buSzPct val="100000"/>
                  <a:buFont typeface="Tahoma" panose="020B0604030504040204" pitchFamily="34" charset="0"/>
                  <a:buNone/>
                </a:pPr>
                <a:endParaRPr lang="en-GB" altLang="en-US" sz="2400" b="1" u="sng" dirty="0">
                  <a:latin typeface="Calibri" panose="020F0502020204030204" pitchFamily="34" charset="0"/>
                </a:endParaRPr>
              </a:p>
              <a:p>
                <a:pPr eaLnBrk="1" hangingPunct="1">
                  <a:lnSpc>
                    <a:spcPct val="99000"/>
                  </a:lnSpc>
                  <a:buClr>
                    <a:srgbClr val="000000"/>
                  </a:buClr>
                  <a:buSzPct val="100000"/>
                  <a:buFont typeface="Tahoma" panose="020B0604030504040204" pitchFamily="34" charset="0"/>
                  <a:buNone/>
                </a:pPr>
                <a:r>
                  <a:rPr lang="en-GB" altLang="en-US" sz="2400" b="1" u="sng" dirty="0">
                    <a:latin typeface="Calibri" panose="020F0502020204030204" pitchFamily="34" charset="0"/>
                  </a:rPr>
                  <a:t>Advantages</a:t>
                </a:r>
              </a:p>
              <a:p>
                <a:pPr eaLnBrk="1" hangingPunct="1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600" dirty="0">
                    <a:latin typeface="Calibri" panose="020F0502020204030204" pitchFamily="34" charset="0"/>
                  </a:rPr>
                  <a:t>•  Any type of commodity </a:t>
                </a:r>
                <a:br>
                  <a:rPr lang="en-GB" altLang="en-US" sz="2600" dirty="0">
                    <a:latin typeface="Calibri" panose="020F0502020204030204" pitchFamily="34" charset="0"/>
                  </a:rPr>
                </a:br>
                <a:r>
                  <a:rPr lang="en-GB" altLang="en-US" sz="2600" dirty="0">
                    <a:latin typeface="Calibri" panose="020F0502020204030204" pitchFamily="34" charset="0"/>
                  </a:rPr>
                  <a:t>    can be moved</a:t>
                </a:r>
              </a:p>
              <a:p>
                <a:pPr eaLnBrk="1" hangingPunct="1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600" dirty="0">
                    <a:latin typeface="Calibri" panose="020F0502020204030204" pitchFamily="34" charset="0"/>
                  </a:rPr>
                  <a:t>•  Low freight cost compared</a:t>
                </a:r>
                <a:br>
                  <a:rPr lang="en-GB" altLang="en-US" sz="2600" dirty="0">
                    <a:latin typeface="Calibri" panose="020F0502020204030204" pitchFamily="34" charset="0"/>
                  </a:rPr>
                </a:br>
                <a:r>
                  <a:rPr lang="en-GB" altLang="en-US" sz="2600" dirty="0">
                    <a:latin typeface="Calibri" panose="020F0502020204030204" pitchFamily="34" charset="0"/>
                  </a:rPr>
                  <a:t>    to road and air</a:t>
                </a:r>
              </a:p>
              <a:p>
                <a:pPr eaLnBrk="1" hangingPunct="1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600" dirty="0">
                    <a:latin typeface="Calibri" panose="020F0502020204030204" pitchFamily="34" charset="0"/>
                  </a:rPr>
                  <a:t>•  Large carrying capacity</a:t>
                </a:r>
                <a:r>
                  <a:rPr lang="en-GB" altLang="en-US" sz="2600" b="1" dirty="0">
                    <a:latin typeface="Calibri" panose="020F0502020204030204" pitchFamily="34" charset="0"/>
                  </a:rPr>
                  <a:t> 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ahoma" panose="020B0604030504040204" pitchFamily="34" charset="0"/>
                  <a:buNone/>
                </a:pPr>
                <a:endParaRPr lang="en-GB" altLang="en-US" sz="2600" b="1" dirty="0">
                  <a:latin typeface="Calibri" panose="020F0502020204030204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ahoma" panose="020B0604030504040204" pitchFamily="34" charset="0"/>
                  <a:buNone/>
                </a:pPr>
                <a:endParaRPr lang="en-GB" altLang="en-US" sz="2100" b="1" dirty="0"/>
              </a:p>
            </p:txBody>
          </p:sp>
        </p:grpSp>
      </p:grp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4724400" y="2173287"/>
            <a:ext cx="3962400" cy="3146425"/>
            <a:chOff x="2976" y="1438"/>
            <a:chExt cx="2540" cy="1982"/>
          </a:xfrm>
        </p:grpSpPr>
        <p:sp>
          <p:nvSpPr>
            <p:cNvPr id="10249" name="AutoShape 8"/>
            <p:cNvSpPr>
              <a:spLocks noChangeArrowheads="1"/>
            </p:cNvSpPr>
            <p:nvPr/>
          </p:nvSpPr>
          <p:spPr bwMode="auto">
            <a:xfrm>
              <a:off x="2976" y="1438"/>
              <a:ext cx="2540" cy="1982"/>
            </a:xfrm>
            <a:prstGeom prst="roundRect">
              <a:avLst>
                <a:gd name="adj" fmla="val 46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0250" name="Group 16"/>
            <p:cNvGrpSpPr>
              <a:grpSpLocks/>
            </p:cNvGrpSpPr>
            <p:nvPr/>
          </p:nvGrpSpPr>
          <p:grpSpPr bwMode="auto">
            <a:xfrm>
              <a:off x="2976" y="1438"/>
              <a:ext cx="2537" cy="1979"/>
              <a:chOff x="2976" y="1438"/>
              <a:chExt cx="2537" cy="1979"/>
            </a:xfrm>
          </p:grpSpPr>
          <p:sp>
            <p:nvSpPr>
              <p:cNvPr id="10251" name="AutoShape 10"/>
              <p:cNvSpPr>
                <a:spLocks noChangeArrowheads="1"/>
              </p:cNvSpPr>
              <p:nvPr/>
            </p:nvSpPr>
            <p:spPr bwMode="auto">
              <a:xfrm>
                <a:off x="2976" y="1438"/>
                <a:ext cx="2537" cy="1979"/>
              </a:xfrm>
              <a:prstGeom prst="roundRect">
                <a:avLst>
                  <a:gd name="adj" fmla="val 4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52" name="Text Box 11"/>
              <p:cNvSpPr txBox="1">
                <a:spLocks noChangeArrowheads="1"/>
              </p:cNvSpPr>
              <p:nvPr/>
            </p:nvSpPr>
            <p:spPr bwMode="auto">
              <a:xfrm>
                <a:off x="2976" y="1561"/>
                <a:ext cx="2537" cy="1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9000"/>
                  </a:lnSpc>
                  <a:buClr>
                    <a:srgbClr val="000000"/>
                  </a:buClr>
                  <a:buSzPct val="100000"/>
                  <a:buFont typeface="Tahoma" panose="020B0604030504040204" pitchFamily="34" charset="0"/>
                  <a:buNone/>
                </a:pPr>
                <a:endParaRPr lang="en-GB" altLang="en-US" sz="2400" b="1" u="sng" dirty="0">
                  <a:latin typeface="Calibri" panose="020F0502020204030204" pitchFamily="34" charset="0"/>
                </a:endParaRPr>
              </a:p>
              <a:p>
                <a:pPr eaLnBrk="1" hangingPunct="1">
                  <a:lnSpc>
                    <a:spcPct val="99000"/>
                  </a:lnSpc>
                  <a:buClr>
                    <a:srgbClr val="000000"/>
                  </a:buClr>
                  <a:buSzPct val="100000"/>
                  <a:buFont typeface="Tahoma" panose="020B0604030504040204" pitchFamily="34" charset="0"/>
                  <a:buNone/>
                </a:pPr>
                <a:r>
                  <a:rPr lang="en-GB" altLang="en-US" sz="2400" b="1" u="sng" dirty="0">
                    <a:latin typeface="Calibri" panose="020F0502020204030204" pitchFamily="34" charset="0"/>
                  </a:rPr>
                  <a:t>Disadvantages</a:t>
                </a:r>
              </a:p>
              <a:p>
                <a:pPr eaLnBrk="1" hangingPunct="1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600" dirty="0">
                    <a:latin typeface="Calibri" panose="020F0502020204030204" pitchFamily="34" charset="0"/>
                  </a:rPr>
                  <a:t>•  Strong packing required</a:t>
                </a:r>
              </a:p>
              <a:p>
                <a:pPr eaLnBrk="1" hangingPunct="1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600" dirty="0">
                    <a:latin typeface="Calibri" panose="020F0502020204030204" pitchFamily="34" charset="0"/>
                  </a:rPr>
                  <a:t>•  Needs loading/unloading 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ahoma" panose="020B0604030504040204" pitchFamily="34" charset="0"/>
                  <a:buNone/>
                </a:pPr>
                <a:r>
                  <a:rPr lang="en-GB" altLang="en-US" sz="2600" dirty="0">
                    <a:latin typeface="Calibri" panose="020F0502020204030204" pitchFamily="34" charset="0"/>
                  </a:rPr>
                  <a:t>    platforms</a:t>
                </a:r>
              </a:p>
              <a:p>
                <a:pPr eaLnBrk="1" hangingPunct="1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600" dirty="0">
                    <a:latin typeface="Calibri" panose="020F0502020204030204" pitchFamily="34" charset="0"/>
                  </a:rPr>
                  <a:t>•  Low delivery reliability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ahoma" panose="020B0604030504040204" pitchFamily="34" charset="0"/>
                  <a:buNone/>
                </a:pPr>
                <a:endParaRPr lang="en-GB" altLang="en-US" sz="2100" b="1" dirty="0"/>
              </a:p>
            </p:txBody>
          </p:sp>
        </p:grpSp>
      </p:grp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533400" y="352644"/>
            <a:ext cx="77930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9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Rail Transportation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89764" y="1058921"/>
            <a:ext cx="74866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/>
              <a:t>The Railways record for about 2.30% of the GDP and employs </a:t>
            </a:r>
            <a:r>
              <a:rPr lang="en-IN" sz="2400" dirty="0" err="1"/>
              <a:t>approx</a:t>
            </a:r>
            <a:r>
              <a:rPr lang="en-IN" sz="2400" dirty="0"/>
              <a:t> 1.5 million people directly.</a:t>
            </a:r>
          </a:p>
        </p:txBody>
      </p:sp>
    </p:spTree>
    <p:extLst>
      <p:ext uri="{BB962C8B-B14F-4D97-AF65-F5344CB8AC3E}">
        <p14:creationId xmlns:p14="http://schemas.microsoft.com/office/powerpoint/2010/main" val="3512455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33378"/>
            <a:ext cx="7886700" cy="464358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Pipeline is used primarily for the transport of crude petroleum, refined petroleum products and natural gas.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include a significant initial fixed cost in setting up the pipeline and related infrastructure.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Pipelines are not flexible and this scope is limited with respect to commodities.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Unable to transport a variety of materials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Times New Roman" pitchFamily="18" charset="0"/>
                <a:cs typeface="Times New Roman" pitchFamily="18" charset="0"/>
              </a:rPr>
              <a:t>Pipeline </a:t>
            </a:r>
          </a:p>
        </p:txBody>
      </p:sp>
      <p:sp>
        <p:nvSpPr>
          <p:cNvPr id="4" name="Action Button: Beginning 3">
            <a:hlinkClick r:id="rId2" action="ppaction://hlinksldjump" highlightClick="1"/>
          </p:cNvPr>
          <p:cNvSpPr/>
          <p:nvPr/>
        </p:nvSpPr>
        <p:spPr>
          <a:xfrm>
            <a:off x="8458200" y="6553200"/>
            <a:ext cx="685800" cy="3048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39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Package carriers are transportation companies which carry small packages. Examples: FedEx, UPS, DHL. Etc.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Package carriers use air, truck and rail to transport the goods.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Packages carriers also provide other value added services that allow shippers to inventory flow and track order status, shipper can proactively inform the customer about their packages.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Package carrier is suited for e- business.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Package Carrier</a:t>
            </a:r>
          </a:p>
        </p:txBody>
      </p:sp>
      <p:sp>
        <p:nvSpPr>
          <p:cNvPr id="4" name="Action Button: End 3">
            <a:hlinkClick r:id="rId2" action="ppaction://hlinksldjump" highlightClick="1"/>
          </p:cNvPr>
          <p:cNvSpPr/>
          <p:nvPr/>
        </p:nvSpPr>
        <p:spPr>
          <a:xfrm>
            <a:off x="8458200" y="6553200"/>
            <a:ext cx="685800" cy="304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41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Intermodal Transportation is use of more than one mode of transport for the  movement  of shipment from origin to its destination. </a:t>
            </a:r>
          </a:p>
          <a:p>
            <a:pPr>
              <a:lnSpc>
                <a:spcPct val="16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Intermodal operation is used two or more mode of transport </a:t>
            </a:r>
          </a:p>
          <a:p>
            <a:pPr>
              <a:lnSpc>
                <a:spcPct val="160000"/>
              </a:lnSpc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take the advantage of inherent </a:t>
            </a:r>
          </a:p>
          <a:p>
            <a:pPr>
              <a:lnSpc>
                <a:spcPct val="160000"/>
              </a:lnSpc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economies of each and thus </a:t>
            </a:r>
          </a:p>
          <a:p>
            <a:pPr>
              <a:lnSpc>
                <a:spcPct val="160000"/>
              </a:lnSpc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provide the integrated service at </a:t>
            </a:r>
          </a:p>
          <a:p>
            <a:pPr>
              <a:lnSpc>
                <a:spcPct val="160000"/>
              </a:lnSpc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lower cost.</a:t>
            </a:r>
          </a:p>
          <a:p>
            <a:pPr>
              <a:lnSpc>
                <a:spcPct val="160000"/>
              </a:lnSpc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For example:  truck/water/rail</a:t>
            </a:r>
            <a:r>
              <a:rPr lang="en-US" sz="2000" dirty="0"/>
              <a:t>.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/>
          <a:lstStyle/>
          <a:p>
            <a:pPr algn="ctr"/>
            <a:r>
              <a:rPr lang="en-US" u="sng" dirty="0">
                <a:latin typeface="Times New Roman" pitchFamily="18" charset="0"/>
                <a:cs typeface="Times New Roman" pitchFamily="18" charset="0"/>
              </a:rPr>
              <a:t>Intermodal Transportation </a:t>
            </a:r>
          </a:p>
        </p:txBody>
      </p:sp>
      <p:pic>
        <p:nvPicPr>
          <p:cNvPr id="4" name="Picture 2" descr="http://t0.gstatic.com/images?q=tbn:ANd9GcSq8Nn2lUl1CUInHVIPNS2vmK156s2pPJ_6jOJMqpzGxc0aCivdF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951922"/>
            <a:ext cx="4343400" cy="3428999"/>
          </a:xfrm>
          <a:prstGeom prst="rect">
            <a:avLst/>
          </a:prstGeom>
          <a:noFill/>
        </p:spPr>
      </p:pic>
      <p:sp>
        <p:nvSpPr>
          <p:cNvPr id="5" name="Action Button: End 4">
            <a:hlinkClick r:id="rId4" action="ppaction://hlinksldjump" highlightClick="1"/>
          </p:cNvPr>
          <p:cNvSpPr/>
          <p:nvPr/>
        </p:nvSpPr>
        <p:spPr>
          <a:xfrm>
            <a:off x="8763000" y="6629400"/>
            <a:ext cx="381000" cy="228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70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8300"/>
          </a:xfrm>
        </p:spPr>
        <p:txBody>
          <a:bodyPr>
            <a:noAutofit/>
          </a:bodyPr>
          <a:lstStyle/>
          <a:p>
            <a:r>
              <a:rPr lang="en-IN" sz="4000" b="1" u="sng" dirty="0"/>
              <a:t>Transportation related problems in 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8470"/>
            <a:ext cx="7886700" cy="4838493"/>
          </a:xfrm>
        </p:spPr>
        <p:txBody>
          <a:bodyPr/>
          <a:lstStyle/>
          <a:p>
            <a:pPr algn="just"/>
            <a:r>
              <a:rPr lang="en-IN" dirty="0"/>
              <a:t>Two perspectives of transportation which gives rise to problems: </a:t>
            </a:r>
          </a:p>
          <a:p>
            <a:pPr marL="1371600" lvl="2" indent="-457200" algn="just">
              <a:buFont typeface="+mj-lt"/>
              <a:buAutoNum type="arabicPeriod"/>
            </a:pPr>
            <a:r>
              <a:rPr lang="en-IN" sz="2400" dirty="0"/>
              <a:t>Design (Shipper’s Perspective)</a:t>
            </a:r>
          </a:p>
          <a:p>
            <a:pPr marL="1371600" lvl="2" indent="-457200" algn="just">
              <a:buFont typeface="+mj-lt"/>
              <a:buAutoNum type="arabicPeriod"/>
            </a:pPr>
            <a:r>
              <a:rPr lang="en-IN" sz="2400" dirty="0"/>
              <a:t>Operation (Carrier’s Perspective)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Shipper wants to balance inventory, facility and transportation costs while maintaining excellent service level</a:t>
            </a:r>
          </a:p>
          <a:p>
            <a:pPr algn="just"/>
            <a:r>
              <a:rPr lang="en-IN" dirty="0"/>
              <a:t>Carrier wants to maximise profit by making use of available transportation capacity </a:t>
            </a:r>
          </a:p>
        </p:txBody>
      </p:sp>
    </p:spTree>
    <p:extLst>
      <p:ext uri="{BB962C8B-B14F-4D97-AF65-F5344CB8AC3E}">
        <p14:creationId xmlns:p14="http://schemas.microsoft.com/office/powerpoint/2010/main" val="319392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Transportation refers to the movement of product from one location to another as it makes its way from the beginning of supply chain to the customer.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Transportation is an important supply chain driver because products are rarely produced and consumed in the same location.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Introduction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536250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itle 8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685800"/>
          </a:xfrm>
        </p:spPr>
        <p:txBody>
          <a:bodyPr/>
          <a:lstStyle/>
          <a:p>
            <a:pPr algn="l" eaLnBrk="1" hangingPunct="1"/>
            <a:r>
              <a:rPr lang="en-US" altLang="en-US" sz="3600">
                <a:solidFill>
                  <a:srgbClr val="C00000"/>
                </a:solidFill>
                <a:latin typeface="Arial Black" panose="020B0A04020102020204" pitchFamily="34" charset="0"/>
              </a:rPr>
              <a:t>Transportation Network</a:t>
            </a:r>
          </a:p>
        </p:txBody>
      </p:sp>
      <p:sp>
        <p:nvSpPr>
          <p:cNvPr id="13318" name="Subtitle 9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191000"/>
          </a:xfrm>
        </p:spPr>
        <p:txBody>
          <a:bodyPr/>
          <a:lstStyle/>
          <a:p>
            <a:pPr algn="l"/>
            <a:r>
              <a:rPr lang="en-GB" altLang="en-US" sz="2800">
                <a:solidFill>
                  <a:schemeClr val="tx1"/>
                </a:solidFill>
              </a:rPr>
              <a:t>• </a:t>
            </a:r>
            <a:r>
              <a:rPr lang="en-US" altLang="en-US" sz="2800">
                <a:solidFill>
                  <a:schemeClr val="tx1"/>
                </a:solidFill>
              </a:rPr>
              <a:t>Point to point network</a:t>
            </a:r>
          </a:p>
          <a:p>
            <a:pPr algn="l">
              <a:spcBef>
                <a:spcPct val="50000"/>
              </a:spcBef>
            </a:pPr>
            <a:r>
              <a:rPr lang="en-GB" altLang="en-US" sz="2800">
                <a:solidFill>
                  <a:schemeClr val="tx1"/>
                </a:solidFill>
              </a:rPr>
              <a:t>• </a:t>
            </a:r>
            <a:r>
              <a:rPr lang="en-US" altLang="en-US" sz="2800">
                <a:solidFill>
                  <a:schemeClr val="tx1"/>
                </a:solidFill>
              </a:rPr>
              <a:t>Multiple delivery points</a:t>
            </a:r>
          </a:p>
          <a:p>
            <a:pPr algn="l">
              <a:spcBef>
                <a:spcPct val="50000"/>
              </a:spcBef>
            </a:pPr>
            <a:r>
              <a:rPr lang="en-GB" altLang="en-US" sz="2800">
                <a:solidFill>
                  <a:schemeClr val="tx1"/>
                </a:solidFill>
              </a:rPr>
              <a:t>• </a:t>
            </a:r>
            <a:r>
              <a:rPr lang="en-US" altLang="en-US" sz="2800">
                <a:solidFill>
                  <a:schemeClr val="tx1"/>
                </a:solidFill>
              </a:rPr>
              <a:t>Trans-shipment points</a:t>
            </a:r>
          </a:p>
          <a:p>
            <a:pPr algn="l">
              <a:spcBef>
                <a:spcPct val="50000"/>
              </a:spcBef>
            </a:pPr>
            <a:r>
              <a:rPr lang="en-GB" altLang="en-US" sz="2800">
                <a:solidFill>
                  <a:schemeClr val="tx1"/>
                </a:solidFill>
              </a:rPr>
              <a:t>• </a:t>
            </a:r>
            <a:r>
              <a:rPr lang="en-US" altLang="en-US" sz="2800">
                <a:solidFill>
                  <a:schemeClr val="tx1"/>
                </a:solidFill>
              </a:rPr>
              <a:t>Nodal network</a:t>
            </a:r>
          </a:p>
          <a:p>
            <a:pPr algn="l">
              <a:spcBef>
                <a:spcPct val="50000"/>
              </a:spcBef>
            </a:pPr>
            <a:r>
              <a:rPr lang="en-GB" altLang="en-US" sz="2800">
                <a:solidFill>
                  <a:schemeClr val="tx1"/>
                </a:solidFill>
              </a:rPr>
              <a:t>• </a:t>
            </a:r>
            <a:r>
              <a:rPr lang="en-US" altLang="en-US" sz="2800">
                <a:solidFill>
                  <a:schemeClr val="tx1"/>
                </a:solidFill>
              </a:rPr>
              <a:t>Hub and spoke network</a:t>
            </a:r>
          </a:p>
          <a:p>
            <a:pPr algn="l">
              <a:spcBef>
                <a:spcPct val="50000"/>
              </a:spcBef>
            </a:pPr>
            <a:r>
              <a:rPr lang="en-GB" altLang="en-US" sz="2800">
                <a:solidFill>
                  <a:schemeClr val="tx1"/>
                </a:solidFill>
              </a:rPr>
              <a:t>• </a:t>
            </a:r>
            <a:r>
              <a:rPr lang="en-US" altLang="en-US" sz="2800">
                <a:solidFill>
                  <a:schemeClr val="tx1"/>
                </a:solidFill>
              </a:rPr>
              <a:t>Milk run network</a:t>
            </a:r>
          </a:p>
        </p:txBody>
      </p:sp>
    </p:spTree>
    <p:extLst>
      <p:ext uri="{BB962C8B-B14F-4D97-AF65-F5344CB8AC3E}">
        <p14:creationId xmlns:p14="http://schemas.microsoft.com/office/powerpoint/2010/main" val="1756401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1"/>
          <p:cNvSpPr>
            <a:spLocks noChangeArrowheads="1"/>
          </p:cNvSpPr>
          <p:nvPr/>
        </p:nvSpPr>
        <p:spPr bwMode="auto">
          <a:xfrm>
            <a:off x="1808163" y="617538"/>
            <a:ext cx="7793037" cy="1143000"/>
          </a:xfrm>
          <a:prstGeom prst="roundRect">
            <a:avLst>
              <a:gd name="adj" fmla="val 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Text Box 2"/>
          <p:cNvSpPr txBox="1">
            <a:spLocks noChangeArrowheads="1"/>
          </p:cNvSpPr>
          <p:nvPr/>
        </p:nvSpPr>
        <p:spPr bwMode="auto">
          <a:xfrm>
            <a:off x="990600" y="1676400"/>
            <a:ext cx="74676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9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800" b="1" u="sng">
                <a:solidFill>
                  <a:srgbClr val="7030A0"/>
                </a:solidFill>
                <a:latin typeface="Calibri" panose="020F0502020204030204" pitchFamily="34" charset="0"/>
              </a:rPr>
              <a:t>Point-to-point Network</a:t>
            </a:r>
          </a:p>
          <a:p>
            <a:pPr eaLnBrk="1" hangingPunct="1">
              <a:lnSpc>
                <a:spcPct val="99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altLang="en-US" sz="2800" u="sng">
              <a:latin typeface="Calibri" panose="020F0502020204030204" pitchFamily="34" charset="0"/>
            </a:endParaRPr>
          </a:p>
          <a:p>
            <a:pPr eaLnBrk="1" hangingPunct="1">
              <a:lnSpc>
                <a:spcPct val="99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altLang="en-US" sz="2100" b="1" u="sng"/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altLang="en-US" sz="2100" b="1" u="sng"/>
          </a:p>
        </p:txBody>
      </p:sp>
      <p:sp>
        <p:nvSpPr>
          <p:cNvPr id="14343" name="Oval 3"/>
          <p:cNvSpPr>
            <a:spLocks noChangeArrowheads="1"/>
          </p:cNvSpPr>
          <p:nvPr/>
        </p:nvSpPr>
        <p:spPr bwMode="auto">
          <a:xfrm>
            <a:off x="2819400" y="2362200"/>
            <a:ext cx="3124200" cy="1066800"/>
          </a:xfrm>
          <a:prstGeom prst="ellipse">
            <a:avLst/>
          </a:prstGeom>
          <a:solidFill>
            <a:srgbClr val="00E4A8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4" name="Oval 5"/>
          <p:cNvSpPr>
            <a:spLocks noChangeArrowheads="1"/>
          </p:cNvSpPr>
          <p:nvPr/>
        </p:nvSpPr>
        <p:spPr bwMode="auto">
          <a:xfrm flipH="1">
            <a:off x="5867400" y="2819400"/>
            <a:ext cx="152400" cy="1524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Text Box 6"/>
          <p:cNvSpPr txBox="1">
            <a:spLocks noChangeArrowheads="1"/>
          </p:cNvSpPr>
          <p:nvPr/>
        </p:nvSpPr>
        <p:spPr bwMode="auto">
          <a:xfrm>
            <a:off x="962025" y="4079875"/>
            <a:ext cx="72675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9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800" b="1" u="sng">
                <a:solidFill>
                  <a:srgbClr val="7030A0"/>
                </a:solidFill>
                <a:latin typeface="Calibri" panose="020F0502020204030204" pitchFamily="34" charset="0"/>
              </a:rPr>
              <a:t>Multiple Delivery Points</a:t>
            </a:r>
          </a:p>
          <a:p>
            <a:pPr eaLnBrk="1" hangingPunct="1">
              <a:spcBef>
                <a:spcPts val="12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100" b="1"/>
              <a:t>         </a:t>
            </a:r>
          </a:p>
          <a:p>
            <a:pPr eaLnBrk="1" hangingPunct="1">
              <a:spcBef>
                <a:spcPts val="12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100" b="1"/>
              <a:t>                                                             </a:t>
            </a:r>
          </a:p>
          <a:p>
            <a:pPr eaLnBrk="1" hangingPunct="1">
              <a:spcBef>
                <a:spcPts val="12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altLang="en-US" sz="2100" b="1"/>
          </a:p>
        </p:txBody>
      </p:sp>
      <p:sp>
        <p:nvSpPr>
          <p:cNvPr id="14346" name="Oval 7"/>
          <p:cNvSpPr>
            <a:spLocks noChangeArrowheads="1"/>
          </p:cNvSpPr>
          <p:nvPr/>
        </p:nvSpPr>
        <p:spPr bwMode="auto">
          <a:xfrm>
            <a:off x="3200400" y="4953000"/>
            <a:ext cx="2819400" cy="1066800"/>
          </a:xfrm>
          <a:prstGeom prst="ellipse">
            <a:avLst/>
          </a:prstGeom>
          <a:solidFill>
            <a:srgbClr val="00E4A8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Oval 10"/>
          <p:cNvSpPr>
            <a:spLocks noChangeArrowheads="1"/>
          </p:cNvSpPr>
          <p:nvPr/>
        </p:nvSpPr>
        <p:spPr bwMode="auto">
          <a:xfrm rot="10800000">
            <a:off x="4572000" y="4876800"/>
            <a:ext cx="152400" cy="1524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 flipV="1">
            <a:off x="3737112" y="3564836"/>
            <a:ext cx="280850" cy="14978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 flipV="1">
            <a:off x="3657600" y="6019800"/>
            <a:ext cx="312738" cy="73025"/>
          </a:xfrm>
          <a:prstGeom prst="line">
            <a:avLst/>
          </a:prstGeom>
          <a:noFill/>
          <a:ln w="38227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4619625" y="2286000"/>
            <a:ext cx="228600" cy="1588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953000" y="4875213"/>
            <a:ext cx="228600" cy="15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57200" y="828675"/>
            <a:ext cx="779303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9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3600" b="1">
                <a:solidFill>
                  <a:srgbClr val="C00000"/>
                </a:solidFill>
                <a:latin typeface="Arial Black" panose="020B0A04020102020204" pitchFamily="34" charset="0"/>
              </a:rPr>
              <a:t>Transportation Network</a:t>
            </a:r>
          </a:p>
        </p:txBody>
      </p:sp>
      <p:sp>
        <p:nvSpPr>
          <p:cNvPr id="14353" name="TextBox 21"/>
          <p:cNvSpPr txBox="1">
            <a:spLocks noChangeArrowheads="1"/>
          </p:cNvSpPr>
          <p:nvPr/>
        </p:nvSpPr>
        <p:spPr bwMode="auto">
          <a:xfrm>
            <a:off x="1828800" y="2743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Origin</a:t>
            </a:r>
            <a:endParaRPr lang="en-US" altLang="en-US"/>
          </a:p>
        </p:txBody>
      </p:sp>
      <p:sp>
        <p:nvSpPr>
          <p:cNvPr id="14354" name="TextBox 22"/>
          <p:cNvSpPr txBox="1">
            <a:spLocks noChangeArrowheads="1"/>
          </p:cNvSpPr>
          <p:nvPr/>
        </p:nvSpPr>
        <p:spPr bwMode="auto">
          <a:xfrm>
            <a:off x="6019800" y="2706688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Destination</a:t>
            </a:r>
          </a:p>
          <a:p>
            <a:pPr eaLnBrk="1" hangingPunct="1"/>
            <a:endParaRPr lang="en-US" altLang="en-US"/>
          </a:p>
        </p:txBody>
      </p:sp>
      <p:sp>
        <p:nvSpPr>
          <p:cNvPr id="14355" name="TextBox 23"/>
          <p:cNvSpPr txBox="1">
            <a:spLocks noChangeArrowheads="1"/>
          </p:cNvSpPr>
          <p:nvPr/>
        </p:nvSpPr>
        <p:spPr bwMode="auto">
          <a:xfrm>
            <a:off x="6172200" y="5145088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Delivery Point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4356" name="TextBox 24"/>
          <p:cNvSpPr txBox="1">
            <a:spLocks noChangeArrowheads="1"/>
          </p:cNvSpPr>
          <p:nvPr/>
        </p:nvSpPr>
        <p:spPr bwMode="auto">
          <a:xfrm>
            <a:off x="2133600" y="5268913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Origin</a:t>
            </a:r>
            <a:endParaRPr lang="en-US" altLang="en-US"/>
          </a:p>
        </p:txBody>
      </p:sp>
      <p:sp>
        <p:nvSpPr>
          <p:cNvPr id="14357" name="Oval 5"/>
          <p:cNvSpPr>
            <a:spLocks noChangeArrowheads="1"/>
          </p:cNvSpPr>
          <p:nvPr/>
        </p:nvSpPr>
        <p:spPr bwMode="auto">
          <a:xfrm flipH="1">
            <a:off x="2743200" y="2819400"/>
            <a:ext cx="152400" cy="1524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8" name="Oval 5"/>
          <p:cNvSpPr>
            <a:spLocks noChangeArrowheads="1"/>
          </p:cNvSpPr>
          <p:nvPr/>
        </p:nvSpPr>
        <p:spPr bwMode="auto">
          <a:xfrm flipH="1">
            <a:off x="5943600" y="5410200"/>
            <a:ext cx="152400" cy="1524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9" name="Oval 5"/>
          <p:cNvSpPr>
            <a:spLocks noChangeArrowheads="1"/>
          </p:cNvSpPr>
          <p:nvPr/>
        </p:nvSpPr>
        <p:spPr bwMode="auto">
          <a:xfrm flipH="1">
            <a:off x="3124200" y="5410200"/>
            <a:ext cx="152400" cy="1524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0" name="Oval 5"/>
          <p:cNvSpPr>
            <a:spLocks noChangeArrowheads="1"/>
          </p:cNvSpPr>
          <p:nvPr/>
        </p:nvSpPr>
        <p:spPr bwMode="auto">
          <a:xfrm flipH="1">
            <a:off x="4419600" y="5943600"/>
            <a:ext cx="152400" cy="1524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4381500" y="6156324"/>
            <a:ext cx="204580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Delivery Point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4953000" y="436466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Delivery Point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5180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1"/>
          <p:cNvSpPr>
            <a:spLocks noChangeArrowheads="1"/>
          </p:cNvSpPr>
          <p:nvPr/>
        </p:nvSpPr>
        <p:spPr bwMode="auto">
          <a:xfrm>
            <a:off x="1150938" y="1073150"/>
            <a:ext cx="7793037" cy="1143000"/>
          </a:xfrm>
          <a:prstGeom prst="roundRect">
            <a:avLst>
              <a:gd name="adj" fmla="val 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Oval 3"/>
          <p:cNvSpPr>
            <a:spLocks noChangeArrowheads="1"/>
          </p:cNvSpPr>
          <p:nvPr/>
        </p:nvSpPr>
        <p:spPr bwMode="auto">
          <a:xfrm>
            <a:off x="1447800" y="3503613"/>
            <a:ext cx="3061252" cy="914400"/>
          </a:xfrm>
          <a:prstGeom prst="ellipse">
            <a:avLst/>
          </a:prstGeom>
          <a:solidFill>
            <a:srgbClr val="00E4A8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4"/>
          <p:cNvSpPr>
            <a:spLocks noChangeArrowheads="1"/>
          </p:cNvSpPr>
          <p:nvPr/>
        </p:nvSpPr>
        <p:spPr bwMode="auto">
          <a:xfrm>
            <a:off x="4890052" y="3527426"/>
            <a:ext cx="2044148" cy="838200"/>
          </a:xfrm>
          <a:prstGeom prst="ellipse">
            <a:avLst/>
          </a:prstGeom>
          <a:solidFill>
            <a:srgbClr val="00E4A8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AutoShape 5"/>
          <p:cNvSpPr>
            <a:spLocks noChangeArrowheads="1"/>
          </p:cNvSpPr>
          <p:nvPr/>
        </p:nvSpPr>
        <p:spPr bwMode="auto">
          <a:xfrm>
            <a:off x="4509052" y="3846513"/>
            <a:ext cx="381000" cy="228600"/>
          </a:xfrm>
          <a:prstGeom prst="roundRect">
            <a:avLst>
              <a:gd name="adj" fmla="val 694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2438400" y="3351213"/>
            <a:ext cx="228600" cy="15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>
            <a:off x="5829300" y="3392213"/>
            <a:ext cx="228600" cy="1587"/>
          </a:xfrm>
          <a:prstGeom prst="line">
            <a:avLst/>
          </a:prstGeom>
          <a:noFill/>
          <a:ln w="38227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 flipH="1">
            <a:off x="2667000" y="4570413"/>
            <a:ext cx="320675" cy="15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5372" name="Line 11"/>
          <p:cNvSpPr>
            <a:spLocks noChangeShapeType="1"/>
          </p:cNvSpPr>
          <p:nvPr/>
        </p:nvSpPr>
        <p:spPr bwMode="auto">
          <a:xfrm flipH="1">
            <a:off x="5851525" y="4570413"/>
            <a:ext cx="320675" cy="15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914400" y="766763"/>
            <a:ext cx="77930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9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3600" b="1">
                <a:solidFill>
                  <a:srgbClr val="C00000"/>
                </a:solidFill>
                <a:latin typeface="Arial Black" panose="020B0A04020102020204" pitchFamily="34" charset="0"/>
              </a:rPr>
              <a:t>Transportation Network</a:t>
            </a:r>
          </a:p>
        </p:txBody>
      </p:sp>
      <p:sp>
        <p:nvSpPr>
          <p:cNvPr id="15374" name="TextBox 17"/>
          <p:cNvSpPr txBox="1">
            <a:spLocks noChangeArrowheads="1"/>
          </p:cNvSpPr>
          <p:nvPr/>
        </p:nvSpPr>
        <p:spPr bwMode="auto">
          <a:xfrm>
            <a:off x="3048000" y="2970213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/>
              <a:t> Trans-Shipment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/>
              <a:t>Point</a:t>
            </a:r>
          </a:p>
        </p:txBody>
      </p:sp>
      <p:sp>
        <p:nvSpPr>
          <p:cNvPr id="15375" name="TextBox 18"/>
          <p:cNvSpPr txBox="1">
            <a:spLocks noChangeArrowheads="1"/>
          </p:cNvSpPr>
          <p:nvPr/>
        </p:nvSpPr>
        <p:spPr bwMode="auto">
          <a:xfrm>
            <a:off x="457200" y="3808413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Origin</a:t>
            </a:r>
            <a:endParaRPr lang="en-US" altLang="en-US"/>
          </a:p>
        </p:txBody>
      </p:sp>
      <p:sp>
        <p:nvSpPr>
          <p:cNvPr id="15376" name="TextBox 19"/>
          <p:cNvSpPr txBox="1">
            <a:spLocks noChangeArrowheads="1"/>
          </p:cNvSpPr>
          <p:nvPr/>
        </p:nvSpPr>
        <p:spPr bwMode="auto">
          <a:xfrm>
            <a:off x="7086600" y="38481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Destination</a:t>
            </a:r>
          </a:p>
          <a:p>
            <a:pPr eaLnBrk="1" hangingPunct="1"/>
            <a:endParaRPr lang="en-US" altLang="en-US"/>
          </a:p>
        </p:txBody>
      </p:sp>
      <p:sp>
        <p:nvSpPr>
          <p:cNvPr id="15377" name="Text Box 2"/>
          <p:cNvSpPr txBox="1">
            <a:spLocks noChangeArrowheads="1"/>
          </p:cNvSpPr>
          <p:nvPr/>
        </p:nvSpPr>
        <p:spPr bwMode="auto">
          <a:xfrm>
            <a:off x="990600" y="1827213"/>
            <a:ext cx="74676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9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800" b="1" u="sng">
                <a:solidFill>
                  <a:srgbClr val="7030A0"/>
                </a:solidFill>
                <a:latin typeface="Calibri" panose="020F0502020204030204" pitchFamily="34" charset="0"/>
              </a:rPr>
              <a:t>Trans-shipment Network</a:t>
            </a:r>
          </a:p>
          <a:p>
            <a:pPr eaLnBrk="1" hangingPunct="1">
              <a:lnSpc>
                <a:spcPct val="99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altLang="en-US" sz="2800" u="sng">
              <a:latin typeface="Calibri" panose="020F0502020204030204" pitchFamily="34" charset="0"/>
            </a:endParaRPr>
          </a:p>
          <a:p>
            <a:pPr eaLnBrk="1" hangingPunct="1">
              <a:lnSpc>
                <a:spcPct val="99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altLang="en-US" sz="2100" b="1" u="sng"/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altLang="en-US" sz="2100" b="1" u="sng"/>
          </a:p>
        </p:txBody>
      </p:sp>
      <p:sp>
        <p:nvSpPr>
          <p:cNvPr id="15378" name="Oval 5"/>
          <p:cNvSpPr>
            <a:spLocks noChangeArrowheads="1"/>
          </p:cNvSpPr>
          <p:nvPr/>
        </p:nvSpPr>
        <p:spPr bwMode="auto">
          <a:xfrm flipH="1">
            <a:off x="6781800" y="3884613"/>
            <a:ext cx="152400" cy="1524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9" name="Oval 5"/>
          <p:cNvSpPr>
            <a:spLocks noChangeArrowheads="1"/>
          </p:cNvSpPr>
          <p:nvPr/>
        </p:nvSpPr>
        <p:spPr bwMode="auto">
          <a:xfrm flipH="1">
            <a:off x="1447800" y="3884613"/>
            <a:ext cx="152400" cy="1524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011862" y="4722813"/>
            <a:ext cx="211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Local Area Distribution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91484" y="4724400"/>
            <a:ext cx="211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Long Distance Haulage</a:t>
            </a:r>
          </a:p>
        </p:txBody>
      </p:sp>
    </p:spTree>
    <p:extLst>
      <p:ext uri="{BB962C8B-B14F-4D97-AF65-F5344CB8AC3E}">
        <p14:creationId xmlns:p14="http://schemas.microsoft.com/office/powerpoint/2010/main" val="1717159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9" name="Group 1"/>
          <p:cNvGrpSpPr>
            <a:grpSpLocks/>
          </p:cNvGrpSpPr>
          <p:nvPr/>
        </p:nvGrpSpPr>
        <p:grpSpPr bwMode="auto">
          <a:xfrm>
            <a:off x="457200" y="315913"/>
            <a:ext cx="7786688" cy="1143000"/>
            <a:chOff x="725" y="389"/>
            <a:chExt cx="4905" cy="720"/>
          </a:xfrm>
        </p:grpSpPr>
        <p:sp>
          <p:nvSpPr>
            <p:cNvPr id="16438" name="AutoShape 2"/>
            <p:cNvSpPr>
              <a:spLocks noChangeArrowheads="1"/>
            </p:cNvSpPr>
            <p:nvPr/>
          </p:nvSpPr>
          <p:spPr bwMode="auto">
            <a:xfrm>
              <a:off x="725" y="389"/>
              <a:ext cx="4905" cy="716"/>
            </a:xfrm>
            <a:prstGeom prst="roundRect">
              <a:avLst>
                <a:gd name="adj" fmla="val 1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39" name="Text Box 3"/>
            <p:cNvSpPr txBox="1">
              <a:spLocks noChangeArrowheads="1"/>
            </p:cNvSpPr>
            <p:nvPr/>
          </p:nvSpPr>
          <p:spPr bwMode="auto">
            <a:xfrm>
              <a:off x="725" y="708"/>
              <a:ext cx="4905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b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9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altLang="en-US" sz="3600" b="1">
                  <a:solidFill>
                    <a:srgbClr val="C00000"/>
                  </a:solidFill>
                  <a:latin typeface="Arial Black" panose="020B0A04020102020204" pitchFamily="34" charset="0"/>
                </a:rPr>
                <a:t>Transportation Network</a:t>
              </a:r>
            </a:p>
          </p:txBody>
        </p:sp>
      </p:grp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762000" y="1535113"/>
            <a:ext cx="599757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9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800" b="1" u="sng">
                <a:solidFill>
                  <a:srgbClr val="7030A0"/>
                </a:solidFill>
                <a:latin typeface="Calibri" panose="020F0502020204030204" pitchFamily="34" charset="0"/>
              </a:rPr>
              <a:t>Nodal Network</a:t>
            </a: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100" b="1"/>
              <a:t>     </a:t>
            </a:r>
          </a:p>
          <a:p>
            <a:pPr eaLnBrk="1" hangingPunct="1">
              <a:spcBef>
                <a:spcPts val="10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100"/>
              <a:t>MPD</a:t>
            </a:r>
          </a:p>
          <a:p>
            <a:pPr eaLnBrk="1" hangingPunct="1">
              <a:spcBef>
                <a:spcPts val="10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altLang="en-US" sz="2100"/>
          </a:p>
          <a:p>
            <a:pPr eaLnBrk="1" hangingPunct="1">
              <a:spcBef>
                <a:spcPts val="10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100"/>
              <a:t>MPD</a:t>
            </a:r>
          </a:p>
          <a:p>
            <a:pPr eaLnBrk="1" hangingPunct="1">
              <a:spcBef>
                <a:spcPts val="10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altLang="en-US" sz="2100"/>
          </a:p>
          <a:p>
            <a:pPr eaLnBrk="1" hangingPunct="1">
              <a:spcBef>
                <a:spcPts val="10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altLang="en-US" sz="2100"/>
          </a:p>
          <a:p>
            <a:pPr eaLnBrk="1" hangingPunct="1">
              <a:spcBef>
                <a:spcPts val="10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100"/>
              <a:t>MPD</a:t>
            </a:r>
          </a:p>
          <a:p>
            <a:pPr eaLnBrk="1" hangingPunct="1">
              <a:spcBef>
                <a:spcPts val="10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altLang="en-US" sz="2100"/>
          </a:p>
          <a:p>
            <a:pPr eaLnBrk="1" hangingPunct="1">
              <a:spcBef>
                <a:spcPts val="10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altLang="en-US" sz="2100"/>
          </a:p>
          <a:p>
            <a:pPr eaLnBrk="1" hangingPunct="1">
              <a:spcBef>
                <a:spcPts val="10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altLang="en-US" sz="2100" b="1"/>
          </a:p>
        </p:txBody>
      </p:sp>
      <p:grpSp>
        <p:nvGrpSpPr>
          <p:cNvPr id="16391" name="Group 5"/>
          <p:cNvGrpSpPr>
            <a:grpSpLocks/>
          </p:cNvGrpSpPr>
          <p:nvPr/>
        </p:nvGrpSpPr>
        <p:grpSpPr bwMode="auto">
          <a:xfrm>
            <a:off x="2514600" y="2449513"/>
            <a:ext cx="1746250" cy="755650"/>
            <a:chOff x="1584" y="1920"/>
            <a:chExt cx="1100" cy="476"/>
          </a:xfrm>
        </p:grpSpPr>
        <p:sp>
          <p:nvSpPr>
            <p:cNvPr id="16434" name="Oval 6"/>
            <p:cNvSpPr>
              <a:spLocks noChangeArrowheads="1"/>
            </p:cNvSpPr>
            <p:nvPr/>
          </p:nvSpPr>
          <p:spPr bwMode="auto">
            <a:xfrm>
              <a:off x="1584" y="1920"/>
              <a:ext cx="1100" cy="476"/>
            </a:xfrm>
            <a:prstGeom prst="ellipse">
              <a:avLst/>
            </a:prstGeom>
            <a:solidFill>
              <a:srgbClr val="00E4A8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6435" name="Group 13"/>
            <p:cNvGrpSpPr>
              <a:grpSpLocks/>
            </p:cNvGrpSpPr>
            <p:nvPr/>
          </p:nvGrpSpPr>
          <p:grpSpPr bwMode="auto">
            <a:xfrm>
              <a:off x="1748" y="1956"/>
              <a:ext cx="774" cy="402"/>
              <a:chOff x="1748" y="1956"/>
              <a:chExt cx="774" cy="402"/>
            </a:xfrm>
          </p:grpSpPr>
          <p:sp>
            <p:nvSpPr>
              <p:cNvPr id="16436" name="AutoShape 8"/>
              <p:cNvSpPr>
                <a:spLocks noChangeArrowheads="1"/>
              </p:cNvSpPr>
              <p:nvPr/>
            </p:nvSpPr>
            <p:spPr bwMode="auto">
              <a:xfrm>
                <a:off x="1748" y="1991"/>
                <a:ext cx="774" cy="334"/>
              </a:xfrm>
              <a:prstGeom prst="roundRect">
                <a:avLst>
                  <a:gd name="adj" fmla="val 29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37" name="Text Box 9"/>
              <p:cNvSpPr txBox="1">
                <a:spLocks noChangeArrowheads="1"/>
              </p:cNvSpPr>
              <p:nvPr/>
            </p:nvSpPr>
            <p:spPr bwMode="auto">
              <a:xfrm>
                <a:off x="1748" y="1956"/>
                <a:ext cx="772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9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GB" altLang="en-US">
                    <a:latin typeface="Tahoma" panose="020B0604030504040204" pitchFamily="34" charset="0"/>
                  </a:rPr>
                  <a:t>Road </a:t>
                </a:r>
              </a:p>
              <a:p>
                <a:pPr algn="ctr" eaLnBrk="1" hangingPunct="1"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GB" altLang="en-US">
                    <a:latin typeface="Tahoma" panose="020B0604030504040204" pitchFamily="34" charset="0"/>
                  </a:rPr>
                  <a:t>Terminal</a:t>
                </a:r>
              </a:p>
            </p:txBody>
          </p:sp>
        </p:grpSp>
      </p:grpSp>
      <p:grpSp>
        <p:nvGrpSpPr>
          <p:cNvPr id="16392" name="Group 10"/>
          <p:cNvGrpSpPr>
            <a:grpSpLocks/>
          </p:cNvGrpSpPr>
          <p:nvPr/>
        </p:nvGrpSpPr>
        <p:grpSpPr bwMode="auto">
          <a:xfrm>
            <a:off x="2438400" y="3516313"/>
            <a:ext cx="1747838" cy="757237"/>
            <a:chOff x="1536" y="2592"/>
            <a:chExt cx="1101" cy="477"/>
          </a:xfrm>
        </p:grpSpPr>
        <p:sp>
          <p:nvSpPr>
            <p:cNvPr id="16430" name="Oval 11"/>
            <p:cNvSpPr>
              <a:spLocks noChangeArrowheads="1"/>
            </p:cNvSpPr>
            <p:nvPr/>
          </p:nvSpPr>
          <p:spPr bwMode="auto">
            <a:xfrm>
              <a:off x="1536" y="2592"/>
              <a:ext cx="1101" cy="477"/>
            </a:xfrm>
            <a:prstGeom prst="ellipse">
              <a:avLst/>
            </a:prstGeom>
            <a:solidFill>
              <a:srgbClr val="00E4A8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6431" name="Group 18"/>
            <p:cNvGrpSpPr>
              <a:grpSpLocks/>
            </p:cNvGrpSpPr>
            <p:nvPr/>
          </p:nvGrpSpPr>
          <p:grpSpPr bwMode="auto">
            <a:xfrm>
              <a:off x="1699" y="2629"/>
              <a:ext cx="773" cy="402"/>
              <a:chOff x="1699" y="2629"/>
              <a:chExt cx="773" cy="402"/>
            </a:xfrm>
          </p:grpSpPr>
          <p:sp>
            <p:nvSpPr>
              <p:cNvPr id="16432" name="AutoShape 13"/>
              <p:cNvSpPr>
                <a:spLocks noChangeArrowheads="1"/>
              </p:cNvSpPr>
              <p:nvPr/>
            </p:nvSpPr>
            <p:spPr bwMode="auto">
              <a:xfrm>
                <a:off x="1699" y="2663"/>
                <a:ext cx="773" cy="334"/>
              </a:xfrm>
              <a:prstGeom prst="roundRect">
                <a:avLst>
                  <a:gd name="adj" fmla="val 29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33" name="Text Box 14"/>
              <p:cNvSpPr txBox="1">
                <a:spLocks noChangeArrowheads="1"/>
              </p:cNvSpPr>
              <p:nvPr/>
            </p:nvSpPr>
            <p:spPr bwMode="auto">
              <a:xfrm>
                <a:off x="1699" y="2629"/>
                <a:ext cx="772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9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GB" altLang="en-US">
                    <a:latin typeface="Tahoma" panose="020B0604030504040204" pitchFamily="34" charset="0"/>
                  </a:rPr>
                  <a:t>Road </a:t>
                </a:r>
              </a:p>
              <a:p>
                <a:pPr algn="ctr" eaLnBrk="1" hangingPunct="1"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GB" altLang="en-US">
                    <a:latin typeface="Tahoma" panose="020B0604030504040204" pitchFamily="34" charset="0"/>
                  </a:rPr>
                  <a:t>Terminal</a:t>
                </a:r>
              </a:p>
            </p:txBody>
          </p:sp>
        </p:grpSp>
      </p:grpSp>
      <p:grpSp>
        <p:nvGrpSpPr>
          <p:cNvPr id="16393" name="Group 15"/>
          <p:cNvGrpSpPr>
            <a:grpSpLocks/>
          </p:cNvGrpSpPr>
          <p:nvPr/>
        </p:nvGrpSpPr>
        <p:grpSpPr bwMode="auto">
          <a:xfrm>
            <a:off x="2362200" y="4583113"/>
            <a:ext cx="1746250" cy="757237"/>
            <a:chOff x="1488" y="3264"/>
            <a:chExt cx="1100" cy="477"/>
          </a:xfrm>
        </p:grpSpPr>
        <p:sp>
          <p:nvSpPr>
            <p:cNvPr id="16426" name="Oval 16"/>
            <p:cNvSpPr>
              <a:spLocks noChangeArrowheads="1"/>
            </p:cNvSpPr>
            <p:nvPr/>
          </p:nvSpPr>
          <p:spPr bwMode="auto">
            <a:xfrm>
              <a:off x="1488" y="3264"/>
              <a:ext cx="1100" cy="477"/>
            </a:xfrm>
            <a:prstGeom prst="ellipse">
              <a:avLst/>
            </a:prstGeom>
            <a:solidFill>
              <a:srgbClr val="00E4A8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6427" name="Group 23"/>
            <p:cNvGrpSpPr>
              <a:grpSpLocks/>
            </p:cNvGrpSpPr>
            <p:nvPr/>
          </p:nvGrpSpPr>
          <p:grpSpPr bwMode="auto">
            <a:xfrm>
              <a:off x="1652" y="3301"/>
              <a:ext cx="772" cy="402"/>
              <a:chOff x="1652" y="3301"/>
              <a:chExt cx="772" cy="402"/>
            </a:xfrm>
          </p:grpSpPr>
          <p:sp>
            <p:nvSpPr>
              <p:cNvPr id="16428" name="AutoShape 18"/>
              <p:cNvSpPr>
                <a:spLocks noChangeArrowheads="1"/>
              </p:cNvSpPr>
              <p:nvPr/>
            </p:nvSpPr>
            <p:spPr bwMode="auto">
              <a:xfrm>
                <a:off x="1652" y="3335"/>
                <a:ext cx="772" cy="334"/>
              </a:xfrm>
              <a:prstGeom prst="roundRect">
                <a:avLst>
                  <a:gd name="adj" fmla="val 29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29" name="Text Box 19"/>
              <p:cNvSpPr txBox="1">
                <a:spLocks noChangeArrowheads="1"/>
              </p:cNvSpPr>
              <p:nvPr/>
            </p:nvSpPr>
            <p:spPr bwMode="auto">
              <a:xfrm>
                <a:off x="1652" y="3301"/>
                <a:ext cx="771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9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GB" altLang="en-US">
                    <a:latin typeface="Tahoma" panose="020B0604030504040204" pitchFamily="34" charset="0"/>
                  </a:rPr>
                  <a:t>Road </a:t>
                </a:r>
              </a:p>
              <a:p>
                <a:pPr algn="ctr" eaLnBrk="1" hangingPunct="1"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GB" altLang="en-US">
                    <a:latin typeface="Tahoma" panose="020B0604030504040204" pitchFamily="34" charset="0"/>
                  </a:rPr>
                  <a:t>Terminal</a:t>
                </a:r>
              </a:p>
            </p:txBody>
          </p:sp>
        </p:grpSp>
      </p:grpSp>
      <p:sp>
        <p:nvSpPr>
          <p:cNvPr id="16394" name="Line 20"/>
          <p:cNvSpPr>
            <a:spLocks noChangeShapeType="1"/>
          </p:cNvSpPr>
          <p:nvPr/>
        </p:nvSpPr>
        <p:spPr bwMode="auto">
          <a:xfrm>
            <a:off x="1676400" y="2830513"/>
            <a:ext cx="838200" cy="15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395" name="Line 21"/>
          <p:cNvSpPr>
            <a:spLocks noChangeShapeType="1"/>
          </p:cNvSpPr>
          <p:nvPr/>
        </p:nvSpPr>
        <p:spPr bwMode="auto">
          <a:xfrm>
            <a:off x="1676400" y="3897313"/>
            <a:ext cx="762000" cy="15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396" name="Line 22"/>
          <p:cNvSpPr>
            <a:spLocks noChangeShapeType="1"/>
          </p:cNvSpPr>
          <p:nvPr/>
        </p:nvSpPr>
        <p:spPr bwMode="auto">
          <a:xfrm>
            <a:off x="1524000" y="4964113"/>
            <a:ext cx="838200" cy="15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16397" name="Group 23"/>
          <p:cNvGrpSpPr>
            <a:grpSpLocks/>
          </p:cNvGrpSpPr>
          <p:nvPr/>
        </p:nvGrpSpPr>
        <p:grpSpPr bwMode="auto">
          <a:xfrm>
            <a:off x="4800600" y="3363913"/>
            <a:ext cx="1296988" cy="1060450"/>
            <a:chOff x="3024" y="2496"/>
            <a:chExt cx="716" cy="668"/>
          </a:xfrm>
        </p:grpSpPr>
        <p:sp>
          <p:nvSpPr>
            <p:cNvPr id="16422" name="AutoShape 24"/>
            <p:cNvSpPr>
              <a:spLocks noChangeArrowheads="1"/>
            </p:cNvSpPr>
            <p:nvPr/>
          </p:nvSpPr>
          <p:spPr bwMode="auto">
            <a:xfrm>
              <a:off x="3024" y="2496"/>
              <a:ext cx="716" cy="668"/>
            </a:xfrm>
            <a:prstGeom prst="roundRect">
              <a:avLst>
                <a:gd name="adj" fmla="val 148"/>
              </a:avLst>
            </a:prstGeom>
            <a:solidFill>
              <a:srgbClr val="00E4A8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6423" name="Group 31"/>
            <p:cNvGrpSpPr>
              <a:grpSpLocks/>
            </p:cNvGrpSpPr>
            <p:nvPr/>
          </p:nvGrpSpPr>
          <p:grpSpPr bwMode="auto">
            <a:xfrm>
              <a:off x="3024" y="2496"/>
              <a:ext cx="713" cy="665"/>
              <a:chOff x="3024" y="2496"/>
              <a:chExt cx="713" cy="665"/>
            </a:xfrm>
          </p:grpSpPr>
          <p:sp>
            <p:nvSpPr>
              <p:cNvPr id="16424" name="AutoShape 26"/>
              <p:cNvSpPr>
                <a:spLocks noChangeArrowheads="1"/>
              </p:cNvSpPr>
              <p:nvPr/>
            </p:nvSpPr>
            <p:spPr bwMode="auto">
              <a:xfrm>
                <a:off x="3024" y="2496"/>
                <a:ext cx="713" cy="665"/>
              </a:xfrm>
              <a:prstGeom prst="roundRect">
                <a:avLst>
                  <a:gd name="adj" fmla="val 14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25" name="Text Box 27"/>
              <p:cNvSpPr txBox="1">
                <a:spLocks noChangeArrowheads="1"/>
              </p:cNvSpPr>
              <p:nvPr/>
            </p:nvSpPr>
            <p:spPr bwMode="auto">
              <a:xfrm>
                <a:off x="3024" y="2608"/>
                <a:ext cx="713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 anchorCtr="1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9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GB" altLang="en-US" sz="2000">
                    <a:latin typeface="Tahoma" panose="020B0604030504040204" pitchFamily="34" charset="0"/>
                  </a:rPr>
                  <a:t>Rail</a:t>
                </a:r>
              </a:p>
              <a:p>
                <a:pPr algn="ctr" eaLnBrk="1" hangingPunct="1"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GB" altLang="en-US" sz="2000">
                    <a:latin typeface="Tahoma" panose="020B0604030504040204" pitchFamily="34" charset="0"/>
                  </a:rPr>
                  <a:t>Terminal</a:t>
                </a:r>
              </a:p>
            </p:txBody>
          </p:sp>
        </p:grpSp>
      </p:grpSp>
      <p:grpSp>
        <p:nvGrpSpPr>
          <p:cNvPr id="16398" name="Group 28"/>
          <p:cNvGrpSpPr>
            <a:grpSpLocks/>
          </p:cNvGrpSpPr>
          <p:nvPr/>
        </p:nvGrpSpPr>
        <p:grpSpPr bwMode="auto">
          <a:xfrm>
            <a:off x="6781800" y="2678113"/>
            <a:ext cx="1746250" cy="755650"/>
            <a:chOff x="4176" y="2064"/>
            <a:chExt cx="1100" cy="476"/>
          </a:xfrm>
        </p:grpSpPr>
        <p:sp>
          <p:nvSpPr>
            <p:cNvPr id="16418" name="Oval 29"/>
            <p:cNvSpPr>
              <a:spLocks noChangeArrowheads="1"/>
            </p:cNvSpPr>
            <p:nvPr/>
          </p:nvSpPr>
          <p:spPr bwMode="auto">
            <a:xfrm>
              <a:off x="4176" y="2064"/>
              <a:ext cx="1100" cy="476"/>
            </a:xfrm>
            <a:prstGeom prst="ellipse">
              <a:avLst/>
            </a:prstGeom>
            <a:solidFill>
              <a:srgbClr val="00E4A8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6419" name="Group 36"/>
            <p:cNvGrpSpPr>
              <a:grpSpLocks/>
            </p:cNvGrpSpPr>
            <p:nvPr/>
          </p:nvGrpSpPr>
          <p:grpSpPr bwMode="auto">
            <a:xfrm>
              <a:off x="4340" y="2100"/>
              <a:ext cx="774" cy="402"/>
              <a:chOff x="4340" y="2100"/>
              <a:chExt cx="774" cy="402"/>
            </a:xfrm>
          </p:grpSpPr>
          <p:sp>
            <p:nvSpPr>
              <p:cNvPr id="16420" name="AutoShape 31"/>
              <p:cNvSpPr>
                <a:spLocks noChangeArrowheads="1"/>
              </p:cNvSpPr>
              <p:nvPr/>
            </p:nvSpPr>
            <p:spPr bwMode="auto">
              <a:xfrm>
                <a:off x="4340" y="2135"/>
                <a:ext cx="774" cy="334"/>
              </a:xfrm>
              <a:prstGeom prst="roundRect">
                <a:avLst>
                  <a:gd name="adj" fmla="val 29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21" name="Text Box 32"/>
              <p:cNvSpPr txBox="1">
                <a:spLocks noChangeArrowheads="1"/>
              </p:cNvSpPr>
              <p:nvPr/>
            </p:nvSpPr>
            <p:spPr bwMode="auto">
              <a:xfrm>
                <a:off x="4340" y="2100"/>
                <a:ext cx="772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9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GB" altLang="en-US">
                    <a:latin typeface="Tahoma" panose="020B0604030504040204" pitchFamily="34" charset="0"/>
                  </a:rPr>
                  <a:t>Port</a:t>
                </a:r>
              </a:p>
              <a:p>
                <a:pPr algn="ctr" eaLnBrk="1" hangingPunct="1"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GB" altLang="en-US">
                    <a:latin typeface="Tahoma" panose="020B0604030504040204" pitchFamily="34" charset="0"/>
                  </a:rPr>
                  <a:t>Terminal</a:t>
                </a:r>
              </a:p>
            </p:txBody>
          </p:sp>
        </p:grpSp>
      </p:grpSp>
      <p:grpSp>
        <p:nvGrpSpPr>
          <p:cNvPr id="16399" name="Group 33"/>
          <p:cNvGrpSpPr>
            <a:grpSpLocks/>
          </p:cNvGrpSpPr>
          <p:nvPr/>
        </p:nvGrpSpPr>
        <p:grpSpPr bwMode="auto">
          <a:xfrm>
            <a:off x="6934200" y="4354513"/>
            <a:ext cx="1746250" cy="755650"/>
            <a:chOff x="4224" y="2928"/>
            <a:chExt cx="1100" cy="476"/>
          </a:xfrm>
        </p:grpSpPr>
        <p:sp>
          <p:nvSpPr>
            <p:cNvPr id="16414" name="Oval 34"/>
            <p:cNvSpPr>
              <a:spLocks noChangeArrowheads="1"/>
            </p:cNvSpPr>
            <p:nvPr/>
          </p:nvSpPr>
          <p:spPr bwMode="auto">
            <a:xfrm>
              <a:off x="4224" y="2928"/>
              <a:ext cx="1100" cy="476"/>
            </a:xfrm>
            <a:prstGeom prst="ellipse">
              <a:avLst/>
            </a:prstGeom>
            <a:solidFill>
              <a:srgbClr val="00E4A8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6415" name="Group 41"/>
            <p:cNvGrpSpPr>
              <a:grpSpLocks/>
            </p:cNvGrpSpPr>
            <p:nvPr/>
          </p:nvGrpSpPr>
          <p:grpSpPr bwMode="auto">
            <a:xfrm>
              <a:off x="4388" y="2964"/>
              <a:ext cx="772" cy="402"/>
              <a:chOff x="4388" y="2964"/>
              <a:chExt cx="772" cy="402"/>
            </a:xfrm>
          </p:grpSpPr>
          <p:sp>
            <p:nvSpPr>
              <p:cNvPr id="16416" name="AutoShape 36"/>
              <p:cNvSpPr>
                <a:spLocks noChangeArrowheads="1"/>
              </p:cNvSpPr>
              <p:nvPr/>
            </p:nvSpPr>
            <p:spPr bwMode="auto">
              <a:xfrm>
                <a:off x="4388" y="2999"/>
                <a:ext cx="772" cy="334"/>
              </a:xfrm>
              <a:prstGeom prst="roundRect">
                <a:avLst>
                  <a:gd name="adj" fmla="val 29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7" name="Text Box 37"/>
              <p:cNvSpPr txBox="1">
                <a:spLocks noChangeArrowheads="1"/>
              </p:cNvSpPr>
              <p:nvPr/>
            </p:nvSpPr>
            <p:spPr bwMode="auto">
              <a:xfrm>
                <a:off x="4388" y="2964"/>
                <a:ext cx="771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9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GB" altLang="en-US">
                    <a:latin typeface="Tahoma" panose="020B0604030504040204" pitchFamily="34" charset="0"/>
                  </a:rPr>
                  <a:t>Air</a:t>
                </a:r>
              </a:p>
              <a:p>
                <a:pPr algn="ctr" eaLnBrk="1" hangingPunct="1"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GB" altLang="en-US">
                    <a:latin typeface="Tahoma" panose="020B0604030504040204" pitchFamily="34" charset="0"/>
                  </a:rPr>
                  <a:t>Terminal</a:t>
                </a:r>
              </a:p>
            </p:txBody>
          </p:sp>
        </p:grpSp>
      </p:grpSp>
      <p:sp>
        <p:nvSpPr>
          <p:cNvPr id="16400" name="Line 38"/>
          <p:cNvSpPr>
            <a:spLocks noChangeShapeType="1"/>
          </p:cNvSpPr>
          <p:nvPr/>
        </p:nvSpPr>
        <p:spPr bwMode="auto">
          <a:xfrm>
            <a:off x="4114800" y="2982913"/>
            <a:ext cx="685800" cy="7620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401" name="Line 39"/>
          <p:cNvSpPr>
            <a:spLocks noChangeShapeType="1"/>
          </p:cNvSpPr>
          <p:nvPr/>
        </p:nvSpPr>
        <p:spPr bwMode="auto">
          <a:xfrm>
            <a:off x="4191000" y="3897313"/>
            <a:ext cx="609600" cy="15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402" name="Line 40"/>
          <p:cNvSpPr>
            <a:spLocks noChangeShapeType="1"/>
          </p:cNvSpPr>
          <p:nvPr/>
        </p:nvSpPr>
        <p:spPr bwMode="auto">
          <a:xfrm flipV="1">
            <a:off x="3962400" y="4041775"/>
            <a:ext cx="838200" cy="777875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403" name="Line 41"/>
          <p:cNvSpPr>
            <a:spLocks noChangeShapeType="1"/>
          </p:cNvSpPr>
          <p:nvPr/>
        </p:nvSpPr>
        <p:spPr bwMode="auto">
          <a:xfrm flipV="1">
            <a:off x="6096000" y="3059113"/>
            <a:ext cx="762000" cy="549275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404" name="Line 42"/>
          <p:cNvSpPr>
            <a:spLocks noChangeShapeType="1"/>
          </p:cNvSpPr>
          <p:nvPr/>
        </p:nvSpPr>
        <p:spPr bwMode="auto">
          <a:xfrm>
            <a:off x="6096000" y="4202113"/>
            <a:ext cx="838200" cy="3048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16405" name="Group 43"/>
          <p:cNvGrpSpPr>
            <a:grpSpLocks/>
          </p:cNvGrpSpPr>
          <p:nvPr/>
        </p:nvGrpSpPr>
        <p:grpSpPr bwMode="auto">
          <a:xfrm>
            <a:off x="2346325" y="5705475"/>
            <a:ext cx="4060825" cy="333375"/>
            <a:chOff x="1478" y="3875"/>
            <a:chExt cx="2558" cy="210"/>
          </a:xfrm>
        </p:grpSpPr>
        <p:sp>
          <p:nvSpPr>
            <p:cNvPr id="16406" name="AutoShape 44"/>
            <p:cNvSpPr>
              <a:spLocks noChangeArrowheads="1"/>
            </p:cNvSpPr>
            <p:nvPr/>
          </p:nvSpPr>
          <p:spPr bwMode="auto">
            <a:xfrm>
              <a:off x="1478" y="3875"/>
              <a:ext cx="2417" cy="209"/>
            </a:xfrm>
            <a:prstGeom prst="roundRect">
              <a:avLst>
                <a:gd name="adj" fmla="val 47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6407" name="Group 51"/>
            <p:cNvGrpSpPr>
              <a:grpSpLocks/>
            </p:cNvGrpSpPr>
            <p:nvPr/>
          </p:nvGrpSpPr>
          <p:grpSpPr bwMode="auto">
            <a:xfrm>
              <a:off x="1478" y="3875"/>
              <a:ext cx="2558" cy="210"/>
              <a:chOff x="1478" y="3875"/>
              <a:chExt cx="2558" cy="210"/>
            </a:xfrm>
          </p:grpSpPr>
          <p:sp>
            <p:nvSpPr>
              <p:cNvPr id="16408" name="AutoShape 46"/>
              <p:cNvSpPr>
                <a:spLocks noChangeArrowheads="1"/>
              </p:cNvSpPr>
              <p:nvPr/>
            </p:nvSpPr>
            <p:spPr bwMode="auto">
              <a:xfrm>
                <a:off x="1478" y="3875"/>
                <a:ext cx="2415" cy="207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6409" name="Group 53"/>
              <p:cNvGrpSpPr>
                <a:grpSpLocks/>
              </p:cNvGrpSpPr>
              <p:nvPr/>
            </p:nvGrpSpPr>
            <p:grpSpPr bwMode="auto">
              <a:xfrm>
                <a:off x="1478" y="3875"/>
                <a:ext cx="2558" cy="210"/>
                <a:chOff x="1478" y="3875"/>
                <a:chExt cx="2558" cy="210"/>
              </a:xfrm>
            </p:grpSpPr>
            <p:sp>
              <p:nvSpPr>
                <p:cNvPr id="16410" name="AutoShape 48"/>
                <p:cNvSpPr>
                  <a:spLocks noChangeArrowheads="1"/>
                </p:cNvSpPr>
                <p:nvPr/>
              </p:nvSpPr>
              <p:spPr bwMode="auto">
                <a:xfrm>
                  <a:off x="1478" y="3875"/>
                  <a:ext cx="2414" cy="206"/>
                </a:xfrm>
                <a:prstGeom prst="roundRect">
                  <a:avLst>
                    <a:gd name="adj" fmla="val 481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6411" name="Group 55"/>
                <p:cNvGrpSpPr>
                  <a:grpSpLocks/>
                </p:cNvGrpSpPr>
                <p:nvPr/>
              </p:nvGrpSpPr>
              <p:grpSpPr bwMode="auto">
                <a:xfrm>
                  <a:off x="1478" y="3875"/>
                  <a:ext cx="2558" cy="210"/>
                  <a:chOff x="1478" y="3875"/>
                  <a:chExt cx="2558" cy="210"/>
                </a:xfrm>
              </p:grpSpPr>
              <p:sp>
                <p:nvSpPr>
                  <p:cNvPr id="16412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1478" y="3875"/>
                    <a:ext cx="2413" cy="206"/>
                  </a:xfrm>
                  <a:prstGeom prst="roundRect">
                    <a:avLst>
                      <a:gd name="adj" fmla="val 48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6413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1478" y="3875"/>
                    <a:ext cx="2558" cy="210"/>
                  </a:xfrm>
                  <a:prstGeom prst="roundRect">
                    <a:avLst>
                      <a:gd name="adj" fmla="val 48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 eaLnBrk="0" hangingPunct="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99000"/>
                      </a:lnSpc>
                      <a:buClr>
                        <a:srgbClr val="000000"/>
                      </a:buClr>
                      <a:buSzPct val="100000"/>
                      <a:buFont typeface="Arial" panose="020B0604020202020204" pitchFamily="34" charset="0"/>
                      <a:buNone/>
                    </a:pPr>
                    <a:r>
                      <a:rPr lang="en-GB" altLang="en-US" sz="1600" b="1">
                        <a:latin typeface="Tahoma" panose="020B0604030504040204" pitchFamily="34" charset="0"/>
                      </a:rPr>
                      <a:t>(MPD – Multiple pick-up and delivery)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176295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1"/>
          <p:cNvSpPr>
            <a:spLocks noChangeArrowheads="1"/>
          </p:cNvSpPr>
          <p:nvPr/>
        </p:nvSpPr>
        <p:spPr bwMode="auto">
          <a:xfrm>
            <a:off x="1150938" y="1574800"/>
            <a:ext cx="7793037" cy="693738"/>
          </a:xfrm>
          <a:prstGeom prst="roundRect">
            <a:avLst>
              <a:gd name="adj" fmla="val 22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Oval 2"/>
          <p:cNvSpPr>
            <a:spLocks noChangeArrowheads="1"/>
          </p:cNvSpPr>
          <p:nvPr/>
        </p:nvSpPr>
        <p:spPr bwMode="auto">
          <a:xfrm>
            <a:off x="1295400" y="2486025"/>
            <a:ext cx="1752600" cy="1219200"/>
          </a:xfrm>
          <a:prstGeom prst="ellipse">
            <a:avLst/>
          </a:prstGeom>
          <a:solidFill>
            <a:srgbClr val="00E4A8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Oval 3"/>
          <p:cNvSpPr>
            <a:spLocks noChangeArrowheads="1"/>
          </p:cNvSpPr>
          <p:nvPr/>
        </p:nvSpPr>
        <p:spPr bwMode="auto">
          <a:xfrm>
            <a:off x="1295400" y="4695825"/>
            <a:ext cx="1752600" cy="1219200"/>
          </a:xfrm>
          <a:prstGeom prst="ellipse">
            <a:avLst/>
          </a:prstGeom>
          <a:solidFill>
            <a:srgbClr val="00E4A8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6" name="Oval 4"/>
          <p:cNvSpPr>
            <a:spLocks noChangeArrowheads="1"/>
          </p:cNvSpPr>
          <p:nvPr/>
        </p:nvSpPr>
        <p:spPr bwMode="auto">
          <a:xfrm>
            <a:off x="5791200" y="4391025"/>
            <a:ext cx="1752600" cy="1219200"/>
          </a:xfrm>
          <a:prstGeom prst="ellipse">
            <a:avLst/>
          </a:prstGeom>
          <a:solidFill>
            <a:srgbClr val="00E4A8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Oval 5"/>
          <p:cNvSpPr>
            <a:spLocks noChangeArrowheads="1"/>
          </p:cNvSpPr>
          <p:nvPr/>
        </p:nvSpPr>
        <p:spPr bwMode="auto">
          <a:xfrm>
            <a:off x="5715000" y="2562225"/>
            <a:ext cx="1752600" cy="1219200"/>
          </a:xfrm>
          <a:prstGeom prst="ellipse">
            <a:avLst/>
          </a:prstGeom>
          <a:solidFill>
            <a:srgbClr val="00E4A8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7418" name="Group 6"/>
          <p:cNvGrpSpPr>
            <a:grpSpLocks/>
          </p:cNvGrpSpPr>
          <p:nvPr/>
        </p:nvGrpSpPr>
        <p:grpSpPr bwMode="auto">
          <a:xfrm>
            <a:off x="3733800" y="3857625"/>
            <a:ext cx="1289050" cy="831850"/>
            <a:chOff x="2352" y="2496"/>
            <a:chExt cx="812" cy="524"/>
          </a:xfrm>
        </p:grpSpPr>
        <p:sp>
          <p:nvSpPr>
            <p:cNvPr id="17474" name="AutoShape 7"/>
            <p:cNvSpPr>
              <a:spLocks noChangeArrowheads="1"/>
            </p:cNvSpPr>
            <p:nvPr/>
          </p:nvSpPr>
          <p:spPr bwMode="auto">
            <a:xfrm>
              <a:off x="2352" y="2496"/>
              <a:ext cx="812" cy="524"/>
            </a:xfrm>
            <a:prstGeom prst="roundRect">
              <a:avLst>
                <a:gd name="adj" fmla="val 190"/>
              </a:avLst>
            </a:prstGeom>
            <a:solidFill>
              <a:srgbClr val="00E4A8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7475" name="Group 14"/>
            <p:cNvGrpSpPr>
              <a:grpSpLocks/>
            </p:cNvGrpSpPr>
            <p:nvPr/>
          </p:nvGrpSpPr>
          <p:grpSpPr bwMode="auto">
            <a:xfrm>
              <a:off x="2352" y="2496"/>
              <a:ext cx="809" cy="521"/>
              <a:chOff x="2352" y="2496"/>
              <a:chExt cx="809" cy="521"/>
            </a:xfrm>
          </p:grpSpPr>
          <p:sp>
            <p:nvSpPr>
              <p:cNvPr id="17476" name="AutoShape 9"/>
              <p:cNvSpPr>
                <a:spLocks noChangeArrowheads="1"/>
              </p:cNvSpPr>
              <p:nvPr/>
            </p:nvSpPr>
            <p:spPr bwMode="auto">
              <a:xfrm>
                <a:off x="2352" y="2496"/>
                <a:ext cx="809" cy="521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77" name="Text Box 10"/>
              <p:cNvSpPr txBox="1">
                <a:spLocks noChangeArrowheads="1"/>
              </p:cNvSpPr>
              <p:nvPr/>
            </p:nvSpPr>
            <p:spPr bwMode="auto">
              <a:xfrm>
                <a:off x="2352" y="2536"/>
                <a:ext cx="809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9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GB" altLang="en-US" sz="2000" b="1">
                    <a:latin typeface="Tahoma" panose="020B0604030504040204" pitchFamily="34" charset="0"/>
                  </a:rPr>
                  <a:t>Mother </a:t>
                </a:r>
              </a:p>
              <a:p>
                <a:pPr algn="ctr" eaLnBrk="1" hangingPunct="1"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GB" altLang="en-US" sz="2000" b="1">
                    <a:latin typeface="Tahoma" panose="020B0604030504040204" pitchFamily="34" charset="0"/>
                  </a:rPr>
                  <a:t>Hub</a:t>
                </a:r>
              </a:p>
            </p:txBody>
          </p:sp>
        </p:grpSp>
      </p:grp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5029200" y="3468688"/>
            <a:ext cx="762000" cy="777875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5029200" y="4238625"/>
            <a:ext cx="838200" cy="533400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 flipV="1">
            <a:off x="2978944" y="3356251"/>
            <a:ext cx="777875" cy="854075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2887663" y="4238625"/>
            <a:ext cx="854075" cy="609600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5638800" y="3171825"/>
            <a:ext cx="304800" cy="3048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5791200" y="4695825"/>
            <a:ext cx="3048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2819400" y="3171825"/>
            <a:ext cx="3048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2743200" y="4772025"/>
            <a:ext cx="2286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222625" y="3155950"/>
            <a:ext cx="5873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9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000"/>
              <a:t>DC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5280025" y="4756150"/>
            <a:ext cx="5873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9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000"/>
              <a:t>DC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2971800" y="4848225"/>
            <a:ext cx="5873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9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000"/>
              <a:t>DC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5127625" y="3095625"/>
            <a:ext cx="5873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9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000"/>
              <a:t>DC</a:t>
            </a: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H="1">
            <a:off x="1973263" y="2486025"/>
            <a:ext cx="320675" cy="1588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>
            <a:off x="2049463" y="4695825"/>
            <a:ext cx="320675" cy="1588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H="1">
            <a:off x="6469063" y="3781425"/>
            <a:ext cx="320675" cy="1588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H="1">
            <a:off x="6469063" y="5610225"/>
            <a:ext cx="320675" cy="1588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6477000" y="4391025"/>
            <a:ext cx="304800" cy="1588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6400800" y="2562225"/>
            <a:ext cx="304800" cy="1588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2057400" y="5915025"/>
            <a:ext cx="304800" cy="1588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1981200" y="3705225"/>
            <a:ext cx="304800" cy="1588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17439" name="Group 31"/>
          <p:cNvGrpSpPr>
            <a:grpSpLocks/>
          </p:cNvGrpSpPr>
          <p:nvPr/>
        </p:nvGrpSpPr>
        <p:grpSpPr bwMode="auto">
          <a:xfrm>
            <a:off x="3124200" y="5686425"/>
            <a:ext cx="2779713" cy="333375"/>
            <a:chOff x="1968" y="3648"/>
            <a:chExt cx="1751" cy="210"/>
          </a:xfrm>
        </p:grpSpPr>
        <p:sp>
          <p:nvSpPr>
            <p:cNvPr id="17466" name="AutoShape 32"/>
            <p:cNvSpPr>
              <a:spLocks noChangeArrowheads="1"/>
            </p:cNvSpPr>
            <p:nvPr/>
          </p:nvSpPr>
          <p:spPr bwMode="auto">
            <a:xfrm>
              <a:off x="1968" y="3648"/>
              <a:ext cx="1751" cy="209"/>
            </a:xfrm>
            <a:prstGeom prst="roundRect">
              <a:avLst>
                <a:gd name="adj" fmla="val 47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7467" name="Group 39"/>
            <p:cNvGrpSpPr>
              <a:grpSpLocks/>
            </p:cNvGrpSpPr>
            <p:nvPr/>
          </p:nvGrpSpPr>
          <p:grpSpPr bwMode="auto">
            <a:xfrm>
              <a:off x="1968" y="3648"/>
              <a:ext cx="1749" cy="210"/>
              <a:chOff x="1968" y="3648"/>
              <a:chExt cx="1749" cy="210"/>
            </a:xfrm>
          </p:grpSpPr>
          <p:sp>
            <p:nvSpPr>
              <p:cNvPr id="17468" name="AutoShape 34"/>
              <p:cNvSpPr>
                <a:spLocks noChangeArrowheads="1"/>
              </p:cNvSpPr>
              <p:nvPr/>
            </p:nvSpPr>
            <p:spPr bwMode="auto">
              <a:xfrm>
                <a:off x="1968" y="3648"/>
                <a:ext cx="1749" cy="207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7469" name="Group 41"/>
              <p:cNvGrpSpPr>
                <a:grpSpLocks/>
              </p:cNvGrpSpPr>
              <p:nvPr/>
            </p:nvGrpSpPr>
            <p:grpSpPr bwMode="auto">
              <a:xfrm>
                <a:off x="1968" y="3648"/>
                <a:ext cx="1748" cy="210"/>
                <a:chOff x="1968" y="3648"/>
                <a:chExt cx="1748" cy="210"/>
              </a:xfrm>
            </p:grpSpPr>
            <p:sp>
              <p:nvSpPr>
                <p:cNvPr id="17470" name="AutoShape 36"/>
                <p:cNvSpPr>
                  <a:spLocks noChangeArrowheads="1"/>
                </p:cNvSpPr>
                <p:nvPr/>
              </p:nvSpPr>
              <p:spPr bwMode="auto">
                <a:xfrm>
                  <a:off x="1968" y="3648"/>
                  <a:ext cx="1748" cy="206"/>
                </a:xfrm>
                <a:prstGeom prst="roundRect">
                  <a:avLst>
                    <a:gd name="adj" fmla="val 481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7471" name="Group 43"/>
                <p:cNvGrpSpPr>
                  <a:grpSpLocks/>
                </p:cNvGrpSpPr>
                <p:nvPr/>
              </p:nvGrpSpPr>
              <p:grpSpPr bwMode="auto">
                <a:xfrm>
                  <a:off x="1968" y="3648"/>
                  <a:ext cx="1748" cy="210"/>
                  <a:chOff x="1968" y="3648"/>
                  <a:chExt cx="1748" cy="210"/>
                </a:xfrm>
              </p:grpSpPr>
              <p:sp>
                <p:nvSpPr>
                  <p:cNvPr id="17472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648"/>
                    <a:ext cx="1748" cy="206"/>
                  </a:xfrm>
                  <a:prstGeom prst="roundRect">
                    <a:avLst>
                      <a:gd name="adj" fmla="val 48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7473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648"/>
                    <a:ext cx="1542" cy="210"/>
                  </a:xfrm>
                  <a:prstGeom prst="roundRect">
                    <a:avLst>
                      <a:gd name="adj" fmla="val 48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 eaLnBrk="0" hangingPunct="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99000"/>
                      </a:lnSpc>
                      <a:buClr>
                        <a:srgbClr val="000000"/>
                      </a:buClr>
                      <a:buSzPct val="100000"/>
                      <a:buFont typeface="Arial" panose="020B0604020202020204" pitchFamily="34" charset="0"/>
                      <a:buNone/>
                    </a:pPr>
                    <a:r>
                      <a:rPr lang="en-GB" altLang="en-US" sz="1600">
                        <a:latin typeface="Tahoma" panose="020B0604030504040204" pitchFamily="34" charset="0"/>
                      </a:rPr>
                      <a:t>DC – Distribution Centres</a:t>
                    </a:r>
                  </a:p>
                </p:txBody>
              </p:sp>
            </p:grpSp>
          </p:grpSp>
        </p:grpSp>
      </p:grpSp>
      <p:grpSp>
        <p:nvGrpSpPr>
          <p:cNvPr id="17440" name="Group 40"/>
          <p:cNvGrpSpPr>
            <a:grpSpLocks/>
          </p:cNvGrpSpPr>
          <p:nvPr/>
        </p:nvGrpSpPr>
        <p:grpSpPr bwMode="auto">
          <a:xfrm>
            <a:off x="3657600" y="2705100"/>
            <a:ext cx="1289050" cy="393700"/>
            <a:chOff x="2304" y="1770"/>
            <a:chExt cx="812" cy="248"/>
          </a:xfrm>
        </p:grpSpPr>
        <p:sp>
          <p:nvSpPr>
            <p:cNvPr id="17462" name="AutoShape 41"/>
            <p:cNvSpPr>
              <a:spLocks noChangeArrowheads="1"/>
            </p:cNvSpPr>
            <p:nvPr/>
          </p:nvSpPr>
          <p:spPr bwMode="auto">
            <a:xfrm>
              <a:off x="2304" y="1784"/>
              <a:ext cx="812" cy="222"/>
            </a:xfrm>
            <a:prstGeom prst="roundRect">
              <a:avLst>
                <a:gd name="adj" fmla="val 25222"/>
              </a:avLst>
            </a:prstGeom>
            <a:solidFill>
              <a:srgbClr val="00E4A8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7463" name="Group 48"/>
            <p:cNvGrpSpPr>
              <a:grpSpLocks/>
            </p:cNvGrpSpPr>
            <p:nvPr/>
          </p:nvGrpSpPr>
          <p:grpSpPr bwMode="auto">
            <a:xfrm>
              <a:off x="2323" y="1770"/>
              <a:ext cx="772" cy="248"/>
              <a:chOff x="2323" y="1770"/>
              <a:chExt cx="772" cy="248"/>
            </a:xfrm>
          </p:grpSpPr>
          <p:sp>
            <p:nvSpPr>
              <p:cNvPr id="17464" name="AutoShape 43"/>
              <p:cNvSpPr>
                <a:spLocks noChangeArrowheads="1"/>
              </p:cNvSpPr>
              <p:nvPr/>
            </p:nvSpPr>
            <p:spPr bwMode="auto">
              <a:xfrm>
                <a:off x="2323" y="1796"/>
                <a:ext cx="772" cy="198"/>
              </a:xfrm>
              <a:prstGeom prst="roundRect">
                <a:avLst>
                  <a:gd name="adj" fmla="val 50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65" name="Text Box 44"/>
              <p:cNvSpPr txBox="1">
                <a:spLocks noChangeArrowheads="1"/>
              </p:cNvSpPr>
              <p:nvPr/>
            </p:nvSpPr>
            <p:spPr bwMode="auto">
              <a:xfrm>
                <a:off x="2323" y="1770"/>
                <a:ext cx="772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 anchorCtr="1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9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GB" altLang="en-US" sz="2000" b="1">
                    <a:latin typeface="Tahoma" panose="020B0604030504040204" pitchFamily="34" charset="0"/>
                  </a:rPr>
                  <a:t>Plant-A</a:t>
                </a:r>
              </a:p>
            </p:txBody>
          </p:sp>
        </p:grpSp>
      </p:grpSp>
      <p:grpSp>
        <p:nvGrpSpPr>
          <p:cNvPr id="17441" name="Group 45"/>
          <p:cNvGrpSpPr>
            <a:grpSpLocks/>
          </p:cNvGrpSpPr>
          <p:nvPr/>
        </p:nvGrpSpPr>
        <p:grpSpPr bwMode="auto">
          <a:xfrm>
            <a:off x="3657600" y="5000625"/>
            <a:ext cx="1365250" cy="393700"/>
            <a:chOff x="2304" y="3354"/>
            <a:chExt cx="860" cy="248"/>
          </a:xfrm>
        </p:grpSpPr>
        <p:sp>
          <p:nvSpPr>
            <p:cNvPr id="17458" name="AutoShape 46"/>
            <p:cNvSpPr>
              <a:spLocks noChangeArrowheads="1"/>
            </p:cNvSpPr>
            <p:nvPr/>
          </p:nvSpPr>
          <p:spPr bwMode="auto">
            <a:xfrm>
              <a:off x="2304" y="3368"/>
              <a:ext cx="860" cy="222"/>
            </a:xfrm>
            <a:prstGeom prst="roundRect">
              <a:avLst>
                <a:gd name="adj" fmla="val 25222"/>
              </a:avLst>
            </a:prstGeom>
            <a:solidFill>
              <a:srgbClr val="00E4A8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7459" name="Group 53"/>
            <p:cNvGrpSpPr>
              <a:grpSpLocks/>
            </p:cNvGrpSpPr>
            <p:nvPr/>
          </p:nvGrpSpPr>
          <p:grpSpPr bwMode="auto">
            <a:xfrm>
              <a:off x="2323" y="3354"/>
              <a:ext cx="820" cy="248"/>
              <a:chOff x="2323" y="3354"/>
              <a:chExt cx="820" cy="248"/>
            </a:xfrm>
          </p:grpSpPr>
          <p:sp>
            <p:nvSpPr>
              <p:cNvPr id="17460" name="AutoShape 48"/>
              <p:cNvSpPr>
                <a:spLocks noChangeArrowheads="1"/>
              </p:cNvSpPr>
              <p:nvPr/>
            </p:nvSpPr>
            <p:spPr bwMode="auto">
              <a:xfrm>
                <a:off x="2323" y="3380"/>
                <a:ext cx="820" cy="198"/>
              </a:xfrm>
              <a:prstGeom prst="roundRect">
                <a:avLst>
                  <a:gd name="adj" fmla="val 50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61" name="Text Box 49"/>
              <p:cNvSpPr txBox="1">
                <a:spLocks noChangeArrowheads="1"/>
              </p:cNvSpPr>
              <p:nvPr/>
            </p:nvSpPr>
            <p:spPr bwMode="auto">
              <a:xfrm>
                <a:off x="2323" y="3354"/>
                <a:ext cx="82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 anchorCtr="1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9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GB" altLang="en-US" sz="2000" b="1">
                    <a:latin typeface="Tahoma" panose="020B0604030504040204" pitchFamily="34" charset="0"/>
                  </a:rPr>
                  <a:t>Plant-B</a:t>
                </a:r>
              </a:p>
            </p:txBody>
          </p:sp>
        </p:grpSp>
      </p:grpSp>
      <p:sp>
        <p:nvSpPr>
          <p:cNvPr id="17442" name="Line 50"/>
          <p:cNvSpPr>
            <a:spLocks noChangeShapeType="1"/>
          </p:cNvSpPr>
          <p:nvPr/>
        </p:nvSpPr>
        <p:spPr bwMode="auto">
          <a:xfrm>
            <a:off x="4343400" y="3171825"/>
            <a:ext cx="1588" cy="685800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443" name="Line 51"/>
          <p:cNvSpPr>
            <a:spLocks noChangeShapeType="1"/>
          </p:cNvSpPr>
          <p:nvPr/>
        </p:nvSpPr>
        <p:spPr bwMode="auto">
          <a:xfrm flipV="1">
            <a:off x="4343400" y="4695825"/>
            <a:ext cx="1588" cy="473075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17452" name="Group 60"/>
          <p:cNvGrpSpPr>
            <a:grpSpLocks/>
          </p:cNvGrpSpPr>
          <p:nvPr/>
        </p:nvGrpSpPr>
        <p:grpSpPr bwMode="auto">
          <a:xfrm>
            <a:off x="1219200" y="1620838"/>
            <a:ext cx="3544888" cy="514350"/>
            <a:chOff x="816" y="1220"/>
            <a:chExt cx="2233" cy="324"/>
          </a:xfrm>
        </p:grpSpPr>
        <p:sp>
          <p:nvSpPr>
            <p:cNvPr id="17454" name="AutoShape 61"/>
            <p:cNvSpPr>
              <a:spLocks noChangeArrowheads="1"/>
            </p:cNvSpPr>
            <p:nvPr/>
          </p:nvSpPr>
          <p:spPr bwMode="auto">
            <a:xfrm>
              <a:off x="816" y="1311"/>
              <a:ext cx="2233" cy="114"/>
            </a:xfrm>
            <a:prstGeom prst="roundRect">
              <a:avLst>
                <a:gd name="adj" fmla="val 875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 b="1">
                <a:solidFill>
                  <a:srgbClr val="7030A0"/>
                </a:solidFill>
              </a:endParaRPr>
            </a:p>
          </p:txBody>
        </p:sp>
        <p:grpSp>
          <p:nvGrpSpPr>
            <p:cNvPr id="17455" name="Group 68"/>
            <p:cNvGrpSpPr>
              <a:grpSpLocks/>
            </p:cNvGrpSpPr>
            <p:nvPr/>
          </p:nvGrpSpPr>
          <p:grpSpPr bwMode="auto">
            <a:xfrm>
              <a:off x="816" y="1220"/>
              <a:ext cx="2230" cy="324"/>
              <a:chOff x="816" y="1220"/>
              <a:chExt cx="2230" cy="324"/>
            </a:xfrm>
          </p:grpSpPr>
          <p:sp>
            <p:nvSpPr>
              <p:cNvPr id="17456" name="AutoShape 63"/>
              <p:cNvSpPr>
                <a:spLocks noChangeArrowheads="1"/>
              </p:cNvSpPr>
              <p:nvPr/>
            </p:nvSpPr>
            <p:spPr bwMode="auto">
              <a:xfrm>
                <a:off x="816" y="1311"/>
                <a:ext cx="2230" cy="114"/>
              </a:xfrm>
              <a:prstGeom prst="roundRect">
                <a:avLst>
                  <a:gd name="adj" fmla="val 87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 b="1">
                  <a:solidFill>
                    <a:srgbClr val="7030A0"/>
                  </a:solidFill>
                </a:endParaRPr>
              </a:p>
            </p:txBody>
          </p:sp>
          <p:sp>
            <p:nvSpPr>
              <p:cNvPr id="17457" name="Text Box 64"/>
              <p:cNvSpPr txBox="1">
                <a:spLocks noChangeArrowheads="1"/>
              </p:cNvSpPr>
              <p:nvPr/>
            </p:nvSpPr>
            <p:spPr bwMode="auto">
              <a:xfrm>
                <a:off x="816" y="1220"/>
                <a:ext cx="2230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 anchorCtr="1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9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GB" altLang="en-US" sz="2800" b="1" u="sng">
                    <a:solidFill>
                      <a:srgbClr val="7030A0"/>
                    </a:solidFill>
                    <a:latin typeface="Calibri" panose="020F0502020204030204" pitchFamily="34" charset="0"/>
                  </a:rPr>
                  <a:t>Hub and Spoke</a:t>
                </a:r>
              </a:p>
            </p:txBody>
          </p:sp>
        </p:grpSp>
      </p:grpSp>
      <p:sp>
        <p:nvSpPr>
          <p:cNvPr id="17453" name="Text Box 65"/>
          <p:cNvSpPr txBox="1">
            <a:spLocks noChangeArrowheads="1"/>
          </p:cNvSpPr>
          <p:nvPr/>
        </p:nvSpPr>
        <p:spPr bwMode="auto">
          <a:xfrm>
            <a:off x="304800" y="887413"/>
            <a:ext cx="77930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9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3600" b="1">
                <a:solidFill>
                  <a:srgbClr val="C00000"/>
                </a:solidFill>
                <a:latin typeface="Arial Black" panose="020B0A04020102020204" pitchFamily="34" charset="0"/>
              </a:rPr>
              <a:t>Transportation Network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8870" y="6321287"/>
            <a:ext cx="498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Hub acts as central feeder to the DCs</a:t>
            </a:r>
          </a:p>
        </p:txBody>
      </p:sp>
    </p:spTree>
    <p:extLst>
      <p:ext uri="{BB962C8B-B14F-4D97-AF65-F5344CB8AC3E}">
        <p14:creationId xmlns:p14="http://schemas.microsoft.com/office/powerpoint/2010/main" val="3324145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r>
              <a:rPr lang="en-IN" b="1" u="sng" dirty="0"/>
              <a:t>Milk Runs Network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1543" y="3024554"/>
            <a:ext cx="5026359" cy="36242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5B643C-ADEA-4D14-ABA1-73B6994529F9}"/>
              </a:ext>
            </a:extLst>
          </p:cNvPr>
          <p:cNvSpPr txBox="1"/>
          <p:nvPr/>
        </p:nvSpPr>
        <p:spPr>
          <a:xfrm>
            <a:off x="337624" y="1219201"/>
            <a:ext cx="4332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b="1" u="sng" dirty="0"/>
              <a:t>Critical Variables for Milk-run design are </a:t>
            </a:r>
            <a:r>
              <a:rPr lang="en-IN" sz="2400" dirty="0"/>
              <a:t>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IN" sz="2400" dirty="0"/>
              <a:t>Distance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IN" sz="2400" dirty="0"/>
              <a:t>Cost of delivery / pick-up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IN" sz="2400" dirty="0"/>
              <a:t>Cycle time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IN" sz="2400" dirty="0"/>
              <a:t>Perishability of the product</a:t>
            </a:r>
          </a:p>
        </p:txBody>
      </p:sp>
    </p:spTree>
    <p:extLst>
      <p:ext uri="{BB962C8B-B14F-4D97-AF65-F5344CB8AC3E}">
        <p14:creationId xmlns:p14="http://schemas.microsoft.com/office/powerpoint/2010/main" val="1278795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A5537118-42A0-46BF-B0FD-EC8099B2B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731899"/>
            <a:ext cx="8178799" cy="339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49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6839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Freight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Freight management includes various strategies for </a:t>
            </a:r>
          </a:p>
          <a:p>
            <a:pPr marL="0" indent="0">
              <a:buNone/>
            </a:pPr>
            <a:r>
              <a:rPr lang="en-IN" dirty="0"/>
              <a:t>  increasing the efficiency of freight and commercial                      transport.</a:t>
            </a:r>
          </a:p>
        </p:txBody>
      </p:sp>
    </p:spTree>
    <p:extLst>
      <p:ext uri="{BB962C8B-B14F-4D97-AF65-F5344CB8AC3E}">
        <p14:creationId xmlns:p14="http://schemas.microsoft.com/office/powerpoint/2010/main" val="3121085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8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458200" cy="838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Freight Management: Responsibilities</a:t>
            </a:r>
          </a:p>
        </p:txBody>
      </p:sp>
      <p:sp>
        <p:nvSpPr>
          <p:cNvPr id="4102" name="Subtitle 9"/>
          <p:cNvSpPr>
            <a:spLocks noGrp="1"/>
          </p:cNvSpPr>
          <p:nvPr>
            <p:ph type="subTitle" idx="1"/>
          </p:nvPr>
        </p:nvSpPr>
        <p:spPr>
          <a:xfrm>
            <a:off x="1143000" y="2362200"/>
            <a:ext cx="7620000" cy="3657600"/>
          </a:xfrm>
        </p:spPr>
        <p:txBody>
          <a:bodyPr>
            <a:normAutofit lnSpcReduction="10000"/>
          </a:bodyPr>
          <a:lstStyle/>
          <a:p>
            <a:pPr algn="l">
              <a:spcBef>
                <a:spcPct val="0"/>
              </a:spcBef>
              <a:spcAft>
                <a:spcPts val="1200"/>
              </a:spcAft>
            </a:pPr>
            <a:r>
              <a:rPr lang="en-GB" altLang="en-US" sz="2800" dirty="0">
                <a:solidFill>
                  <a:schemeClr val="tx1"/>
                </a:solidFill>
                <a:ea typeface="msgothic"/>
                <a:cs typeface="msgothic"/>
              </a:rPr>
              <a:t>•</a:t>
            </a:r>
            <a:r>
              <a:rPr lang="en-US" altLang="en-US" sz="2800" dirty="0">
                <a:solidFill>
                  <a:schemeClr val="tx1"/>
                </a:solidFill>
              </a:rPr>
              <a:t>  Optimizing the transport cost</a:t>
            </a:r>
          </a:p>
          <a:p>
            <a:pPr algn="l">
              <a:spcAft>
                <a:spcPts val="1200"/>
              </a:spcAft>
            </a:pPr>
            <a:r>
              <a:rPr lang="en-GB" altLang="en-US" sz="2800" dirty="0">
                <a:solidFill>
                  <a:schemeClr val="tx1"/>
                </a:solidFill>
                <a:ea typeface="msgothic"/>
                <a:cs typeface="msgothic"/>
              </a:rPr>
              <a:t>•</a:t>
            </a:r>
            <a:r>
              <a:rPr lang="en-US" altLang="en-US" sz="2800" dirty="0">
                <a:solidFill>
                  <a:schemeClr val="tx1"/>
                </a:solidFill>
              </a:rPr>
              <a:t>  Improve scheduling and routing to reduce freight vehicle mileage and increase load factor</a:t>
            </a:r>
          </a:p>
          <a:p>
            <a:pPr algn="l">
              <a:spcAft>
                <a:spcPts val="1200"/>
              </a:spcAft>
            </a:pPr>
            <a:r>
              <a:rPr lang="en-GB" altLang="en-US" sz="2800" dirty="0">
                <a:solidFill>
                  <a:schemeClr val="tx1"/>
                </a:solidFill>
                <a:ea typeface="msgothic"/>
                <a:cs typeface="msgothic"/>
              </a:rPr>
              <a:t>•</a:t>
            </a:r>
            <a:r>
              <a:rPr lang="en-US" altLang="en-US" sz="2800" dirty="0">
                <a:solidFill>
                  <a:schemeClr val="tx1"/>
                </a:solidFill>
              </a:rPr>
              <a:t>  Reduce total freight transport by relying on nearby supplier</a:t>
            </a:r>
          </a:p>
          <a:p>
            <a:pPr algn="l">
              <a:spcAft>
                <a:spcPts val="1200"/>
              </a:spcAft>
            </a:pPr>
            <a:r>
              <a:rPr lang="en-GB" altLang="en-US" sz="2800" dirty="0">
                <a:solidFill>
                  <a:schemeClr val="tx1"/>
                </a:solidFill>
                <a:ea typeface="msgothic"/>
                <a:cs typeface="msgothic"/>
              </a:rPr>
              <a:t>•</a:t>
            </a:r>
            <a:r>
              <a:rPr lang="en-US" altLang="en-US" sz="2800" dirty="0">
                <a:solidFill>
                  <a:schemeClr val="tx1"/>
                </a:solidFill>
              </a:rPr>
              <a:t>  Use efficient transport equipment</a:t>
            </a:r>
          </a:p>
          <a:p>
            <a:pPr algn="l">
              <a:spcBef>
                <a:spcPct val="0"/>
              </a:spcBef>
              <a:spcAft>
                <a:spcPts val="1200"/>
              </a:spcAft>
            </a:pPr>
            <a:r>
              <a:rPr lang="en-GB" altLang="en-US" sz="2800" dirty="0">
                <a:solidFill>
                  <a:schemeClr val="tx1"/>
                </a:solidFill>
                <a:ea typeface="msgothic"/>
                <a:cs typeface="msgothic"/>
              </a:rPr>
              <a:t>•</a:t>
            </a:r>
            <a:r>
              <a:rPr lang="en-US" altLang="en-US" sz="2800" dirty="0">
                <a:solidFill>
                  <a:schemeClr val="tx1"/>
                </a:solidFill>
              </a:rPr>
              <a:t>  Improve vehicle operator training</a:t>
            </a:r>
          </a:p>
        </p:txBody>
      </p:sp>
    </p:spTree>
    <p:extLst>
      <p:ext uri="{BB962C8B-B14F-4D97-AF65-F5344CB8AC3E}">
        <p14:creationId xmlns:p14="http://schemas.microsoft.com/office/powerpoint/2010/main" val="1927791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AutoShape 1"/>
          <p:cNvSpPr>
            <a:spLocks noChangeArrowheads="1"/>
          </p:cNvSpPr>
          <p:nvPr/>
        </p:nvSpPr>
        <p:spPr bwMode="auto">
          <a:xfrm>
            <a:off x="1350963" y="722313"/>
            <a:ext cx="7793037" cy="1143000"/>
          </a:xfrm>
          <a:prstGeom prst="roundRect">
            <a:avLst>
              <a:gd name="adj" fmla="val 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126" name="Group 2"/>
          <p:cNvGrpSpPr>
            <a:grpSpLocks/>
          </p:cNvGrpSpPr>
          <p:nvPr/>
        </p:nvGrpSpPr>
        <p:grpSpPr bwMode="auto">
          <a:xfrm>
            <a:off x="1219200" y="1980118"/>
            <a:ext cx="6553200" cy="4095465"/>
            <a:chOff x="768" y="988"/>
            <a:chExt cx="5826" cy="4749"/>
          </a:xfrm>
        </p:grpSpPr>
        <p:sp>
          <p:nvSpPr>
            <p:cNvPr id="5128" name="AutoShape 3"/>
            <p:cNvSpPr>
              <a:spLocks noChangeArrowheads="1"/>
            </p:cNvSpPr>
            <p:nvPr/>
          </p:nvSpPr>
          <p:spPr bwMode="auto">
            <a:xfrm>
              <a:off x="768" y="1296"/>
              <a:ext cx="4268" cy="2828"/>
            </a:xfrm>
            <a:prstGeom prst="roundRect">
              <a:avLst>
                <a:gd name="adj" fmla="val 32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129" name="Group 11"/>
            <p:cNvGrpSpPr>
              <a:grpSpLocks/>
            </p:cNvGrpSpPr>
            <p:nvPr/>
          </p:nvGrpSpPr>
          <p:grpSpPr bwMode="auto">
            <a:xfrm>
              <a:off x="768" y="988"/>
              <a:ext cx="5826" cy="4749"/>
              <a:chOff x="768" y="988"/>
              <a:chExt cx="5826" cy="4749"/>
            </a:xfrm>
          </p:grpSpPr>
          <p:sp>
            <p:nvSpPr>
              <p:cNvPr id="5130" name="AutoShape 5"/>
              <p:cNvSpPr>
                <a:spLocks noChangeArrowheads="1"/>
              </p:cNvSpPr>
              <p:nvPr/>
            </p:nvSpPr>
            <p:spPr bwMode="auto">
              <a:xfrm>
                <a:off x="768" y="1296"/>
                <a:ext cx="4265" cy="2825"/>
              </a:xfrm>
              <a:prstGeom prst="roundRect">
                <a:avLst>
                  <a:gd name="adj" fmla="val 32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1" name="Text Box 6"/>
              <p:cNvSpPr txBox="1">
                <a:spLocks noChangeArrowheads="1"/>
              </p:cNvSpPr>
              <p:nvPr/>
            </p:nvSpPr>
            <p:spPr bwMode="auto">
              <a:xfrm>
                <a:off x="768" y="988"/>
                <a:ext cx="5826" cy="4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spcAft>
                    <a:spcPts val="1200"/>
                  </a:spcAft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800" dirty="0">
                    <a:latin typeface="Calibri" panose="020F0502020204030204" pitchFamily="34" charset="0"/>
                  </a:rPr>
                  <a:t>•  </a:t>
                </a:r>
                <a:r>
                  <a:rPr lang="en-GB" altLang="en-US" sz="28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Rate negotiations</a:t>
                </a:r>
              </a:p>
              <a:p>
                <a:pPr eaLnBrk="1" hangingPunct="1">
                  <a:lnSpc>
                    <a:spcPct val="130000"/>
                  </a:lnSpc>
                  <a:spcAft>
                    <a:spcPts val="1200"/>
                  </a:spcAft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800" dirty="0">
                    <a:latin typeface="Calibri" panose="020F0502020204030204" pitchFamily="34" charset="0"/>
                  </a:rPr>
                  <a:t>•  Carrier evaluation</a:t>
                </a:r>
              </a:p>
              <a:p>
                <a:pPr eaLnBrk="1" hangingPunct="1">
                  <a:lnSpc>
                    <a:spcPct val="130000"/>
                  </a:lnSpc>
                  <a:spcAft>
                    <a:spcPts val="1200"/>
                  </a:spcAft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800" dirty="0">
                    <a:latin typeface="Calibri" panose="020F0502020204030204" pitchFamily="34" charset="0"/>
                  </a:rPr>
                  <a:t>•  </a:t>
                </a:r>
                <a:r>
                  <a:rPr lang="en-GB" altLang="en-US" sz="28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Vehicle scheduling</a:t>
                </a:r>
              </a:p>
              <a:p>
                <a:pPr eaLnBrk="1" hangingPunct="1">
                  <a:lnSpc>
                    <a:spcPct val="130000"/>
                  </a:lnSpc>
                  <a:spcAft>
                    <a:spcPts val="1200"/>
                  </a:spcAft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800" dirty="0">
                    <a:latin typeface="Calibri" panose="020F0502020204030204" pitchFamily="34" charset="0"/>
                  </a:rPr>
                  <a:t>•  </a:t>
                </a:r>
                <a:r>
                  <a:rPr lang="en-GB" altLang="en-US" sz="28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Carrier integration</a:t>
                </a:r>
              </a:p>
              <a:p>
                <a:pPr eaLnBrk="1" hangingPunct="1">
                  <a:lnSpc>
                    <a:spcPct val="130000"/>
                  </a:lnSpc>
                  <a:spcAft>
                    <a:spcPts val="1200"/>
                  </a:spcAft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800" dirty="0">
                    <a:latin typeface="Calibri" panose="020F0502020204030204" pitchFamily="34" charset="0"/>
                  </a:rPr>
                  <a:t>•  Tracing and tracking</a:t>
                </a:r>
              </a:p>
              <a:p>
                <a:pPr eaLnBrk="1" hangingPunct="1">
                  <a:spcAft>
                    <a:spcPts val="120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None/>
                </a:pPr>
                <a:endParaRPr lang="en-GB" altLang="en-US" sz="2800" b="1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9600" y="863600"/>
            <a:ext cx="8382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9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3600" b="1">
                <a:solidFill>
                  <a:srgbClr val="C00000"/>
                </a:solidFill>
                <a:latin typeface="Arial Black" panose="020B0A04020102020204" pitchFamily="34" charset="0"/>
              </a:rPr>
              <a:t>Freight Management: Tasks</a:t>
            </a:r>
          </a:p>
        </p:txBody>
      </p:sp>
    </p:spTree>
    <p:extLst>
      <p:ext uri="{BB962C8B-B14F-4D97-AF65-F5344CB8AC3E}">
        <p14:creationId xmlns:p14="http://schemas.microsoft.com/office/powerpoint/2010/main" val="305577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00200"/>
            <a:ext cx="6934199" cy="4495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Role of transportation in supply chain management </a:t>
            </a:r>
          </a:p>
        </p:txBody>
      </p:sp>
    </p:spTree>
    <p:extLst>
      <p:ext uri="{BB962C8B-B14F-4D97-AF65-F5344CB8AC3E}">
        <p14:creationId xmlns:p14="http://schemas.microsoft.com/office/powerpoint/2010/main" val="3489692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itle 8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763000" cy="685800"/>
          </a:xfrm>
        </p:spPr>
        <p:txBody>
          <a:bodyPr/>
          <a:lstStyle/>
          <a:p>
            <a:pPr algn="l" eaLnBrk="1" hangingPunct="1"/>
            <a:r>
              <a:rPr lang="en-US" altLang="en-US" sz="3600">
                <a:solidFill>
                  <a:srgbClr val="C00000"/>
                </a:solidFill>
                <a:latin typeface="Arial Black" panose="020B0A04020102020204" pitchFamily="34" charset="0"/>
              </a:rPr>
              <a:t>Factors Affecting Freight Cost</a:t>
            </a:r>
          </a:p>
        </p:txBody>
      </p:sp>
      <p:sp>
        <p:nvSpPr>
          <p:cNvPr id="6150" name="Subtitle 9"/>
          <p:cNvSpPr>
            <a:spLocks noGrp="1"/>
          </p:cNvSpPr>
          <p:nvPr>
            <p:ph type="subTitle" idx="1"/>
          </p:nvPr>
        </p:nvSpPr>
        <p:spPr>
          <a:xfrm>
            <a:off x="914400" y="1447800"/>
            <a:ext cx="7391400" cy="45720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chemeClr val="tx1"/>
                </a:solidFill>
                <a:ea typeface="msgothic"/>
                <a:cs typeface="msgothic"/>
              </a:rPr>
              <a:t>•</a:t>
            </a:r>
            <a:r>
              <a:rPr lang="en-US" altLang="en-US" sz="2800" dirty="0">
                <a:solidFill>
                  <a:schemeClr val="tx1"/>
                </a:solidFill>
              </a:rPr>
              <a:t>  Volumes</a:t>
            </a:r>
          </a:p>
          <a:p>
            <a:pPr algn="l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chemeClr val="tx1"/>
                </a:solidFill>
                <a:ea typeface="msgothic"/>
                <a:cs typeface="msgothic"/>
              </a:rPr>
              <a:t>•</a:t>
            </a:r>
            <a:r>
              <a:rPr lang="en-US" altLang="en-US" sz="2800" dirty="0">
                <a:solidFill>
                  <a:schemeClr val="tx1"/>
                </a:solidFill>
              </a:rPr>
              <a:t>  Distance</a:t>
            </a:r>
          </a:p>
          <a:p>
            <a:pPr algn="l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chemeClr val="tx1"/>
                </a:solidFill>
                <a:ea typeface="msgothic"/>
                <a:cs typeface="msgothic"/>
              </a:rPr>
              <a:t>•</a:t>
            </a:r>
            <a:r>
              <a:rPr lang="en-US" altLang="en-US" sz="2800" dirty="0">
                <a:solidFill>
                  <a:schemeClr val="tx1"/>
                </a:solidFill>
              </a:rPr>
              <a:t>  Product density</a:t>
            </a:r>
          </a:p>
          <a:p>
            <a:pPr algn="l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chemeClr val="tx1"/>
                </a:solidFill>
                <a:ea typeface="msgothic"/>
                <a:cs typeface="msgothic"/>
              </a:rPr>
              <a:t>•</a:t>
            </a:r>
            <a:r>
              <a:rPr lang="en-US" altLang="en-US" sz="2800" dirty="0">
                <a:solidFill>
                  <a:schemeClr val="tx1"/>
                </a:solidFill>
              </a:rPr>
              <a:t>  Product shape</a:t>
            </a:r>
          </a:p>
          <a:p>
            <a:pPr algn="l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chemeClr val="tx1"/>
                </a:solidFill>
                <a:ea typeface="msgothic"/>
                <a:cs typeface="msgothic"/>
              </a:rPr>
              <a:t>•</a:t>
            </a:r>
            <a:r>
              <a:rPr lang="en-US" altLang="en-US" sz="2800" dirty="0">
                <a:solidFill>
                  <a:schemeClr val="tx1"/>
                </a:solidFill>
              </a:rPr>
              <a:t>  Product handling</a:t>
            </a:r>
          </a:p>
          <a:p>
            <a:pPr algn="l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chemeClr val="tx1"/>
                </a:solidFill>
                <a:ea typeface="msgothic"/>
                <a:cs typeface="msgothic"/>
              </a:rPr>
              <a:t>•</a:t>
            </a:r>
            <a:r>
              <a:rPr lang="en-US" altLang="en-US" sz="2800" dirty="0">
                <a:solidFill>
                  <a:schemeClr val="tx1"/>
                </a:solidFill>
              </a:rPr>
              <a:t>  Product type </a:t>
            </a:r>
          </a:p>
          <a:p>
            <a:pPr algn="l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chemeClr val="tx1"/>
                </a:solidFill>
                <a:ea typeface="msgothic"/>
                <a:cs typeface="msgothic"/>
              </a:rPr>
              <a:t>•</a:t>
            </a:r>
            <a:r>
              <a:rPr lang="en-US" altLang="en-US" sz="2800" dirty="0">
                <a:solidFill>
                  <a:schemeClr val="tx1"/>
                </a:solidFill>
              </a:rPr>
              <a:t>  Market dynamics</a:t>
            </a:r>
            <a:r>
              <a:rPr lang="en-US" altLang="en-US" sz="2800" b="1" dirty="0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buFont typeface="Wingdings" panose="05000000000000000000" pitchFamily="2" charset="2"/>
              <a:buChar char="§"/>
            </a:pPr>
            <a:endParaRPr lang="en-US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78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388151" y="1152940"/>
            <a:ext cx="8053484" cy="1338470"/>
          </a:xfrm>
        </p:spPr>
        <p:txBody>
          <a:bodyPr>
            <a:normAutofit/>
          </a:bodyPr>
          <a:lstStyle/>
          <a:p>
            <a:pPr algn="ctr"/>
            <a:r>
              <a:rPr lang="es-EC" sz="5400" dirty="0" err="1">
                <a:solidFill>
                  <a:schemeClr val="tx2"/>
                </a:solidFill>
                <a:latin typeface="Engravers MT" panose="02090707080505020304" pitchFamily="18" charset="0"/>
              </a:rPr>
              <a:t>Containerization</a:t>
            </a:r>
            <a:endParaRPr lang="es-EC" sz="5400" b="1" dirty="0">
              <a:solidFill>
                <a:schemeClr val="tx2"/>
              </a:solidFill>
              <a:latin typeface="Engravers MT" panose="02090707080505020304" pitchFamily="18" charset="0"/>
            </a:endParaRPr>
          </a:p>
        </p:txBody>
      </p:sp>
      <p:pic>
        <p:nvPicPr>
          <p:cNvPr id="11" name="10 Imagen" descr="Contecon | Infraestructura Física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t="22484" r="39254" b="17631"/>
          <a:stretch/>
        </p:blipFill>
        <p:spPr>
          <a:xfrm>
            <a:off x="5880923" y="2963325"/>
            <a:ext cx="2808312" cy="205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1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856538" cy="9144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Prior to Containerization </a:t>
            </a:r>
            <a:r>
              <a:rPr lang="en-US" altLang="en-US" dirty="0"/>
              <a:t> </a:t>
            </a:r>
            <a:r>
              <a:rPr lang="en-US" altLang="en-US" sz="3100" dirty="0">
                <a:solidFill>
                  <a:schemeClr val="accent2"/>
                </a:solidFill>
              </a:rPr>
              <a:t>MULTIPLE HANDLING</a:t>
            </a:r>
            <a:r>
              <a:rPr lang="en-US" altLang="en-US" sz="3100" dirty="0">
                <a:solidFill>
                  <a:schemeClr val="tx1"/>
                </a:solidFill>
              </a:rPr>
              <a:t> </a:t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19100" y="966649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All cargoes other than bulk commodities  were moved  package by package and  piece by piece with multiple handling, resulting in damage, pilferage and time loss.</a:t>
            </a:r>
          </a:p>
        </p:txBody>
      </p:sp>
      <p:pic>
        <p:nvPicPr>
          <p:cNvPr id="3078" name="Picture 6" descr="j0386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45424"/>
            <a:ext cx="2362200" cy="168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d10419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1828800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in00004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0238"/>
            <a:ext cx="1912938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e0378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95800"/>
            <a:ext cx="1751013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in00200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0"/>
            <a:ext cx="17526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n00530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3048000" y="2819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57150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H="1">
            <a:off x="7391400" y="3733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V="1">
            <a:off x="1295400" y="42672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12954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40386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76200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837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914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04801"/>
            <a:ext cx="57912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IS CONTAINERIZATION?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835426"/>
            <a:ext cx="8534400" cy="34163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‘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Containerization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a system of freight transport based on a range of steel intermodal containers (also 'shipping containers', 'ISO containers' etc). </a:t>
            </a:r>
          </a:p>
          <a:p>
            <a:pPr indent="-3429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Containers are built to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standardized dimensions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can be loaded and unloaded, stacked, transported efficiently over long distances, and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transferred from one mode of transport to another—container ships, rail and semi-trailer trucks—without being opened.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7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37322" y="565012"/>
            <a:ext cx="8534400" cy="3596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indent="-34290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ISO Standard for containers: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Five common standard lengths: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20-ft, 40-ft, 45-ft, 48-ft and 53-ft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Container capacity are measured in TEU = Twenty foot Equivalent Units or FEU = Forty foot Equivalent Units 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Height  (</a:t>
            </a: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 feet 6 inches high or 9 feet 6 inches high for high cube containers)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Maximum gross mass for 20ft is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24000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kgs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for 40-ft is 30,480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kgs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322" y="4722385"/>
            <a:ext cx="8534400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indent="-34290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Some big names in Container Transport:</a:t>
            </a:r>
          </a:p>
          <a:p>
            <a:pPr indent="-342900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NYK Line, Evergreen Marine, CMA-CGM,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Maersk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Line, MSC,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Hapag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-Lloyd, APL,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Hanjin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CSCL</a:t>
            </a:r>
          </a:p>
          <a:p>
            <a:pPr indent="-34290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India –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Shipping Corporation of India</a:t>
            </a:r>
          </a:p>
        </p:txBody>
      </p:sp>
    </p:spTree>
    <p:extLst>
      <p:ext uri="{BB962C8B-B14F-4D97-AF65-F5344CB8AC3E}">
        <p14:creationId xmlns:p14="http://schemas.microsoft.com/office/powerpoint/2010/main" val="805960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The intermodal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5" y="838199"/>
            <a:ext cx="8375374" cy="578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With the advent of Containerisation</a:t>
            </a:r>
          </a:p>
        </p:txBody>
      </p:sp>
    </p:spTree>
    <p:extLst>
      <p:ext uri="{BB962C8B-B14F-4D97-AF65-F5344CB8AC3E}">
        <p14:creationId xmlns:p14="http://schemas.microsoft.com/office/powerpoint/2010/main" val="4239950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itle 8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pPr algn="l" eaLnBrk="1" hangingPunct="1"/>
            <a:r>
              <a:rPr lang="en-US" altLang="en-US" sz="3600">
                <a:solidFill>
                  <a:srgbClr val="C00000"/>
                </a:solidFill>
                <a:latin typeface="Arial Black" panose="020B0A04020102020204" pitchFamily="34" charset="0"/>
              </a:rPr>
              <a:t>Containerization: Benefits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8458200" cy="4038600"/>
          </a:xfrm>
        </p:spPr>
        <p:txBody>
          <a:bodyPr>
            <a:normAutofit/>
          </a:bodyPr>
          <a:lstStyle/>
          <a:p>
            <a:pPr marL="457200" indent="-457200" algn="l" eaLnBrk="1" hangingPunct="1">
              <a:lnSpc>
                <a:spcPct val="110000"/>
              </a:lnSpc>
              <a:buClr>
                <a:srgbClr val="00000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altLang="en-US" sz="2800">
                <a:solidFill>
                  <a:schemeClr val="tx1"/>
                </a:solidFill>
              </a:rPr>
              <a:t>•   Inter-modal transportation possible</a:t>
            </a:r>
          </a:p>
          <a:p>
            <a:pPr marL="457200" indent="-457200" algn="l" eaLnBrk="1" hangingPunct="1">
              <a:lnSpc>
                <a:spcPct val="110000"/>
              </a:lnSpc>
              <a:buClr>
                <a:srgbClr val="00000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altLang="en-US" sz="2800">
                <a:solidFill>
                  <a:schemeClr val="tx1"/>
                </a:solidFill>
              </a:rPr>
              <a:t>•   Elimination of cargo trans-shipment leading to speedier delivery services</a:t>
            </a:r>
          </a:p>
          <a:p>
            <a:pPr marL="457200" indent="-457200" algn="l" eaLnBrk="1" hangingPunct="1">
              <a:lnSpc>
                <a:spcPct val="110000"/>
              </a:lnSpc>
              <a:buClr>
                <a:srgbClr val="00000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altLang="en-US" sz="2800">
                <a:solidFill>
                  <a:schemeClr val="tx1"/>
                </a:solidFill>
              </a:rPr>
              <a:t>•   Door-to door service to customer possible</a:t>
            </a:r>
          </a:p>
          <a:p>
            <a:pPr marL="457200" indent="-457200" algn="l" eaLnBrk="1" hangingPunct="1">
              <a:lnSpc>
                <a:spcPct val="110000"/>
              </a:lnSpc>
              <a:buClr>
                <a:srgbClr val="00000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altLang="en-US" sz="2800">
                <a:solidFill>
                  <a:schemeClr val="tx1"/>
                </a:solidFill>
              </a:rPr>
              <a:t>•   Risk of transit damages and pilferages reduced</a:t>
            </a:r>
          </a:p>
          <a:p>
            <a:pPr marL="457200" indent="-457200" algn="l" eaLnBrk="1" hangingPunct="1">
              <a:lnSpc>
                <a:spcPct val="110000"/>
              </a:lnSpc>
              <a:buClr>
                <a:srgbClr val="00000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altLang="en-US" sz="2800">
                <a:solidFill>
                  <a:schemeClr val="tx1"/>
                </a:solidFill>
              </a:rPr>
              <a:t>•   Substantial reduction in logistical packaging cost</a:t>
            </a:r>
          </a:p>
          <a:p>
            <a:pPr marL="457200" indent="-457200" algn="l" eaLnBrk="1" hangingPunct="1">
              <a:lnSpc>
                <a:spcPct val="110000"/>
              </a:lnSpc>
              <a:buClr>
                <a:srgbClr val="00000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altLang="en-US" sz="2800">
                <a:solidFill>
                  <a:schemeClr val="tx1"/>
                </a:solidFill>
              </a:rPr>
              <a:t>•   Reduction in overall distribution cost</a:t>
            </a:r>
          </a:p>
          <a:p>
            <a:pPr marL="457200" indent="-457200" algn="l" eaLnBrk="1" hangingPunct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US" altLang="en-US" sz="28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03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914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23672"/>
            <a:ext cx="57912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CONTAINERIZATION IN INDIA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380381"/>
            <a:ext cx="85344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indent="-342900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Some numbers about Sea Transport in India:</a:t>
            </a:r>
          </a:p>
          <a:p>
            <a:pPr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Sea Transport carries 95% of India’s exports by volumes and 70% by value</a:t>
            </a:r>
          </a:p>
          <a:p>
            <a:pPr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India has 12 major ports and 187 non-major ports along 7517 km coastline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3183953"/>
            <a:ext cx="57912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Drivers of Container Traffic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" y="4306420"/>
            <a:ext cx="7620001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INTERNATIONAL TRADE GROWTH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PENETRATION OF CONTAINERIZATION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HUB AND FEEDER SERVICE STRUCTURE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732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texto"/>
          <p:cNvSpPr>
            <a:spLocks noGrp="1"/>
          </p:cNvSpPr>
          <p:nvPr>
            <p:ph type="body" idx="1"/>
          </p:nvPr>
        </p:nvSpPr>
        <p:spPr>
          <a:xfrm>
            <a:off x="1098374" y="795131"/>
            <a:ext cx="5699991" cy="9350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dirty="0"/>
              <a:t>TYPES OF CONTAINER</a:t>
            </a:r>
            <a:endParaRPr lang="es-EC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626" y="2859526"/>
            <a:ext cx="4827257" cy="282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5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899592" y="476672"/>
            <a:ext cx="7848872" cy="6041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600" dirty="0"/>
              <a:t>DRY STORAGE CONTAINER</a:t>
            </a:r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647564" y="1432446"/>
            <a:ext cx="4176464" cy="3672408"/>
          </a:xfrm>
        </p:spPr>
        <p:txBody>
          <a:bodyPr>
            <a:noAutofit/>
          </a:bodyPr>
          <a:lstStyle/>
          <a:p>
            <a:r>
              <a:rPr lang="en-US" sz="2400" dirty="0"/>
              <a:t>Used for shipping dry goods that do not require temperature control. </a:t>
            </a:r>
          </a:p>
          <a:p>
            <a:endParaRPr lang="en-US" sz="2400" dirty="0"/>
          </a:p>
          <a:p>
            <a:r>
              <a:rPr lang="en-US" sz="2400" dirty="0"/>
              <a:t>They come in different dimensions standardized by ISO.</a:t>
            </a:r>
          </a:p>
          <a:p>
            <a:endParaRPr lang="en-US" sz="2400" dirty="0"/>
          </a:p>
          <a:p>
            <a:r>
              <a:rPr lang="en-US" sz="2400" dirty="0"/>
              <a:t>Ideal for manufactured products and some natural resources</a:t>
            </a:r>
            <a:br>
              <a:rPr lang="en-US" sz="2400" dirty="0"/>
            </a:br>
            <a:endParaRPr lang="es-EC" sz="2400" dirty="0"/>
          </a:p>
        </p:txBody>
      </p:sp>
      <p:pic>
        <p:nvPicPr>
          <p:cNvPr id="9" name="8 Marcador de contenido" descr="20ft shipping container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66" y="1432446"/>
            <a:ext cx="2921000" cy="21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78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1"/>
            <a:ext cx="2809240" cy="1773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866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itle 8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219200"/>
          </a:xfrm>
        </p:spPr>
        <p:txBody>
          <a:bodyPr/>
          <a:lstStyle/>
          <a:p>
            <a:pPr algn="l" eaLnBrk="1" hangingPunct="1"/>
            <a:r>
              <a:rPr lang="en-US" altLang="en-US" sz="3600">
                <a:solidFill>
                  <a:srgbClr val="C00000"/>
                </a:solidFill>
                <a:latin typeface="Arial Black" panose="020B0A04020102020204" pitchFamily="34" charset="0"/>
              </a:rPr>
              <a:t>Transportation Mode Selection Criteria</a:t>
            </a:r>
          </a:p>
        </p:txBody>
      </p:sp>
      <p:sp>
        <p:nvSpPr>
          <p:cNvPr id="7174" name="Subtitle 9"/>
          <p:cNvSpPr>
            <a:spLocks noGrp="1"/>
          </p:cNvSpPr>
          <p:nvPr>
            <p:ph type="subTitle" idx="1"/>
          </p:nvPr>
        </p:nvSpPr>
        <p:spPr>
          <a:xfrm>
            <a:off x="1219200" y="1981200"/>
            <a:ext cx="7239000" cy="44958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800" dirty="0">
                <a:solidFill>
                  <a:schemeClr val="tx1"/>
                </a:solidFill>
                <a:ea typeface="msgothic"/>
                <a:cs typeface="msgothic"/>
              </a:rPr>
              <a:t>•</a:t>
            </a:r>
            <a:r>
              <a:rPr lang="en-GB" altLang="en-US" sz="2800" dirty="0">
                <a:solidFill>
                  <a:schemeClr val="tx1"/>
                </a:solidFill>
              </a:rPr>
              <a:t>  Speed</a:t>
            </a:r>
          </a:p>
          <a:p>
            <a:pPr algn="l" eaLnBrk="1" hangingPunct="1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800" dirty="0">
                <a:solidFill>
                  <a:schemeClr val="tx1"/>
                </a:solidFill>
                <a:ea typeface="msgothic"/>
                <a:cs typeface="msgothic"/>
              </a:rPr>
              <a:t>•</a:t>
            </a:r>
            <a:r>
              <a:rPr lang="en-GB" altLang="en-US" sz="2800" dirty="0">
                <a:solidFill>
                  <a:schemeClr val="tx1"/>
                </a:solidFill>
              </a:rPr>
              <a:t>  Frequency</a:t>
            </a:r>
          </a:p>
          <a:p>
            <a:pPr algn="l" eaLnBrk="1" hangingPunct="1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800" dirty="0">
                <a:solidFill>
                  <a:schemeClr val="tx1"/>
                </a:solidFill>
                <a:ea typeface="msgothic"/>
                <a:cs typeface="msgothic"/>
              </a:rPr>
              <a:t>•</a:t>
            </a:r>
            <a:r>
              <a:rPr lang="en-GB" altLang="en-US" sz="2800" dirty="0">
                <a:solidFill>
                  <a:schemeClr val="tx1"/>
                </a:solidFill>
              </a:rPr>
              <a:t>  Availability of service</a:t>
            </a:r>
          </a:p>
          <a:p>
            <a:pPr algn="l" eaLnBrk="1" hangingPunct="1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800" dirty="0">
                <a:solidFill>
                  <a:schemeClr val="tx1"/>
                </a:solidFill>
                <a:ea typeface="msgothic"/>
                <a:cs typeface="msgothic"/>
              </a:rPr>
              <a:t>•</a:t>
            </a:r>
            <a:r>
              <a:rPr lang="en-GB" altLang="en-US" sz="2800" dirty="0">
                <a:solidFill>
                  <a:schemeClr val="tx1"/>
                </a:solidFill>
              </a:rPr>
              <a:t>  Reliability (Condition &amp; time frame)</a:t>
            </a:r>
          </a:p>
          <a:p>
            <a:pPr algn="l" eaLnBrk="1" hangingPunct="1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800" dirty="0">
                <a:solidFill>
                  <a:schemeClr val="tx1"/>
                </a:solidFill>
                <a:ea typeface="msgothic"/>
                <a:cs typeface="msgothic"/>
              </a:rPr>
              <a:t>•</a:t>
            </a:r>
            <a:r>
              <a:rPr lang="en-GB" altLang="en-US" sz="2800" dirty="0">
                <a:solidFill>
                  <a:schemeClr val="tx1"/>
                </a:solidFill>
              </a:rPr>
              <a:t>  Consistency in delivery</a:t>
            </a:r>
          </a:p>
          <a:p>
            <a:pPr algn="l" eaLnBrk="1" hangingPunct="1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800" dirty="0">
                <a:solidFill>
                  <a:schemeClr val="tx1"/>
                </a:solidFill>
                <a:ea typeface="msgothic"/>
                <a:cs typeface="msgothic"/>
              </a:rPr>
              <a:t>•</a:t>
            </a:r>
            <a:r>
              <a:rPr lang="en-GB" altLang="en-US" sz="2800" dirty="0">
                <a:solidFill>
                  <a:schemeClr val="tx1"/>
                </a:solidFill>
              </a:rPr>
              <a:t>  Capability</a:t>
            </a:r>
          </a:p>
          <a:p>
            <a:pPr algn="l" eaLnBrk="1" hangingPunct="1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800" dirty="0">
                <a:solidFill>
                  <a:schemeClr val="tx1"/>
                </a:solidFill>
                <a:ea typeface="msgothic"/>
                <a:cs typeface="msgothic"/>
              </a:rPr>
              <a:t>•</a:t>
            </a:r>
            <a:r>
              <a:rPr lang="en-GB" altLang="en-US" sz="2800" dirty="0">
                <a:solidFill>
                  <a:schemeClr val="tx1"/>
                </a:solidFill>
              </a:rPr>
              <a:t>  Cost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91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516834" y="1497496"/>
            <a:ext cx="4492487" cy="4784034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Especially suitable for heavy loads and cargo that needs loading from the top or sides.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Manufactured from steel and come in 20′ and 40′ sizes.</a:t>
            </a:r>
          </a:p>
          <a:p>
            <a:pPr algn="just"/>
            <a:endParaRPr lang="en-US" sz="2400" dirty="0"/>
          </a:p>
          <a:p>
            <a:r>
              <a:rPr lang="en-US" sz="2400" dirty="0"/>
              <a:t>Ideal for cargo difficult to handle: heavy machinery, large industrial parts and construction materials.</a:t>
            </a:r>
            <a:endParaRPr lang="es-EC" sz="2400" dirty="0"/>
          </a:p>
        </p:txBody>
      </p:sp>
      <p:pic>
        <p:nvPicPr>
          <p:cNvPr id="11" name="10 Marcador de contenido" descr="20ft flat rack container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333" y="1343640"/>
            <a:ext cx="3013075" cy="230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4FC-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65" y="3970496"/>
            <a:ext cx="2489835" cy="17627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Marcador de texto"/>
          <p:cNvSpPr>
            <a:spLocks noGrp="1"/>
          </p:cNvSpPr>
          <p:nvPr>
            <p:ph type="body" idx="1"/>
          </p:nvPr>
        </p:nvSpPr>
        <p:spPr>
          <a:xfrm>
            <a:off x="899592" y="476672"/>
            <a:ext cx="7848872" cy="6041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600" dirty="0"/>
              <a:t>FLAT RACK CONTAINER</a:t>
            </a:r>
            <a:endParaRPr lang="es-EC" sz="2600" dirty="0"/>
          </a:p>
        </p:txBody>
      </p:sp>
    </p:spTree>
    <p:extLst>
      <p:ext uri="{BB962C8B-B14F-4D97-AF65-F5344CB8AC3E}">
        <p14:creationId xmlns:p14="http://schemas.microsoft.com/office/powerpoint/2010/main" val="27807974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1132424" y="1700808"/>
            <a:ext cx="3993632" cy="3610134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Do not have solid roofs. They have removable bows and a weatherproof tarpaulin roof which can be secured with ropes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Open top containers are ideal for bulky cargo such as machinery, wood, etc.</a:t>
            </a:r>
            <a:endParaRPr lang="es-EC" sz="2400" dirty="0"/>
          </a:p>
        </p:txBody>
      </p:sp>
      <p:pic>
        <p:nvPicPr>
          <p:cNvPr id="6" name="5 Marcador de contenido" descr="open top container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36" y="1340768"/>
            <a:ext cx="2797051" cy="211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426s20__Open_Top_Contain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55" y="3501008"/>
            <a:ext cx="2749309" cy="23187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Marcador de texto"/>
          <p:cNvSpPr>
            <a:spLocks noGrp="1"/>
          </p:cNvSpPr>
          <p:nvPr>
            <p:ph type="body" idx="1"/>
          </p:nvPr>
        </p:nvSpPr>
        <p:spPr>
          <a:xfrm>
            <a:off x="899592" y="476672"/>
            <a:ext cx="7848872" cy="6041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600" dirty="0"/>
              <a:t>OPEN TOP CONTAINER</a:t>
            </a:r>
            <a:endParaRPr lang="es-EC" sz="2600" dirty="0"/>
          </a:p>
        </p:txBody>
      </p:sp>
    </p:spTree>
    <p:extLst>
      <p:ext uri="{BB962C8B-B14F-4D97-AF65-F5344CB8AC3E}">
        <p14:creationId xmlns:p14="http://schemas.microsoft.com/office/powerpoint/2010/main" val="959868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971600" y="332656"/>
            <a:ext cx="7632848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>
                <a:solidFill>
                  <a:schemeClr val="dk1"/>
                </a:solidFill>
              </a:rPr>
              <a:t>TANKS</a:t>
            </a:r>
            <a:endParaRPr lang="es-EC" sz="2600" dirty="0">
              <a:solidFill>
                <a:schemeClr val="dk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596348" y="1338470"/>
            <a:ext cx="4147930" cy="5035826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Mostly used for transportation of liquid materials: toxic, corrosive, highly combustible, and oils, milk, beer, wine, mineral water, chemicals etc.</a:t>
            </a:r>
          </a:p>
          <a:p>
            <a:endParaRPr lang="en-US" sz="2400" dirty="0"/>
          </a:p>
          <a:p>
            <a:pPr algn="just"/>
            <a:r>
              <a:rPr lang="en-US" sz="2400" dirty="0"/>
              <a:t>Mostly made of strong steel or other anti-corrosive materials providing them with long life and protection to the materials.</a:t>
            </a:r>
          </a:p>
          <a:p>
            <a:pPr marL="0" indent="0">
              <a:buNone/>
            </a:pPr>
            <a:endParaRPr lang="es-EC" sz="2400" dirty="0"/>
          </a:p>
        </p:txBody>
      </p:sp>
      <p:pic>
        <p:nvPicPr>
          <p:cNvPr id="6" name="5 Marcador de contenido" descr="tank container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2921000" cy="17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tank-20-20outside2-250x25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2324735" cy="1905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4296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itle 8"/>
          <p:cNvSpPr>
            <a:spLocks noGrp="1"/>
          </p:cNvSpPr>
          <p:nvPr>
            <p:ph type="ctrTitle"/>
          </p:nvPr>
        </p:nvSpPr>
        <p:spPr>
          <a:xfrm>
            <a:off x="513521" y="563217"/>
            <a:ext cx="5688496" cy="762000"/>
          </a:xfrm>
        </p:spPr>
        <p:txBody>
          <a:bodyPr/>
          <a:lstStyle/>
          <a:p>
            <a:pPr algn="l"/>
            <a:r>
              <a:rPr lang="en-US" alt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Insulated Containers 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341244" y="1709530"/>
            <a:ext cx="5224669" cy="4837044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IN" altLang="en-US" dirty="0"/>
              <a:t>Rely on their insulation properties to maintain a steady temperature 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IN" altLang="en-US" dirty="0"/>
          </a:p>
          <a:p>
            <a:pPr marL="457200" indent="-457200" algn="just">
              <a:buFont typeface="Wingdings" panose="05000000000000000000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IN" altLang="en-US" dirty="0"/>
              <a:t>No power supply 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IN" altLang="en-US" dirty="0"/>
          </a:p>
          <a:p>
            <a:pPr marL="457200" indent="-457200" algn="just">
              <a:buFont typeface="Wingdings" panose="05000000000000000000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IN" altLang="en-US" dirty="0"/>
              <a:t>Advantage if goods are being shipped a short distance and power is not available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IN" altLang="en-US" dirty="0"/>
          </a:p>
          <a:p>
            <a:pPr marL="457200" indent="-457200" algn="just">
              <a:buFont typeface="Wingdings" panose="05000000000000000000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IN" altLang="en-US" dirty="0"/>
              <a:t>Pre-cooled cargo from cold storage can be used with an insulated shipping container to maintain a cold chain very successfully on short trips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308" y="2243966"/>
            <a:ext cx="2969716" cy="230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657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728870" y="1497496"/>
            <a:ext cx="4275178" cy="3938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 </a:t>
            </a:r>
            <a:endParaRPr lang="es-EC" sz="2400" dirty="0"/>
          </a:p>
          <a:p>
            <a:pPr algn="just"/>
            <a:r>
              <a:rPr lang="en-US" sz="2400" dirty="0"/>
              <a:t>Always have a carefully controlled low temperature.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Exclusively used for shipment of perishable substances like fruits and vegetables over long distances.</a:t>
            </a:r>
          </a:p>
          <a:p>
            <a:endParaRPr lang="es-EC" sz="2400" dirty="0"/>
          </a:p>
        </p:txBody>
      </p:sp>
      <p:pic>
        <p:nvPicPr>
          <p:cNvPr id="6" name="5 Marcador de contenido" descr="P1000018-1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78" y="1628800"/>
            <a:ext cx="2722622" cy="197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20ft refrigerated contain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10" y="3761938"/>
            <a:ext cx="2434590" cy="18180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Marcador de texto"/>
          <p:cNvSpPr>
            <a:spLocks noGrp="1"/>
          </p:cNvSpPr>
          <p:nvPr>
            <p:ph type="body" idx="1"/>
          </p:nvPr>
        </p:nvSpPr>
        <p:spPr>
          <a:xfrm>
            <a:off x="971600" y="332656"/>
            <a:ext cx="7632848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REFRIGERATED ISO CONTAINERS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1019430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899592" y="548680"/>
            <a:ext cx="7920880" cy="5216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chemeClr val="dk1"/>
                </a:solidFill>
              </a:rPr>
              <a:t>CAR CARRIERS</a:t>
            </a:r>
            <a:endParaRPr lang="es-EC" sz="2800" dirty="0">
              <a:solidFill>
                <a:schemeClr val="dk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1043608" y="1988840"/>
            <a:ext cx="3600400" cy="3372341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Units made especially for shipment of cars over long distances.</a:t>
            </a:r>
          </a:p>
          <a:p>
            <a:pPr algn="just"/>
            <a:endParaRPr lang="en-US" sz="2400" dirty="0"/>
          </a:p>
        </p:txBody>
      </p:sp>
      <p:pic>
        <p:nvPicPr>
          <p:cNvPr id="6" name="5 Marcador de contenido" descr="4833-1-300x225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700808"/>
            <a:ext cx="2696145" cy="1999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car contain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2520280" cy="2148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641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914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PLAYERS IN THE CONTAINER SUPPLY CHAIN</a:t>
            </a:r>
          </a:p>
        </p:txBody>
      </p:sp>
      <p:pic>
        <p:nvPicPr>
          <p:cNvPr id="5" name="Picture 4" descr="Hannover_Bridge_Contai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3124200" cy="1952625"/>
          </a:xfrm>
          <a:prstGeom prst="rect">
            <a:avLst/>
          </a:prstGeom>
        </p:spPr>
      </p:pic>
      <p:pic>
        <p:nvPicPr>
          <p:cNvPr id="6" name="Picture 5" descr="monstertrain-470-0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155426"/>
            <a:ext cx="3124200" cy="1927773"/>
          </a:xfrm>
          <a:prstGeom prst="rect">
            <a:avLst/>
          </a:prstGeom>
        </p:spPr>
      </p:pic>
      <p:pic>
        <p:nvPicPr>
          <p:cNvPr id="7" name="Picture 6" descr="hinh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994150"/>
            <a:ext cx="3124200" cy="2209800"/>
          </a:xfrm>
          <a:prstGeom prst="rect">
            <a:avLst/>
          </a:prstGeom>
        </p:spPr>
      </p:pic>
      <p:pic>
        <p:nvPicPr>
          <p:cNvPr id="11" name="Picture 10" descr="container_tru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949700"/>
            <a:ext cx="3048000" cy="2298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3200400"/>
            <a:ext cx="3048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CARGO SHIPS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1200" y="3200400"/>
            <a:ext cx="3048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FREIGHT TRAINS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6248400"/>
            <a:ext cx="3048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INLAND CONTAINER DEPOT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6324600"/>
            <a:ext cx="3048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TRUCKS</a:t>
            </a:r>
          </a:p>
        </p:txBody>
      </p:sp>
    </p:spTree>
    <p:extLst>
      <p:ext uri="{BB962C8B-B14F-4D97-AF65-F5344CB8AC3E}">
        <p14:creationId xmlns:p14="http://schemas.microsoft.com/office/powerpoint/2010/main" val="24742017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714" y="1825625"/>
            <a:ext cx="68865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0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Shipper: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The party who wants to transport the product from one place to another place.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Carrier: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Carrier is company that moves the goods from one place to another place.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For example: DHL, Fed Ex.  Etc.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Key Drivers </a:t>
            </a:r>
          </a:p>
        </p:txBody>
      </p:sp>
    </p:spTree>
    <p:extLst>
      <p:ext uri="{BB962C8B-B14F-4D97-AF65-F5344CB8AC3E}">
        <p14:creationId xmlns:p14="http://schemas.microsoft.com/office/powerpoint/2010/main" val="119400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/>
              <a:t>Transportation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Transportation serves two purposes: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N" sz="2200" dirty="0"/>
              <a:t>Product movement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N" sz="2200" dirty="0"/>
              <a:t>In-transit product storage</a:t>
            </a:r>
          </a:p>
          <a:p>
            <a:r>
              <a:rPr lang="en-IN" dirty="0"/>
              <a:t>Movement can be achieved thr’ various modes subject to availability and access provided by the infrastructure.</a:t>
            </a:r>
          </a:p>
          <a:p>
            <a:r>
              <a:rPr lang="en-IN" dirty="0"/>
              <a:t>In-transit storage is not cost-effective for longer period of time.</a:t>
            </a:r>
          </a:p>
          <a:p>
            <a:r>
              <a:rPr lang="en-IN" dirty="0"/>
              <a:t>In India the percentage of cargo movement </a:t>
            </a:r>
          </a:p>
          <a:p>
            <a:pPr lvl="3"/>
            <a:r>
              <a:rPr lang="en-IN" sz="2200" dirty="0"/>
              <a:t>60% by road</a:t>
            </a:r>
          </a:p>
          <a:p>
            <a:pPr lvl="3"/>
            <a:r>
              <a:rPr lang="en-IN" sz="2200" dirty="0"/>
              <a:t>30% by rail</a:t>
            </a:r>
          </a:p>
          <a:p>
            <a:pPr lvl="3"/>
            <a:r>
              <a:rPr lang="en-IN" sz="2200" dirty="0"/>
              <a:t>10% by water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7801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be 12"/>
          <p:cNvSpPr/>
          <p:nvPr/>
        </p:nvSpPr>
        <p:spPr>
          <a:xfrm>
            <a:off x="1447800" y="152400"/>
            <a:ext cx="6019800" cy="685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Modes of  Transportation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633663" y="2624138"/>
            <a:ext cx="5334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2971800"/>
            <a:ext cx="2667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915194" y="3199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3581400" y="3200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4338636" y="3576638"/>
            <a:ext cx="2438402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124200" y="4799806"/>
            <a:ext cx="51816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124200" y="4799804"/>
            <a:ext cx="0" cy="686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5227120" y="51427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7963694" y="51427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3"/>
          </p:cNvCxnSpPr>
          <p:nvPr/>
        </p:nvCxnSpPr>
        <p:spPr>
          <a:xfrm flipH="1">
            <a:off x="4359965" y="838200"/>
            <a:ext cx="12010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85800" y="1143000"/>
            <a:ext cx="7620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495300" y="14097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3010694" y="1408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5144294" y="1408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8116094" y="1332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5944395" y="1981200"/>
            <a:ext cx="1675607" cy="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228600" y="1600200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Air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286000" y="1600200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Water 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572000" y="1600200"/>
            <a:ext cx="1752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Surface 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935788" y="1524000"/>
            <a:ext cx="2208212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Intermodal 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096000" y="2895600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Package </a:t>
            </a: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Carrier  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57200" y="3505200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Inland  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162800" y="5486400"/>
            <a:ext cx="1752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Pipeline  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876800" y="5486400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Rail  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424354" y="5486400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Road  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819400" y="3505200"/>
            <a:ext cx="1895474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Overseas  </a:t>
            </a:r>
          </a:p>
        </p:txBody>
      </p:sp>
    </p:spTree>
    <p:extLst>
      <p:ext uri="{BB962C8B-B14F-4D97-AF65-F5344CB8AC3E}">
        <p14:creationId xmlns:p14="http://schemas.microsoft.com/office/powerpoint/2010/main" val="414845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Short lead times, or advanced service levels.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Best suited for small, high- value items or time sensitive emergency shipments that have to travel a long distance.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Suited for shipments that have high value but light weight 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Air</a:t>
            </a:r>
          </a:p>
        </p:txBody>
      </p:sp>
    </p:spTree>
    <p:extLst>
      <p:ext uri="{BB962C8B-B14F-4D97-AF65-F5344CB8AC3E}">
        <p14:creationId xmlns:p14="http://schemas.microsoft.com/office/powerpoint/2010/main" val="372148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1"/>
          <p:cNvSpPr>
            <a:spLocks noChangeArrowheads="1"/>
          </p:cNvSpPr>
          <p:nvPr/>
        </p:nvSpPr>
        <p:spPr bwMode="auto">
          <a:xfrm>
            <a:off x="1579563" y="1147763"/>
            <a:ext cx="7793037" cy="1143000"/>
          </a:xfrm>
          <a:prstGeom prst="roundRect">
            <a:avLst>
              <a:gd name="adj" fmla="val 1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1270" name="Group 2"/>
          <p:cNvGrpSpPr>
            <a:grpSpLocks/>
          </p:cNvGrpSpPr>
          <p:nvPr/>
        </p:nvGrpSpPr>
        <p:grpSpPr bwMode="auto">
          <a:xfrm>
            <a:off x="990600" y="2001838"/>
            <a:ext cx="3352800" cy="3103562"/>
            <a:chOff x="196" y="1357"/>
            <a:chExt cx="2745" cy="1955"/>
          </a:xfrm>
        </p:grpSpPr>
        <p:sp>
          <p:nvSpPr>
            <p:cNvPr id="11277" name="AutoShape 3"/>
            <p:cNvSpPr>
              <a:spLocks noChangeArrowheads="1"/>
            </p:cNvSpPr>
            <p:nvPr/>
          </p:nvSpPr>
          <p:spPr bwMode="auto">
            <a:xfrm>
              <a:off x="196" y="1357"/>
              <a:ext cx="2745" cy="1955"/>
            </a:xfrm>
            <a:prstGeom prst="roundRect">
              <a:avLst>
                <a:gd name="adj" fmla="val 51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1278" name="Group 10"/>
            <p:cNvGrpSpPr>
              <a:grpSpLocks/>
            </p:cNvGrpSpPr>
            <p:nvPr/>
          </p:nvGrpSpPr>
          <p:grpSpPr bwMode="auto">
            <a:xfrm>
              <a:off x="196" y="1357"/>
              <a:ext cx="2742" cy="1952"/>
              <a:chOff x="196" y="1357"/>
              <a:chExt cx="2742" cy="1952"/>
            </a:xfrm>
          </p:grpSpPr>
          <p:sp>
            <p:nvSpPr>
              <p:cNvPr id="11279" name="AutoShape 5"/>
              <p:cNvSpPr>
                <a:spLocks noChangeArrowheads="1"/>
              </p:cNvSpPr>
              <p:nvPr/>
            </p:nvSpPr>
            <p:spPr bwMode="auto">
              <a:xfrm>
                <a:off x="196" y="1357"/>
                <a:ext cx="2742" cy="1952"/>
              </a:xfrm>
              <a:prstGeom prst="roundRect">
                <a:avLst>
                  <a:gd name="adj" fmla="val 5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0" name="Text Box 6"/>
              <p:cNvSpPr txBox="1">
                <a:spLocks noChangeArrowheads="1"/>
              </p:cNvSpPr>
              <p:nvPr/>
            </p:nvSpPr>
            <p:spPr bwMode="auto">
              <a:xfrm>
                <a:off x="196" y="1580"/>
                <a:ext cx="2742" cy="1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7000"/>
                  </a:lnSpc>
                  <a:buClr>
                    <a:srgbClr val="000000"/>
                  </a:buClr>
                  <a:buSzPct val="100000"/>
                  <a:buFont typeface="Tahoma" panose="020B0604030504040204" pitchFamily="34" charset="0"/>
                  <a:buNone/>
                </a:pPr>
                <a:r>
                  <a:rPr lang="en-GB" altLang="en-US" sz="2400" b="1" u="sng">
                    <a:latin typeface="Calibri" panose="020F0502020204030204" pitchFamily="34" charset="0"/>
                  </a:rPr>
                  <a:t>Advantages</a:t>
                </a:r>
              </a:p>
              <a:p>
                <a:pPr eaLnBrk="1" hangingPunct="1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Tahoma" panose="020B0604030504040204" pitchFamily="34" charset="0"/>
                  <a:buNone/>
                </a:pPr>
                <a:r>
                  <a:rPr lang="en-GB" altLang="en-US" sz="2600">
                    <a:latin typeface="Calibri" panose="020F0502020204030204" pitchFamily="34" charset="0"/>
                  </a:rPr>
                  <a:t>•  Speed</a:t>
                </a:r>
              </a:p>
              <a:p>
                <a:pPr eaLnBrk="1" hangingPunct="1">
                  <a:lnSpc>
                    <a:spcPct val="98000"/>
                  </a:lnSpc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600">
                    <a:latin typeface="Calibri" panose="020F0502020204030204" pitchFamily="34" charset="0"/>
                  </a:rPr>
                  <a:t>•  Low packaging cost</a:t>
                </a:r>
              </a:p>
              <a:p>
                <a:pPr eaLnBrk="1" hangingPunct="1">
                  <a:lnSpc>
                    <a:spcPct val="98000"/>
                  </a:lnSpc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600">
                    <a:latin typeface="Calibri" panose="020F0502020204030204" pitchFamily="34" charset="0"/>
                  </a:rPr>
                  <a:t>•  Good security</a:t>
                </a:r>
              </a:p>
              <a:p>
                <a:pPr eaLnBrk="1" hangingPunct="1">
                  <a:lnSpc>
                    <a:spcPct val="98000"/>
                  </a:lnSpc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600">
                    <a:latin typeface="Calibri" panose="020F0502020204030204" pitchFamily="34" charset="0"/>
                  </a:rPr>
                  <a:t>•  Less risk</a:t>
                </a:r>
              </a:p>
              <a:p>
                <a:pPr eaLnBrk="1" hangingPunct="1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Tahoma" panose="020B0604030504040204" pitchFamily="34" charset="0"/>
                  <a:buNone/>
                </a:pPr>
                <a:endParaRPr lang="en-GB" altLang="en-US" sz="26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4552950" y="1992313"/>
            <a:ext cx="3524250" cy="3113087"/>
            <a:chOff x="2976" y="1342"/>
            <a:chExt cx="2682" cy="1961"/>
          </a:xfrm>
        </p:grpSpPr>
        <p:sp>
          <p:nvSpPr>
            <p:cNvPr id="11273" name="AutoShape 8"/>
            <p:cNvSpPr>
              <a:spLocks noChangeArrowheads="1"/>
            </p:cNvSpPr>
            <p:nvPr/>
          </p:nvSpPr>
          <p:spPr bwMode="auto">
            <a:xfrm>
              <a:off x="2976" y="1342"/>
              <a:ext cx="2682" cy="1961"/>
            </a:xfrm>
            <a:prstGeom prst="roundRect">
              <a:avLst>
                <a:gd name="adj" fmla="val 51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1274" name="Group 15"/>
            <p:cNvGrpSpPr>
              <a:grpSpLocks/>
            </p:cNvGrpSpPr>
            <p:nvPr/>
          </p:nvGrpSpPr>
          <p:grpSpPr bwMode="auto">
            <a:xfrm>
              <a:off x="2976" y="1342"/>
              <a:ext cx="2679" cy="1958"/>
              <a:chOff x="2976" y="1342"/>
              <a:chExt cx="2679" cy="1958"/>
            </a:xfrm>
          </p:grpSpPr>
          <p:sp>
            <p:nvSpPr>
              <p:cNvPr id="11275" name="AutoShape 10"/>
              <p:cNvSpPr>
                <a:spLocks noChangeArrowheads="1"/>
              </p:cNvSpPr>
              <p:nvPr/>
            </p:nvSpPr>
            <p:spPr bwMode="auto">
              <a:xfrm>
                <a:off x="2976" y="1342"/>
                <a:ext cx="2679" cy="1958"/>
              </a:xfrm>
              <a:prstGeom prst="roundRect">
                <a:avLst>
                  <a:gd name="adj" fmla="val 5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76" name="Text Box 11"/>
              <p:cNvSpPr txBox="1">
                <a:spLocks noChangeArrowheads="1"/>
              </p:cNvSpPr>
              <p:nvPr/>
            </p:nvSpPr>
            <p:spPr bwMode="auto">
              <a:xfrm>
                <a:off x="2976" y="1596"/>
                <a:ext cx="2679" cy="1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7000"/>
                  </a:lnSpc>
                  <a:buClr>
                    <a:srgbClr val="000000"/>
                  </a:buClr>
                  <a:buSzPct val="100000"/>
                  <a:buFont typeface="Tahoma" panose="020B0604030504040204" pitchFamily="34" charset="0"/>
                  <a:buNone/>
                </a:pPr>
                <a:r>
                  <a:rPr lang="en-GB" altLang="en-US" sz="2400" b="1" u="sng">
                    <a:latin typeface="Calibri" panose="020F0502020204030204" pitchFamily="34" charset="0"/>
                  </a:rPr>
                  <a:t>Disadvantages</a:t>
                </a:r>
              </a:p>
              <a:p>
                <a:pPr eaLnBrk="1" hangingPunct="1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Tahoma" panose="020B0604030504040204" pitchFamily="34" charset="0"/>
                  <a:buNone/>
                </a:pPr>
                <a:r>
                  <a:rPr lang="en-GB" altLang="en-US" sz="2600">
                    <a:latin typeface="Calibri" panose="020F0502020204030204" pitchFamily="34" charset="0"/>
                  </a:rPr>
                  <a:t>•  High Freight cost</a:t>
                </a:r>
              </a:p>
              <a:p>
                <a:pPr eaLnBrk="1" hangingPunct="1">
                  <a:lnSpc>
                    <a:spcPct val="98000"/>
                  </a:lnSpc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600">
                    <a:latin typeface="Calibri" panose="020F0502020204030204" pitchFamily="34" charset="0"/>
                  </a:rPr>
                  <a:t>•  Limitation on size</a:t>
                </a:r>
              </a:p>
              <a:p>
                <a:pPr eaLnBrk="1" hangingPunct="1">
                  <a:lnSpc>
                    <a:spcPct val="98000"/>
                  </a:lnSpc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None/>
                </a:pPr>
                <a:r>
                  <a:rPr lang="en-GB" altLang="en-US" sz="2600">
                    <a:latin typeface="Calibri" panose="020F0502020204030204" pitchFamily="34" charset="0"/>
                  </a:rPr>
                  <a:t>•  Needs airport facility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ahoma" panose="020B0604030504040204" pitchFamily="34" charset="0"/>
                  <a:buNone/>
                </a:pPr>
                <a:endParaRPr lang="en-GB" altLang="en-US" sz="2400">
                  <a:latin typeface="Calibri" panose="020F0502020204030204" pitchFamily="34" charset="0"/>
                </a:endParaRP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ahoma" panose="020B0604030504040204" pitchFamily="34" charset="0"/>
                  <a:buNone/>
                </a:pPr>
                <a:endParaRPr lang="en-GB" altLang="en-US" sz="2100" b="1"/>
              </a:p>
            </p:txBody>
          </p:sp>
        </p:grpSp>
      </p:grp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381000" y="901700"/>
            <a:ext cx="84502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9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3600" b="1">
                <a:solidFill>
                  <a:srgbClr val="C00000"/>
                </a:solidFill>
                <a:latin typeface="Arial Black" panose="020B0A04020102020204" pitchFamily="34" charset="0"/>
              </a:rPr>
              <a:t>Air Transport</a:t>
            </a:r>
          </a:p>
        </p:txBody>
      </p:sp>
    </p:spTree>
    <p:extLst>
      <p:ext uri="{BB962C8B-B14F-4D97-AF65-F5344CB8AC3E}">
        <p14:creationId xmlns:p14="http://schemas.microsoft.com/office/powerpoint/2010/main" val="3952850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7625</TotalTime>
  <Words>1812</Words>
  <Application>Microsoft Office PowerPoint</Application>
  <PresentationFormat>On-screen Show (4:3)</PresentationFormat>
  <Paragraphs>311</Paragraphs>
  <Slides>47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Arial Black</vt:lpstr>
      <vt:lpstr>Calibri</vt:lpstr>
      <vt:lpstr>Calibri Light</vt:lpstr>
      <vt:lpstr>Engravers MT</vt:lpstr>
      <vt:lpstr>Georgia</vt:lpstr>
      <vt:lpstr>Tahoma</vt:lpstr>
      <vt:lpstr>Times New Roman</vt:lpstr>
      <vt:lpstr>Wingdings</vt:lpstr>
      <vt:lpstr>Office Theme</vt:lpstr>
      <vt:lpstr>PowerPoint Presentation</vt:lpstr>
      <vt:lpstr>Introduction of Transportation</vt:lpstr>
      <vt:lpstr>Role of transportation in supply chain management </vt:lpstr>
      <vt:lpstr>Transportation Mode Selection Criteria</vt:lpstr>
      <vt:lpstr>Key Drivers </vt:lpstr>
      <vt:lpstr>Transportation Infrastructure</vt:lpstr>
      <vt:lpstr>PowerPoint Presentation</vt:lpstr>
      <vt:lpstr>Air</vt:lpstr>
      <vt:lpstr>PowerPoint Presentation</vt:lpstr>
      <vt:lpstr>Water </vt:lpstr>
      <vt:lpstr>PowerPoint Presentation</vt:lpstr>
      <vt:lpstr>TRUCK</vt:lpstr>
      <vt:lpstr>PowerPoint Presentation</vt:lpstr>
      <vt:lpstr>Rail </vt:lpstr>
      <vt:lpstr>PowerPoint Presentation</vt:lpstr>
      <vt:lpstr>Pipeline </vt:lpstr>
      <vt:lpstr>Package Carrier</vt:lpstr>
      <vt:lpstr>Intermodal Transportation </vt:lpstr>
      <vt:lpstr>Transportation related problems in SC</vt:lpstr>
      <vt:lpstr>Transportation Network</vt:lpstr>
      <vt:lpstr>PowerPoint Presentation</vt:lpstr>
      <vt:lpstr>PowerPoint Presentation</vt:lpstr>
      <vt:lpstr>PowerPoint Presentation</vt:lpstr>
      <vt:lpstr>PowerPoint Presentation</vt:lpstr>
      <vt:lpstr>Milk Runs Network</vt:lpstr>
      <vt:lpstr>PowerPoint Presentation</vt:lpstr>
      <vt:lpstr>Freight Management</vt:lpstr>
      <vt:lpstr>Freight Management: Responsibilities</vt:lpstr>
      <vt:lpstr>PowerPoint Presentation</vt:lpstr>
      <vt:lpstr>Factors Affecting Freight Cost</vt:lpstr>
      <vt:lpstr>Containerization</vt:lpstr>
      <vt:lpstr>Prior to Containerization  MULTIPLE HANDLING  </vt:lpstr>
      <vt:lpstr>PowerPoint Presentation</vt:lpstr>
      <vt:lpstr>PowerPoint Presentation</vt:lpstr>
      <vt:lpstr>With the advent of Containerisation</vt:lpstr>
      <vt:lpstr>Containerization: 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Insulated Containers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shweta kishore</dc:creator>
  <cp:lastModifiedBy>Gayatri Kaple</cp:lastModifiedBy>
  <cp:revision>61</cp:revision>
  <dcterms:created xsi:type="dcterms:W3CDTF">2016-09-19T10:24:17Z</dcterms:created>
  <dcterms:modified xsi:type="dcterms:W3CDTF">2020-09-26T06:20:35Z</dcterms:modified>
</cp:coreProperties>
</file>