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38" autoAdjust="0"/>
    <p:restoredTop sz="94660"/>
  </p:normalViewPr>
  <p:slideViewPr>
    <p:cSldViewPr snapToGrid="0">
      <p:cViewPr varScale="1">
        <p:scale>
          <a:sx n="68" d="100"/>
          <a:sy n="68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2E5C0-9132-4884-8F2C-59F050CB61E1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A0B3AD-4930-414D-91EB-64906EDB556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2100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843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76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765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5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867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5856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969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423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3072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55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1945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6934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048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004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150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543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2531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3157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3555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13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4579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703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5603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3104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ln/>
        </p:spPr>
      </p:sp>
      <p:sp>
        <p:nvSpPr>
          <p:cNvPr id="26627" name="Rectangle 2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52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7820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741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911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9575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65251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86170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5510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688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3672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2169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973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164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3159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870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71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507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FB2C6-9787-4920-BC27-E99E81098752}" type="datetimeFigureOut">
              <a:rPr lang="en-IN" smtClean="0"/>
              <a:t>18-09-2019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69E04A-17D9-499A-8EB7-A7E4F61EEBB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9849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737857" y="3702363"/>
            <a:ext cx="6312300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LOGISTICS MANAGEMENT: AT THE CENTRE OF WORLD TRADE</a:t>
            </a:r>
          </a:p>
        </p:txBody>
      </p:sp>
    </p:spTree>
    <p:extLst>
      <p:ext uri="{BB962C8B-B14F-4D97-AF65-F5344CB8AC3E}">
        <p14:creationId xmlns:p14="http://schemas.microsoft.com/office/powerpoint/2010/main" val="124395488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67685" y="2114257"/>
            <a:ext cx="6750891" cy="2118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>
            <a:spAutoFit/>
          </a:bodyPr>
          <a:lstStyle/>
          <a:p>
            <a:pPr marL="342900" indent="-342900">
              <a:lnSpc>
                <a:spcPct val="97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400" dirty="0"/>
              <a:t> </a:t>
            </a:r>
            <a:r>
              <a:rPr lang="en-GB" sz="1400" dirty="0">
                <a:latin typeface="Myrid pro"/>
              </a:rPr>
              <a:t>WAREHOUSING</a:t>
            </a:r>
          </a:p>
          <a:p>
            <a:pPr marL="1428750" lvl="2" indent="-342900">
              <a:lnSpc>
                <a:spcPct val="98000"/>
              </a:lnSpc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DEPOT LOCATION, STORAGE SYSTEM, MATERIAL HANDLING, UNITIZATION AND PACKAGING</a:t>
            </a:r>
          </a:p>
          <a:p>
            <a:pPr marL="342900" indent="-342900">
              <a:lnSpc>
                <a:spcPct val="98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TRANSPORTATION</a:t>
            </a:r>
          </a:p>
          <a:p>
            <a:pPr marL="1428750" lvl="2" indent="-342900">
              <a:lnSpc>
                <a:spcPct val="98000"/>
              </a:lnSpc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MODE DECISION AND SCHEDULING</a:t>
            </a:r>
          </a:p>
          <a:p>
            <a:pPr marL="342900" indent="-342900">
              <a:lnSpc>
                <a:spcPct val="98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INVENTORY</a:t>
            </a:r>
          </a:p>
          <a:p>
            <a:pPr marL="1428750" lvl="2" indent="-342900">
              <a:lnSpc>
                <a:spcPct val="98000"/>
              </a:lnSpc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SERVICE LEVEL PLANNING AND MRP</a:t>
            </a:r>
          </a:p>
          <a:p>
            <a:pPr marL="342900" indent="-342900">
              <a:lnSpc>
                <a:spcPct val="98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INFORMATION</a:t>
            </a:r>
          </a:p>
          <a:p>
            <a:pPr marL="1428750" lvl="2" indent="-342900">
              <a:lnSpc>
                <a:spcPct val="98000"/>
              </a:lnSpc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ORDER PROCESSING AND DEMAND FORECASTING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979267" y="904068"/>
            <a:ext cx="4666159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LOGISTICS MIX</a:t>
            </a:r>
          </a:p>
        </p:txBody>
      </p:sp>
    </p:spTree>
    <p:extLst>
      <p:ext uri="{BB962C8B-B14F-4D97-AF65-F5344CB8AC3E}">
        <p14:creationId xmlns:p14="http://schemas.microsoft.com/office/powerpoint/2010/main" val="3234738703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3035064" y="4600467"/>
            <a:ext cx="6002534" cy="1742517"/>
            <a:chOff x="3139" y="3236"/>
            <a:chExt cx="2719" cy="967"/>
          </a:xfrm>
        </p:grpSpPr>
        <p:sp>
          <p:nvSpPr>
            <p:cNvPr id="13336" name="AutoShape 2"/>
            <p:cNvSpPr>
              <a:spLocks noChangeArrowheads="1"/>
            </p:cNvSpPr>
            <p:nvPr/>
          </p:nvSpPr>
          <p:spPr bwMode="auto">
            <a:xfrm>
              <a:off x="3139" y="3236"/>
              <a:ext cx="2719" cy="967"/>
            </a:xfrm>
            <a:prstGeom prst="roundRect">
              <a:avLst>
                <a:gd name="adj" fmla="val 102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360">
              <a:solidFill>
                <a:schemeClr val="bg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171450" indent="-171450">
                <a:lnSpc>
                  <a:spcPct val="9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tabLst>
                  <a:tab pos="0" algn="l"/>
                  <a:tab pos="342900" algn="l"/>
                  <a:tab pos="685800" algn="l"/>
                  <a:tab pos="1028700" algn="l"/>
                  <a:tab pos="1371600" algn="l"/>
                  <a:tab pos="1714500" algn="l"/>
                  <a:tab pos="2057400" algn="l"/>
                  <a:tab pos="2400300" algn="l"/>
                  <a:tab pos="2743200" algn="l"/>
                  <a:tab pos="3086100" algn="l"/>
                  <a:tab pos="3429000" algn="l"/>
                  <a:tab pos="3771900" algn="l"/>
                  <a:tab pos="4114800" algn="l"/>
                  <a:tab pos="4457700" algn="l"/>
                  <a:tab pos="4800600" algn="l"/>
                  <a:tab pos="5143500" algn="l"/>
                  <a:tab pos="5486400" algn="l"/>
                  <a:tab pos="5829300" algn="l"/>
                  <a:tab pos="6172200" algn="l"/>
                  <a:tab pos="6515100" algn="l"/>
                  <a:tab pos="6858000" algn="l"/>
                </a:tabLst>
              </a:pPr>
              <a:endParaRPr lang="en-GB" sz="2000" b="1" dirty="0">
                <a:solidFill>
                  <a:schemeClr val="bg2"/>
                </a:solidFill>
              </a:endParaRPr>
            </a:p>
            <a:p>
              <a:pPr marL="171450" indent="-171450">
                <a:lnSpc>
                  <a:spcPct val="97000"/>
                </a:lnSpc>
                <a:buClr>
                  <a:srgbClr val="000000"/>
                </a:buClr>
                <a:buSzPct val="100000"/>
                <a:buFont typeface="Arial" panose="020B0604020202020204" pitchFamily="34" charset="0"/>
                <a:buChar char="•"/>
                <a:tabLst>
                  <a:tab pos="0" algn="l"/>
                  <a:tab pos="342900" algn="l"/>
                  <a:tab pos="685800" algn="l"/>
                  <a:tab pos="1028700" algn="l"/>
                  <a:tab pos="1371600" algn="l"/>
                  <a:tab pos="1714500" algn="l"/>
                  <a:tab pos="2057400" algn="l"/>
                  <a:tab pos="2400300" algn="l"/>
                  <a:tab pos="2743200" algn="l"/>
                  <a:tab pos="3086100" algn="l"/>
                  <a:tab pos="3429000" algn="l"/>
                  <a:tab pos="3771900" algn="l"/>
                  <a:tab pos="4114800" algn="l"/>
                  <a:tab pos="4457700" algn="l"/>
                  <a:tab pos="4800600" algn="l"/>
                  <a:tab pos="5143500" algn="l"/>
                  <a:tab pos="5486400" algn="l"/>
                  <a:tab pos="5829300" algn="l"/>
                  <a:tab pos="6172200" algn="l"/>
                  <a:tab pos="6515100" algn="l"/>
                  <a:tab pos="6858000" algn="l"/>
                </a:tabLst>
              </a:pPr>
              <a:r>
                <a:rPr lang="en-GB" sz="2000" b="1" u="sng" dirty="0">
                  <a:solidFill>
                    <a:srgbClr val="FF0000"/>
                  </a:solidFill>
                </a:rPr>
                <a:t>Implementation  Level</a:t>
              </a:r>
            </a:p>
            <a:p>
              <a:pPr marL="1257300" lvl="2" indent="-342900">
                <a:lnSpc>
                  <a:spcPct val="97000"/>
                </a:lnSpc>
                <a:buClr>
                  <a:srgbClr val="000000"/>
                </a:buClr>
                <a:buSzPct val="100000"/>
                <a:buFont typeface="Wingdings" panose="05000000000000000000" pitchFamily="2" charset="2"/>
                <a:buChar char="Ø"/>
                <a:tabLst>
                  <a:tab pos="0" algn="l"/>
                  <a:tab pos="342900" algn="l"/>
                  <a:tab pos="685800" algn="l"/>
                  <a:tab pos="1028700" algn="l"/>
                  <a:tab pos="1371600" algn="l"/>
                  <a:tab pos="1714500" algn="l"/>
                  <a:tab pos="2057400" algn="l"/>
                  <a:tab pos="2400300" algn="l"/>
                  <a:tab pos="2743200" algn="l"/>
                  <a:tab pos="3086100" algn="l"/>
                  <a:tab pos="3429000" algn="l"/>
                  <a:tab pos="3771900" algn="l"/>
                  <a:tab pos="4114800" algn="l"/>
                  <a:tab pos="4457700" algn="l"/>
                  <a:tab pos="4800600" algn="l"/>
                  <a:tab pos="5143500" algn="l"/>
                  <a:tab pos="5486400" algn="l"/>
                  <a:tab pos="5829300" algn="l"/>
                  <a:tab pos="6172200" algn="l"/>
                  <a:tab pos="6515100" algn="l"/>
                  <a:tab pos="6858000" algn="l"/>
                </a:tabLst>
              </a:pPr>
              <a:r>
                <a:rPr lang="en-GB" sz="2000" b="1" dirty="0">
                  <a:solidFill>
                    <a:srgbClr val="FF0000"/>
                  </a:solidFill>
                </a:rPr>
                <a:t>Policies and procedures</a:t>
              </a:r>
            </a:p>
            <a:p>
              <a:pPr marL="1257300" lvl="2" indent="-342900">
                <a:lnSpc>
                  <a:spcPct val="98000"/>
                </a:lnSpc>
                <a:buClr>
                  <a:srgbClr val="000000"/>
                </a:buClr>
                <a:buSzPct val="100000"/>
                <a:buFont typeface="Wingdings" panose="05000000000000000000" pitchFamily="2" charset="2"/>
                <a:buChar char="Ø"/>
                <a:tabLst>
                  <a:tab pos="0" algn="l"/>
                  <a:tab pos="342900" algn="l"/>
                  <a:tab pos="685800" algn="l"/>
                  <a:tab pos="1028700" algn="l"/>
                  <a:tab pos="1371600" algn="l"/>
                  <a:tab pos="1714500" algn="l"/>
                  <a:tab pos="2057400" algn="l"/>
                  <a:tab pos="2400300" algn="l"/>
                  <a:tab pos="2743200" algn="l"/>
                  <a:tab pos="3086100" algn="l"/>
                  <a:tab pos="3429000" algn="l"/>
                  <a:tab pos="3771900" algn="l"/>
                  <a:tab pos="4114800" algn="l"/>
                  <a:tab pos="4457700" algn="l"/>
                  <a:tab pos="4800600" algn="l"/>
                  <a:tab pos="5143500" algn="l"/>
                  <a:tab pos="5486400" algn="l"/>
                  <a:tab pos="5829300" algn="l"/>
                  <a:tab pos="6172200" algn="l"/>
                  <a:tab pos="6515100" algn="l"/>
                  <a:tab pos="6858000" algn="l"/>
                </a:tabLst>
              </a:pPr>
              <a:r>
                <a:rPr lang="en-GB" sz="2000" b="1" dirty="0">
                  <a:solidFill>
                    <a:srgbClr val="FF0000"/>
                  </a:solidFill>
                </a:rPr>
                <a:t>Information flow</a:t>
              </a:r>
            </a:p>
            <a:p>
              <a:pPr marL="1257300" lvl="2" indent="-342900">
                <a:lnSpc>
                  <a:spcPct val="98000"/>
                </a:lnSpc>
                <a:buClr>
                  <a:srgbClr val="000000"/>
                </a:buClr>
                <a:buSzPct val="100000"/>
                <a:buFont typeface="Wingdings" panose="05000000000000000000" pitchFamily="2" charset="2"/>
                <a:buChar char="Ø"/>
                <a:tabLst>
                  <a:tab pos="0" algn="l"/>
                  <a:tab pos="342900" algn="l"/>
                  <a:tab pos="685800" algn="l"/>
                  <a:tab pos="1028700" algn="l"/>
                  <a:tab pos="1371600" algn="l"/>
                  <a:tab pos="1714500" algn="l"/>
                  <a:tab pos="2057400" algn="l"/>
                  <a:tab pos="2400300" algn="l"/>
                  <a:tab pos="2743200" algn="l"/>
                  <a:tab pos="3086100" algn="l"/>
                  <a:tab pos="3429000" algn="l"/>
                  <a:tab pos="3771900" algn="l"/>
                  <a:tab pos="4114800" algn="l"/>
                  <a:tab pos="4457700" algn="l"/>
                  <a:tab pos="4800600" algn="l"/>
                  <a:tab pos="5143500" algn="l"/>
                  <a:tab pos="5486400" algn="l"/>
                  <a:tab pos="5829300" algn="l"/>
                  <a:tab pos="6172200" algn="l"/>
                  <a:tab pos="6515100" algn="l"/>
                  <a:tab pos="6858000" algn="l"/>
                </a:tabLst>
              </a:pPr>
              <a:r>
                <a:rPr lang="en-GB" sz="2000" b="1" dirty="0">
                  <a:solidFill>
                    <a:srgbClr val="FF0000"/>
                  </a:solidFill>
                </a:rPr>
                <a:t>Facilities and equipment</a:t>
              </a:r>
            </a:p>
            <a:p>
              <a:pPr marL="1257300" lvl="2" indent="-342900">
                <a:lnSpc>
                  <a:spcPct val="98000"/>
                </a:lnSpc>
                <a:buClr>
                  <a:srgbClr val="000000"/>
                </a:buClr>
                <a:buSzPct val="100000"/>
                <a:buFont typeface="Wingdings" panose="05000000000000000000" pitchFamily="2" charset="2"/>
                <a:buChar char="Ø"/>
                <a:tabLst>
                  <a:tab pos="0" algn="l"/>
                  <a:tab pos="342900" algn="l"/>
                  <a:tab pos="685800" algn="l"/>
                  <a:tab pos="1028700" algn="l"/>
                  <a:tab pos="1371600" algn="l"/>
                  <a:tab pos="1714500" algn="l"/>
                  <a:tab pos="2057400" algn="l"/>
                  <a:tab pos="2400300" algn="l"/>
                  <a:tab pos="2743200" algn="l"/>
                  <a:tab pos="3086100" algn="l"/>
                  <a:tab pos="3429000" algn="l"/>
                  <a:tab pos="3771900" algn="l"/>
                  <a:tab pos="4114800" algn="l"/>
                  <a:tab pos="4457700" algn="l"/>
                  <a:tab pos="4800600" algn="l"/>
                  <a:tab pos="5143500" algn="l"/>
                  <a:tab pos="5486400" algn="l"/>
                  <a:tab pos="5829300" algn="l"/>
                  <a:tab pos="6172200" algn="l"/>
                  <a:tab pos="6515100" algn="l"/>
                  <a:tab pos="6858000" algn="l"/>
                </a:tabLst>
              </a:pPr>
              <a:r>
                <a:rPr lang="en-GB" sz="2000" b="1" dirty="0">
                  <a:solidFill>
                    <a:srgbClr val="FF0000"/>
                  </a:solidFill>
                </a:rPr>
                <a:t>Organization and change management</a:t>
              </a:r>
              <a:r>
                <a:rPr lang="en-GB" sz="2000" b="1" dirty="0">
                  <a:solidFill>
                    <a:schemeClr val="bg2"/>
                  </a:solidFill>
                </a:rPr>
                <a:t>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sz="2000" dirty="0">
                <a:solidFill>
                  <a:schemeClr val="bg2"/>
                </a:solidFill>
              </a:endParaRPr>
            </a:p>
          </p:txBody>
        </p:sp>
        <p:sp>
          <p:nvSpPr>
            <p:cNvPr id="13338" name="AutoShape 4"/>
            <p:cNvSpPr>
              <a:spLocks noChangeArrowheads="1"/>
            </p:cNvSpPr>
            <p:nvPr/>
          </p:nvSpPr>
          <p:spPr bwMode="auto">
            <a:xfrm>
              <a:off x="3139" y="3236"/>
              <a:ext cx="2719" cy="963"/>
            </a:xfrm>
            <a:prstGeom prst="roundRect">
              <a:avLst>
                <a:gd name="adj" fmla="val 102"/>
              </a:avLst>
            </a:prstGeom>
            <a:noFill/>
            <a:ln w="9525">
              <a:solidFill>
                <a:schemeClr val="tx2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 dirty="0"/>
            </a:p>
          </p:txBody>
        </p:sp>
      </p:grpSp>
      <p:sp>
        <p:nvSpPr>
          <p:cNvPr id="13335" name="Text Box 10"/>
          <p:cNvSpPr txBox="1">
            <a:spLocks noChangeArrowheads="1"/>
          </p:cNvSpPr>
          <p:nvPr/>
        </p:nvSpPr>
        <p:spPr bwMode="auto">
          <a:xfrm>
            <a:off x="1729829" y="2860290"/>
            <a:ext cx="5161301" cy="15186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67500" tIns="35100" rIns="67500" bIns="35100" anchor="ctr">
            <a:spAutoFit/>
          </a:bodyPr>
          <a:lstStyle/>
          <a:p>
            <a:pPr marL="342900" indent="-342900">
              <a:lnSpc>
                <a:spcPct val="99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400" b="1" u="sng" dirty="0">
                <a:solidFill>
                  <a:srgbClr val="FF0000"/>
                </a:solidFill>
                <a:latin typeface="+mj-lt"/>
              </a:rPr>
              <a:t>Functional Level</a:t>
            </a:r>
          </a:p>
          <a:p>
            <a:pPr marL="1257300" lvl="2" indent="-342900">
              <a:lnSpc>
                <a:spcPct val="97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400" b="1" dirty="0">
                <a:solidFill>
                  <a:srgbClr val="FF0000"/>
                </a:solidFill>
                <a:latin typeface="+mj-lt"/>
              </a:rPr>
              <a:t>Warehousing design</a:t>
            </a:r>
          </a:p>
          <a:p>
            <a:pPr marL="1257300" lvl="2" indent="-342900">
              <a:lnSpc>
                <a:spcPct val="98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400" b="1" dirty="0">
                <a:solidFill>
                  <a:srgbClr val="FF0000"/>
                </a:solidFill>
                <a:latin typeface="+mj-lt"/>
              </a:rPr>
              <a:t>Freight management</a:t>
            </a:r>
          </a:p>
          <a:p>
            <a:pPr marL="1257300" lvl="2" indent="-342900">
              <a:lnSpc>
                <a:spcPct val="98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400" b="1" dirty="0">
                <a:solidFill>
                  <a:srgbClr val="FF0000"/>
                </a:solidFill>
                <a:latin typeface="+mj-lt"/>
              </a:rPr>
              <a:t>Inventory control</a:t>
            </a:r>
          </a:p>
        </p:txBody>
      </p:sp>
      <p:sp>
        <p:nvSpPr>
          <p:cNvPr id="13331" name="Text Box 15"/>
          <p:cNvSpPr txBox="1">
            <a:spLocks noChangeArrowheads="1"/>
          </p:cNvSpPr>
          <p:nvPr/>
        </p:nvSpPr>
        <p:spPr bwMode="auto">
          <a:xfrm>
            <a:off x="1113929" y="1677619"/>
            <a:ext cx="4425479" cy="96959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67500" tIns="35100" rIns="67500" bIns="35100" anchor="ctr">
            <a:spAutoFit/>
          </a:bodyPr>
          <a:lstStyle/>
          <a:p>
            <a:pPr marL="342900" indent="-342900">
              <a:lnSpc>
                <a:spcPct val="9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000" b="1" u="sng" dirty="0">
                <a:solidFill>
                  <a:srgbClr val="FF0000"/>
                </a:solidFill>
                <a:latin typeface="+mj-lt"/>
              </a:rPr>
              <a:t>Structural  Level</a:t>
            </a:r>
          </a:p>
          <a:p>
            <a:pPr marL="1257300" lvl="2" indent="-342900">
              <a:lnSpc>
                <a:spcPct val="97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000" b="1" dirty="0">
                <a:solidFill>
                  <a:srgbClr val="FF0000"/>
                </a:solidFill>
                <a:latin typeface="+mj-lt"/>
              </a:rPr>
              <a:t>Channel design</a:t>
            </a:r>
          </a:p>
          <a:p>
            <a:pPr marL="1257300" lvl="2" indent="-342900">
              <a:lnSpc>
                <a:spcPct val="98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000" b="1" dirty="0">
                <a:solidFill>
                  <a:srgbClr val="FF0000"/>
                </a:solidFill>
                <a:latin typeface="+mj-lt"/>
              </a:rPr>
              <a:t>Network strategy</a:t>
            </a:r>
          </a:p>
        </p:txBody>
      </p:sp>
      <p:sp>
        <p:nvSpPr>
          <p:cNvPr id="13327" name="Text Box 20"/>
          <p:cNvSpPr txBox="1">
            <a:spLocks noChangeArrowheads="1"/>
          </p:cNvSpPr>
          <p:nvPr/>
        </p:nvSpPr>
        <p:spPr bwMode="auto">
          <a:xfrm>
            <a:off x="145772" y="705781"/>
            <a:ext cx="4108175" cy="78736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square" lIns="67500" tIns="35100" rIns="67500" bIns="35100" anchor="ctr">
            <a:spAutoFit/>
          </a:bodyPr>
          <a:lstStyle/>
          <a:p>
            <a:pPr marL="342900" indent="-342900">
              <a:lnSpc>
                <a:spcPct val="97000"/>
              </a:lnSpc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400" b="1" u="sng" dirty="0">
                <a:solidFill>
                  <a:srgbClr val="FF0000"/>
                </a:solidFill>
                <a:latin typeface="+mj-lt"/>
              </a:rPr>
              <a:t>Strategic  Level </a:t>
            </a:r>
          </a:p>
          <a:p>
            <a:pPr marL="1257300" lvl="2" indent="-342900">
              <a:lnSpc>
                <a:spcPct val="97000"/>
              </a:lnSpc>
              <a:buClr>
                <a:srgbClr val="000000"/>
              </a:buClr>
              <a:buSzPct val="100000"/>
              <a:buFont typeface="Wingdings" panose="05000000000000000000" pitchFamily="2" charset="2"/>
              <a:buChar char="Ø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400" b="1" dirty="0">
                <a:solidFill>
                  <a:srgbClr val="FF0000"/>
                </a:solidFill>
                <a:latin typeface="+mj-lt"/>
              </a:rPr>
              <a:t>Customer service</a:t>
            </a:r>
          </a:p>
        </p:txBody>
      </p:sp>
      <p:sp>
        <p:nvSpPr>
          <p:cNvPr id="13318" name="Text Box 21"/>
          <p:cNvSpPr txBox="1">
            <a:spLocks noChangeArrowheads="1"/>
          </p:cNvSpPr>
          <p:nvPr/>
        </p:nvSpPr>
        <p:spPr bwMode="auto">
          <a:xfrm>
            <a:off x="692152" y="146782"/>
            <a:ext cx="6331844" cy="42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400" b="1" dirty="0">
                <a:solidFill>
                  <a:schemeClr val="tx2"/>
                </a:solidFill>
                <a:latin typeface="+mj-lt"/>
              </a:rPr>
              <a:t>Logistics Decision Levels</a:t>
            </a:r>
          </a:p>
        </p:txBody>
      </p: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107027" y="4801822"/>
            <a:ext cx="3050474" cy="1037041"/>
            <a:chOff x="-10" y="4031"/>
            <a:chExt cx="2365" cy="871"/>
          </a:xfrm>
        </p:grpSpPr>
        <p:sp>
          <p:nvSpPr>
            <p:cNvPr id="13320" name="AutoShape 23"/>
            <p:cNvSpPr>
              <a:spLocks noChangeArrowheads="1"/>
            </p:cNvSpPr>
            <p:nvPr/>
          </p:nvSpPr>
          <p:spPr bwMode="auto">
            <a:xfrm>
              <a:off x="543" y="4031"/>
              <a:ext cx="955" cy="38"/>
            </a:xfrm>
            <a:prstGeom prst="roundRect">
              <a:avLst>
                <a:gd name="adj" fmla="val 1389"/>
              </a:avLst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 dirty="0"/>
            </a:p>
          </p:txBody>
        </p:sp>
        <p:grpSp>
          <p:nvGrpSpPr>
            <p:cNvPr id="11" name="Group 24"/>
            <p:cNvGrpSpPr>
              <a:grpSpLocks/>
            </p:cNvGrpSpPr>
            <p:nvPr/>
          </p:nvGrpSpPr>
          <p:grpSpPr bwMode="auto">
            <a:xfrm>
              <a:off x="-10" y="4031"/>
              <a:ext cx="2365" cy="871"/>
              <a:chOff x="-10" y="4031"/>
              <a:chExt cx="2365" cy="871"/>
            </a:xfrm>
          </p:grpSpPr>
          <p:sp>
            <p:nvSpPr>
              <p:cNvPr id="13322" name="AutoShape 25"/>
              <p:cNvSpPr>
                <a:spLocks noChangeArrowheads="1"/>
              </p:cNvSpPr>
              <p:nvPr/>
            </p:nvSpPr>
            <p:spPr bwMode="auto">
              <a:xfrm>
                <a:off x="543" y="4031"/>
                <a:ext cx="1812" cy="73"/>
              </a:xfrm>
              <a:prstGeom prst="roundRect">
                <a:avLst>
                  <a:gd name="adj" fmla="val 1389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3323" name="Text Box 26"/>
              <p:cNvSpPr txBox="1">
                <a:spLocks noChangeArrowheads="1"/>
              </p:cNvSpPr>
              <p:nvPr/>
            </p:nvSpPr>
            <p:spPr bwMode="auto">
              <a:xfrm>
                <a:off x="-10" y="4140"/>
                <a:ext cx="2270" cy="7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67500" tIns="35100" rIns="67500" bIns="35100" anchor="ctr" anchorCtr="1">
                <a:spAutoFit/>
              </a:bodyPr>
              <a:lstStyle/>
              <a:p>
                <a:pPr algn="ctr">
                  <a:lnSpc>
                    <a:spcPct val="97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2800" b="1" dirty="0">
                    <a:latin typeface="Bitstream Vera Sans" pitchFamily="34" charset="0"/>
                  </a:rPr>
                  <a:t>Source: Anderson Consultants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36831347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834886" y="1120869"/>
            <a:ext cx="5817705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OBJECTIVES OF LOGISTICS MANAGEMENT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22852" y="2144415"/>
            <a:ext cx="7023652" cy="195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7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INVENTORY REDUCTION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RELIABLE AND CONSISTENT DELIVERY PERFORMANCE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FREIGHT ECONOMY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MINIMUM PRODUCT DAMAGES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QUICK RESPONSE</a:t>
            </a:r>
          </a:p>
          <a:p>
            <a:pPr marL="342900" indent="-342900">
              <a:lnSpc>
                <a:spcPct val="149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54058085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356966" y="802817"/>
            <a:ext cx="7429500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LOGISTICS FUNCTIONS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702365" y="1514784"/>
            <a:ext cx="7182678" cy="2065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7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ORDER PROCESSING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INVENTORY CONTROL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STORAGE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TRANSPORTATIONS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MATERIAL HANDLING 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LOGISTICAL PACKAGING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INFORMATION ANALYSIS, PROCESSING AND FLOW</a:t>
            </a:r>
          </a:p>
        </p:txBody>
      </p:sp>
    </p:spTree>
    <p:extLst>
      <p:ext uri="{BB962C8B-B14F-4D97-AF65-F5344CB8AC3E}">
        <p14:creationId xmlns:p14="http://schemas.microsoft.com/office/powerpoint/2010/main" val="3337974616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950118" y="1159810"/>
            <a:ext cx="7243763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dirty="0">
                <a:solidFill>
                  <a:schemeClr val="tx2"/>
                </a:solidFill>
                <a:latin typeface="Myrid pro"/>
              </a:rPr>
              <a:t>LOGISTICS: MACRO LEVEL GROWTH VARIABLES</a:t>
            </a:r>
          </a:p>
        </p:txBody>
      </p:sp>
      <p:sp>
        <p:nvSpPr>
          <p:cNvPr id="16387" name="Text Box 2"/>
          <p:cNvSpPr txBox="1">
            <a:spLocks noChangeArrowheads="1"/>
          </p:cNvSpPr>
          <p:nvPr/>
        </p:nvSpPr>
        <p:spPr bwMode="auto">
          <a:xfrm>
            <a:off x="491340" y="2273577"/>
            <a:ext cx="7963547" cy="1436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342900" indent="-342900">
              <a:lnSpc>
                <a:spcPct val="97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COUNTRY'S ECONOMIC GROWTH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GOVERNMENT POLICIES FOR TRADE DEVELOPMENT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REGULATORY ENVIRONMENT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TRANSPORTATION INFRASTRUCTURE </a:t>
            </a:r>
          </a:p>
          <a:p>
            <a:pPr marL="342900" indent="-342900">
              <a:lnSpc>
                <a:spcPct val="146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WAREHOUSING AND COLD CHAIN NETWORK</a:t>
            </a:r>
          </a:p>
        </p:txBody>
      </p:sp>
    </p:spTree>
    <p:extLst>
      <p:ext uri="{BB962C8B-B14F-4D97-AF65-F5344CB8AC3E}">
        <p14:creationId xmlns:p14="http://schemas.microsoft.com/office/powerpoint/2010/main" val="3592559650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25287" y="3280341"/>
            <a:ext cx="7646503" cy="11030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algn="just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US" sz="1400" dirty="0">
                <a:latin typeface="Myrid pro"/>
              </a:rPr>
              <a:t>TO UNDERSTAND CONCEPTS, SCOPE AND OBJECTIVES OF LOGISTICS.</a:t>
            </a:r>
          </a:p>
          <a:p>
            <a:pPr marL="342900" indent="-342900" algn="just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US" sz="1400" dirty="0">
                <a:latin typeface="Myrid pro"/>
              </a:rPr>
              <a:t>TO UNDERSTAND LOGISTICS MIX (LOGISTICS COMPONENTS).</a:t>
            </a:r>
          </a:p>
          <a:p>
            <a:pPr marL="342900" indent="-342900" algn="just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US" sz="1400" dirty="0">
                <a:latin typeface="Myrid pro"/>
              </a:rPr>
              <a:t>TO UNDERSTAND PRESENT AND FUTURE PERSPECTIVE OF LOGISTICS.</a:t>
            </a:r>
          </a:p>
          <a:p>
            <a:pPr marL="342900" indent="-342900" algn="just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US" sz="1400" dirty="0">
                <a:latin typeface="Myrid pro"/>
              </a:rPr>
              <a:t>TO UNDERSTAND ROLE OF LOGISTICS  IN CUSTOMER VALUE DELIVERY CHAIN.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857250" y="1061594"/>
            <a:ext cx="74295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tx2"/>
                </a:solidFill>
                <a:latin typeface="Myrid pro"/>
              </a:rPr>
              <a:t>LEARNING OBJECTIVES</a:t>
            </a:r>
          </a:p>
        </p:txBody>
      </p:sp>
    </p:spTree>
    <p:extLst>
      <p:ext uri="{BB962C8B-B14F-4D97-AF65-F5344CB8AC3E}">
        <p14:creationId xmlns:p14="http://schemas.microsoft.com/office/powerpoint/2010/main" val="1734390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/>
          <p:cNvSpPr>
            <a:spLocks noChangeArrowheads="1"/>
          </p:cNvSpPr>
          <p:nvPr/>
        </p:nvSpPr>
        <p:spPr bwMode="auto">
          <a:xfrm>
            <a:off x="3593009" y="2778919"/>
            <a:ext cx="7429500" cy="1191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123" name="AutoShape 2"/>
          <p:cNvSpPr>
            <a:spLocks noChangeArrowheads="1"/>
          </p:cNvSpPr>
          <p:nvPr/>
        </p:nvSpPr>
        <p:spPr bwMode="auto">
          <a:xfrm>
            <a:off x="3682008" y="2718199"/>
            <a:ext cx="7429500" cy="1190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124" name="AutoShape 3"/>
          <p:cNvSpPr>
            <a:spLocks noChangeArrowheads="1"/>
          </p:cNvSpPr>
          <p:nvPr/>
        </p:nvSpPr>
        <p:spPr bwMode="auto">
          <a:xfrm>
            <a:off x="3593009" y="2778919"/>
            <a:ext cx="7429500" cy="1191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857250" y="1160626"/>
            <a:ext cx="7429500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FORCES SHAPING PERSPECTIVE OF LOGISTICS</a:t>
            </a:r>
          </a:p>
        </p:txBody>
      </p:sp>
      <p:sp>
        <p:nvSpPr>
          <p:cNvPr id="9" name="Rectangle 8"/>
          <p:cNvSpPr/>
          <p:nvPr/>
        </p:nvSpPr>
        <p:spPr>
          <a:xfrm>
            <a:off x="689113" y="2089539"/>
            <a:ext cx="7429500" cy="26840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2800" dirty="0"/>
              <a:t> </a:t>
            </a:r>
            <a:r>
              <a:rPr lang="en-GB" sz="1400" dirty="0">
                <a:latin typeface="Myrid pro"/>
              </a:rPr>
              <a:t>CONCEPT OF SUPPLY CHAIN</a:t>
            </a:r>
          </a:p>
          <a:p>
            <a:pPr marL="1428750" lvl="2" indent="-342900">
              <a:lnSpc>
                <a:spcPct val="120000"/>
              </a:lnSpc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COST PRESSURE</a:t>
            </a:r>
          </a:p>
          <a:p>
            <a:pPr marL="1428750" lvl="2" indent="-342900">
              <a:lnSpc>
                <a:spcPct val="120000"/>
              </a:lnSpc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SPEED TO MARKET</a:t>
            </a:r>
          </a:p>
          <a:p>
            <a:pPr marL="1428750" lvl="2" indent="-342900">
              <a:lnSpc>
                <a:spcPct val="120000"/>
              </a:lnSpc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CUSTOMER DELIGHT</a:t>
            </a:r>
          </a:p>
          <a:p>
            <a:pPr marL="342900" indent="-342900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MOVEMENT TOWARDS GLOBALIZATION</a:t>
            </a:r>
          </a:p>
          <a:p>
            <a:pPr marL="1428750" lvl="2" indent="-342900">
              <a:lnSpc>
                <a:spcPct val="120000"/>
              </a:lnSpc>
              <a:spcBef>
                <a:spcPts val="1125"/>
              </a:spcBef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TIME-PLACE UTILITY</a:t>
            </a:r>
          </a:p>
          <a:p>
            <a:pPr marL="342900" indent="-342900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‘HOLLOWING OUT’ OF INDUSTRY</a:t>
            </a:r>
          </a:p>
          <a:p>
            <a:pPr marL="1428750" lvl="2" indent="-342900">
              <a:lnSpc>
                <a:spcPct val="120000"/>
              </a:lnSpc>
              <a:spcBef>
                <a:spcPts val="1125"/>
              </a:spcBef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OUTSOURCING</a:t>
            </a:r>
          </a:p>
        </p:txBody>
      </p:sp>
    </p:spTree>
    <p:extLst>
      <p:ext uri="{BB962C8B-B14F-4D97-AF65-F5344CB8AC3E}">
        <p14:creationId xmlns:p14="http://schemas.microsoft.com/office/powerpoint/2010/main" val="303048000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1"/>
          <p:cNvSpPr>
            <a:spLocks noChangeArrowheads="1"/>
          </p:cNvSpPr>
          <p:nvPr/>
        </p:nvSpPr>
        <p:spPr bwMode="auto">
          <a:xfrm>
            <a:off x="3593009" y="2778919"/>
            <a:ext cx="7429500" cy="1191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6147" name="AutoShape 2"/>
          <p:cNvSpPr>
            <a:spLocks noChangeArrowheads="1"/>
          </p:cNvSpPr>
          <p:nvPr/>
        </p:nvSpPr>
        <p:spPr bwMode="auto">
          <a:xfrm>
            <a:off x="3682008" y="2718199"/>
            <a:ext cx="7429500" cy="1190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6148" name="AutoShape 3"/>
          <p:cNvSpPr>
            <a:spLocks noChangeArrowheads="1"/>
          </p:cNvSpPr>
          <p:nvPr/>
        </p:nvSpPr>
        <p:spPr bwMode="auto">
          <a:xfrm>
            <a:off x="3593009" y="2778919"/>
            <a:ext cx="7429500" cy="1191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2039815" y="403260"/>
            <a:ext cx="5861602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LOGISTICS MANAGEMENT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275944" y="1015801"/>
            <a:ext cx="8139186" cy="262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8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THE PROCESS OF PLANNING,IMPLEMENTING AND CONTROLLING THE EFFICIENT, COST EFFECTIVE FLOW AND STORAGE OF RAW MATERIAL,IN-PROCESS INVENTORY ,FINISHED GOODS AND RELATED INFORMATION FROM POINT OF ORIGIN TO POINT OF CONSUMPTION FOR THE PURPOSE OF CONFORMING TO CUSTOMERS REQUIREMENT.              							.....THE AMERICAN COUNCIL OF LOGISTICS MANAGEMENT</a:t>
            </a:r>
          </a:p>
          <a:p>
            <a:pPr marL="342900" indent="-342900" algn="r">
              <a:lnSpc>
                <a:spcPct val="98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endParaRPr lang="en-GB" sz="1400" dirty="0">
              <a:latin typeface="Myrid pro"/>
            </a:endParaRPr>
          </a:p>
          <a:p>
            <a:pPr algn="just">
              <a:lnSpc>
                <a:spcPct val="98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LOGISTICS IS ESSENTIALLY A PLANNING PROCESS AND AN INFORMATION-BASED ACTIVITY				.....MARTIN CHRISTOPHER</a:t>
            </a:r>
          </a:p>
          <a:p>
            <a:pPr marL="342900" indent="-342900" algn="r">
              <a:lnSpc>
                <a:spcPct val="98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endParaRPr lang="en-GB" sz="1400" dirty="0">
              <a:latin typeface="Myrid pro"/>
            </a:endParaRPr>
          </a:p>
          <a:p>
            <a:pPr marL="342900" indent="-342900" algn="just">
              <a:lnSpc>
                <a:spcPct val="98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PLANNING, IMPLEMENTING AND CONTROLLING THE PHYSICAL FLOWS OF MATERIALS AND FINISHED GOODS FROM POINT OF ORIGIN TO POINT OF USE TO MEET THE CUSTOMERS’ NEED AT  PROFIT.	</a:t>
            </a:r>
          </a:p>
          <a:p>
            <a:pPr marL="342900" indent="-342900" algn="r">
              <a:lnSpc>
                <a:spcPct val="98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.....PHILIP KOTLER</a:t>
            </a:r>
          </a:p>
        </p:txBody>
      </p:sp>
    </p:spTree>
    <p:extLst>
      <p:ext uri="{BB962C8B-B14F-4D97-AF65-F5344CB8AC3E}">
        <p14:creationId xmlns:p14="http://schemas.microsoft.com/office/powerpoint/2010/main" val="11912778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735007" y="2427301"/>
            <a:ext cx="6375842" cy="202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>
            <a:spAutoFit/>
          </a:bodyPr>
          <a:lstStyle/>
          <a:p>
            <a:pPr marL="342900" indent="-342900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24 HOURS ATM</a:t>
            </a:r>
          </a:p>
          <a:p>
            <a:pPr marL="342900" indent="-342900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DABBAWALAS OF MUMBAI</a:t>
            </a:r>
          </a:p>
          <a:p>
            <a:pPr marL="342900" indent="-342900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LAUNDRY SERVICE IN A FIVE STAR HOTEL</a:t>
            </a:r>
          </a:p>
          <a:p>
            <a:pPr marL="342900" indent="-342900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INDIAN POSTAL SERVICE</a:t>
            </a:r>
          </a:p>
          <a:p>
            <a:pPr marL="342900" indent="-342900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GULF WAR IN 1991</a:t>
            </a:r>
          </a:p>
          <a:p>
            <a:pPr marL="342900" indent="-342900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 PUBLIC DISTRIBUTION SYSTEM (FCI)</a:t>
            </a:r>
          </a:p>
          <a:p>
            <a:pPr marL="342900" indent="-342900">
              <a:lnSpc>
                <a:spcPct val="120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endParaRPr lang="en-GB" sz="2400" dirty="0"/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954352" y="1120869"/>
            <a:ext cx="5937152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PERVASIVENESS OF LOGISTICS</a:t>
            </a:r>
          </a:p>
        </p:txBody>
      </p:sp>
    </p:spTree>
    <p:extLst>
      <p:ext uri="{BB962C8B-B14F-4D97-AF65-F5344CB8AC3E}">
        <p14:creationId xmlns:p14="http://schemas.microsoft.com/office/powerpoint/2010/main" val="35185046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857250" y="1160625"/>
            <a:ext cx="7429500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LOGISTICS CHAIN</a:t>
            </a: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033590" y="2513412"/>
            <a:ext cx="1390451" cy="1078706"/>
            <a:chOff x="1056" y="1872"/>
            <a:chExt cx="1078" cy="906"/>
          </a:xfrm>
        </p:grpSpPr>
        <p:sp>
          <p:nvSpPr>
            <p:cNvPr id="8230" name="AutoShape 3"/>
            <p:cNvSpPr>
              <a:spLocks noChangeArrowheads="1"/>
            </p:cNvSpPr>
            <p:nvPr/>
          </p:nvSpPr>
          <p:spPr bwMode="auto">
            <a:xfrm>
              <a:off x="1056" y="1872"/>
              <a:ext cx="1078" cy="906"/>
            </a:xfrm>
            <a:prstGeom prst="roundRect">
              <a:avLst>
                <a:gd name="adj" fmla="val 106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1056" y="1872"/>
              <a:ext cx="1073" cy="901"/>
              <a:chOff x="1056" y="1872"/>
              <a:chExt cx="1073" cy="901"/>
            </a:xfrm>
          </p:grpSpPr>
          <p:sp>
            <p:nvSpPr>
              <p:cNvPr id="8232" name="AutoShape 5"/>
              <p:cNvSpPr>
                <a:spLocks noChangeArrowheads="1"/>
              </p:cNvSpPr>
              <p:nvPr/>
            </p:nvSpPr>
            <p:spPr bwMode="auto">
              <a:xfrm>
                <a:off x="1056" y="1872"/>
                <a:ext cx="1073" cy="901"/>
              </a:xfrm>
              <a:prstGeom prst="roundRect">
                <a:avLst>
                  <a:gd name="adj" fmla="val 11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8233" name="Text Box 6"/>
              <p:cNvSpPr txBox="1">
                <a:spLocks noChangeArrowheads="1"/>
              </p:cNvSpPr>
              <p:nvPr/>
            </p:nvSpPr>
            <p:spPr bwMode="auto">
              <a:xfrm>
                <a:off x="1056" y="2136"/>
                <a:ext cx="1073" cy="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500" b="1" dirty="0">
                    <a:latin typeface="+mj-lt"/>
                  </a:rPr>
                  <a:t>Buy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275" b="1" dirty="0">
                    <a:latin typeface="Tahoma" pitchFamily="34" charset="0"/>
                  </a:rPr>
                  <a:t>(Procurement)</a:t>
                </a:r>
              </a:p>
            </p:txBody>
          </p:sp>
        </p:grpSp>
      </p:grpSp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3829050" y="2513412"/>
            <a:ext cx="1239540" cy="1078706"/>
            <a:chOff x="2400" y="1872"/>
            <a:chExt cx="954" cy="906"/>
          </a:xfrm>
        </p:grpSpPr>
        <p:sp>
          <p:nvSpPr>
            <p:cNvPr id="8226" name="AutoShape 8"/>
            <p:cNvSpPr>
              <a:spLocks noChangeArrowheads="1"/>
            </p:cNvSpPr>
            <p:nvPr/>
          </p:nvSpPr>
          <p:spPr bwMode="auto">
            <a:xfrm>
              <a:off x="2400" y="1872"/>
              <a:ext cx="954" cy="906"/>
            </a:xfrm>
            <a:prstGeom prst="roundRect">
              <a:avLst>
                <a:gd name="adj" fmla="val 106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2400" y="1872"/>
              <a:ext cx="949" cy="901"/>
              <a:chOff x="2400" y="1872"/>
              <a:chExt cx="949" cy="901"/>
            </a:xfrm>
          </p:grpSpPr>
          <p:sp>
            <p:nvSpPr>
              <p:cNvPr id="8228" name="AutoShape 10"/>
              <p:cNvSpPr>
                <a:spLocks noChangeArrowheads="1"/>
              </p:cNvSpPr>
              <p:nvPr/>
            </p:nvSpPr>
            <p:spPr bwMode="auto">
              <a:xfrm>
                <a:off x="2400" y="1872"/>
                <a:ext cx="949" cy="901"/>
              </a:xfrm>
              <a:prstGeom prst="roundRect">
                <a:avLst>
                  <a:gd name="adj" fmla="val 11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8229" name="Text Box 11"/>
              <p:cNvSpPr txBox="1">
                <a:spLocks noChangeArrowheads="1"/>
              </p:cNvSpPr>
              <p:nvPr/>
            </p:nvSpPr>
            <p:spPr bwMode="auto">
              <a:xfrm>
                <a:off x="2400" y="2145"/>
                <a:ext cx="949" cy="4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500" b="1" dirty="0">
                    <a:latin typeface="+mj-lt"/>
                  </a:rPr>
                  <a:t>Make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275" b="1" dirty="0">
                    <a:latin typeface="Tahoma" pitchFamily="34" charset="0"/>
                  </a:rPr>
                  <a:t>(Processing)</a:t>
                </a:r>
              </a:p>
            </p:txBody>
          </p:sp>
        </p:grpSp>
      </p:grpSp>
      <p:grpSp>
        <p:nvGrpSpPr>
          <p:cNvPr id="6" name="Group 12"/>
          <p:cNvGrpSpPr>
            <a:grpSpLocks/>
          </p:cNvGrpSpPr>
          <p:nvPr/>
        </p:nvGrpSpPr>
        <p:grpSpPr bwMode="auto">
          <a:xfrm>
            <a:off x="5562602" y="2513412"/>
            <a:ext cx="1292423" cy="1078706"/>
            <a:chOff x="3792" y="1872"/>
            <a:chExt cx="1002" cy="906"/>
          </a:xfrm>
        </p:grpSpPr>
        <p:sp>
          <p:nvSpPr>
            <p:cNvPr id="8222" name="AutoShape 13"/>
            <p:cNvSpPr>
              <a:spLocks noChangeArrowheads="1"/>
            </p:cNvSpPr>
            <p:nvPr/>
          </p:nvSpPr>
          <p:spPr bwMode="auto">
            <a:xfrm>
              <a:off x="3792" y="1872"/>
              <a:ext cx="1002" cy="906"/>
            </a:xfrm>
            <a:prstGeom prst="roundRect">
              <a:avLst>
                <a:gd name="adj" fmla="val 106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7" name="Group 14"/>
            <p:cNvGrpSpPr>
              <a:grpSpLocks/>
            </p:cNvGrpSpPr>
            <p:nvPr/>
          </p:nvGrpSpPr>
          <p:grpSpPr bwMode="auto">
            <a:xfrm>
              <a:off x="3792" y="1872"/>
              <a:ext cx="997" cy="901"/>
              <a:chOff x="3792" y="1872"/>
              <a:chExt cx="997" cy="901"/>
            </a:xfrm>
          </p:grpSpPr>
          <p:sp>
            <p:nvSpPr>
              <p:cNvPr id="8224" name="AutoShape 15"/>
              <p:cNvSpPr>
                <a:spLocks noChangeArrowheads="1"/>
              </p:cNvSpPr>
              <p:nvPr/>
            </p:nvSpPr>
            <p:spPr bwMode="auto">
              <a:xfrm>
                <a:off x="3792" y="1872"/>
                <a:ext cx="997" cy="901"/>
              </a:xfrm>
              <a:prstGeom prst="roundRect">
                <a:avLst>
                  <a:gd name="adj" fmla="val 111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8225" name="Text Box 16"/>
              <p:cNvSpPr txBox="1">
                <a:spLocks noChangeArrowheads="1"/>
              </p:cNvSpPr>
              <p:nvPr/>
            </p:nvSpPr>
            <p:spPr bwMode="auto">
              <a:xfrm>
                <a:off x="3792" y="2139"/>
                <a:ext cx="997" cy="39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500" b="1" dirty="0">
                    <a:latin typeface="+mj-lt"/>
                  </a:rPr>
                  <a:t>Deliver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125" b="1" dirty="0">
                    <a:latin typeface="+mj-lt"/>
                  </a:rPr>
                  <a:t>(Distribution)</a:t>
                </a:r>
              </a:p>
            </p:txBody>
          </p:sp>
        </p:grpSp>
      </p:grpSp>
      <p:grpSp>
        <p:nvGrpSpPr>
          <p:cNvPr id="8" name="Group 17"/>
          <p:cNvGrpSpPr>
            <a:grpSpLocks/>
          </p:cNvGrpSpPr>
          <p:nvPr/>
        </p:nvGrpSpPr>
        <p:grpSpPr bwMode="auto">
          <a:xfrm>
            <a:off x="7419977" y="1885952"/>
            <a:ext cx="301823" cy="2221706"/>
            <a:chOff x="5232" y="1392"/>
            <a:chExt cx="234" cy="1866"/>
          </a:xfrm>
        </p:grpSpPr>
        <p:sp>
          <p:nvSpPr>
            <p:cNvPr id="8218" name="AutoShape 18"/>
            <p:cNvSpPr>
              <a:spLocks noChangeArrowheads="1"/>
            </p:cNvSpPr>
            <p:nvPr/>
          </p:nvSpPr>
          <p:spPr bwMode="auto">
            <a:xfrm>
              <a:off x="5232" y="1392"/>
              <a:ext cx="234" cy="1866"/>
            </a:xfrm>
            <a:prstGeom prst="roundRect">
              <a:avLst>
                <a:gd name="adj" fmla="val 426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9" name="Group 19"/>
            <p:cNvGrpSpPr>
              <a:grpSpLocks/>
            </p:cNvGrpSpPr>
            <p:nvPr/>
          </p:nvGrpSpPr>
          <p:grpSpPr bwMode="auto">
            <a:xfrm>
              <a:off x="5232" y="1392"/>
              <a:ext cx="229" cy="1862"/>
              <a:chOff x="5232" y="1392"/>
              <a:chExt cx="229" cy="1862"/>
            </a:xfrm>
          </p:grpSpPr>
          <p:sp>
            <p:nvSpPr>
              <p:cNvPr id="8220" name="AutoShape 20"/>
              <p:cNvSpPr>
                <a:spLocks noChangeArrowheads="1"/>
              </p:cNvSpPr>
              <p:nvPr/>
            </p:nvSpPr>
            <p:spPr bwMode="auto">
              <a:xfrm>
                <a:off x="5232" y="1392"/>
                <a:ext cx="229" cy="1862"/>
              </a:xfrm>
              <a:prstGeom prst="roundRect">
                <a:avLst>
                  <a:gd name="adj" fmla="val 435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8221" name="Text Box 21"/>
              <p:cNvSpPr txBox="1">
                <a:spLocks noChangeArrowheads="1"/>
              </p:cNvSpPr>
              <p:nvPr/>
            </p:nvSpPr>
            <p:spPr bwMode="auto">
              <a:xfrm>
                <a:off x="5232" y="1703"/>
                <a:ext cx="229" cy="12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 anchorCtr="1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C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U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S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T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O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M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E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R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S</a:t>
                </a:r>
              </a:p>
            </p:txBody>
          </p:sp>
        </p:grpSp>
      </p:grpSp>
      <p:grpSp>
        <p:nvGrpSpPr>
          <p:cNvPr id="10" name="Group 22"/>
          <p:cNvGrpSpPr>
            <a:grpSpLocks/>
          </p:cNvGrpSpPr>
          <p:nvPr/>
        </p:nvGrpSpPr>
        <p:grpSpPr bwMode="auto">
          <a:xfrm>
            <a:off x="1236466" y="1885952"/>
            <a:ext cx="301823" cy="2278856"/>
            <a:chOff x="384" y="1344"/>
            <a:chExt cx="234" cy="1914"/>
          </a:xfrm>
        </p:grpSpPr>
        <p:sp>
          <p:nvSpPr>
            <p:cNvPr id="8214" name="AutoShape 23"/>
            <p:cNvSpPr>
              <a:spLocks noChangeArrowheads="1"/>
            </p:cNvSpPr>
            <p:nvPr/>
          </p:nvSpPr>
          <p:spPr bwMode="auto">
            <a:xfrm>
              <a:off x="384" y="1344"/>
              <a:ext cx="234" cy="1914"/>
            </a:xfrm>
            <a:prstGeom prst="roundRect">
              <a:avLst>
                <a:gd name="adj" fmla="val 426"/>
              </a:avLst>
            </a:prstGeom>
            <a:no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11" name="Group 24"/>
            <p:cNvGrpSpPr>
              <a:grpSpLocks/>
            </p:cNvGrpSpPr>
            <p:nvPr/>
          </p:nvGrpSpPr>
          <p:grpSpPr bwMode="auto">
            <a:xfrm>
              <a:off x="384" y="1344"/>
              <a:ext cx="229" cy="1909"/>
              <a:chOff x="384" y="1344"/>
              <a:chExt cx="229" cy="1909"/>
            </a:xfrm>
          </p:grpSpPr>
          <p:sp>
            <p:nvSpPr>
              <p:cNvPr id="8216" name="AutoShape 25"/>
              <p:cNvSpPr>
                <a:spLocks noChangeArrowheads="1"/>
              </p:cNvSpPr>
              <p:nvPr/>
            </p:nvSpPr>
            <p:spPr bwMode="auto">
              <a:xfrm>
                <a:off x="384" y="1344"/>
                <a:ext cx="229" cy="1909"/>
              </a:xfrm>
              <a:prstGeom prst="roundRect">
                <a:avLst>
                  <a:gd name="adj" fmla="val 435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8217" name="Text Box 26"/>
              <p:cNvSpPr txBox="1">
                <a:spLocks noChangeArrowheads="1"/>
              </p:cNvSpPr>
              <p:nvPr/>
            </p:nvSpPr>
            <p:spPr bwMode="auto">
              <a:xfrm>
                <a:off x="384" y="1678"/>
                <a:ext cx="229" cy="12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S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U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P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P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L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I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E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R</a:t>
                </a:r>
              </a:p>
              <a:p>
                <a:pPr algn="ctr"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050" dirty="0">
                    <a:latin typeface="+mj-lt"/>
                  </a:rPr>
                  <a:t>S</a:t>
                </a:r>
              </a:p>
            </p:txBody>
          </p:sp>
        </p:grpSp>
      </p:grpSp>
      <p:sp>
        <p:nvSpPr>
          <p:cNvPr id="8200" name="Line 27"/>
          <p:cNvSpPr>
            <a:spLocks noChangeShapeType="1"/>
          </p:cNvSpPr>
          <p:nvPr/>
        </p:nvSpPr>
        <p:spPr bwMode="auto">
          <a:xfrm>
            <a:off x="3271838" y="4286250"/>
            <a:ext cx="1290" cy="5715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50"/>
          </a:p>
        </p:txBody>
      </p:sp>
      <p:sp>
        <p:nvSpPr>
          <p:cNvPr id="8201" name="Line 28"/>
          <p:cNvSpPr>
            <a:spLocks noChangeShapeType="1"/>
          </p:cNvSpPr>
          <p:nvPr/>
        </p:nvSpPr>
        <p:spPr bwMode="auto">
          <a:xfrm>
            <a:off x="5562600" y="4286250"/>
            <a:ext cx="1290" cy="5715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50"/>
          </a:p>
        </p:txBody>
      </p:sp>
      <p:sp>
        <p:nvSpPr>
          <p:cNvPr id="8202" name="Line 29"/>
          <p:cNvSpPr>
            <a:spLocks noChangeShapeType="1"/>
          </p:cNvSpPr>
          <p:nvPr/>
        </p:nvSpPr>
        <p:spPr bwMode="auto">
          <a:xfrm>
            <a:off x="1166813" y="4570812"/>
            <a:ext cx="2105025" cy="1190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8203" name="Line 30"/>
          <p:cNvSpPr>
            <a:spLocks noChangeShapeType="1"/>
          </p:cNvSpPr>
          <p:nvPr/>
        </p:nvSpPr>
        <p:spPr bwMode="auto">
          <a:xfrm>
            <a:off x="7666337" y="4229100"/>
            <a:ext cx="1289" cy="5715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50"/>
          </a:p>
        </p:txBody>
      </p:sp>
      <p:sp>
        <p:nvSpPr>
          <p:cNvPr id="8204" name="Line 31"/>
          <p:cNvSpPr>
            <a:spLocks noChangeShapeType="1"/>
          </p:cNvSpPr>
          <p:nvPr/>
        </p:nvSpPr>
        <p:spPr bwMode="auto">
          <a:xfrm>
            <a:off x="1166813" y="4286250"/>
            <a:ext cx="1290" cy="571500"/>
          </a:xfrm>
          <a:prstGeom prst="line">
            <a:avLst/>
          </a:prstGeom>
          <a:noFill/>
          <a:ln w="93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50"/>
          </a:p>
        </p:txBody>
      </p:sp>
      <p:sp>
        <p:nvSpPr>
          <p:cNvPr id="8205" name="Line 32"/>
          <p:cNvSpPr>
            <a:spLocks noChangeShapeType="1"/>
          </p:cNvSpPr>
          <p:nvPr/>
        </p:nvSpPr>
        <p:spPr bwMode="auto">
          <a:xfrm>
            <a:off x="3271838" y="4570812"/>
            <a:ext cx="2352675" cy="1190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8206" name="Line 33"/>
          <p:cNvSpPr>
            <a:spLocks noChangeShapeType="1"/>
          </p:cNvSpPr>
          <p:nvPr/>
        </p:nvSpPr>
        <p:spPr bwMode="auto">
          <a:xfrm>
            <a:off x="5562600" y="4570812"/>
            <a:ext cx="2105025" cy="1190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8207" name="Line 34"/>
          <p:cNvSpPr>
            <a:spLocks noChangeShapeType="1"/>
          </p:cNvSpPr>
          <p:nvPr/>
        </p:nvSpPr>
        <p:spPr bwMode="auto">
          <a:xfrm>
            <a:off x="1476375" y="3027762"/>
            <a:ext cx="557213" cy="1190"/>
          </a:xfrm>
          <a:prstGeom prst="line">
            <a:avLst/>
          </a:prstGeom>
          <a:noFill/>
          <a:ln w="7632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8208" name="Line 35"/>
          <p:cNvSpPr>
            <a:spLocks noChangeShapeType="1"/>
          </p:cNvSpPr>
          <p:nvPr/>
        </p:nvSpPr>
        <p:spPr bwMode="auto">
          <a:xfrm>
            <a:off x="3396952" y="3064671"/>
            <a:ext cx="432098" cy="21431"/>
          </a:xfrm>
          <a:prstGeom prst="line">
            <a:avLst/>
          </a:prstGeom>
          <a:noFill/>
          <a:ln w="7632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8209" name="Line 36"/>
          <p:cNvSpPr>
            <a:spLocks noChangeShapeType="1"/>
          </p:cNvSpPr>
          <p:nvPr/>
        </p:nvSpPr>
        <p:spPr bwMode="auto">
          <a:xfrm>
            <a:off x="5067300" y="3084912"/>
            <a:ext cx="495300" cy="1190"/>
          </a:xfrm>
          <a:prstGeom prst="line">
            <a:avLst/>
          </a:prstGeom>
          <a:noFill/>
          <a:ln w="7632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8210" name="Line 37"/>
          <p:cNvSpPr>
            <a:spLocks noChangeShapeType="1"/>
          </p:cNvSpPr>
          <p:nvPr/>
        </p:nvSpPr>
        <p:spPr bwMode="auto">
          <a:xfrm>
            <a:off x="6862762" y="3142062"/>
            <a:ext cx="557213" cy="1190"/>
          </a:xfrm>
          <a:prstGeom prst="line">
            <a:avLst/>
          </a:prstGeom>
          <a:noFill/>
          <a:ln w="7632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8211" name="Text Box 38"/>
          <p:cNvSpPr txBox="1">
            <a:spLocks noChangeArrowheads="1"/>
          </p:cNvSpPr>
          <p:nvPr/>
        </p:nvSpPr>
        <p:spPr bwMode="auto">
          <a:xfrm>
            <a:off x="1785937" y="4274345"/>
            <a:ext cx="1300163" cy="53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7500" tIns="35100" rIns="67500" bIns="35100">
            <a:spAutoFit/>
          </a:bodyPr>
          <a:lstStyle/>
          <a:p>
            <a:pPr algn="ctr">
              <a:lnSpc>
                <a:spcPct val="99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500" b="1" dirty="0">
                <a:latin typeface="Tahoma" pitchFamily="34" charset="0"/>
              </a:rPr>
              <a:t>Inbound </a:t>
            </a:r>
          </a:p>
          <a:p>
            <a:pPr algn="ctr"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500" b="1" dirty="0">
                <a:latin typeface="Tahoma" pitchFamily="34" charset="0"/>
              </a:rPr>
              <a:t>Logistics</a:t>
            </a:r>
          </a:p>
        </p:txBody>
      </p:sp>
      <p:sp>
        <p:nvSpPr>
          <p:cNvPr id="8212" name="Text Box 39"/>
          <p:cNvSpPr txBox="1">
            <a:spLocks noChangeArrowheads="1"/>
          </p:cNvSpPr>
          <p:nvPr/>
        </p:nvSpPr>
        <p:spPr bwMode="auto">
          <a:xfrm>
            <a:off x="3705225" y="4274345"/>
            <a:ext cx="1300163" cy="53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7500" tIns="35100" rIns="67500" bIns="35100">
            <a:spAutoFit/>
          </a:bodyPr>
          <a:lstStyle/>
          <a:p>
            <a:pPr algn="ctr">
              <a:lnSpc>
                <a:spcPct val="99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500" b="1" dirty="0">
                <a:latin typeface="Tahoma" pitchFamily="34" charset="0"/>
              </a:rPr>
              <a:t>Process </a:t>
            </a:r>
          </a:p>
          <a:p>
            <a:pPr algn="ctr"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500" b="1" dirty="0">
                <a:latin typeface="Tahoma" pitchFamily="34" charset="0"/>
              </a:rPr>
              <a:t>Logistics</a:t>
            </a:r>
          </a:p>
        </p:txBody>
      </p:sp>
      <p:sp>
        <p:nvSpPr>
          <p:cNvPr id="8213" name="Text Box 40"/>
          <p:cNvSpPr txBox="1">
            <a:spLocks noChangeArrowheads="1"/>
          </p:cNvSpPr>
          <p:nvPr/>
        </p:nvSpPr>
        <p:spPr bwMode="auto">
          <a:xfrm>
            <a:off x="6057900" y="4274345"/>
            <a:ext cx="1423988" cy="530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7500" tIns="35100" rIns="67500" bIns="35100">
            <a:spAutoFit/>
          </a:bodyPr>
          <a:lstStyle/>
          <a:p>
            <a:pPr algn="ctr">
              <a:lnSpc>
                <a:spcPct val="99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500" b="1" dirty="0">
                <a:latin typeface="Tahoma" pitchFamily="34" charset="0"/>
              </a:rPr>
              <a:t>Outbound </a:t>
            </a:r>
          </a:p>
          <a:p>
            <a:pPr algn="ctr"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500" b="1" dirty="0">
                <a:latin typeface="Tahoma" pitchFamily="34" charset="0"/>
              </a:rPr>
              <a:t>Logistics</a:t>
            </a:r>
          </a:p>
        </p:txBody>
      </p:sp>
    </p:spTree>
    <p:extLst>
      <p:ext uri="{BB962C8B-B14F-4D97-AF65-F5344CB8AC3E}">
        <p14:creationId xmlns:p14="http://schemas.microsoft.com/office/powerpoint/2010/main" val="263146188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"/>
          <p:cNvSpPr>
            <a:spLocks noChangeArrowheads="1"/>
          </p:cNvSpPr>
          <p:nvPr/>
        </p:nvSpPr>
        <p:spPr bwMode="auto">
          <a:xfrm>
            <a:off x="1792389" y="1320404"/>
            <a:ext cx="6331843" cy="857250"/>
          </a:xfrm>
          <a:prstGeom prst="roundRect">
            <a:avLst>
              <a:gd name="adj" fmla="val 139"/>
            </a:avLst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 sz="1350"/>
          </a:p>
        </p:txBody>
      </p:sp>
      <p:sp>
        <p:nvSpPr>
          <p:cNvPr id="9220" name="Text Box 7"/>
          <p:cNvSpPr txBox="1">
            <a:spLocks noChangeArrowheads="1"/>
          </p:cNvSpPr>
          <p:nvPr/>
        </p:nvSpPr>
        <p:spPr bwMode="auto">
          <a:xfrm>
            <a:off x="1500841" y="525622"/>
            <a:ext cx="4409628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LOGISTICS CHAIN</a:t>
            </a:r>
          </a:p>
        </p:txBody>
      </p:sp>
      <p:sp>
        <p:nvSpPr>
          <p:cNvPr id="9" name="Rectangle 8"/>
          <p:cNvSpPr/>
          <p:nvPr/>
        </p:nvSpPr>
        <p:spPr>
          <a:xfrm>
            <a:off x="331305" y="1247810"/>
            <a:ext cx="7977808" cy="2664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8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INBOUND LOGISTICS</a:t>
            </a:r>
          </a:p>
          <a:p>
            <a:pPr marL="514350" indent="-342900" algn="just"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OPERATION PRECEDING MANUFACTURING. THIS INCLUDES MOVEMENT OF RAW MATERIALS AND COMPONENTS FROM SUPPLIER TO THE PLANT.</a:t>
            </a:r>
          </a:p>
          <a:p>
            <a:pPr algn="just"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endParaRPr lang="en-GB" sz="1400" b="1" dirty="0">
              <a:latin typeface="Myrid pro"/>
            </a:endParaRPr>
          </a:p>
          <a:p>
            <a:pPr marL="342900" indent="-342900" algn="just">
              <a:lnSpc>
                <a:spcPct val="98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PROCESS LOGISTICS</a:t>
            </a:r>
          </a:p>
          <a:p>
            <a:pPr marL="514350" indent="-342900" algn="just"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OPERATIONS DIRECTLY RELATED TO PROCESSING. THIS INCLUDES STORAGE AND MOVEMENT OF RAW MATERIALS AND COMPONENTS WITHIN THE FACTORY PREMISES AS PER THE MANUFACTURING SCHEDULE</a:t>
            </a:r>
            <a:r>
              <a:rPr lang="en-GB" sz="1400" b="1" dirty="0">
                <a:latin typeface="Myrid pro"/>
              </a:rPr>
              <a:t>.</a:t>
            </a:r>
          </a:p>
          <a:p>
            <a:pPr algn="just"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endParaRPr lang="en-GB" sz="1400" b="1" dirty="0">
              <a:latin typeface="Myrid pro"/>
            </a:endParaRPr>
          </a:p>
          <a:p>
            <a:pPr marL="342900" indent="-342900" algn="just">
              <a:lnSpc>
                <a:spcPct val="98000"/>
              </a:lnSpc>
              <a:buClr>
                <a:srgbClr val="000000"/>
              </a:buClr>
              <a:buSzPct val="100000"/>
              <a:buFont typeface="Arial" pitchFamily="34" charset="0"/>
              <a:buChar char="•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OUTBOUND LOGISTICS</a:t>
            </a:r>
          </a:p>
          <a:p>
            <a:pPr marL="514350" indent="-342900" algn="just">
              <a:buClr>
                <a:srgbClr val="000000"/>
              </a:buClr>
              <a:buSzPct val="80000"/>
              <a:buBlip>
                <a:blip r:embed="rId3"/>
              </a:buBlip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sz="1400" dirty="0">
                <a:latin typeface="Myrid pro"/>
              </a:rPr>
              <a:t>OPERATIONS FOLLOWING THE MANUFACTURING. THIS INCLUDES WAREHOUSING, TRANSPORTATION AND INVENTORY MANAGEMENT OF FINISHED GOODS.</a:t>
            </a:r>
          </a:p>
        </p:txBody>
      </p:sp>
    </p:spTree>
    <p:extLst>
      <p:ext uri="{BB962C8B-B14F-4D97-AF65-F5344CB8AC3E}">
        <p14:creationId xmlns:p14="http://schemas.microsoft.com/office/powerpoint/2010/main" val="189880371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290637" y="1220703"/>
            <a:ext cx="6331844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DISTRIBUTION OF LOGISTICS COST</a:t>
            </a:r>
          </a:p>
        </p:txBody>
      </p:sp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1733783"/>
              </p:ext>
            </p:extLst>
          </p:nvPr>
        </p:nvGraphicFramePr>
        <p:xfrm>
          <a:off x="437322" y="1908311"/>
          <a:ext cx="7063410" cy="3818562"/>
        </p:xfrm>
        <a:graphic>
          <a:graphicData uri="http://schemas.openxmlformats.org/drawingml/2006/table">
            <a:tbl>
              <a:tblPr/>
              <a:tblGrid>
                <a:gridCol w="2839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8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5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1086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Myrid pro"/>
                        </a:rPr>
                        <a:t>INBOUND LOGISTICS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TRANSPORTATION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Verdana"/>
                        </a:rPr>
                        <a:t>12%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STORAGE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8%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INVENTORY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8%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086">
                <a:tc rowSpan="2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Myrid pro"/>
                        </a:rPr>
                        <a:t>PROCESS LOGISTICS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TRANSPORTATION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2%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STORAGE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5%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086">
                <a:tc rowSpan="4">
                  <a:txBody>
                    <a:bodyPr/>
                    <a:lstStyle/>
                    <a:p>
                      <a:pPr algn="ctr" rtl="0" fontAlgn="b"/>
                      <a:r>
                        <a:rPr lang="en-US" sz="1400" b="1" i="0" u="none" strike="noStrike" dirty="0">
                          <a:solidFill>
                            <a:srgbClr val="FF0000"/>
                          </a:solidFill>
                          <a:latin typeface="Myrid pro"/>
                        </a:rPr>
                        <a:t>OUTBOUND LOGISTICS</a:t>
                      </a:r>
                    </a:p>
                  </a:txBody>
                  <a:tcPr marL="7144" marR="7144" marT="71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TRANSPORTATION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33%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STORAGE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15.50%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INVENTORY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6.50%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8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ORDER PROCESSING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Myrid pro"/>
                        </a:rPr>
                        <a:t>10%</a:t>
                      </a:r>
                    </a:p>
                  </a:txBody>
                  <a:tcPr marL="7144" marR="7144" marT="71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095956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2095502" y="3200401"/>
            <a:ext cx="1416248" cy="907256"/>
            <a:chOff x="1104" y="1968"/>
            <a:chExt cx="954" cy="762"/>
          </a:xfrm>
          <a:solidFill>
            <a:schemeClr val="tx2"/>
          </a:solidFill>
        </p:grpSpPr>
        <p:sp>
          <p:nvSpPr>
            <p:cNvPr id="11306" name="AutoShape 2"/>
            <p:cNvSpPr>
              <a:spLocks noChangeArrowheads="1"/>
            </p:cNvSpPr>
            <p:nvPr/>
          </p:nvSpPr>
          <p:spPr bwMode="auto">
            <a:xfrm>
              <a:off x="1104" y="1968"/>
              <a:ext cx="954" cy="762"/>
            </a:xfrm>
            <a:prstGeom prst="roundRect">
              <a:avLst>
                <a:gd name="adj" fmla="val 130"/>
              </a:avLst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1104" y="1968"/>
              <a:ext cx="949" cy="757"/>
              <a:chOff x="1104" y="1968"/>
              <a:chExt cx="949" cy="757"/>
            </a:xfrm>
            <a:grpFill/>
          </p:grpSpPr>
          <p:sp>
            <p:nvSpPr>
              <p:cNvPr id="11308" name="AutoShape 4"/>
              <p:cNvSpPr>
                <a:spLocks noChangeArrowheads="1"/>
              </p:cNvSpPr>
              <p:nvPr/>
            </p:nvSpPr>
            <p:spPr bwMode="auto">
              <a:xfrm>
                <a:off x="1104" y="1968"/>
                <a:ext cx="949" cy="757"/>
              </a:xfrm>
              <a:prstGeom prst="roundRect">
                <a:avLst>
                  <a:gd name="adj" fmla="val 130"/>
                </a:avLst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1309" name="Text Box 5"/>
              <p:cNvSpPr txBox="1">
                <a:spLocks noChangeArrowheads="1"/>
              </p:cNvSpPr>
              <p:nvPr/>
            </p:nvSpPr>
            <p:spPr bwMode="auto">
              <a:xfrm>
                <a:off x="1104" y="2241"/>
                <a:ext cx="949" cy="21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200" b="1" dirty="0">
                    <a:solidFill>
                      <a:schemeClr val="bg1"/>
                    </a:solidFill>
                    <a:latin typeface="Verdana" pitchFamily="34" charset="0"/>
                  </a:rPr>
                  <a:t>Procurement</a:t>
                </a:r>
              </a:p>
            </p:txBody>
          </p:sp>
        </p:grpSp>
      </p:grp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3890963" y="3200401"/>
            <a:ext cx="1230512" cy="907257"/>
            <a:chOff x="2352" y="1968"/>
            <a:chExt cx="954" cy="762"/>
          </a:xfrm>
          <a:solidFill>
            <a:schemeClr val="tx2"/>
          </a:solidFill>
        </p:grpSpPr>
        <p:sp>
          <p:nvSpPr>
            <p:cNvPr id="11302" name="AutoShape 7"/>
            <p:cNvSpPr>
              <a:spLocks noChangeArrowheads="1"/>
            </p:cNvSpPr>
            <p:nvPr/>
          </p:nvSpPr>
          <p:spPr bwMode="auto">
            <a:xfrm>
              <a:off x="2352" y="1968"/>
              <a:ext cx="954" cy="762"/>
            </a:xfrm>
            <a:prstGeom prst="roundRect">
              <a:avLst>
                <a:gd name="adj" fmla="val 130"/>
              </a:avLst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5" name="Group 8"/>
            <p:cNvGrpSpPr>
              <a:grpSpLocks/>
            </p:cNvGrpSpPr>
            <p:nvPr/>
          </p:nvGrpSpPr>
          <p:grpSpPr bwMode="auto">
            <a:xfrm>
              <a:off x="2352" y="1968"/>
              <a:ext cx="949" cy="757"/>
              <a:chOff x="2352" y="1968"/>
              <a:chExt cx="949" cy="757"/>
            </a:xfrm>
            <a:grpFill/>
          </p:grpSpPr>
          <p:sp>
            <p:nvSpPr>
              <p:cNvPr id="11304" name="AutoShape 9"/>
              <p:cNvSpPr>
                <a:spLocks noChangeArrowheads="1"/>
              </p:cNvSpPr>
              <p:nvPr/>
            </p:nvSpPr>
            <p:spPr bwMode="auto">
              <a:xfrm>
                <a:off x="2352" y="1968"/>
                <a:ext cx="949" cy="757"/>
              </a:xfrm>
              <a:prstGeom prst="roundRect">
                <a:avLst>
                  <a:gd name="adj" fmla="val 130"/>
                </a:avLst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1305" name="Text Box 10"/>
              <p:cNvSpPr txBox="1">
                <a:spLocks noChangeArrowheads="1"/>
              </p:cNvSpPr>
              <p:nvPr/>
            </p:nvSpPr>
            <p:spPr bwMode="auto">
              <a:xfrm>
                <a:off x="2352" y="2250"/>
                <a:ext cx="949" cy="21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200" b="1" dirty="0">
                    <a:solidFill>
                      <a:schemeClr val="bg1"/>
                    </a:solidFill>
                    <a:latin typeface="Verdana" pitchFamily="34" charset="0"/>
                  </a:rPr>
                  <a:t>Processing</a:t>
                </a:r>
              </a:p>
            </p:txBody>
          </p:sp>
        </p:grpSp>
      </p:grp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5500687" y="3200401"/>
            <a:ext cx="1301453" cy="907256"/>
            <a:chOff x="3552" y="1968"/>
            <a:chExt cx="954" cy="762"/>
          </a:xfrm>
          <a:solidFill>
            <a:schemeClr val="tx2"/>
          </a:solidFill>
        </p:grpSpPr>
        <p:sp>
          <p:nvSpPr>
            <p:cNvPr id="11298" name="AutoShape 12"/>
            <p:cNvSpPr>
              <a:spLocks noChangeArrowheads="1"/>
            </p:cNvSpPr>
            <p:nvPr/>
          </p:nvSpPr>
          <p:spPr bwMode="auto">
            <a:xfrm>
              <a:off x="3552" y="1968"/>
              <a:ext cx="954" cy="762"/>
            </a:xfrm>
            <a:prstGeom prst="roundRect">
              <a:avLst>
                <a:gd name="adj" fmla="val 130"/>
              </a:avLst>
            </a:prstGeom>
            <a:grpFill/>
            <a:ln w="936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7" name="Group 13"/>
            <p:cNvGrpSpPr>
              <a:grpSpLocks/>
            </p:cNvGrpSpPr>
            <p:nvPr/>
          </p:nvGrpSpPr>
          <p:grpSpPr bwMode="auto">
            <a:xfrm>
              <a:off x="3552" y="1968"/>
              <a:ext cx="949" cy="757"/>
              <a:chOff x="3552" y="1968"/>
              <a:chExt cx="949" cy="757"/>
            </a:xfrm>
            <a:grpFill/>
          </p:grpSpPr>
          <p:sp>
            <p:nvSpPr>
              <p:cNvPr id="11300" name="AutoShape 14"/>
              <p:cNvSpPr>
                <a:spLocks noChangeArrowheads="1"/>
              </p:cNvSpPr>
              <p:nvPr/>
            </p:nvSpPr>
            <p:spPr bwMode="auto">
              <a:xfrm>
                <a:off x="3552" y="1968"/>
                <a:ext cx="949" cy="757"/>
              </a:xfrm>
              <a:prstGeom prst="roundRect">
                <a:avLst>
                  <a:gd name="adj" fmla="val 130"/>
                </a:avLst>
              </a:prstGeom>
              <a:grp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1301" name="Text Box 15"/>
              <p:cNvSpPr txBox="1">
                <a:spLocks noChangeArrowheads="1"/>
              </p:cNvSpPr>
              <p:nvPr/>
            </p:nvSpPr>
            <p:spPr bwMode="auto">
              <a:xfrm>
                <a:off x="3552" y="2241"/>
                <a:ext cx="949" cy="213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200" b="1" dirty="0">
                    <a:solidFill>
                      <a:schemeClr val="bg1"/>
                    </a:solidFill>
                    <a:latin typeface="Verdana" pitchFamily="34" charset="0"/>
                  </a:rPr>
                  <a:t>Distribution</a:t>
                </a:r>
              </a:p>
            </p:txBody>
          </p:sp>
        </p:grpSp>
      </p:grpSp>
      <p:grpSp>
        <p:nvGrpSpPr>
          <p:cNvPr id="8" name="Group 16"/>
          <p:cNvGrpSpPr>
            <a:grpSpLocks/>
          </p:cNvGrpSpPr>
          <p:nvPr/>
        </p:nvGrpSpPr>
        <p:grpSpPr bwMode="auto">
          <a:xfrm>
            <a:off x="1042990" y="2913472"/>
            <a:ext cx="797123" cy="1921668"/>
            <a:chOff x="144" y="1844"/>
            <a:chExt cx="618" cy="1614"/>
          </a:xfrm>
        </p:grpSpPr>
        <p:sp>
          <p:nvSpPr>
            <p:cNvPr id="11294" name="AutoShape 17"/>
            <p:cNvSpPr>
              <a:spLocks noChangeArrowheads="1"/>
            </p:cNvSpPr>
            <p:nvPr/>
          </p:nvSpPr>
          <p:spPr bwMode="auto">
            <a:xfrm>
              <a:off x="144" y="1882"/>
              <a:ext cx="618" cy="827"/>
            </a:xfrm>
            <a:prstGeom prst="roundRect">
              <a:avLst>
                <a:gd name="adj" fmla="val 157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9" name="Group 18"/>
            <p:cNvGrpSpPr>
              <a:grpSpLocks/>
            </p:cNvGrpSpPr>
            <p:nvPr/>
          </p:nvGrpSpPr>
          <p:grpSpPr bwMode="auto">
            <a:xfrm>
              <a:off x="144" y="1844"/>
              <a:ext cx="613" cy="1614"/>
              <a:chOff x="144" y="1844"/>
              <a:chExt cx="613" cy="1614"/>
            </a:xfrm>
          </p:grpSpPr>
          <p:sp>
            <p:nvSpPr>
              <p:cNvPr id="11296" name="AutoShape 19"/>
              <p:cNvSpPr>
                <a:spLocks noChangeArrowheads="1"/>
              </p:cNvSpPr>
              <p:nvPr/>
            </p:nvSpPr>
            <p:spPr bwMode="auto">
              <a:xfrm>
                <a:off x="144" y="1882"/>
                <a:ext cx="613" cy="826"/>
              </a:xfrm>
              <a:prstGeom prst="roundRect">
                <a:avLst>
                  <a:gd name="adj" fmla="val 16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1297" name="Text Box 20"/>
              <p:cNvSpPr txBox="1">
                <a:spLocks noChangeArrowheads="1"/>
              </p:cNvSpPr>
              <p:nvPr/>
            </p:nvSpPr>
            <p:spPr bwMode="auto">
              <a:xfrm>
                <a:off x="144" y="1844"/>
                <a:ext cx="613" cy="16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 anchorCtr="1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Tahoma" pitchFamily="34" charset="0"/>
                  </a:rPr>
                  <a:t>S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Tahoma" pitchFamily="34" charset="0"/>
                  </a:rPr>
                  <a:t>U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Tahoma" pitchFamily="34" charset="0"/>
                  </a:rPr>
                  <a:t>P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Tahoma" pitchFamily="34" charset="0"/>
                  </a:rPr>
                  <a:t>P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Tahoma" pitchFamily="34" charset="0"/>
                  </a:rPr>
                  <a:t>L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Tahoma" pitchFamily="34" charset="0"/>
                  </a:rPr>
                  <a:t>I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Tahoma" pitchFamily="34" charset="0"/>
                  </a:rPr>
                  <a:t>E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Tahoma" pitchFamily="34" charset="0"/>
                  </a:rPr>
                  <a:t>R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Tahoma" pitchFamily="34" charset="0"/>
                  </a:rPr>
                  <a:t>S</a:t>
                </a:r>
              </a:p>
            </p:txBody>
          </p:sp>
        </p:grpSp>
      </p:grpSp>
      <p:grpSp>
        <p:nvGrpSpPr>
          <p:cNvPr id="10" name="Group 21"/>
          <p:cNvGrpSpPr>
            <a:grpSpLocks/>
          </p:cNvGrpSpPr>
          <p:nvPr/>
        </p:nvGrpSpPr>
        <p:grpSpPr bwMode="auto">
          <a:xfrm>
            <a:off x="6986590" y="2880116"/>
            <a:ext cx="853700" cy="1921668"/>
            <a:chOff x="4752" y="1940"/>
            <a:chExt cx="858" cy="1614"/>
          </a:xfrm>
        </p:grpSpPr>
        <p:sp>
          <p:nvSpPr>
            <p:cNvPr id="11290" name="AutoShape 22"/>
            <p:cNvSpPr>
              <a:spLocks noChangeArrowheads="1"/>
            </p:cNvSpPr>
            <p:nvPr/>
          </p:nvSpPr>
          <p:spPr bwMode="auto">
            <a:xfrm>
              <a:off x="4752" y="1983"/>
              <a:ext cx="858" cy="813"/>
            </a:xfrm>
            <a:prstGeom prst="roundRect">
              <a:avLst>
                <a:gd name="adj" fmla="val 120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11" name="Group 23"/>
            <p:cNvGrpSpPr>
              <a:grpSpLocks/>
            </p:cNvGrpSpPr>
            <p:nvPr/>
          </p:nvGrpSpPr>
          <p:grpSpPr bwMode="auto">
            <a:xfrm>
              <a:off x="4752" y="1940"/>
              <a:ext cx="853" cy="1614"/>
              <a:chOff x="4752" y="1940"/>
              <a:chExt cx="853" cy="1614"/>
            </a:xfrm>
          </p:grpSpPr>
          <p:sp>
            <p:nvSpPr>
              <p:cNvPr id="11292" name="AutoShape 24"/>
              <p:cNvSpPr>
                <a:spLocks noChangeArrowheads="1"/>
              </p:cNvSpPr>
              <p:nvPr/>
            </p:nvSpPr>
            <p:spPr bwMode="auto">
              <a:xfrm>
                <a:off x="4752" y="1983"/>
                <a:ext cx="853" cy="807"/>
              </a:xfrm>
              <a:prstGeom prst="roundRect">
                <a:avLst>
                  <a:gd name="adj" fmla="val 120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1293" name="Text Box 25"/>
              <p:cNvSpPr txBox="1">
                <a:spLocks noChangeArrowheads="1"/>
              </p:cNvSpPr>
              <p:nvPr/>
            </p:nvSpPr>
            <p:spPr bwMode="auto">
              <a:xfrm>
                <a:off x="4752" y="1940"/>
                <a:ext cx="853" cy="161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Verdana" pitchFamily="34" charset="0"/>
                  </a:rPr>
                  <a:t>C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Verdana" pitchFamily="34" charset="0"/>
                  </a:rPr>
                  <a:t>U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Verdana" pitchFamily="34" charset="0"/>
                  </a:rPr>
                  <a:t>S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Verdana" pitchFamily="34" charset="0"/>
                  </a:rPr>
                  <a:t>T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Verdana" pitchFamily="34" charset="0"/>
                  </a:rPr>
                  <a:t>O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Verdana" pitchFamily="34" charset="0"/>
                  </a:rPr>
                  <a:t>M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Verdana" pitchFamily="34" charset="0"/>
                  </a:rPr>
                  <a:t>E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Verdana" pitchFamily="34" charset="0"/>
                  </a:rPr>
                  <a:t>R</a:t>
                </a:r>
              </a:p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350" b="1" dirty="0">
                    <a:latin typeface="Verdana" pitchFamily="34" charset="0"/>
                  </a:rPr>
                  <a:t>S</a:t>
                </a:r>
              </a:p>
            </p:txBody>
          </p:sp>
        </p:grpSp>
      </p:grpSp>
      <p:sp>
        <p:nvSpPr>
          <p:cNvPr id="11271" name="Line 26"/>
          <p:cNvSpPr>
            <a:spLocks noChangeShapeType="1"/>
          </p:cNvSpPr>
          <p:nvPr/>
        </p:nvSpPr>
        <p:spPr bwMode="auto">
          <a:xfrm>
            <a:off x="3519488" y="3657600"/>
            <a:ext cx="371475" cy="1191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11272" name="Line 27"/>
          <p:cNvSpPr>
            <a:spLocks noChangeShapeType="1"/>
          </p:cNvSpPr>
          <p:nvPr/>
        </p:nvSpPr>
        <p:spPr bwMode="auto">
          <a:xfrm>
            <a:off x="5129213" y="3657600"/>
            <a:ext cx="371475" cy="1191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11273" name="Line 28"/>
          <p:cNvSpPr>
            <a:spLocks noChangeShapeType="1"/>
          </p:cNvSpPr>
          <p:nvPr/>
        </p:nvSpPr>
        <p:spPr bwMode="auto">
          <a:xfrm>
            <a:off x="1724025" y="3657600"/>
            <a:ext cx="371475" cy="1191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11274" name="Line 29"/>
          <p:cNvSpPr>
            <a:spLocks noChangeShapeType="1"/>
          </p:cNvSpPr>
          <p:nvPr/>
        </p:nvSpPr>
        <p:spPr bwMode="auto">
          <a:xfrm>
            <a:off x="6800850" y="3657600"/>
            <a:ext cx="371475" cy="1191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grpSp>
        <p:nvGrpSpPr>
          <p:cNvPr id="12" name="Group 30"/>
          <p:cNvGrpSpPr>
            <a:grpSpLocks/>
          </p:cNvGrpSpPr>
          <p:nvPr/>
        </p:nvGrpSpPr>
        <p:grpSpPr bwMode="auto">
          <a:xfrm>
            <a:off x="3024187" y="2618183"/>
            <a:ext cx="2468762" cy="253602"/>
            <a:chOff x="1680" y="1479"/>
            <a:chExt cx="1914" cy="213"/>
          </a:xfrm>
        </p:grpSpPr>
        <p:sp>
          <p:nvSpPr>
            <p:cNvPr id="11286" name="AutoShape 31"/>
            <p:cNvSpPr>
              <a:spLocks noChangeArrowheads="1"/>
            </p:cNvSpPr>
            <p:nvPr/>
          </p:nvSpPr>
          <p:spPr bwMode="auto">
            <a:xfrm>
              <a:off x="1680" y="1496"/>
              <a:ext cx="1914" cy="171"/>
            </a:xfrm>
            <a:prstGeom prst="roundRect">
              <a:avLst>
                <a:gd name="adj" fmla="val 58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13" name="Group 32"/>
            <p:cNvGrpSpPr>
              <a:grpSpLocks/>
            </p:cNvGrpSpPr>
            <p:nvPr/>
          </p:nvGrpSpPr>
          <p:grpSpPr bwMode="auto">
            <a:xfrm>
              <a:off x="1680" y="1479"/>
              <a:ext cx="1909" cy="213"/>
              <a:chOff x="1680" y="1479"/>
              <a:chExt cx="1909" cy="213"/>
            </a:xfrm>
          </p:grpSpPr>
          <p:sp>
            <p:nvSpPr>
              <p:cNvPr id="11288" name="AutoShape 33"/>
              <p:cNvSpPr>
                <a:spLocks noChangeArrowheads="1"/>
              </p:cNvSpPr>
              <p:nvPr/>
            </p:nvSpPr>
            <p:spPr bwMode="auto">
              <a:xfrm>
                <a:off x="1680" y="1500"/>
                <a:ext cx="1909" cy="166"/>
              </a:xfrm>
              <a:prstGeom prst="roundRect">
                <a:avLst>
                  <a:gd name="adj" fmla="val 60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1289" name="Text Box 34"/>
              <p:cNvSpPr txBox="1">
                <a:spLocks noChangeArrowheads="1"/>
              </p:cNvSpPr>
              <p:nvPr/>
            </p:nvSpPr>
            <p:spPr bwMode="auto">
              <a:xfrm>
                <a:off x="1680" y="1479"/>
                <a:ext cx="190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200" b="1" dirty="0">
                    <a:latin typeface="Tahoma" pitchFamily="34" charset="0"/>
                  </a:rPr>
                  <a:t>Material flow</a:t>
                </a:r>
              </a:p>
            </p:txBody>
          </p:sp>
        </p:grpSp>
      </p:grpSp>
      <p:grpSp>
        <p:nvGrpSpPr>
          <p:cNvPr id="14" name="Group 35"/>
          <p:cNvGrpSpPr>
            <a:grpSpLocks/>
          </p:cNvGrpSpPr>
          <p:nvPr/>
        </p:nvGrpSpPr>
        <p:grpSpPr bwMode="auto">
          <a:xfrm>
            <a:off x="3148012" y="4504130"/>
            <a:ext cx="2468762" cy="253602"/>
            <a:chOff x="1776" y="3063"/>
            <a:chExt cx="1914" cy="213"/>
          </a:xfrm>
        </p:grpSpPr>
        <p:sp>
          <p:nvSpPr>
            <p:cNvPr id="11282" name="AutoShape 36"/>
            <p:cNvSpPr>
              <a:spLocks noChangeArrowheads="1"/>
            </p:cNvSpPr>
            <p:nvPr/>
          </p:nvSpPr>
          <p:spPr bwMode="auto">
            <a:xfrm>
              <a:off x="1776" y="3080"/>
              <a:ext cx="1914" cy="171"/>
            </a:xfrm>
            <a:prstGeom prst="roundRect">
              <a:avLst>
                <a:gd name="adj" fmla="val 588"/>
              </a:avLst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350"/>
            </a:p>
          </p:txBody>
        </p:sp>
        <p:grpSp>
          <p:nvGrpSpPr>
            <p:cNvPr id="15" name="Group 37"/>
            <p:cNvGrpSpPr>
              <a:grpSpLocks/>
            </p:cNvGrpSpPr>
            <p:nvPr/>
          </p:nvGrpSpPr>
          <p:grpSpPr bwMode="auto">
            <a:xfrm>
              <a:off x="1776" y="3063"/>
              <a:ext cx="1909" cy="213"/>
              <a:chOff x="1776" y="3063"/>
              <a:chExt cx="1909" cy="213"/>
            </a:xfrm>
          </p:grpSpPr>
          <p:sp>
            <p:nvSpPr>
              <p:cNvPr id="11284" name="AutoShape 38"/>
              <p:cNvSpPr>
                <a:spLocks noChangeArrowheads="1"/>
              </p:cNvSpPr>
              <p:nvPr/>
            </p:nvSpPr>
            <p:spPr bwMode="auto">
              <a:xfrm>
                <a:off x="1776" y="3084"/>
                <a:ext cx="1909" cy="166"/>
              </a:xfrm>
              <a:prstGeom prst="roundRect">
                <a:avLst>
                  <a:gd name="adj" fmla="val 602"/>
                </a:avLst>
              </a:prstGeom>
              <a:noFill/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11285" name="Text Box 39"/>
              <p:cNvSpPr txBox="1">
                <a:spLocks noChangeArrowheads="1"/>
              </p:cNvSpPr>
              <p:nvPr/>
            </p:nvSpPr>
            <p:spPr bwMode="auto">
              <a:xfrm>
                <a:off x="1776" y="3063"/>
                <a:ext cx="1909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lIns="67500" tIns="35100" rIns="67500" bIns="35100" anchor="ctr">
                <a:spAutoFit/>
              </a:bodyPr>
              <a:lstStyle/>
              <a:p>
                <a:pPr algn="ctr">
                  <a:lnSpc>
                    <a:spcPct val="99000"/>
                  </a:lnSpc>
                  <a:buClr>
                    <a:srgbClr val="000000"/>
                  </a:buClr>
                  <a:buSzPct val="100000"/>
                  <a:tabLst>
                    <a:tab pos="0" algn="l"/>
                    <a:tab pos="342900" algn="l"/>
                    <a:tab pos="685800" algn="l"/>
                    <a:tab pos="1028700" algn="l"/>
                    <a:tab pos="1371600" algn="l"/>
                    <a:tab pos="1714500" algn="l"/>
                    <a:tab pos="2057400" algn="l"/>
                    <a:tab pos="2400300" algn="l"/>
                    <a:tab pos="2743200" algn="l"/>
                    <a:tab pos="3086100" algn="l"/>
                    <a:tab pos="3429000" algn="l"/>
                    <a:tab pos="3771900" algn="l"/>
                    <a:tab pos="4114800" algn="l"/>
                    <a:tab pos="4457700" algn="l"/>
                    <a:tab pos="4800600" algn="l"/>
                    <a:tab pos="5143500" algn="l"/>
                    <a:tab pos="5486400" algn="l"/>
                    <a:tab pos="5829300" algn="l"/>
                    <a:tab pos="6172200" algn="l"/>
                    <a:tab pos="6515100" algn="l"/>
                    <a:tab pos="6858000" algn="l"/>
                  </a:tabLst>
                </a:pPr>
                <a:r>
                  <a:rPr lang="en-GB" sz="1200" b="1" dirty="0">
                    <a:latin typeface="Tahoma" pitchFamily="34" charset="0"/>
                  </a:rPr>
                  <a:t>Information flow</a:t>
                </a:r>
              </a:p>
            </p:txBody>
          </p:sp>
        </p:grpSp>
      </p:grpSp>
      <p:sp>
        <p:nvSpPr>
          <p:cNvPr id="11277" name="Line 40"/>
          <p:cNvSpPr>
            <a:spLocks noChangeShapeType="1"/>
          </p:cNvSpPr>
          <p:nvPr/>
        </p:nvSpPr>
        <p:spPr bwMode="auto">
          <a:xfrm>
            <a:off x="5005388" y="2743200"/>
            <a:ext cx="1609725" cy="1191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350"/>
          </a:p>
        </p:txBody>
      </p:sp>
      <p:sp>
        <p:nvSpPr>
          <p:cNvPr id="11278" name="Line 41"/>
          <p:cNvSpPr>
            <a:spLocks noChangeShapeType="1"/>
          </p:cNvSpPr>
          <p:nvPr/>
        </p:nvSpPr>
        <p:spPr bwMode="auto">
          <a:xfrm>
            <a:off x="5314950" y="4629150"/>
            <a:ext cx="1362075" cy="1191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50"/>
          </a:p>
        </p:txBody>
      </p:sp>
      <p:sp>
        <p:nvSpPr>
          <p:cNvPr id="11279" name="Line 42"/>
          <p:cNvSpPr>
            <a:spLocks noChangeShapeType="1"/>
          </p:cNvSpPr>
          <p:nvPr/>
        </p:nvSpPr>
        <p:spPr bwMode="auto">
          <a:xfrm>
            <a:off x="2343150" y="4629150"/>
            <a:ext cx="1052513" cy="1191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 sz="1350"/>
          </a:p>
        </p:txBody>
      </p:sp>
      <p:sp>
        <p:nvSpPr>
          <p:cNvPr id="11280" name="Text Box 43"/>
          <p:cNvSpPr txBox="1">
            <a:spLocks noChangeArrowheads="1"/>
          </p:cNvSpPr>
          <p:nvPr/>
        </p:nvSpPr>
        <p:spPr bwMode="auto">
          <a:xfrm>
            <a:off x="857250" y="1160625"/>
            <a:ext cx="7429500" cy="33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7500" tIns="35100" rIns="67500" bIns="35100" anchor="b">
            <a:spAutoFit/>
          </a:bodyPr>
          <a:lstStyle/>
          <a:p>
            <a:pPr algn="ctr">
              <a:lnSpc>
                <a:spcPct val="97000"/>
              </a:lnSpc>
              <a:buClr>
                <a:srgbClr val="000000"/>
              </a:buClr>
              <a:buSzPct val="100000"/>
              <a:tabLst>
                <a:tab pos="0" algn="l"/>
                <a:tab pos="342900" algn="l"/>
                <a:tab pos="685800" algn="l"/>
                <a:tab pos="1028700" algn="l"/>
                <a:tab pos="1371600" algn="l"/>
                <a:tab pos="1714500" algn="l"/>
                <a:tab pos="2057400" algn="l"/>
                <a:tab pos="2400300" algn="l"/>
                <a:tab pos="2743200" algn="l"/>
                <a:tab pos="3086100" algn="l"/>
                <a:tab pos="3429000" algn="l"/>
                <a:tab pos="3771900" algn="l"/>
                <a:tab pos="4114800" algn="l"/>
                <a:tab pos="4457700" algn="l"/>
                <a:tab pos="4800600" algn="l"/>
                <a:tab pos="5143500" algn="l"/>
                <a:tab pos="5486400" algn="l"/>
                <a:tab pos="5829300" algn="l"/>
                <a:tab pos="6172200" algn="l"/>
                <a:tab pos="6515100" algn="l"/>
                <a:tab pos="6858000" algn="l"/>
              </a:tabLst>
            </a:pPr>
            <a:r>
              <a:rPr lang="en-GB" b="1" dirty="0">
                <a:solidFill>
                  <a:schemeClr val="tx2"/>
                </a:solidFill>
                <a:latin typeface="Myrid pro"/>
              </a:rPr>
              <a:t>LOGISTICS INTEGRATION</a:t>
            </a:r>
          </a:p>
        </p:txBody>
      </p:sp>
      <p:sp>
        <p:nvSpPr>
          <p:cNvPr id="11281" name="Line 44"/>
          <p:cNvSpPr>
            <a:spLocks noChangeShapeType="1"/>
          </p:cNvSpPr>
          <p:nvPr/>
        </p:nvSpPr>
        <p:spPr bwMode="auto">
          <a:xfrm>
            <a:off x="2068414" y="2765824"/>
            <a:ext cx="1362075" cy="1190"/>
          </a:xfrm>
          <a:prstGeom prst="line">
            <a:avLst/>
          </a:prstGeom>
          <a:noFill/>
          <a:ln w="3816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9992840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433</TotalTime>
  <Words>469</Words>
  <Application>Microsoft Office PowerPoint</Application>
  <PresentationFormat>On-screen Show (4:3)</PresentationFormat>
  <Paragraphs>161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Bitstream Vera Sans</vt:lpstr>
      <vt:lpstr>Calibri</vt:lpstr>
      <vt:lpstr>Myrid pro</vt:lpstr>
      <vt:lpstr>Tahoma</vt:lpstr>
      <vt:lpstr>Trebuchet MS</vt:lpstr>
      <vt:lpstr>Verdana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shweta kishore</dc:creator>
  <cp:lastModifiedBy>Gayatri Kaple</cp:lastModifiedBy>
  <cp:revision>15</cp:revision>
  <dcterms:created xsi:type="dcterms:W3CDTF">2017-11-13T08:22:35Z</dcterms:created>
  <dcterms:modified xsi:type="dcterms:W3CDTF">2019-09-18T11:43:10Z</dcterms:modified>
</cp:coreProperties>
</file>