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462" r:id="rId2"/>
    <p:sldId id="463" r:id="rId3"/>
    <p:sldId id="464" r:id="rId4"/>
    <p:sldId id="485" r:id="rId5"/>
    <p:sldId id="466" r:id="rId6"/>
    <p:sldId id="467" r:id="rId7"/>
    <p:sldId id="468" r:id="rId8"/>
    <p:sldId id="499" r:id="rId9"/>
    <p:sldId id="500" r:id="rId10"/>
    <p:sldId id="478" r:id="rId11"/>
    <p:sldId id="487" r:id="rId12"/>
    <p:sldId id="480" r:id="rId13"/>
    <p:sldId id="481" r:id="rId14"/>
    <p:sldId id="482" r:id="rId15"/>
    <p:sldId id="484" r:id="rId16"/>
    <p:sldId id="501" r:id="rId17"/>
    <p:sldId id="502" r:id="rId18"/>
    <p:sldId id="503" r:id="rId19"/>
    <p:sldId id="504" r:id="rId20"/>
    <p:sldId id="486" r:id="rId21"/>
    <p:sldId id="470" r:id="rId22"/>
    <p:sldId id="488" r:id="rId23"/>
    <p:sldId id="489" r:id="rId24"/>
    <p:sldId id="490" r:id="rId25"/>
    <p:sldId id="491" r:id="rId26"/>
    <p:sldId id="473" r:id="rId27"/>
    <p:sldId id="509" r:id="rId28"/>
    <p:sldId id="508" r:id="rId29"/>
    <p:sldId id="474" r:id="rId30"/>
    <p:sldId id="496" r:id="rId31"/>
    <p:sldId id="497" r:id="rId32"/>
    <p:sldId id="498" r:id="rId33"/>
    <p:sldId id="492" r:id="rId34"/>
    <p:sldId id="493" r:id="rId35"/>
    <p:sldId id="494" r:id="rId36"/>
    <p:sldId id="495" r:id="rId37"/>
    <p:sldId id="475" r:id="rId38"/>
    <p:sldId id="476" r:id="rId39"/>
    <p:sldId id="477" r:id="rId40"/>
    <p:sldId id="273" r:id="rId41"/>
    <p:sldId id="275" r:id="rId42"/>
    <p:sldId id="276" r:id="rId43"/>
    <p:sldId id="505" r:id="rId44"/>
    <p:sldId id="506" r:id="rId45"/>
    <p:sldId id="507" r:id="rId46"/>
    <p:sldId id="288" r:id="rId47"/>
    <p:sldId id="303" r:id="rId48"/>
    <p:sldId id="302" r:id="rId49"/>
    <p:sldId id="38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838"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577D0-B991-4736-ABCA-36EA007294A0}" type="doc">
      <dgm:prSet loTypeId="urn:microsoft.com/office/officeart/2005/8/layout/process1" loCatId="process" qsTypeId="urn:microsoft.com/office/officeart/2005/8/quickstyle/simple1" qsCatId="simple" csTypeId="urn:microsoft.com/office/officeart/2005/8/colors/accent1_2" csCatId="accent1" phldr="1"/>
      <dgm:spPr/>
    </dgm:pt>
    <dgm:pt modelId="{04235563-E543-4505-AF8C-31FC964A7448}">
      <dgm:prSet phldrT="[Text]"/>
      <dgm:spPr/>
      <dgm:t>
        <a:bodyPr/>
        <a:lstStyle/>
        <a:p>
          <a:r>
            <a:rPr lang="en-US" dirty="0"/>
            <a:t>Suppliers</a:t>
          </a:r>
        </a:p>
      </dgm:t>
    </dgm:pt>
    <dgm:pt modelId="{63B9B16E-5767-4F4B-A9AB-B1FB70399F6F}" type="parTrans" cxnId="{DA3905F9-6D6C-40FD-8525-9EDC0948F436}">
      <dgm:prSet/>
      <dgm:spPr/>
      <dgm:t>
        <a:bodyPr/>
        <a:lstStyle/>
        <a:p>
          <a:endParaRPr lang="en-US"/>
        </a:p>
      </dgm:t>
    </dgm:pt>
    <dgm:pt modelId="{4014D6D0-F38F-4541-86BA-1CA4C5985E3C}" type="sibTrans" cxnId="{DA3905F9-6D6C-40FD-8525-9EDC0948F436}">
      <dgm:prSet/>
      <dgm:spPr/>
      <dgm:t>
        <a:bodyPr/>
        <a:lstStyle/>
        <a:p>
          <a:endParaRPr lang="en-US"/>
        </a:p>
      </dgm:t>
    </dgm:pt>
    <dgm:pt modelId="{42D237EB-5C44-478B-AE37-E9BD035DA34A}">
      <dgm:prSet phldrT="[Text]"/>
      <dgm:spPr/>
      <dgm:t>
        <a:bodyPr/>
        <a:lstStyle/>
        <a:p>
          <a:r>
            <a:rPr lang="en-US" dirty="0"/>
            <a:t>Consolidation Agent</a:t>
          </a:r>
        </a:p>
      </dgm:t>
    </dgm:pt>
    <dgm:pt modelId="{1BDA5E26-7B18-48D7-ADA6-C4944BE12F8C}" type="parTrans" cxnId="{24B7E20C-0DFB-419E-B689-DAF92C1C170F}">
      <dgm:prSet/>
      <dgm:spPr/>
      <dgm:t>
        <a:bodyPr/>
        <a:lstStyle/>
        <a:p>
          <a:endParaRPr lang="en-US"/>
        </a:p>
      </dgm:t>
    </dgm:pt>
    <dgm:pt modelId="{6694EDE3-A831-430B-8C98-907F2FE0404F}" type="sibTrans" cxnId="{24B7E20C-0DFB-419E-B689-DAF92C1C170F}">
      <dgm:prSet/>
      <dgm:spPr/>
      <dgm:t>
        <a:bodyPr/>
        <a:lstStyle/>
        <a:p>
          <a:endParaRPr lang="en-US"/>
        </a:p>
      </dgm:t>
    </dgm:pt>
    <dgm:pt modelId="{7A307013-F4FD-4BCF-A312-4EE15C56265D}">
      <dgm:prSet phldrT="[Text]"/>
      <dgm:spPr/>
      <dgm:t>
        <a:bodyPr/>
        <a:lstStyle/>
        <a:p>
          <a:r>
            <a:rPr lang="en-US" dirty="0"/>
            <a:t>Manufacturer</a:t>
          </a:r>
        </a:p>
      </dgm:t>
    </dgm:pt>
    <dgm:pt modelId="{45BBFE5B-0EA1-4E78-8779-253BB8D0CD5E}" type="parTrans" cxnId="{7391098C-DAD2-4433-BCA7-F4771A3996FD}">
      <dgm:prSet/>
      <dgm:spPr/>
      <dgm:t>
        <a:bodyPr/>
        <a:lstStyle/>
        <a:p>
          <a:endParaRPr lang="en-US"/>
        </a:p>
      </dgm:t>
    </dgm:pt>
    <dgm:pt modelId="{491BF117-2886-4554-B509-031F244B31B4}" type="sibTrans" cxnId="{7391098C-DAD2-4433-BCA7-F4771A3996FD}">
      <dgm:prSet/>
      <dgm:spPr/>
      <dgm:t>
        <a:bodyPr/>
        <a:lstStyle/>
        <a:p>
          <a:endParaRPr lang="en-US"/>
        </a:p>
      </dgm:t>
    </dgm:pt>
    <dgm:pt modelId="{1231C430-C105-4B97-9F24-3FEA643F515C}" type="pres">
      <dgm:prSet presAssocID="{612577D0-B991-4736-ABCA-36EA007294A0}" presName="Name0" presStyleCnt="0">
        <dgm:presLayoutVars>
          <dgm:dir/>
          <dgm:resizeHandles val="exact"/>
        </dgm:presLayoutVars>
      </dgm:prSet>
      <dgm:spPr/>
    </dgm:pt>
    <dgm:pt modelId="{E9B0BC84-3C4B-4085-B79B-259BBC1D9750}" type="pres">
      <dgm:prSet presAssocID="{04235563-E543-4505-AF8C-31FC964A7448}" presName="node" presStyleLbl="node1" presStyleIdx="0" presStyleCnt="3">
        <dgm:presLayoutVars>
          <dgm:bulletEnabled val="1"/>
        </dgm:presLayoutVars>
      </dgm:prSet>
      <dgm:spPr/>
    </dgm:pt>
    <dgm:pt modelId="{935D9400-AFDD-4E6E-924C-3A5A24CD1061}" type="pres">
      <dgm:prSet presAssocID="{4014D6D0-F38F-4541-86BA-1CA4C5985E3C}" presName="sibTrans" presStyleLbl="sibTrans2D1" presStyleIdx="0" presStyleCnt="2"/>
      <dgm:spPr/>
    </dgm:pt>
    <dgm:pt modelId="{A887431A-2590-44DC-B9B9-6A09BE5F7683}" type="pres">
      <dgm:prSet presAssocID="{4014D6D0-F38F-4541-86BA-1CA4C5985E3C}" presName="connectorText" presStyleLbl="sibTrans2D1" presStyleIdx="0" presStyleCnt="2"/>
      <dgm:spPr/>
    </dgm:pt>
    <dgm:pt modelId="{D5C9BC88-BD9E-44CA-B9D4-D9B7276D50BA}" type="pres">
      <dgm:prSet presAssocID="{42D237EB-5C44-478B-AE37-E9BD035DA34A}" presName="node" presStyleLbl="node1" presStyleIdx="1" presStyleCnt="3">
        <dgm:presLayoutVars>
          <dgm:bulletEnabled val="1"/>
        </dgm:presLayoutVars>
      </dgm:prSet>
      <dgm:spPr/>
    </dgm:pt>
    <dgm:pt modelId="{A1378549-548D-4B12-B575-2CB87E3ABB2B}" type="pres">
      <dgm:prSet presAssocID="{6694EDE3-A831-430B-8C98-907F2FE0404F}" presName="sibTrans" presStyleLbl="sibTrans2D1" presStyleIdx="1" presStyleCnt="2"/>
      <dgm:spPr/>
    </dgm:pt>
    <dgm:pt modelId="{A5727FD8-493F-4B30-81C4-FFD914F81787}" type="pres">
      <dgm:prSet presAssocID="{6694EDE3-A831-430B-8C98-907F2FE0404F}" presName="connectorText" presStyleLbl="sibTrans2D1" presStyleIdx="1" presStyleCnt="2"/>
      <dgm:spPr/>
    </dgm:pt>
    <dgm:pt modelId="{7D7AB3AB-05CC-49A2-907B-8C922FDDA1E6}" type="pres">
      <dgm:prSet presAssocID="{7A307013-F4FD-4BCF-A312-4EE15C56265D}" presName="node" presStyleLbl="node1" presStyleIdx="2" presStyleCnt="3">
        <dgm:presLayoutVars>
          <dgm:bulletEnabled val="1"/>
        </dgm:presLayoutVars>
      </dgm:prSet>
      <dgm:spPr/>
    </dgm:pt>
  </dgm:ptLst>
  <dgm:cxnLst>
    <dgm:cxn modelId="{24B7E20C-0DFB-419E-B689-DAF92C1C170F}" srcId="{612577D0-B991-4736-ABCA-36EA007294A0}" destId="{42D237EB-5C44-478B-AE37-E9BD035DA34A}" srcOrd="1" destOrd="0" parTransId="{1BDA5E26-7B18-48D7-ADA6-C4944BE12F8C}" sibTransId="{6694EDE3-A831-430B-8C98-907F2FE0404F}"/>
    <dgm:cxn modelId="{6AFC5562-DDD1-4735-A87A-5A57E06A22AE}" type="presOf" srcId="{7A307013-F4FD-4BCF-A312-4EE15C56265D}" destId="{7D7AB3AB-05CC-49A2-907B-8C922FDDA1E6}" srcOrd="0" destOrd="0" presId="urn:microsoft.com/office/officeart/2005/8/layout/process1"/>
    <dgm:cxn modelId="{4B0E576C-A353-4AF6-A957-0EBCDB718166}" type="presOf" srcId="{612577D0-B991-4736-ABCA-36EA007294A0}" destId="{1231C430-C105-4B97-9F24-3FEA643F515C}" srcOrd="0" destOrd="0" presId="urn:microsoft.com/office/officeart/2005/8/layout/process1"/>
    <dgm:cxn modelId="{F038F24C-21FD-4B40-BA3F-A85E6FC35A32}" type="presOf" srcId="{4014D6D0-F38F-4541-86BA-1CA4C5985E3C}" destId="{935D9400-AFDD-4E6E-924C-3A5A24CD1061}" srcOrd="0" destOrd="0" presId="urn:microsoft.com/office/officeart/2005/8/layout/process1"/>
    <dgm:cxn modelId="{7E880C7E-5B13-428F-A861-DDD51E741FAA}" type="presOf" srcId="{42D237EB-5C44-478B-AE37-E9BD035DA34A}" destId="{D5C9BC88-BD9E-44CA-B9D4-D9B7276D50BA}" srcOrd="0" destOrd="0" presId="urn:microsoft.com/office/officeart/2005/8/layout/process1"/>
    <dgm:cxn modelId="{477D2283-9ACD-4DFC-8BC4-00271121824E}" type="presOf" srcId="{6694EDE3-A831-430B-8C98-907F2FE0404F}" destId="{A1378549-548D-4B12-B575-2CB87E3ABB2B}" srcOrd="0" destOrd="0" presId="urn:microsoft.com/office/officeart/2005/8/layout/process1"/>
    <dgm:cxn modelId="{B1140F8A-749A-48BB-9195-A66B2D006B12}" type="presOf" srcId="{6694EDE3-A831-430B-8C98-907F2FE0404F}" destId="{A5727FD8-493F-4B30-81C4-FFD914F81787}" srcOrd="1" destOrd="0" presId="urn:microsoft.com/office/officeart/2005/8/layout/process1"/>
    <dgm:cxn modelId="{7391098C-DAD2-4433-BCA7-F4771A3996FD}" srcId="{612577D0-B991-4736-ABCA-36EA007294A0}" destId="{7A307013-F4FD-4BCF-A312-4EE15C56265D}" srcOrd="2" destOrd="0" parTransId="{45BBFE5B-0EA1-4E78-8779-253BB8D0CD5E}" sibTransId="{491BF117-2886-4554-B509-031F244B31B4}"/>
    <dgm:cxn modelId="{69D8E7BE-0B28-41F2-849C-4B482B4D342F}" type="presOf" srcId="{04235563-E543-4505-AF8C-31FC964A7448}" destId="{E9B0BC84-3C4B-4085-B79B-259BBC1D9750}" srcOrd="0" destOrd="0" presId="urn:microsoft.com/office/officeart/2005/8/layout/process1"/>
    <dgm:cxn modelId="{3FE624E7-9349-4D8D-A863-823E4CCC3FB3}" type="presOf" srcId="{4014D6D0-F38F-4541-86BA-1CA4C5985E3C}" destId="{A887431A-2590-44DC-B9B9-6A09BE5F7683}" srcOrd="1" destOrd="0" presId="urn:microsoft.com/office/officeart/2005/8/layout/process1"/>
    <dgm:cxn modelId="{DA3905F9-6D6C-40FD-8525-9EDC0948F436}" srcId="{612577D0-B991-4736-ABCA-36EA007294A0}" destId="{04235563-E543-4505-AF8C-31FC964A7448}" srcOrd="0" destOrd="0" parTransId="{63B9B16E-5767-4F4B-A9AB-B1FB70399F6F}" sibTransId="{4014D6D0-F38F-4541-86BA-1CA4C5985E3C}"/>
    <dgm:cxn modelId="{ED8CCEE0-6B5E-427A-AED4-A396B0A5563B}" type="presParOf" srcId="{1231C430-C105-4B97-9F24-3FEA643F515C}" destId="{E9B0BC84-3C4B-4085-B79B-259BBC1D9750}" srcOrd="0" destOrd="0" presId="urn:microsoft.com/office/officeart/2005/8/layout/process1"/>
    <dgm:cxn modelId="{E41EBAE0-11C1-4B49-A55B-82B5ADA36A20}" type="presParOf" srcId="{1231C430-C105-4B97-9F24-3FEA643F515C}" destId="{935D9400-AFDD-4E6E-924C-3A5A24CD1061}" srcOrd="1" destOrd="0" presId="urn:microsoft.com/office/officeart/2005/8/layout/process1"/>
    <dgm:cxn modelId="{45DBEC2A-F416-46BF-9191-17B58FC03737}" type="presParOf" srcId="{935D9400-AFDD-4E6E-924C-3A5A24CD1061}" destId="{A887431A-2590-44DC-B9B9-6A09BE5F7683}" srcOrd="0" destOrd="0" presId="urn:microsoft.com/office/officeart/2005/8/layout/process1"/>
    <dgm:cxn modelId="{5DBE4CB6-DC6B-417A-85BF-854206CEA54C}" type="presParOf" srcId="{1231C430-C105-4B97-9F24-3FEA643F515C}" destId="{D5C9BC88-BD9E-44CA-B9D4-D9B7276D50BA}" srcOrd="2" destOrd="0" presId="urn:microsoft.com/office/officeart/2005/8/layout/process1"/>
    <dgm:cxn modelId="{655A3ACE-FD06-4714-9878-D352AA9A25B6}" type="presParOf" srcId="{1231C430-C105-4B97-9F24-3FEA643F515C}" destId="{A1378549-548D-4B12-B575-2CB87E3ABB2B}" srcOrd="3" destOrd="0" presId="urn:microsoft.com/office/officeart/2005/8/layout/process1"/>
    <dgm:cxn modelId="{A51FC24B-EB3C-4EBB-8ED0-EEFFD5C4A1EB}" type="presParOf" srcId="{A1378549-548D-4B12-B575-2CB87E3ABB2B}" destId="{A5727FD8-493F-4B30-81C4-FFD914F81787}" srcOrd="0" destOrd="0" presId="urn:microsoft.com/office/officeart/2005/8/layout/process1"/>
    <dgm:cxn modelId="{403BCEF2-791E-438E-9229-0AF7A4FF36EB}" type="presParOf" srcId="{1231C430-C105-4B97-9F24-3FEA643F515C}" destId="{7D7AB3AB-05CC-49A2-907B-8C922FDDA1E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0BC84-3C4B-4085-B79B-259BBC1D9750}">
      <dsp:nvSpPr>
        <dsp:cNvPr id="0" name=""/>
        <dsp:cNvSpPr/>
      </dsp:nvSpPr>
      <dsp:spPr>
        <a:xfrm>
          <a:off x="7171" y="0"/>
          <a:ext cx="2143399" cy="886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Suppliers</a:t>
          </a:r>
        </a:p>
      </dsp:txBody>
      <dsp:txXfrm>
        <a:off x="33129" y="25958"/>
        <a:ext cx="2091483" cy="834349"/>
      </dsp:txXfrm>
    </dsp:sp>
    <dsp:sp modelId="{935D9400-AFDD-4E6E-924C-3A5A24CD1061}">
      <dsp:nvSpPr>
        <dsp:cNvPr id="0" name=""/>
        <dsp:cNvSpPr/>
      </dsp:nvSpPr>
      <dsp:spPr>
        <a:xfrm>
          <a:off x="2364911" y="177350"/>
          <a:ext cx="454400" cy="531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64911" y="283663"/>
        <a:ext cx="318080" cy="318937"/>
      </dsp:txXfrm>
    </dsp:sp>
    <dsp:sp modelId="{D5C9BC88-BD9E-44CA-B9D4-D9B7276D50BA}">
      <dsp:nvSpPr>
        <dsp:cNvPr id="0" name=""/>
        <dsp:cNvSpPr/>
      </dsp:nvSpPr>
      <dsp:spPr>
        <a:xfrm>
          <a:off x="3007931" y="0"/>
          <a:ext cx="2143399" cy="886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Consolidation Agent</a:t>
          </a:r>
        </a:p>
      </dsp:txBody>
      <dsp:txXfrm>
        <a:off x="3033889" y="25958"/>
        <a:ext cx="2091483" cy="834349"/>
      </dsp:txXfrm>
    </dsp:sp>
    <dsp:sp modelId="{A1378549-548D-4B12-B575-2CB87E3ABB2B}">
      <dsp:nvSpPr>
        <dsp:cNvPr id="0" name=""/>
        <dsp:cNvSpPr/>
      </dsp:nvSpPr>
      <dsp:spPr>
        <a:xfrm>
          <a:off x="5365670" y="177350"/>
          <a:ext cx="454400" cy="531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65670" y="283663"/>
        <a:ext cx="318080" cy="318937"/>
      </dsp:txXfrm>
    </dsp:sp>
    <dsp:sp modelId="{7D7AB3AB-05CC-49A2-907B-8C922FDDA1E6}">
      <dsp:nvSpPr>
        <dsp:cNvPr id="0" name=""/>
        <dsp:cNvSpPr/>
      </dsp:nvSpPr>
      <dsp:spPr>
        <a:xfrm>
          <a:off x="6008690" y="0"/>
          <a:ext cx="2143399" cy="886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Manufacturer</a:t>
          </a:r>
        </a:p>
      </dsp:txBody>
      <dsp:txXfrm>
        <a:off x="6034648" y="25958"/>
        <a:ext cx="2091483" cy="834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01A1E-DDD5-47B4-B943-64307A1A1BDC}" type="datetimeFigureOut">
              <a:rPr lang="en-IN" smtClean="0"/>
              <a:t>31-08-2019</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AAF5A-32BC-4B0B-9045-4692769FBE15}" type="slidenum">
              <a:rPr lang="en-IN" smtClean="0"/>
              <a:t>‹#›</a:t>
            </a:fld>
            <a:endParaRPr lang="en-IN"/>
          </a:p>
        </p:txBody>
      </p:sp>
    </p:spTree>
    <p:extLst>
      <p:ext uri="{BB962C8B-B14F-4D97-AF65-F5344CB8AC3E}">
        <p14:creationId xmlns:p14="http://schemas.microsoft.com/office/powerpoint/2010/main" val="325822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A3C283-914E-491B-8455-840AF680FF66}" type="datetimeFigureOut">
              <a:rPr lang="en-IN" smtClean="0"/>
              <a:t>31-08-2019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353274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A3C283-914E-491B-8455-840AF680FF66}" type="datetimeFigureOut">
              <a:rPr lang="en-IN" smtClean="0"/>
              <a:t>31-08-2019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186424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A3C283-914E-491B-8455-840AF680FF66}" type="datetimeFigureOut">
              <a:rPr lang="en-IN" smtClean="0"/>
              <a:t>31-08-2019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240202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A3C283-914E-491B-8455-840AF680FF66}" type="datetimeFigureOut">
              <a:rPr lang="en-IN" smtClean="0"/>
              <a:t>31-08-2019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423761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A3C283-914E-491B-8455-840AF680FF66}" type="datetimeFigureOut">
              <a:rPr lang="en-IN" smtClean="0"/>
              <a:t>31-08-2019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57589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A3C283-914E-491B-8455-840AF680FF66}" type="datetimeFigureOut">
              <a:rPr lang="en-IN" smtClean="0"/>
              <a:t>31-08-2019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136660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A3C283-914E-491B-8455-840AF680FF66}" type="datetimeFigureOut">
              <a:rPr lang="en-IN" smtClean="0"/>
              <a:t>31-08-2019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369469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A3C283-914E-491B-8455-840AF680FF66}" type="datetimeFigureOut">
              <a:rPr lang="en-IN" smtClean="0"/>
              <a:t>31-08-2019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114539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3C283-914E-491B-8455-840AF680FF66}" type="datetimeFigureOut">
              <a:rPr lang="en-IN" smtClean="0"/>
              <a:t>31-08-2019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237831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3C283-914E-491B-8455-840AF680FF66}" type="datetimeFigureOut">
              <a:rPr lang="en-IN" smtClean="0"/>
              <a:t>31-08-2019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127765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3C283-914E-491B-8455-840AF680FF66}" type="datetimeFigureOut">
              <a:rPr lang="en-IN" smtClean="0"/>
              <a:t>31-08-2019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56CEB8-74FC-468A-820A-70CBF227244D}" type="slidenum">
              <a:rPr lang="en-IN" smtClean="0"/>
              <a:t>‹#›</a:t>
            </a:fld>
            <a:endParaRPr lang="en-IN"/>
          </a:p>
        </p:txBody>
      </p:sp>
    </p:spTree>
    <p:extLst>
      <p:ext uri="{BB962C8B-B14F-4D97-AF65-F5344CB8AC3E}">
        <p14:creationId xmlns:p14="http://schemas.microsoft.com/office/powerpoint/2010/main" val="43055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3C283-914E-491B-8455-840AF680FF66}" type="datetimeFigureOut">
              <a:rPr lang="en-IN" smtClean="0"/>
              <a:t>31-08-2019</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6CEB8-74FC-468A-820A-70CBF227244D}" type="slidenum">
              <a:rPr lang="en-IN" smtClean="0"/>
              <a:t>‹#›</a:t>
            </a:fld>
            <a:endParaRPr lang="en-IN"/>
          </a:p>
        </p:txBody>
      </p:sp>
    </p:spTree>
    <p:extLst>
      <p:ext uri="{BB962C8B-B14F-4D97-AF65-F5344CB8AC3E}">
        <p14:creationId xmlns:p14="http://schemas.microsoft.com/office/powerpoint/2010/main" val="1017026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340393">
            <a:off x="426140" y="1238802"/>
            <a:ext cx="3598863" cy="865188"/>
          </a:xfrm>
          <a:solidFill>
            <a:schemeClr val="accent6">
              <a:lumMod val="60000"/>
              <a:lumOff val="40000"/>
            </a:schemeClr>
          </a:solidFill>
        </p:spPr>
        <p:txBody>
          <a:bodyPr rtlCol="0">
            <a:normAutofit fontScale="90000"/>
          </a:bodyPr>
          <a:lstStyle/>
          <a:p>
            <a:pPr eaLnBrk="1" fontAlgn="auto" hangingPunct="1">
              <a:spcAft>
                <a:spcPts val="0"/>
              </a:spcAft>
              <a:defRPr/>
            </a:pPr>
            <a:r>
              <a:rPr lang="en-US" dirty="0">
                <a:latin typeface="Arial Black" pitchFamily="34" charset="0"/>
              </a:rPr>
              <a:t>Chapter 1</a:t>
            </a:r>
          </a:p>
        </p:txBody>
      </p:sp>
      <p:sp>
        <p:nvSpPr>
          <p:cNvPr id="2051" name="Subtitle 2"/>
          <p:cNvSpPr>
            <a:spLocks noGrp="1"/>
          </p:cNvSpPr>
          <p:nvPr>
            <p:ph type="subTitle" idx="1"/>
          </p:nvPr>
        </p:nvSpPr>
        <p:spPr>
          <a:xfrm>
            <a:off x="1371600" y="2819400"/>
            <a:ext cx="6400800" cy="1295400"/>
          </a:xfrm>
        </p:spPr>
        <p:txBody>
          <a:bodyPr>
            <a:normAutofit lnSpcReduction="10000"/>
          </a:bodyPr>
          <a:lstStyle/>
          <a:p>
            <a:pPr eaLnBrk="1" hangingPunct="1">
              <a:spcBef>
                <a:spcPct val="0"/>
              </a:spcBef>
            </a:pPr>
            <a:r>
              <a:rPr lang="en-US" altLang="en-US" sz="4400">
                <a:solidFill>
                  <a:schemeClr val="tx1"/>
                </a:solidFill>
                <a:latin typeface="Arial Black" panose="020B0A04020102020204" pitchFamily="34" charset="0"/>
              </a:rPr>
              <a:t>Understanding </a:t>
            </a:r>
          </a:p>
          <a:p>
            <a:pPr eaLnBrk="1" hangingPunct="1">
              <a:spcBef>
                <a:spcPct val="0"/>
              </a:spcBef>
            </a:pPr>
            <a:r>
              <a:rPr lang="en-US" altLang="en-US" sz="4400">
                <a:solidFill>
                  <a:schemeClr val="tx1"/>
                </a:solidFill>
                <a:latin typeface="Arial Black" panose="020B0A04020102020204" pitchFamily="34" charset="0"/>
              </a:rPr>
              <a:t>Supply Chain </a:t>
            </a:r>
          </a:p>
        </p:txBody>
      </p:sp>
      <p:pic>
        <p:nvPicPr>
          <p:cNvPr id="4" name="Picture 3"/>
          <p:cNvPicPr>
            <a:picLocks noChangeAspect="1"/>
          </p:cNvPicPr>
          <p:nvPr/>
        </p:nvPicPr>
        <p:blipFill>
          <a:blip r:embed="rId2"/>
          <a:stretch>
            <a:fillRect/>
          </a:stretch>
        </p:blipFill>
        <p:spPr>
          <a:xfrm>
            <a:off x="3080555" y="4114800"/>
            <a:ext cx="4691845" cy="2373522"/>
          </a:xfrm>
          <a:prstGeom prst="rect">
            <a:avLst/>
          </a:prstGeom>
        </p:spPr>
      </p:pic>
      <p:pic>
        <p:nvPicPr>
          <p:cNvPr id="5" name="Picture 4"/>
          <p:cNvPicPr>
            <a:picLocks noChangeAspect="1"/>
          </p:cNvPicPr>
          <p:nvPr/>
        </p:nvPicPr>
        <p:blipFill>
          <a:blip r:embed="rId3"/>
          <a:stretch>
            <a:fillRect/>
          </a:stretch>
        </p:blipFill>
        <p:spPr>
          <a:xfrm>
            <a:off x="4060541" y="487182"/>
            <a:ext cx="4064180" cy="2282489"/>
          </a:xfrm>
          <a:prstGeom prst="rect">
            <a:avLst/>
          </a:prstGeom>
        </p:spPr>
      </p:pic>
    </p:spTree>
    <p:extLst>
      <p:ext uri="{BB962C8B-B14F-4D97-AF65-F5344CB8AC3E}">
        <p14:creationId xmlns:p14="http://schemas.microsoft.com/office/powerpoint/2010/main" val="198249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u="sng" dirty="0">
                <a:solidFill>
                  <a:srgbClr val="A50021"/>
                </a:solidFill>
              </a:rPr>
              <a:t>What is Supply Chain Management ?</a:t>
            </a:r>
          </a:p>
        </p:txBody>
      </p:sp>
      <p:pic>
        <p:nvPicPr>
          <p:cNvPr id="5" name="Picture 4"/>
          <p:cNvPicPr>
            <a:picLocks noChangeAspect="1"/>
          </p:cNvPicPr>
          <p:nvPr/>
        </p:nvPicPr>
        <p:blipFill>
          <a:blip r:embed="rId2"/>
          <a:stretch>
            <a:fillRect/>
          </a:stretch>
        </p:blipFill>
        <p:spPr>
          <a:xfrm>
            <a:off x="258619" y="1690689"/>
            <a:ext cx="8626762" cy="5061803"/>
          </a:xfrm>
          <a:prstGeom prst="rect">
            <a:avLst/>
          </a:prstGeom>
        </p:spPr>
      </p:pic>
    </p:spTree>
    <p:extLst>
      <p:ext uri="{BB962C8B-B14F-4D97-AF65-F5344CB8AC3E}">
        <p14:creationId xmlns:p14="http://schemas.microsoft.com/office/powerpoint/2010/main" val="178466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itle 8"/>
          <p:cNvSpPr>
            <a:spLocks noGrp="1"/>
          </p:cNvSpPr>
          <p:nvPr>
            <p:ph type="ctrTitle"/>
          </p:nvPr>
        </p:nvSpPr>
        <p:spPr>
          <a:xfrm>
            <a:off x="457200" y="358775"/>
            <a:ext cx="8686800" cy="1470025"/>
          </a:xfrm>
        </p:spPr>
        <p:txBody>
          <a:bodyPr/>
          <a:lstStyle/>
          <a:p>
            <a:pPr algn="l" eaLnBrk="1" hangingPunct="1"/>
            <a:r>
              <a:rPr lang="en-US" altLang="en-US" sz="3600" b="1">
                <a:solidFill>
                  <a:srgbClr val="C00000"/>
                </a:solidFill>
                <a:latin typeface="Arial Black" panose="020B0A04020102020204" pitchFamily="34" charset="0"/>
              </a:rPr>
              <a:t>What SCM Does?</a:t>
            </a:r>
          </a:p>
        </p:txBody>
      </p:sp>
      <p:sp>
        <p:nvSpPr>
          <p:cNvPr id="10" name="Subtitle 9"/>
          <p:cNvSpPr>
            <a:spLocks noGrp="1"/>
          </p:cNvSpPr>
          <p:nvPr>
            <p:ph type="subTitle" idx="1"/>
          </p:nvPr>
        </p:nvSpPr>
        <p:spPr>
          <a:xfrm>
            <a:off x="381000" y="1752600"/>
            <a:ext cx="8610600" cy="3962400"/>
          </a:xfrm>
        </p:spPr>
        <p:txBody>
          <a:bodyPr>
            <a:noAutofit/>
          </a:bodyPr>
          <a:lstStyle/>
          <a:p>
            <a:pPr algn="l" eaLnBrk="1" hangingPunct="1">
              <a:buFont typeface="Wingdings" panose="05000000000000000000" pitchFamily="2" charset="2"/>
              <a:buNone/>
            </a:pPr>
            <a:r>
              <a:rPr lang="en-US" altLang="en-US" sz="2800">
                <a:solidFill>
                  <a:schemeClr val="tx1"/>
                </a:solidFill>
              </a:rPr>
              <a:t>• Manages three flows</a:t>
            </a:r>
          </a:p>
          <a:p>
            <a:pPr lvl="1" algn="l" eaLnBrk="1" hangingPunct="1"/>
            <a:r>
              <a:rPr lang="en-US" altLang="en-US" sz="2400" i="1">
                <a:solidFill>
                  <a:srgbClr val="7030A0"/>
                </a:solidFill>
              </a:rPr>
              <a:t>inventory, information and cash</a:t>
            </a:r>
            <a:endParaRPr lang="en-US" altLang="en-US" sz="2400">
              <a:solidFill>
                <a:srgbClr val="7030A0"/>
              </a:solidFill>
            </a:endParaRPr>
          </a:p>
          <a:p>
            <a:pPr algn="l" eaLnBrk="1" hangingPunct="1">
              <a:spcBef>
                <a:spcPct val="60000"/>
              </a:spcBef>
              <a:buFont typeface="Wingdings" panose="05000000000000000000" pitchFamily="2" charset="2"/>
              <a:buNone/>
            </a:pPr>
            <a:r>
              <a:rPr lang="en-US" altLang="en-US" sz="2800">
                <a:solidFill>
                  <a:schemeClr val="tx1"/>
                </a:solidFill>
              </a:rPr>
              <a:t>• Manages four cycles</a:t>
            </a:r>
          </a:p>
          <a:p>
            <a:pPr lvl="1" algn="l" eaLnBrk="1" hangingPunct="1"/>
            <a:r>
              <a:rPr lang="en-US" altLang="en-US" sz="2400" i="1">
                <a:solidFill>
                  <a:srgbClr val="E46C0A"/>
                </a:solidFill>
              </a:rPr>
              <a:t>procurement, manufacturing, replenishment and order fulfillment</a:t>
            </a:r>
            <a:endParaRPr lang="en-US" altLang="en-US" sz="2400">
              <a:solidFill>
                <a:srgbClr val="E46C0A"/>
              </a:solidFill>
            </a:endParaRPr>
          </a:p>
          <a:p>
            <a:pPr algn="l" eaLnBrk="1" hangingPunct="1">
              <a:spcBef>
                <a:spcPct val="60000"/>
              </a:spcBef>
              <a:buFont typeface="Wingdings" panose="05000000000000000000" pitchFamily="2" charset="2"/>
              <a:buNone/>
            </a:pPr>
            <a:r>
              <a:rPr lang="en-US" altLang="en-US" sz="2800">
                <a:solidFill>
                  <a:schemeClr val="tx1"/>
                </a:solidFill>
              </a:rPr>
              <a:t>• Aligns capabilities of</a:t>
            </a:r>
          </a:p>
          <a:p>
            <a:pPr lvl="1" algn="l" eaLnBrk="1" hangingPunct="1"/>
            <a:r>
              <a:rPr lang="en-US" altLang="en-US" sz="2400" i="1">
                <a:solidFill>
                  <a:srgbClr val="00B050"/>
                </a:solidFill>
              </a:rPr>
              <a:t>Suppliers and service providers</a:t>
            </a:r>
            <a:endParaRPr lang="en-US" altLang="en-US" sz="2400">
              <a:solidFill>
                <a:srgbClr val="00B050"/>
              </a:solidFill>
            </a:endParaRPr>
          </a:p>
          <a:p>
            <a:pPr algn="l" eaLnBrk="1" hangingPunct="1"/>
            <a:endParaRPr lang="en-US" altLang="en-US" sz="2800">
              <a:solidFill>
                <a:schemeClr val="tx1"/>
              </a:solidFill>
            </a:endParaRPr>
          </a:p>
        </p:txBody>
      </p:sp>
    </p:spTree>
    <p:extLst>
      <p:ext uri="{BB962C8B-B14F-4D97-AF65-F5344CB8AC3E}">
        <p14:creationId xmlns:p14="http://schemas.microsoft.com/office/powerpoint/2010/main" val="309725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9426"/>
          </a:xfrm>
        </p:spPr>
        <p:txBody>
          <a:bodyPr>
            <a:normAutofit fontScale="90000"/>
          </a:bodyPr>
          <a:lstStyle/>
          <a:p>
            <a:r>
              <a:rPr lang="en-IN" b="1" u="sng" dirty="0">
                <a:solidFill>
                  <a:srgbClr val="A50021"/>
                </a:solidFill>
              </a:rPr>
              <a:t>Example </a:t>
            </a:r>
          </a:p>
        </p:txBody>
      </p:sp>
      <p:sp>
        <p:nvSpPr>
          <p:cNvPr id="3" name="Content Placeholder 2"/>
          <p:cNvSpPr>
            <a:spLocks noGrp="1"/>
          </p:cNvSpPr>
          <p:nvPr>
            <p:ph idx="1"/>
          </p:nvPr>
        </p:nvSpPr>
        <p:spPr>
          <a:xfrm>
            <a:off x="628650" y="1152939"/>
            <a:ext cx="8077468" cy="5196346"/>
          </a:xfrm>
        </p:spPr>
        <p:txBody>
          <a:bodyPr>
            <a:normAutofit/>
          </a:bodyPr>
          <a:lstStyle/>
          <a:p>
            <a:pPr algn="just"/>
            <a:r>
              <a:rPr lang="en-IN" dirty="0"/>
              <a:t>Customer walks…..Wal-Mart to purchase…..say detergent.</a:t>
            </a:r>
          </a:p>
          <a:p>
            <a:pPr algn="just"/>
            <a:r>
              <a:rPr lang="en-IN" dirty="0"/>
              <a:t>SC begins with the need for detergent.</a:t>
            </a:r>
          </a:p>
          <a:p>
            <a:pPr algn="just"/>
            <a:r>
              <a:rPr lang="en-IN" dirty="0"/>
              <a:t>Customer visits Wal-Mart.</a:t>
            </a:r>
          </a:p>
          <a:p>
            <a:pPr algn="just"/>
            <a:r>
              <a:rPr lang="en-IN" dirty="0"/>
              <a:t>Wal-Mart….inventory….supplied from……warehouse…..using trucks of a third party.</a:t>
            </a:r>
          </a:p>
          <a:p>
            <a:pPr algn="just"/>
            <a:r>
              <a:rPr lang="en-IN" dirty="0"/>
              <a:t>The distributor…..stocked by ….. manufacturer       (say P &amp; G).</a:t>
            </a:r>
          </a:p>
          <a:p>
            <a:pPr algn="just"/>
            <a:r>
              <a:rPr lang="en-IN" dirty="0"/>
              <a:t>P &amp; G manufacturing plant receives Raw Material…..from a variety of suppliers…..who </a:t>
            </a:r>
            <a:r>
              <a:rPr lang="en-IN"/>
              <a:t>themselves are supplied </a:t>
            </a:r>
            <a:r>
              <a:rPr lang="en-IN" dirty="0"/>
              <a:t>by lower tier suppliers. </a:t>
            </a:r>
          </a:p>
          <a:p>
            <a:pPr algn="just"/>
            <a:endParaRPr lang="en-IN" dirty="0"/>
          </a:p>
          <a:p>
            <a:pPr algn="just"/>
            <a:endParaRPr lang="en-IN" dirty="0"/>
          </a:p>
        </p:txBody>
      </p:sp>
    </p:spTree>
    <p:extLst>
      <p:ext uri="{BB962C8B-B14F-4D97-AF65-F5344CB8AC3E}">
        <p14:creationId xmlns:p14="http://schemas.microsoft.com/office/powerpoint/2010/main" val="298081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5336"/>
          </a:xfrm>
        </p:spPr>
        <p:txBody>
          <a:bodyPr/>
          <a:lstStyle/>
          <a:p>
            <a:r>
              <a:rPr lang="en-IN" b="1" u="sng" dirty="0">
                <a:solidFill>
                  <a:srgbClr val="A50021"/>
                </a:solidFill>
              </a:rPr>
              <a:t>Supply Chain</a:t>
            </a:r>
          </a:p>
        </p:txBody>
      </p:sp>
      <p:pic>
        <p:nvPicPr>
          <p:cNvPr id="4" name="Content Placeholder 3"/>
          <p:cNvPicPr>
            <a:picLocks noGrp="1" noChangeAspect="1"/>
          </p:cNvPicPr>
          <p:nvPr>
            <p:ph idx="1"/>
          </p:nvPr>
        </p:nvPicPr>
        <p:blipFill>
          <a:blip r:embed="rId2"/>
          <a:stretch>
            <a:fillRect/>
          </a:stretch>
        </p:blipFill>
        <p:spPr>
          <a:xfrm>
            <a:off x="1133341" y="1567187"/>
            <a:ext cx="6284889" cy="4448854"/>
          </a:xfrm>
          <a:prstGeom prst="rect">
            <a:avLst/>
          </a:prstGeom>
        </p:spPr>
      </p:pic>
    </p:spTree>
    <p:extLst>
      <p:ext uri="{BB962C8B-B14F-4D97-AF65-F5344CB8AC3E}">
        <p14:creationId xmlns:p14="http://schemas.microsoft.com/office/powerpoint/2010/main" val="410597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34804"/>
          </a:xfrm>
        </p:spPr>
        <p:txBody>
          <a:bodyPr/>
          <a:lstStyle/>
          <a:p>
            <a:r>
              <a:rPr lang="en-IN" b="1" u="sng" dirty="0">
                <a:solidFill>
                  <a:srgbClr val="A50021"/>
                </a:solidFill>
              </a:rPr>
              <a:t>Supply Chain</a:t>
            </a:r>
          </a:p>
        </p:txBody>
      </p:sp>
      <p:sp>
        <p:nvSpPr>
          <p:cNvPr id="3" name="Content Placeholder 2"/>
          <p:cNvSpPr>
            <a:spLocks noGrp="1"/>
          </p:cNvSpPr>
          <p:nvPr>
            <p:ph idx="1"/>
          </p:nvPr>
        </p:nvSpPr>
        <p:spPr>
          <a:xfrm>
            <a:off x="489395" y="1537251"/>
            <a:ext cx="8025953" cy="1391479"/>
          </a:xfrm>
        </p:spPr>
        <p:txBody>
          <a:bodyPr>
            <a:normAutofit fontScale="92500" lnSpcReduction="10000"/>
          </a:bodyPr>
          <a:lstStyle/>
          <a:p>
            <a:pPr algn="just"/>
            <a:r>
              <a:rPr lang="en-IN" dirty="0"/>
              <a:t>The customer is an integral part of the supply chain. In fact the primary purpose of any supply chain is to satisfy customer needs and in the process generate profit for itself.</a:t>
            </a:r>
          </a:p>
          <a:p>
            <a:pPr algn="just"/>
            <a:endParaRPr lang="en-IN" dirty="0"/>
          </a:p>
        </p:txBody>
      </p:sp>
      <p:pic>
        <p:nvPicPr>
          <p:cNvPr id="4" name="Picture 3"/>
          <p:cNvPicPr>
            <a:picLocks noChangeAspect="1"/>
          </p:cNvPicPr>
          <p:nvPr/>
        </p:nvPicPr>
        <p:blipFill>
          <a:blip r:embed="rId2"/>
          <a:stretch>
            <a:fillRect/>
          </a:stretch>
        </p:blipFill>
        <p:spPr>
          <a:xfrm>
            <a:off x="2626112" y="2834945"/>
            <a:ext cx="4185505" cy="3596764"/>
          </a:xfrm>
          <a:prstGeom prst="rect">
            <a:avLst/>
          </a:prstGeom>
        </p:spPr>
      </p:pic>
    </p:spTree>
    <p:extLst>
      <p:ext uri="{BB962C8B-B14F-4D97-AF65-F5344CB8AC3E}">
        <p14:creationId xmlns:p14="http://schemas.microsoft.com/office/powerpoint/2010/main" val="273109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29578"/>
          </a:xfrm>
        </p:spPr>
        <p:txBody>
          <a:bodyPr/>
          <a:lstStyle/>
          <a:p>
            <a:r>
              <a:rPr lang="en-IN" b="1" u="sng" dirty="0">
                <a:solidFill>
                  <a:srgbClr val="A50021"/>
                </a:solidFill>
              </a:rPr>
              <a:t>Supply chain stages </a:t>
            </a:r>
          </a:p>
        </p:txBody>
      </p:sp>
      <p:sp>
        <p:nvSpPr>
          <p:cNvPr id="3" name="Content Placeholder 2"/>
          <p:cNvSpPr>
            <a:spLocks noGrp="1"/>
          </p:cNvSpPr>
          <p:nvPr>
            <p:ph idx="1"/>
          </p:nvPr>
        </p:nvSpPr>
        <p:spPr>
          <a:xfrm>
            <a:off x="628650" y="1674254"/>
            <a:ext cx="7886700" cy="4502709"/>
          </a:xfrm>
        </p:spPr>
        <p:txBody>
          <a:bodyPr>
            <a:normAutofit/>
          </a:bodyPr>
          <a:lstStyle/>
          <a:p>
            <a:pPr algn="just"/>
            <a:r>
              <a:rPr lang="en-IN" dirty="0"/>
              <a:t>A typical supply chain may involve a variety of stages. These stages include : </a:t>
            </a:r>
          </a:p>
          <a:p>
            <a:pPr lvl="2" algn="just">
              <a:buFont typeface="Wingdings" panose="05000000000000000000" pitchFamily="2" charset="2"/>
              <a:buChar char="Ø"/>
            </a:pPr>
            <a:r>
              <a:rPr lang="en-IN" sz="2800" dirty="0">
                <a:solidFill>
                  <a:srgbClr val="FF0000"/>
                </a:solidFill>
              </a:rPr>
              <a:t>Customers</a:t>
            </a:r>
          </a:p>
          <a:p>
            <a:pPr lvl="2" algn="just">
              <a:buFont typeface="Wingdings" panose="05000000000000000000" pitchFamily="2" charset="2"/>
              <a:buChar char="Ø"/>
            </a:pPr>
            <a:r>
              <a:rPr lang="en-IN" sz="2800" dirty="0">
                <a:solidFill>
                  <a:srgbClr val="FF0000"/>
                </a:solidFill>
              </a:rPr>
              <a:t> Retailers </a:t>
            </a:r>
          </a:p>
          <a:p>
            <a:pPr lvl="2" algn="just">
              <a:buFont typeface="Wingdings" panose="05000000000000000000" pitchFamily="2" charset="2"/>
              <a:buChar char="Ø"/>
            </a:pPr>
            <a:r>
              <a:rPr lang="en-IN" sz="2800" dirty="0">
                <a:solidFill>
                  <a:srgbClr val="FF0000"/>
                </a:solidFill>
              </a:rPr>
              <a:t>Wholesalers/distributors </a:t>
            </a:r>
          </a:p>
          <a:p>
            <a:pPr lvl="2" algn="just">
              <a:buFont typeface="Wingdings" panose="05000000000000000000" pitchFamily="2" charset="2"/>
              <a:buChar char="Ø"/>
            </a:pPr>
            <a:r>
              <a:rPr lang="en-IN" sz="2800" dirty="0">
                <a:solidFill>
                  <a:srgbClr val="FF0000"/>
                </a:solidFill>
              </a:rPr>
              <a:t>Manufacturers</a:t>
            </a:r>
          </a:p>
          <a:p>
            <a:pPr lvl="2" algn="just">
              <a:buFont typeface="Wingdings" panose="05000000000000000000" pitchFamily="2" charset="2"/>
              <a:buChar char="Ø"/>
            </a:pPr>
            <a:r>
              <a:rPr lang="en-IN" sz="2800" dirty="0">
                <a:solidFill>
                  <a:srgbClr val="FF0000"/>
                </a:solidFill>
              </a:rPr>
              <a:t>Suppliers</a:t>
            </a:r>
          </a:p>
          <a:p>
            <a:pPr algn="just"/>
            <a:r>
              <a:rPr lang="en-IN" dirty="0"/>
              <a:t>Each stage in a supply chain is connected through the flow of products, information and funds which often occur in both directions.</a:t>
            </a:r>
          </a:p>
        </p:txBody>
      </p:sp>
    </p:spTree>
    <p:extLst>
      <p:ext uri="{BB962C8B-B14F-4D97-AF65-F5344CB8AC3E}">
        <p14:creationId xmlns:p14="http://schemas.microsoft.com/office/powerpoint/2010/main" val="189007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28650" y="365127"/>
            <a:ext cx="7886700" cy="781094"/>
          </a:xfrm>
        </p:spPr>
        <p:txBody>
          <a:bodyPr>
            <a:normAutofit/>
          </a:bodyPr>
          <a:lstStyle/>
          <a:p>
            <a:r>
              <a:rPr lang="en-US" sz="4000" b="1" u="sng" dirty="0">
                <a:solidFill>
                  <a:srgbClr val="A50021"/>
                </a:solidFill>
              </a:rPr>
              <a:t>Supply Chain Process Cycles</a:t>
            </a:r>
          </a:p>
        </p:txBody>
      </p:sp>
      <p:sp>
        <p:nvSpPr>
          <p:cNvPr id="52227" name="Rectangle 3"/>
          <p:cNvSpPr>
            <a:spLocks noGrp="1" noChangeArrowheads="1"/>
          </p:cNvSpPr>
          <p:nvPr>
            <p:ph sz="quarter" idx="1"/>
          </p:nvPr>
        </p:nvSpPr>
        <p:spPr>
          <a:xfrm>
            <a:off x="628650" y="1855303"/>
            <a:ext cx="7886700" cy="4321659"/>
          </a:xfrm>
        </p:spPr>
        <p:txBody>
          <a:bodyPr>
            <a:normAutofit/>
          </a:bodyPr>
          <a:lstStyle/>
          <a:p>
            <a:pPr algn="just"/>
            <a:r>
              <a:rPr lang="en-IN" dirty="0"/>
              <a:t>Four clearly defined process cycles in SC from downstream to upstream.</a:t>
            </a:r>
          </a:p>
          <a:p>
            <a:pPr algn="just"/>
            <a:endParaRPr lang="en-IN" dirty="0"/>
          </a:p>
          <a:p>
            <a:pPr algn="just"/>
            <a:r>
              <a:rPr lang="en-IN" dirty="0"/>
              <a:t>Each performed at the interface between two successive stages of the supply chain.</a:t>
            </a:r>
          </a:p>
        </p:txBody>
      </p:sp>
    </p:spTree>
    <p:extLst>
      <p:ext uri="{BB962C8B-B14F-4D97-AF65-F5344CB8AC3E}">
        <p14:creationId xmlns:p14="http://schemas.microsoft.com/office/powerpoint/2010/main" val="3143199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28650" y="365127"/>
            <a:ext cx="7886700" cy="897004"/>
          </a:xfrm>
        </p:spPr>
        <p:txBody>
          <a:bodyPr>
            <a:normAutofit/>
          </a:bodyPr>
          <a:lstStyle/>
          <a:p>
            <a:r>
              <a:rPr lang="en-US" sz="4000" b="1" u="sng" dirty="0">
                <a:solidFill>
                  <a:srgbClr val="A50021"/>
                </a:solidFill>
              </a:rPr>
              <a:t>Cycle View of a Supply Chain</a:t>
            </a:r>
          </a:p>
        </p:txBody>
      </p:sp>
      <p:sp>
        <p:nvSpPr>
          <p:cNvPr id="56323" name="Rectangle 3"/>
          <p:cNvSpPr>
            <a:spLocks noGrp="1" noChangeArrowheads="1"/>
          </p:cNvSpPr>
          <p:nvPr>
            <p:ph sz="quarter" idx="1"/>
          </p:nvPr>
        </p:nvSpPr>
        <p:spPr>
          <a:xfrm>
            <a:off x="628650" y="1555169"/>
            <a:ext cx="7886700" cy="4351338"/>
          </a:xfrm>
        </p:spPr>
        <p:txBody>
          <a:bodyPr/>
          <a:lstStyle/>
          <a:p>
            <a:r>
              <a:rPr lang="en-US" dirty="0"/>
              <a:t>The five stages of a supply chain can be broken down into four process cycles.</a:t>
            </a:r>
          </a:p>
          <a:p>
            <a:endParaRPr lang="en-US" dirty="0"/>
          </a:p>
        </p:txBody>
      </p:sp>
      <p:pic>
        <p:nvPicPr>
          <p:cNvPr id="2" name="Picture 1"/>
          <p:cNvPicPr>
            <a:picLocks noChangeAspect="1"/>
          </p:cNvPicPr>
          <p:nvPr/>
        </p:nvPicPr>
        <p:blipFill>
          <a:blip r:embed="rId2"/>
          <a:stretch>
            <a:fillRect/>
          </a:stretch>
        </p:blipFill>
        <p:spPr>
          <a:xfrm>
            <a:off x="628650" y="2802842"/>
            <a:ext cx="6652370" cy="3701395"/>
          </a:xfrm>
          <a:prstGeom prst="rect">
            <a:avLst/>
          </a:prstGeom>
        </p:spPr>
      </p:pic>
      <p:pic>
        <p:nvPicPr>
          <p:cNvPr id="3" name="Picture 2"/>
          <p:cNvPicPr>
            <a:picLocks noChangeAspect="1"/>
          </p:cNvPicPr>
          <p:nvPr/>
        </p:nvPicPr>
        <p:blipFill>
          <a:blip r:embed="rId3"/>
          <a:stretch>
            <a:fillRect/>
          </a:stretch>
        </p:blipFill>
        <p:spPr>
          <a:xfrm>
            <a:off x="3813276" y="2653048"/>
            <a:ext cx="4728675" cy="3687552"/>
          </a:xfrm>
          <a:prstGeom prst="rect">
            <a:avLst/>
          </a:prstGeom>
        </p:spPr>
      </p:pic>
    </p:spTree>
    <p:extLst>
      <p:ext uri="{BB962C8B-B14F-4D97-AF65-F5344CB8AC3E}">
        <p14:creationId xmlns:p14="http://schemas.microsoft.com/office/powerpoint/2010/main" val="1528419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28650" y="365127"/>
            <a:ext cx="7886700" cy="665184"/>
          </a:xfrm>
        </p:spPr>
        <p:txBody>
          <a:bodyPr>
            <a:normAutofit/>
          </a:bodyPr>
          <a:lstStyle/>
          <a:p>
            <a:r>
              <a:rPr lang="en-US" sz="4000" b="1" u="sng" dirty="0">
                <a:solidFill>
                  <a:srgbClr val="A50021"/>
                </a:solidFill>
              </a:rPr>
              <a:t>Cycle View of Supply Chain</a:t>
            </a:r>
          </a:p>
        </p:txBody>
      </p:sp>
      <p:sp>
        <p:nvSpPr>
          <p:cNvPr id="55299" name="Rectangle 3"/>
          <p:cNvSpPr>
            <a:spLocks noGrp="1" noChangeArrowheads="1"/>
          </p:cNvSpPr>
          <p:nvPr>
            <p:ph sz="quarter" idx="1"/>
          </p:nvPr>
        </p:nvSpPr>
        <p:spPr>
          <a:xfrm>
            <a:off x="628650" y="1590261"/>
            <a:ext cx="7886700" cy="4586702"/>
          </a:xfrm>
        </p:spPr>
        <p:txBody>
          <a:bodyPr>
            <a:normAutofit/>
          </a:bodyPr>
          <a:lstStyle/>
          <a:p>
            <a:pPr algn="just"/>
            <a:r>
              <a:rPr lang="en-US" dirty="0"/>
              <a:t>Each cycle occurs at the interface between two successive stages of the supply chain</a:t>
            </a:r>
          </a:p>
          <a:p>
            <a:pPr algn="just"/>
            <a:r>
              <a:rPr lang="en-US" dirty="0"/>
              <a:t>Four supply chain process between five stages.</a:t>
            </a:r>
          </a:p>
          <a:p>
            <a:pPr algn="just"/>
            <a:r>
              <a:rPr lang="en-IN" dirty="0"/>
              <a:t>It defines processes involved and owners. </a:t>
            </a:r>
          </a:p>
          <a:p>
            <a:pPr algn="just"/>
            <a:r>
              <a:rPr lang="en-US" dirty="0"/>
              <a:t>Not every supply chain will have all the four cycles clearly separated.</a:t>
            </a:r>
          </a:p>
          <a:p>
            <a:pPr algn="just"/>
            <a:r>
              <a:rPr lang="en-US" dirty="0"/>
              <a:t>Dell sells directly to customers, thus bypassing the retailer and distributors.</a:t>
            </a:r>
          </a:p>
          <a:p>
            <a:pPr algn="just">
              <a:buNone/>
            </a:pPr>
            <a:endParaRPr lang="en-US" dirty="0"/>
          </a:p>
        </p:txBody>
      </p:sp>
    </p:spTree>
    <p:extLst>
      <p:ext uri="{BB962C8B-B14F-4D97-AF65-F5344CB8AC3E}">
        <p14:creationId xmlns:p14="http://schemas.microsoft.com/office/powerpoint/2010/main" val="335539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u="sng" dirty="0">
                <a:solidFill>
                  <a:srgbClr val="A50021"/>
                </a:solidFill>
              </a:rPr>
              <a:t>Sub-Process in each Supply Chain Process Cycle</a:t>
            </a:r>
          </a:p>
        </p:txBody>
      </p:sp>
      <p:sp>
        <p:nvSpPr>
          <p:cNvPr id="3" name="Content Placeholder 2"/>
          <p:cNvSpPr>
            <a:spLocks noGrp="1"/>
          </p:cNvSpPr>
          <p:nvPr>
            <p:ph idx="1"/>
          </p:nvPr>
        </p:nvSpPr>
        <p:spPr/>
        <p:txBody>
          <a:bodyPr/>
          <a:lstStyle/>
          <a:p>
            <a:r>
              <a:rPr lang="en-IN" dirty="0"/>
              <a:t>Each cycle consists of six sub-processes</a:t>
            </a:r>
          </a:p>
          <a:p>
            <a:endParaRPr lang="en-IN" dirty="0"/>
          </a:p>
        </p:txBody>
      </p:sp>
      <p:grpSp>
        <p:nvGrpSpPr>
          <p:cNvPr id="17" name="Group 16"/>
          <p:cNvGrpSpPr/>
          <p:nvPr/>
        </p:nvGrpSpPr>
        <p:grpSpPr>
          <a:xfrm>
            <a:off x="1287888" y="2897746"/>
            <a:ext cx="6756175" cy="2542687"/>
            <a:chOff x="1262130" y="2537137"/>
            <a:chExt cx="6756175" cy="2542687"/>
          </a:xfrm>
        </p:grpSpPr>
        <p:sp>
          <p:nvSpPr>
            <p:cNvPr id="4" name="Rounded Rectangle 3"/>
            <p:cNvSpPr/>
            <p:nvPr/>
          </p:nvSpPr>
          <p:spPr>
            <a:xfrm>
              <a:off x="1262130" y="2537138"/>
              <a:ext cx="2884867"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Supplier stage markets products </a:t>
              </a:r>
            </a:p>
          </p:txBody>
        </p:sp>
        <p:sp>
          <p:nvSpPr>
            <p:cNvPr id="5" name="Rounded Rectangle 4"/>
            <p:cNvSpPr/>
            <p:nvPr/>
          </p:nvSpPr>
          <p:spPr>
            <a:xfrm>
              <a:off x="1262130" y="3519107"/>
              <a:ext cx="2884867"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Buyer stage place order</a:t>
              </a:r>
            </a:p>
          </p:txBody>
        </p:sp>
        <p:sp>
          <p:nvSpPr>
            <p:cNvPr id="6" name="Rounded Rectangle 5"/>
            <p:cNvSpPr/>
            <p:nvPr/>
          </p:nvSpPr>
          <p:spPr>
            <a:xfrm>
              <a:off x="1262130" y="4538911"/>
              <a:ext cx="2884867"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Supplier stage receives order</a:t>
              </a:r>
            </a:p>
          </p:txBody>
        </p:sp>
        <p:sp>
          <p:nvSpPr>
            <p:cNvPr id="7" name="Rounded Rectangle 6"/>
            <p:cNvSpPr/>
            <p:nvPr/>
          </p:nvSpPr>
          <p:spPr>
            <a:xfrm>
              <a:off x="5116635" y="4527370"/>
              <a:ext cx="2884867"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Supplier stage supplies order</a:t>
              </a:r>
            </a:p>
          </p:txBody>
        </p:sp>
        <p:sp>
          <p:nvSpPr>
            <p:cNvPr id="8" name="Rounded Rectangle 7"/>
            <p:cNvSpPr/>
            <p:nvPr/>
          </p:nvSpPr>
          <p:spPr>
            <a:xfrm>
              <a:off x="5133438" y="3519104"/>
              <a:ext cx="2884867"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Buyer stage receives supply </a:t>
              </a:r>
            </a:p>
          </p:txBody>
        </p:sp>
        <p:sp>
          <p:nvSpPr>
            <p:cNvPr id="9" name="Rounded Rectangle 8"/>
            <p:cNvSpPr/>
            <p:nvPr/>
          </p:nvSpPr>
          <p:spPr>
            <a:xfrm>
              <a:off x="5133438" y="2537137"/>
              <a:ext cx="2884867"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Buyer returns reverse flows to supplier or third party </a:t>
              </a:r>
            </a:p>
          </p:txBody>
        </p:sp>
        <p:sp>
          <p:nvSpPr>
            <p:cNvPr id="11" name="Down Arrow 10"/>
            <p:cNvSpPr/>
            <p:nvPr/>
          </p:nvSpPr>
          <p:spPr>
            <a:xfrm>
              <a:off x="2504940" y="3078054"/>
              <a:ext cx="399245" cy="441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2508763" y="4069056"/>
              <a:ext cx="399245" cy="477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own Arrow 12"/>
            <p:cNvSpPr/>
            <p:nvPr/>
          </p:nvSpPr>
          <p:spPr>
            <a:xfrm rot="10800000">
              <a:off x="6376247" y="4069054"/>
              <a:ext cx="399245" cy="458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Down Arrow 13"/>
            <p:cNvSpPr/>
            <p:nvPr/>
          </p:nvSpPr>
          <p:spPr>
            <a:xfrm rot="10800000">
              <a:off x="6376247" y="3076435"/>
              <a:ext cx="399245" cy="441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ight Arrow 14"/>
            <p:cNvSpPr/>
            <p:nvPr/>
          </p:nvSpPr>
          <p:spPr>
            <a:xfrm>
              <a:off x="4146997" y="4618178"/>
              <a:ext cx="969638" cy="359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53457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8"/>
          <p:cNvSpPr>
            <a:spLocks noGrp="1"/>
          </p:cNvSpPr>
          <p:nvPr>
            <p:ph type="ctrTitle"/>
          </p:nvPr>
        </p:nvSpPr>
        <p:spPr>
          <a:xfrm>
            <a:off x="457200" y="609600"/>
            <a:ext cx="6172200" cy="990600"/>
          </a:xfrm>
        </p:spPr>
        <p:txBody>
          <a:bodyPr/>
          <a:lstStyle/>
          <a:p>
            <a:pPr algn="l" eaLnBrk="1" hangingPunct="1"/>
            <a:r>
              <a:rPr lang="en-US" altLang="en-US" sz="3600" dirty="0">
                <a:solidFill>
                  <a:srgbClr val="C00000"/>
                </a:solidFill>
                <a:latin typeface="Arial Black" panose="020B0A04020102020204" pitchFamily="34" charset="0"/>
              </a:rPr>
              <a:t>Learning Objectives</a:t>
            </a:r>
          </a:p>
        </p:txBody>
      </p:sp>
      <p:sp>
        <p:nvSpPr>
          <p:cNvPr id="3078" name="Rectangle 7"/>
          <p:cNvSpPr>
            <a:spLocks noGrp="1" noChangeArrowheads="1"/>
          </p:cNvSpPr>
          <p:nvPr>
            <p:ph type="subTitle" idx="1"/>
          </p:nvPr>
        </p:nvSpPr>
        <p:spPr>
          <a:xfrm>
            <a:off x="685800" y="1597025"/>
            <a:ext cx="7888288" cy="3940175"/>
          </a:xfrm>
        </p:spPr>
        <p:txBody>
          <a:bodyPr wrap="none" anchor="ctr">
            <a:spAutoFit/>
          </a:bodyPr>
          <a:lstStyle/>
          <a:p>
            <a:pPr algn="l" eaLnBrk="1" hangingPunct="1">
              <a:lnSpc>
                <a:spcPct val="150000"/>
              </a:lnSpc>
              <a:spcBef>
                <a:spcPct val="0"/>
              </a:spcBef>
              <a:buFontTx/>
              <a:buChar char="•"/>
              <a:tabLst>
                <a:tab pos="0" algn="l"/>
              </a:tabLst>
            </a:pPr>
            <a:r>
              <a:rPr lang="en-US" altLang="en-US" sz="2800" dirty="0">
                <a:solidFill>
                  <a:schemeClr val="tx1"/>
                </a:solidFill>
                <a:ea typeface="Times New Roman" panose="02020603050405020304" pitchFamily="18" charset="0"/>
                <a:cs typeface="Arial" panose="020B0604020202020204" pitchFamily="34" charset="0"/>
              </a:rPr>
              <a:t> Supply chain concept</a:t>
            </a:r>
          </a:p>
          <a:p>
            <a:pPr algn="l">
              <a:lnSpc>
                <a:spcPct val="150000"/>
              </a:lnSpc>
              <a:spcBef>
                <a:spcPct val="0"/>
              </a:spcBef>
              <a:buFontTx/>
              <a:buChar char="•"/>
              <a:tabLst>
                <a:tab pos="0" algn="l"/>
              </a:tabLst>
            </a:pPr>
            <a:r>
              <a:rPr lang="en-US" altLang="en-US" sz="2800" dirty="0">
                <a:solidFill>
                  <a:schemeClr val="tx1"/>
                </a:solidFill>
                <a:ea typeface="Times New Roman" panose="02020603050405020304" pitchFamily="18" charset="0"/>
                <a:cs typeface="Arial" panose="020B0604020202020204" pitchFamily="34" charset="0"/>
              </a:rPr>
              <a:t> Supply, supply chain and supply chain management</a:t>
            </a:r>
          </a:p>
          <a:p>
            <a:pPr algn="l">
              <a:lnSpc>
                <a:spcPct val="150000"/>
              </a:lnSpc>
              <a:spcBef>
                <a:spcPct val="0"/>
              </a:spcBef>
              <a:buFontTx/>
              <a:buChar char="•"/>
              <a:tabLst>
                <a:tab pos="0" algn="l"/>
              </a:tabLst>
            </a:pPr>
            <a:r>
              <a:rPr lang="en-US" altLang="en-US" sz="2800" dirty="0">
                <a:solidFill>
                  <a:schemeClr val="tx1"/>
                </a:solidFill>
                <a:ea typeface="Times New Roman" panose="02020603050405020304" pitchFamily="18" charset="0"/>
                <a:cs typeface="Arial" panose="020B0604020202020204" pitchFamily="34" charset="0"/>
              </a:rPr>
              <a:t> Supply chain elements and extended supply chain</a:t>
            </a:r>
          </a:p>
          <a:p>
            <a:pPr algn="l">
              <a:lnSpc>
                <a:spcPct val="150000"/>
              </a:lnSpc>
              <a:spcBef>
                <a:spcPct val="0"/>
              </a:spcBef>
              <a:buFontTx/>
              <a:buChar char="•"/>
              <a:tabLst>
                <a:tab pos="0" algn="l"/>
              </a:tabLst>
            </a:pPr>
            <a:r>
              <a:rPr lang="en-US" altLang="en-US" sz="2800" dirty="0">
                <a:solidFill>
                  <a:schemeClr val="tx1"/>
                </a:solidFill>
                <a:ea typeface="Times New Roman" panose="02020603050405020304" pitchFamily="18" charset="0"/>
                <a:cs typeface="Arial" panose="020B0604020202020204" pitchFamily="34" charset="0"/>
              </a:rPr>
              <a:t> Supply chain linkages and integration</a:t>
            </a:r>
          </a:p>
          <a:p>
            <a:pPr algn="l">
              <a:lnSpc>
                <a:spcPct val="150000"/>
              </a:lnSpc>
              <a:spcBef>
                <a:spcPct val="0"/>
              </a:spcBef>
              <a:buFontTx/>
              <a:buChar char="•"/>
              <a:tabLst>
                <a:tab pos="0" algn="l"/>
              </a:tabLst>
            </a:pPr>
            <a:r>
              <a:rPr lang="en-US" altLang="en-US" sz="2800" dirty="0">
                <a:solidFill>
                  <a:schemeClr val="tx1"/>
                </a:solidFill>
                <a:ea typeface="Times New Roman" panose="02020603050405020304" pitchFamily="18" charset="0"/>
                <a:cs typeface="Arial" panose="020B0604020202020204" pitchFamily="34" charset="0"/>
              </a:rPr>
              <a:t> Supply chain decisions</a:t>
            </a:r>
          </a:p>
          <a:p>
            <a:pPr algn="l">
              <a:lnSpc>
                <a:spcPct val="150000"/>
              </a:lnSpc>
              <a:spcBef>
                <a:spcPct val="0"/>
              </a:spcBef>
              <a:buFontTx/>
              <a:buChar char="•"/>
              <a:tabLst>
                <a:tab pos="0" algn="l"/>
              </a:tabLst>
            </a:pPr>
            <a:r>
              <a:rPr lang="en-US" altLang="en-US" sz="2800" dirty="0">
                <a:solidFill>
                  <a:schemeClr val="tx1"/>
                </a:solidFill>
                <a:ea typeface="Times New Roman" panose="02020603050405020304" pitchFamily="18" charset="0"/>
                <a:cs typeface="Arial" panose="020B0604020202020204" pitchFamily="34" charset="0"/>
              </a:rPr>
              <a:t> Supply chain challenges</a:t>
            </a:r>
          </a:p>
        </p:txBody>
      </p:sp>
      <p:pic>
        <p:nvPicPr>
          <p:cNvPr id="2" name="Picture 1"/>
          <p:cNvPicPr>
            <a:picLocks noChangeAspect="1"/>
          </p:cNvPicPr>
          <p:nvPr/>
        </p:nvPicPr>
        <p:blipFill>
          <a:blip r:embed="rId2"/>
          <a:stretch>
            <a:fillRect/>
          </a:stretch>
        </p:blipFill>
        <p:spPr>
          <a:xfrm>
            <a:off x="5019916" y="4161183"/>
            <a:ext cx="3444172" cy="2583129"/>
          </a:xfrm>
          <a:prstGeom prst="rect">
            <a:avLst/>
          </a:prstGeom>
        </p:spPr>
      </p:pic>
    </p:spTree>
    <p:extLst>
      <p:ext uri="{BB962C8B-B14F-4D97-AF65-F5344CB8AC3E}">
        <p14:creationId xmlns:p14="http://schemas.microsoft.com/office/powerpoint/2010/main" val="4219744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7813"/>
          </a:xfrm>
        </p:spPr>
        <p:txBody>
          <a:bodyPr/>
          <a:lstStyle/>
          <a:p>
            <a:r>
              <a:rPr lang="en-IN" b="1" u="sng" dirty="0">
                <a:solidFill>
                  <a:srgbClr val="A50021"/>
                </a:solidFill>
              </a:rPr>
              <a:t>Extended Supply Chain</a:t>
            </a:r>
          </a:p>
        </p:txBody>
      </p:sp>
      <p:sp>
        <p:nvSpPr>
          <p:cNvPr id="3" name="Content Placeholder 2"/>
          <p:cNvSpPr>
            <a:spLocks noGrp="1"/>
          </p:cNvSpPr>
          <p:nvPr>
            <p:ph idx="1"/>
          </p:nvPr>
        </p:nvSpPr>
        <p:spPr>
          <a:xfrm>
            <a:off x="628650" y="1391478"/>
            <a:ext cx="7886700" cy="4785485"/>
          </a:xfrm>
        </p:spPr>
        <p:txBody>
          <a:bodyPr>
            <a:normAutofit fontScale="92500" lnSpcReduction="10000"/>
          </a:bodyPr>
          <a:lstStyle/>
          <a:p>
            <a:r>
              <a:rPr lang="en-IN" dirty="0"/>
              <a:t>Supply Chain of a manufacturing firm has 3 main functions to integrate and manage: </a:t>
            </a:r>
          </a:p>
          <a:p>
            <a:pPr marL="971550" lvl="1" indent="-514350">
              <a:buFont typeface="+mj-lt"/>
              <a:buAutoNum type="arabicParenR"/>
            </a:pPr>
            <a:r>
              <a:rPr lang="en-IN" sz="2600" dirty="0"/>
              <a:t>Buy</a:t>
            </a:r>
          </a:p>
          <a:p>
            <a:pPr marL="971550" lvl="1" indent="-514350">
              <a:buFont typeface="+mj-lt"/>
              <a:buAutoNum type="arabicParenR"/>
            </a:pPr>
            <a:r>
              <a:rPr lang="en-IN" sz="2600" dirty="0"/>
              <a:t>Make </a:t>
            </a:r>
          </a:p>
          <a:p>
            <a:pPr marL="971550" lvl="1" indent="-514350">
              <a:buFont typeface="+mj-lt"/>
              <a:buAutoNum type="arabicParenR"/>
            </a:pPr>
            <a:r>
              <a:rPr lang="en-IN" sz="2600" dirty="0"/>
              <a:t>Distribute</a:t>
            </a:r>
          </a:p>
          <a:p>
            <a:r>
              <a:rPr lang="en-IN" dirty="0"/>
              <a:t>If SC is further extended to look into </a:t>
            </a:r>
          </a:p>
          <a:p>
            <a:pPr lvl="1"/>
            <a:r>
              <a:rPr lang="en-IN" sz="2600" dirty="0"/>
              <a:t>supplier’s suppliers and </a:t>
            </a:r>
          </a:p>
          <a:p>
            <a:pPr lvl="1"/>
            <a:r>
              <a:rPr lang="en-IN" sz="2600" dirty="0"/>
              <a:t>downstream to customer’s customers,</a:t>
            </a:r>
          </a:p>
          <a:p>
            <a:pPr lvl="1"/>
            <a:r>
              <a:rPr lang="en-IN" sz="2600" dirty="0"/>
              <a:t> it is called an </a:t>
            </a:r>
            <a:r>
              <a:rPr lang="en-IN" sz="2600" b="1" dirty="0"/>
              <a:t>Extended SC.</a:t>
            </a:r>
          </a:p>
          <a:p>
            <a:r>
              <a:rPr lang="en-IN" dirty="0"/>
              <a:t>Too complex to control</a:t>
            </a:r>
          </a:p>
          <a:p>
            <a:r>
              <a:rPr lang="en-IN" dirty="0"/>
              <a:t>But if managed properly, results in better control of cost , delivery and end- product quality.</a:t>
            </a:r>
          </a:p>
          <a:p>
            <a:endParaRPr lang="en-IN" dirty="0"/>
          </a:p>
        </p:txBody>
      </p:sp>
    </p:spTree>
    <p:extLst>
      <p:ext uri="{BB962C8B-B14F-4D97-AF65-F5344CB8AC3E}">
        <p14:creationId xmlns:p14="http://schemas.microsoft.com/office/powerpoint/2010/main" val="353194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itle 8"/>
          <p:cNvSpPr>
            <a:spLocks noGrp="1"/>
          </p:cNvSpPr>
          <p:nvPr>
            <p:ph type="ctrTitle"/>
          </p:nvPr>
        </p:nvSpPr>
        <p:spPr>
          <a:xfrm>
            <a:off x="685800" y="685800"/>
            <a:ext cx="7543800" cy="914400"/>
          </a:xfrm>
        </p:spPr>
        <p:txBody>
          <a:bodyPr/>
          <a:lstStyle/>
          <a:p>
            <a:pPr algn="l" eaLnBrk="1" hangingPunct="1"/>
            <a:r>
              <a:rPr lang="en-GB" altLang="en-US" sz="3600" b="1">
                <a:solidFill>
                  <a:srgbClr val="C00000"/>
                </a:solidFill>
                <a:latin typeface="Arial Black" panose="020B0A04020102020204" pitchFamily="34" charset="0"/>
              </a:rPr>
              <a:t>Extended Supply Chain...</a:t>
            </a:r>
            <a:endParaRPr lang="en-US" altLang="en-US" sz="3600">
              <a:solidFill>
                <a:srgbClr val="C00000"/>
              </a:solidFill>
              <a:latin typeface="Arial Black" panose="020B0A04020102020204" pitchFamily="34" charset="0"/>
            </a:endParaRPr>
          </a:p>
        </p:txBody>
      </p:sp>
      <p:pic>
        <p:nvPicPr>
          <p:cNvPr id="922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11" y="1600200"/>
            <a:ext cx="8612855" cy="436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877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rgbClr val="A50021"/>
                </a:solidFill>
              </a:rPr>
              <a:t>Supply Chain Linkages</a:t>
            </a:r>
          </a:p>
        </p:txBody>
      </p:sp>
      <p:sp>
        <p:nvSpPr>
          <p:cNvPr id="3" name="Content Placeholder 2"/>
          <p:cNvSpPr>
            <a:spLocks noGrp="1"/>
          </p:cNvSpPr>
          <p:nvPr>
            <p:ph idx="1"/>
          </p:nvPr>
        </p:nvSpPr>
        <p:spPr>
          <a:xfrm>
            <a:off x="628650" y="2438399"/>
            <a:ext cx="7886700" cy="3738563"/>
          </a:xfrm>
        </p:spPr>
        <p:txBody>
          <a:bodyPr/>
          <a:lstStyle/>
          <a:p>
            <a:r>
              <a:rPr lang="en-IN" dirty="0"/>
              <a:t>Between Procurement and Manufacturing</a:t>
            </a:r>
          </a:p>
          <a:p>
            <a:r>
              <a:rPr lang="en-IN" dirty="0"/>
              <a:t>Between Manufacturing and Distribution</a:t>
            </a:r>
          </a:p>
          <a:p>
            <a:endParaRPr lang="en-IN" dirty="0"/>
          </a:p>
          <a:p>
            <a:endParaRPr lang="en-IN" dirty="0"/>
          </a:p>
        </p:txBody>
      </p:sp>
    </p:spTree>
    <p:extLst>
      <p:ext uri="{BB962C8B-B14F-4D97-AF65-F5344CB8AC3E}">
        <p14:creationId xmlns:p14="http://schemas.microsoft.com/office/powerpoint/2010/main" val="363676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8"/>
          <p:cNvSpPr>
            <a:spLocks noGrp="1"/>
          </p:cNvSpPr>
          <p:nvPr>
            <p:ph type="ctrTitle"/>
          </p:nvPr>
        </p:nvSpPr>
        <p:spPr>
          <a:xfrm>
            <a:off x="723900" y="114300"/>
            <a:ext cx="7696200" cy="990600"/>
          </a:xfrm>
        </p:spPr>
        <p:txBody>
          <a:bodyPr/>
          <a:lstStyle/>
          <a:p>
            <a:pPr algn="l" eaLnBrk="1" hangingPunct="1"/>
            <a:r>
              <a:rPr lang="en-US" altLang="en-US" sz="3600" dirty="0">
                <a:solidFill>
                  <a:srgbClr val="C00000"/>
                </a:solidFill>
                <a:latin typeface="Arial Black" panose="020B0A04020102020204" pitchFamily="34" charset="0"/>
              </a:rPr>
              <a:t>Supply Chain Linkages</a:t>
            </a:r>
          </a:p>
        </p:txBody>
      </p:sp>
      <p:pic>
        <p:nvPicPr>
          <p:cNvPr id="8198"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1219200"/>
            <a:ext cx="7924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cs typeface="Arial" panose="020B0604020202020204" pitchFamily="34" charset="0"/>
              </a:defRPr>
            </a:lvl1pPr>
            <a:lvl2pPr marL="742950" indent="-285750" algn="l" eaLnBrk="0" hangingPunct="0">
              <a:defRPr>
                <a:solidFill>
                  <a:schemeClr val="tx1"/>
                </a:solidFill>
                <a:latin typeface="Arial" panose="020B0604020202020204" pitchFamily="34" charset="0"/>
                <a:cs typeface="Arial" panose="020B0604020202020204" pitchFamily="34" charset="0"/>
              </a:defRPr>
            </a:lvl2pPr>
            <a:lvl3pPr marL="1143000" indent="-228600" algn="l" eaLnBrk="0" hangingPunct="0">
              <a:defRPr>
                <a:solidFill>
                  <a:schemeClr val="tx1"/>
                </a:solidFill>
                <a:latin typeface="Arial" panose="020B0604020202020204" pitchFamily="34" charset="0"/>
                <a:cs typeface="Arial" panose="020B0604020202020204" pitchFamily="34" charset="0"/>
              </a:defRPr>
            </a:lvl3pPr>
            <a:lvl4pPr marL="1600200" indent="-228600" algn="l" eaLnBrk="0" hangingPunct="0">
              <a:defRPr>
                <a:solidFill>
                  <a:schemeClr val="tx1"/>
                </a:solidFill>
                <a:latin typeface="Arial" panose="020B0604020202020204" pitchFamily="34" charset="0"/>
                <a:cs typeface="Arial" panose="020B0604020202020204" pitchFamily="34" charset="0"/>
              </a:defRPr>
            </a:lvl4pPr>
            <a:lvl5pPr marL="2057400" indent="-228600" algn="l"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baseline="0"/>
          </a:p>
        </p:txBody>
      </p:sp>
      <p:sp>
        <p:nvSpPr>
          <p:cNvPr id="2" name="Rectangle: Rounded Corners 1"/>
          <p:cNvSpPr/>
          <p:nvPr/>
        </p:nvSpPr>
        <p:spPr>
          <a:xfrm>
            <a:off x="723900" y="4907031"/>
            <a:ext cx="3074505"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IN" dirty="0"/>
              <a:t>C0-Makership</a:t>
            </a:r>
          </a:p>
          <a:p>
            <a:pPr marL="285750" indent="-285750">
              <a:buFont typeface="Wingdings" panose="05000000000000000000" pitchFamily="2" charset="2"/>
              <a:buChar char="Ø"/>
            </a:pPr>
            <a:r>
              <a:rPr lang="en-IN" dirty="0"/>
              <a:t>JIT Manufacturing</a:t>
            </a:r>
          </a:p>
          <a:p>
            <a:pPr marL="285750" indent="-285750">
              <a:buFont typeface="Wingdings" panose="05000000000000000000" pitchFamily="2" charset="2"/>
              <a:buChar char="Ø"/>
            </a:pPr>
            <a:r>
              <a:rPr lang="en-IN" dirty="0"/>
              <a:t>Trade off of Inventory and Transportation cost</a:t>
            </a:r>
          </a:p>
          <a:p>
            <a:pPr marL="285750" indent="-285750">
              <a:buFont typeface="Wingdings" panose="05000000000000000000" pitchFamily="2" charset="2"/>
              <a:buChar char="Ø"/>
            </a:pPr>
            <a:r>
              <a:rPr lang="en-IN" dirty="0"/>
              <a:t> Asian Paints</a:t>
            </a:r>
          </a:p>
          <a:p>
            <a:pPr algn="ctr"/>
            <a:endParaRPr lang="en-IN" dirty="0"/>
          </a:p>
        </p:txBody>
      </p:sp>
      <p:sp>
        <p:nvSpPr>
          <p:cNvPr id="3" name="Rectangle: Rounded Corners 2"/>
          <p:cNvSpPr/>
          <p:nvPr/>
        </p:nvSpPr>
        <p:spPr>
          <a:xfrm>
            <a:off x="4215847" y="4830417"/>
            <a:ext cx="4530588" cy="1867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IN" dirty="0"/>
              <a:t>Demand </a:t>
            </a:r>
            <a:r>
              <a:rPr lang="en-IN" dirty="0" err="1"/>
              <a:t>Mgmt</a:t>
            </a:r>
            <a:endParaRPr lang="en-IN" dirty="0"/>
          </a:p>
          <a:p>
            <a:pPr marL="285750" indent="-285750">
              <a:buFont typeface="Wingdings" panose="05000000000000000000" pitchFamily="2" charset="2"/>
              <a:buChar char="Ø"/>
            </a:pPr>
            <a:r>
              <a:rPr lang="en-IN" dirty="0"/>
              <a:t>Not always dependent on forecast</a:t>
            </a:r>
          </a:p>
          <a:p>
            <a:pPr marL="285750" indent="-285750">
              <a:buFont typeface="Wingdings" panose="05000000000000000000" pitchFamily="2" charset="2"/>
              <a:buChar char="Ø"/>
            </a:pPr>
            <a:r>
              <a:rPr lang="en-IN" dirty="0"/>
              <a:t>Customer actual usage </a:t>
            </a:r>
          </a:p>
          <a:p>
            <a:pPr marL="285750" indent="-285750">
              <a:buFont typeface="Wingdings" panose="05000000000000000000" pitchFamily="2" charset="2"/>
              <a:buChar char="Ø"/>
            </a:pPr>
            <a:r>
              <a:rPr lang="en-IN" dirty="0"/>
              <a:t>Production schedule and inventory status</a:t>
            </a:r>
          </a:p>
          <a:p>
            <a:pPr marL="285750" indent="-285750">
              <a:buFont typeface="Wingdings" panose="05000000000000000000" pitchFamily="2" charset="2"/>
              <a:buChar char="Ø"/>
            </a:pPr>
            <a:r>
              <a:rPr lang="en-IN" dirty="0"/>
              <a:t>Promotion plan</a:t>
            </a:r>
          </a:p>
          <a:p>
            <a:pPr marL="285750" indent="-285750" algn="ctr">
              <a:buFont typeface="Wingdings" panose="05000000000000000000" pitchFamily="2" charset="2"/>
              <a:buChar char="Ø"/>
            </a:pPr>
            <a:endParaRPr lang="en-IN" dirty="0"/>
          </a:p>
        </p:txBody>
      </p:sp>
    </p:spTree>
    <p:extLst>
      <p:ext uri="{BB962C8B-B14F-4D97-AF65-F5344CB8AC3E}">
        <p14:creationId xmlns:p14="http://schemas.microsoft.com/office/powerpoint/2010/main" val="2345482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8057"/>
          </a:xfrm>
        </p:spPr>
        <p:txBody>
          <a:bodyPr/>
          <a:lstStyle/>
          <a:p>
            <a:r>
              <a:rPr lang="en-IN" b="1" u="sng" dirty="0">
                <a:solidFill>
                  <a:srgbClr val="A50021"/>
                </a:solidFill>
              </a:rPr>
              <a:t>Supply Chain Integration</a:t>
            </a:r>
          </a:p>
        </p:txBody>
      </p:sp>
      <p:sp>
        <p:nvSpPr>
          <p:cNvPr id="3" name="Content Placeholder 2"/>
          <p:cNvSpPr>
            <a:spLocks noGrp="1"/>
          </p:cNvSpPr>
          <p:nvPr>
            <p:ph idx="1"/>
          </p:nvPr>
        </p:nvSpPr>
        <p:spPr>
          <a:xfrm>
            <a:off x="628650" y="1272210"/>
            <a:ext cx="7886700" cy="5247860"/>
          </a:xfrm>
        </p:spPr>
        <p:txBody>
          <a:bodyPr>
            <a:normAutofit lnSpcReduction="10000"/>
          </a:bodyPr>
          <a:lstStyle/>
          <a:p>
            <a:r>
              <a:rPr lang="en-IN" dirty="0"/>
              <a:t>Today is a competitive world</a:t>
            </a:r>
          </a:p>
          <a:p>
            <a:r>
              <a:rPr lang="en-IN" dirty="0"/>
              <a:t>Company cannot survive on its own</a:t>
            </a:r>
          </a:p>
          <a:p>
            <a:r>
              <a:rPr lang="en-IN" dirty="0"/>
              <a:t>Can grow with the help of suppliers and their co-operation</a:t>
            </a:r>
          </a:p>
          <a:p>
            <a:r>
              <a:rPr lang="en-IN" dirty="0"/>
              <a:t>Proper information flow to manufacturer</a:t>
            </a:r>
          </a:p>
          <a:p>
            <a:r>
              <a:rPr lang="en-IN" dirty="0"/>
              <a:t>Uncertainty can be handled with accurate market feedback</a:t>
            </a:r>
          </a:p>
          <a:p>
            <a:r>
              <a:rPr lang="en-IN" dirty="0"/>
              <a:t>Decision making nodes in chain to join hands to </a:t>
            </a:r>
          </a:p>
          <a:p>
            <a:pPr lvl="3">
              <a:buFont typeface="Wingdings" panose="05000000000000000000" pitchFamily="2" charset="2"/>
              <a:buChar char="Ø"/>
            </a:pPr>
            <a:r>
              <a:rPr lang="en-IN" sz="2200" dirty="0"/>
              <a:t>Improve quality</a:t>
            </a:r>
          </a:p>
          <a:p>
            <a:pPr lvl="3">
              <a:buFont typeface="Wingdings" panose="05000000000000000000" pitchFamily="2" charset="2"/>
              <a:buChar char="Ø"/>
            </a:pPr>
            <a:r>
              <a:rPr lang="en-IN" sz="2200" dirty="0"/>
              <a:t>Reduce costs</a:t>
            </a:r>
          </a:p>
          <a:p>
            <a:pPr lvl="3">
              <a:buFont typeface="Wingdings" panose="05000000000000000000" pitchFamily="2" charset="2"/>
              <a:buChar char="Ø"/>
            </a:pPr>
            <a:r>
              <a:rPr lang="en-IN" sz="2200" dirty="0"/>
              <a:t>Reduce lead times</a:t>
            </a:r>
          </a:p>
          <a:p>
            <a:pPr lvl="3">
              <a:buFont typeface="Wingdings" panose="05000000000000000000" pitchFamily="2" charset="2"/>
              <a:buChar char="Ø"/>
            </a:pPr>
            <a:r>
              <a:rPr lang="en-IN" sz="2200" dirty="0"/>
              <a:t>Enhance information sharing</a:t>
            </a:r>
          </a:p>
          <a:p>
            <a:endParaRPr lang="en-IN" dirty="0"/>
          </a:p>
        </p:txBody>
      </p:sp>
    </p:spTree>
    <p:extLst>
      <p:ext uri="{BB962C8B-B14F-4D97-AF65-F5344CB8AC3E}">
        <p14:creationId xmlns:p14="http://schemas.microsoft.com/office/powerpoint/2010/main" val="2331235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a:p>
            <a:endParaRPr lang="en-IN" dirty="0"/>
          </a:p>
          <a:p>
            <a:endParaRPr lang="en-IN" dirty="0"/>
          </a:p>
          <a:p>
            <a:r>
              <a:rPr lang="en-IN" dirty="0"/>
              <a:t>Video: </a:t>
            </a:r>
            <a:r>
              <a:rPr lang="en-IN" dirty="0" err="1"/>
              <a:t>Color</a:t>
            </a:r>
            <a:r>
              <a:rPr lang="en-IN" dirty="0"/>
              <a:t> Ideas, by Asian Paints</a:t>
            </a:r>
          </a:p>
          <a:p>
            <a:endParaRPr lang="en-IN" dirty="0"/>
          </a:p>
        </p:txBody>
      </p:sp>
    </p:spTree>
    <p:extLst>
      <p:ext uri="{BB962C8B-B14F-4D97-AF65-F5344CB8AC3E}">
        <p14:creationId xmlns:p14="http://schemas.microsoft.com/office/powerpoint/2010/main" val="164110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itle 8"/>
          <p:cNvSpPr>
            <a:spLocks noGrp="1"/>
          </p:cNvSpPr>
          <p:nvPr>
            <p:ph type="ctrTitle"/>
          </p:nvPr>
        </p:nvSpPr>
        <p:spPr>
          <a:xfrm>
            <a:off x="762000" y="590550"/>
            <a:ext cx="6019800" cy="1162050"/>
          </a:xfrm>
        </p:spPr>
        <p:txBody>
          <a:bodyPr/>
          <a:lstStyle/>
          <a:p>
            <a:pPr algn="l" eaLnBrk="1" hangingPunct="1"/>
            <a:r>
              <a:rPr lang="en-US" altLang="en-US" sz="3600">
                <a:solidFill>
                  <a:srgbClr val="C00000"/>
                </a:solidFill>
                <a:latin typeface="Arial Black" panose="020B0A04020102020204" pitchFamily="34" charset="0"/>
              </a:rPr>
              <a:t>Objectives of SCM</a:t>
            </a:r>
          </a:p>
        </p:txBody>
      </p:sp>
      <p:sp>
        <p:nvSpPr>
          <p:cNvPr id="10" name="Subtitle 9"/>
          <p:cNvSpPr>
            <a:spLocks noGrp="1"/>
          </p:cNvSpPr>
          <p:nvPr>
            <p:ph type="subTitle" idx="1"/>
          </p:nvPr>
        </p:nvSpPr>
        <p:spPr>
          <a:xfrm>
            <a:off x="762000" y="1981200"/>
            <a:ext cx="8001000" cy="3581400"/>
          </a:xfrm>
        </p:spPr>
        <p:txBody>
          <a:bodyPr>
            <a:normAutofit/>
          </a:bodyPr>
          <a:lstStyle/>
          <a:p>
            <a:pPr algn="l" eaLnBrk="1" hangingPunct="1">
              <a:lnSpc>
                <a:spcPct val="87000"/>
              </a:lnSpc>
              <a:spcBef>
                <a:spcPct val="0"/>
              </a:spcBef>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800" dirty="0">
                <a:solidFill>
                  <a:schemeClr val="tx1"/>
                </a:solidFill>
                <a:ea typeface="msgothic"/>
                <a:cs typeface="msgothic"/>
              </a:rPr>
              <a:t>•  Improvement – cost and quality</a:t>
            </a:r>
          </a:p>
          <a:p>
            <a:pPr algn="l" eaLnBrk="1" hangingPunct="1">
              <a:lnSpc>
                <a:spcPct val="88000"/>
              </a:lnSpc>
              <a:spcBef>
                <a:spcPct val="0"/>
              </a:spcBef>
              <a:buFont typeface="Wingdings" panose="05000000000000000000"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2800" dirty="0">
              <a:solidFill>
                <a:schemeClr val="tx1"/>
              </a:solidFill>
              <a:ea typeface="msgothic"/>
              <a:cs typeface="msgothic"/>
            </a:endParaRPr>
          </a:p>
          <a:p>
            <a:pPr algn="l" eaLnBrk="1" hangingPunct="1">
              <a:lnSpc>
                <a:spcPct val="88000"/>
              </a:lnSpc>
              <a:spcBef>
                <a:spcPct val="0"/>
              </a:spcBef>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800" dirty="0">
                <a:solidFill>
                  <a:schemeClr val="tx1"/>
                </a:solidFill>
                <a:ea typeface="msgothic"/>
                <a:cs typeface="msgothic"/>
              </a:rPr>
              <a:t>•  Shortening performance cycle </a:t>
            </a:r>
          </a:p>
          <a:p>
            <a:pPr algn="l" eaLnBrk="1" hangingPunct="1">
              <a:lnSpc>
                <a:spcPct val="88000"/>
              </a:lnSpc>
              <a:spcBef>
                <a:spcPct val="0"/>
              </a:spcBef>
              <a:buFont typeface="Wingdings" panose="05000000000000000000"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2800" dirty="0">
              <a:solidFill>
                <a:schemeClr val="tx1"/>
              </a:solidFill>
              <a:ea typeface="msgothic"/>
              <a:cs typeface="msgothic"/>
            </a:endParaRPr>
          </a:p>
          <a:p>
            <a:pPr algn="l" eaLnBrk="1" hangingPunct="1">
              <a:lnSpc>
                <a:spcPct val="88000"/>
              </a:lnSpc>
              <a:spcBef>
                <a:spcPct val="0"/>
              </a:spcBef>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800" dirty="0">
                <a:solidFill>
                  <a:schemeClr val="tx1"/>
                </a:solidFill>
                <a:ea typeface="msgothic"/>
                <a:cs typeface="msgothic"/>
              </a:rPr>
              <a:t>•  Speed to market</a:t>
            </a:r>
          </a:p>
          <a:p>
            <a:pPr algn="l" eaLnBrk="1" hangingPunct="1">
              <a:lnSpc>
                <a:spcPct val="88000"/>
              </a:lnSpc>
              <a:spcBef>
                <a:spcPct val="0"/>
              </a:spcBef>
              <a:buFont typeface="Wingdings" panose="05000000000000000000"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2800" dirty="0">
              <a:solidFill>
                <a:schemeClr val="tx1"/>
              </a:solidFill>
              <a:ea typeface="msgothic"/>
              <a:cs typeface="msgothic"/>
            </a:endParaRPr>
          </a:p>
          <a:p>
            <a:pPr algn="l" eaLnBrk="1" hangingPunct="1">
              <a:lnSpc>
                <a:spcPct val="88000"/>
              </a:lnSpc>
              <a:spcBef>
                <a:spcPct val="0"/>
              </a:spcBef>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800" dirty="0">
                <a:solidFill>
                  <a:schemeClr val="tx1"/>
                </a:solidFill>
                <a:ea typeface="msgothic"/>
                <a:cs typeface="msgothic"/>
              </a:rPr>
              <a:t>•  Flexibility – volumes and variety</a:t>
            </a:r>
          </a:p>
          <a:p>
            <a:pPr algn="l" eaLnBrk="1" hangingPunct="1">
              <a:lnSpc>
                <a:spcPct val="88000"/>
              </a:lnSpc>
              <a:spcBef>
                <a:spcPct val="0"/>
              </a:spcBef>
              <a:buFont typeface="Wingdings" panose="05000000000000000000"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2800" dirty="0">
              <a:solidFill>
                <a:schemeClr val="tx1"/>
              </a:solidFill>
              <a:ea typeface="msgothic"/>
              <a:cs typeface="msgothic"/>
            </a:endParaRPr>
          </a:p>
          <a:p>
            <a:pPr algn="l" eaLnBrk="1" hangingPunct="1">
              <a:lnSpc>
                <a:spcPct val="88000"/>
              </a:lnSpc>
              <a:spcBef>
                <a:spcPct val="0"/>
              </a:spcBef>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800" dirty="0">
                <a:solidFill>
                  <a:schemeClr val="tx1"/>
                </a:solidFill>
                <a:ea typeface="msgothic"/>
                <a:cs typeface="msgothic"/>
              </a:rPr>
              <a:t>•  Demand management </a:t>
            </a:r>
          </a:p>
          <a:p>
            <a:pPr algn="l" eaLnBrk="1" hangingPunct="1">
              <a:lnSpc>
                <a:spcPct val="90000"/>
              </a:lnSpc>
              <a:buFont typeface="Wingdings" panose="05000000000000000000"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800" dirty="0">
              <a:solidFill>
                <a:schemeClr val="tx1"/>
              </a:solidFill>
            </a:endParaRPr>
          </a:p>
        </p:txBody>
      </p:sp>
    </p:spTree>
    <p:extLst>
      <p:ext uri="{BB962C8B-B14F-4D97-AF65-F5344CB8AC3E}">
        <p14:creationId xmlns:p14="http://schemas.microsoft.com/office/powerpoint/2010/main" val="3791125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itle 8"/>
          <p:cNvSpPr>
            <a:spLocks noGrp="1"/>
          </p:cNvSpPr>
          <p:nvPr>
            <p:ph type="ctrTitle"/>
          </p:nvPr>
        </p:nvSpPr>
        <p:spPr>
          <a:xfrm>
            <a:off x="762000" y="590550"/>
            <a:ext cx="6019800" cy="1162050"/>
          </a:xfrm>
        </p:spPr>
        <p:txBody>
          <a:bodyPr/>
          <a:lstStyle/>
          <a:p>
            <a:pPr algn="l" eaLnBrk="1" hangingPunct="1"/>
            <a:r>
              <a:rPr lang="en-US" altLang="en-US" sz="3600">
                <a:solidFill>
                  <a:srgbClr val="C00000"/>
                </a:solidFill>
                <a:latin typeface="Arial Black" panose="020B0A04020102020204" pitchFamily="34" charset="0"/>
              </a:rPr>
              <a:t>Objectives of SCM</a:t>
            </a:r>
          </a:p>
        </p:txBody>
      </p:sp>
      <p:sp>
        <p:nvSpPr>
          <p:cNvPr id="10" name="Subtitle 9"/>
          <p:cNvSpPr>
            <a:spLocks noGrp="1"/>
          </p:cNvSpPr>
          <p:nvPr>
            <p:ph type="subTitle" idx="1"/>
          </p:nvPr>
        </p:nvSpPr>
        <p:spPr>
          <a:xfrm>
            <a:off x="762000" y="1981200"/>
            <a:ext cx="8001000" cy="3581400"/>
          </a:xfrm>
        </p:spPr>
        <p:txBody>
          <a:bodyPr>
            <a:normAutofit fontScale="70000" lnSpcReduction="20000"/>
          </a:bodyPr>
          <a:lstStyle/>
          <a:p>
            <a:pPr marL="457200" indent="-457200" algn="l">
              <a:lnSpc>
                <a:spcPct val="87000"/>
              </a:lnSpc>
              <a:spcBef>
                <a:spcPct val="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800" dirty="0">
                <a:ea typeface="msgothic"/>
                <a:cs typeface="msgothic"/>
              </a:rPr>
              <a:t>Maximise </a:t>
            </a:r>
            <a:r>
              <a:rPr lang="en-IN" altLang="en-US" sz="2800" b="1" dirty="0">
                <a:ea typeface="msgothic"/>
                <a:cs typeface="msgothic"/>
              </a:rPr>
              <a:t>overall value created</a:t>
            </a:r>
            <a:r>
              <a:rPr lang="en-IN" altLang="en-US" sz="2800" dirty="0">
                <a:ea typeface="msgothic"/>
                <a:cs typeface="msgothic"/>
              </a:rPr>
              <a:t>.</a:t>
            </a:r>
          </a:p>
          <a:p>
            <a:pPr marL="457200" indent="-457200" algn="l">
              <a:lnSpc>
                <a:spcPct val="87000"/>
              </a:lnSpc>
              <a:spcBef>
                <a:spcPct val="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IN" altLang="en-US" sz="2800" dirty="0">
              <a:ea typeface="msgothic"/>
              <a:cs typeface="msgothic"/>
            </a:endParaRPr>
          </a:p>
          <a:p>
            <a:pPr marL="457200" indent="-457200" algn="l">
              <a:lnSpc>
                <a:spcPct val="87000"/>
              </a:lnSpc>
              <a:spcBef>
                <a:spcPct val="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800" dirty="0">
                <a:ea typeface="msgothic"/>
                <a:cs typeface="msgothic"/>
              </a:rPr>
              <a:t>Supply chain value : difference between what the final product is worth to the customer and the efforts the supply chain expands in filling the customer's request.</a:t>
            </a:r>
          </a:p>
          <a:p>
            <a:pPr marL="457200" indent="-457200" algn="l">
              <a:lnSpc>
                <a:spcPct val="87000"/>
              </a:lnSpc>
              <a:spcBef>
                <a:spcPct val="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IN" altLang="en-US" sz="2800" dirty="0">
              <a:ea typeface="msgothic"/>
              <a:cs typeface="msgothic"/>
            </a:endParaRPr>
          </a:p>
          <a:p>
            <a:pPr marL="457200" indent="-457200" algn="l">
              <a:lnSpc>
                <a:spcPct val="87000"/>
              </a:lnSpc>
              <a:spcBef>
                <a:spcPct val="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800" dirty="0">
                <a:ea typeface="msgothic"/>
                <a:cs typeface="msgothic"/>
              </a:rPr>
              <a:t>Value is correlated to supply chain profitability. To maximise the </a:t>
            </a:r>
            <a:r>
              <a:rPr lang="en-IN" altLang="en-US" sz="2800" b="1" dirty="0">
                <a:ea typeface="msgothic"/>
                <a:cs typeface="msgothic"/>
              </a:rPr>
              <a:t>supply chain profitability </a:t>
            </a:r>
            <a:r>
              <a:rPr lang="en-IN" altLang="en-US" sz="2800" dirty="0">
                <a:ea typeface="msgothic"/>
                <a:cs typeface="msgothic"/>
              </a:rPr>
              <a:t>( difference between revenue generated from the customer and the overall cost across the supply chain.</a:t>
            </a:r>
          </a:p>
          <a:p>
            <a:pPr marL="457200" indent="-457200" algn="l">
              <a:lnSpc>
                <a:spcPct val="87000"/>
              </a:lnSpc>
              <a:spcBef>
                <a:spcPct val="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800" dirty="0">
                <a:solidFill>
                  <a:schemeClr val="tx1"/>
                </a:solidFill>
              </a:rPr>
              <a:t>To reduce the </a:t>
            </a:r>
            <a:r>
              <a:rPr lang="en-IN" altLang="en-US" sz="2800" b="1" dirty="0">
                <a:solidFill>
                  <a:schemeClr val="tx1"/>
                </a:solidFill>
              </a:rPr>
              <a:t>supply chain cost to minimum</a:t>
            </a:r>
            <a:r>
              <a:rPr lang="en-IN" altLang="en-US" sz="2800" dirty="0">
                <a:solidFill>
                  <a:schemeClr val="tx1"/>
                </a:solidFill>
              </a:rPr>
              <a:t>.</a:t>
            </a:r>
          </a:p>
          <a:p>
            <a:pPr marL="457200" indent="-457200" algn="l">
              <a:lnSpc>
                <a:spcPct val="87000"/>
              </a:lnSpc>
              <a:spcBef>
                <a:spcPct val="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800" dirty="0"/>
              <a:t>Sources of supply chain revenue : customer</a:t>
            </a:r>
          </a:p>
          <a:p>
            <a:pPr marL="457200" indent="-457200" algn="l">
              <a:lnSpc>
                <a:spcPct val="87000"/>
              </a:lnSpc>
              <a:spcBef>
                <a:spcPct val="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800" dirty="0"/>
              <a:t>Sources of supply chain cost: flows of </a:t>
            </a:r>
            <a:r>
              <a:rPr lang="en-IN" altLang="en-US" sz="2800" dirty="0" err="1"/>
              <a:t>information,Products</a:t>
            </a:r>
            <a:r>
              <a:rPr lang="en-IN" altLang="en-US" sz="2800" dirty="0"/>
              <a:t> or funds between stages of the supply chain.</a:t>
            </a:r>
          </a:p>
          <a:p>
            <a:pPr marL="457200" indent="-457200" algn="l">
              <a:lnSpc>
                <a:spcPct val="87000"/>
              </a:lnSpc>
              <a:spcBef>
                <a:spcPct val="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altLang="en-US" sz="2800" dirty="0"/>
              <a:t>Supply chain management is the management of flows between and among supply chain stages to maximize total supply chain profitability.</a:t>
            </a:r>
            <a:endParaRPr lang="en-US" altLang="en-US" sz="2800" dirty="0">
              <a:solidFill>
                <a:schemeClr val="tx1"/>
              </a:solidFill>
            </a:endParaRPr>
          </a:p>
        </p:txBody>
      </p:sp>
    </p:spTree>
    <p:extLst>
      <p:ext uri="{BB962C8B-B14F-4D97-AF65-F5344CB8AC3E}">
        <p14:creationId xmlns:p14="http://schemas.microsoft.com/office/powerpoint/2010/main" val="196923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114413"/>
            <a:ext cx="6726307" cy="1325563"/>
          </a:xfrm>
        </p:spPr>
        <p:txBody>
          <a:bodyPr/>
          <a:lstStyle/>
          <a:p>
            <a:r>
              <a:rPr lang="en-IN" b="1" u="sng" dirty="0">
                <a:solidFill>
                  <a:schemeClr val="accent2">
                    <a:lumMod val="50000"/>
                  </a:schemeClr>
                </a:solidFill>
                <a:latin typeface="Times New Roman" panose="02020603050405020304" pitchFamily="18" charset="0"/>
                <a:cs typeface="Times New Roman" panose="02020603050405020304" pitchFamily="18" charset="0"/>
              </a:rPr>
              <a:t>Decisions in SCM</a:t>
            </a:r>
          </a:p>
        </p:txBody>
      </p:sp>
    </p:spTree>
    <p:extLst>
      <p:ext uri="{BB962C8B-B14F-4D97-AF65-F5344CB8AC3E}">
        <p14:creationId xmlns:p14="http://schemas.microsoft.com/office/powerpoint/2010/main" val="3130915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8"/>
          <p:cNvSpPr>
            <a:spLocks noGrp="1"/>
          </p:cNvSpPr>
          <p:nvPr>
            <p:ph type="ctrTitle"/>
          </p:nvPr>
        </p:nvSpPr>
        <p:spPr>
          <a:xfrm>
            <a:off x="990600" y="533400"/>
            <a:ext cx="7162800" cy="1146175"/>
          </a:xfrm>
        </p:spPr>
        <p:txBody>
          <a:bodyPr/>
          <a:lstStyle/>
          <a:p>
            <a:pPr algn="l" eaLnBrk="1" hangingPunct="1"/>
            <a:r>
              <a:rPr lang="en-US" altLang="en-US" sz="3600" dirty="0">
                <a:solidFill>
                  <a:srgbClr val="C00000"/>
                </a:solidFill>
                <a:latin typeface="Arial Black" panose="020B0A04020102020204" pitchFamily="34" charset="0"/>
              </a:rPr>
              <a:t>Decisions in SCM</a:t>
            </a:r>
          </a:p>
        </p:txBody>
      </p:sp>
      <p:sp>
        <p:nvSpPr>
          <p:cNvPr id="10" name="Subtitle 9"/>
          <p:cNvSpPr>
            <a:spLocks noGrp="1"/>
          </p:cNvSpPr>
          <p:nvPr>
            <p:ph type="subTitle" idx="1"/>
          </p:nvPr>
        </p:nvSpPr>
        <p:spPr>
          <a:xfrm>
            <a:off x="990600" y="1676400"/>
            <a:ext cx="8077200" cy="4267200"/>
          </a:xfrm>
        </p:spPr>
        <p:txBody>
          <a:bodyPr>
            <a:noAutofit/>
          </a:bodyPr>
          <a:lstStyle/>
          <a:p>
            <a:pPr algn="l" eaLnBrk="1" hangingPunct="1">
              <a:spcBef>
                <a:spcPct val="0"/>
              </a:spcBef>
              <a:spcAft>
                <a:spcPts val="12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ltLang="en-US" sz="2800" dirty="0">
                <a:solidFill>
                  <a:schemeClr val="tx1"/>
                </a:solidFill>
                <a:ea typeface="msgothic"/>
                <a:cs typeface="msgothic"/>
              </a:rPr>
              <a:t>• </a:t>
            </a:r>
            <a:r>
              <a:rPr lang="en-GB" altLang="en-US" sz="2800" dirty="0">
                <a:solidFill>
                  <a:schemeClr val="tx1"/>
                </a:solidFill>
              </a:rPr>
              <a:t>Network</a:t>
            </a:r>
          </a:p>
          <a:p>
            <a:pPr algn="l" eaLnBrk="1" hangingPunct="1">
              <a:spcBef>
                <a:spcPct val="25000"/>
              </a:spcBef>
              <a:spcAft>
                <a:spcPts val="12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ltLang="en-US" sz="2800" dirty="0">
                <a:solidFill>
                  <a:schemeClr val="tx1"/>
                </a:solidFill>
                <a:ea typeface="msgothic"/>
                <a:cs typeface="msgothic"/>
              </a:rPr>
              <a:t>• </a:t>
            </a:r>
            <a:r>
              <a:rPr lang="en-GB" altLang="en-US" sz="2800" dirty="0">
                <a:solidFill>
                  <a:schemeClr val="tx1"/>
                </a:solidFill>
              </a:rPr>
              <a:t>Vendors</a:t>
            </a:r>
          </a:p>
          <a:p>
            <a:pPr algn="l" eaLnBrk="1" hangingPunct="1">
              <a:spcBef>
                <a:spcPct val="25000"/>
              </a:spcBef>
              <a:spcAft>
                <a:spcPts val="12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ltLang="en-US" sz="2800" dirty="0">
                <a:solidFill>
                  <a:schemeClr val="tx1"/>
                </a:solidFill>
                <a:ea typeface="msgothic"/>
                <a:cs typeface="msgothic"/>
              </a:rPr>
              <a:t>• </a:t>
            </a:r>
            <a:r>
              <a:rPr lang="en-GB" altLang="en-US" sz="2800" dirty="0">
                <a:solidFill>
                  <a:schemeClr val="tx1"/>
                </a:solidFill>
              </a:rPr>
              <a:t>Production</a:t>
            </a:r>
          </a:p>
          <a:p>
            <a:pPr algn="l" eaLnBrk="1" hangingPunct="1">
              <a:spcBef>
                <a:spcPct val="25000"/>
              </a:spcBef>
              <a:spcAft>
                <a:spcPts val="12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ltLang="en-US" sz="2800" dirty="0">
                <a:solidFill>
                  <a:schemeClr val="tx1"/>
                </a:solidFill>
                <a:ea typeface="msgothic"/>
                <a:cs typeface="msgothic"/>
              </a:rPr>
              <a:t>• </a:t>
            </a:r>
            <a:r>
              <a:rPr lang="en-GB" altLang="en-US" sz="2800" dirty="0">
                <a:solidFill>
                  <a:schemeClr val="tx1"/>
                </a:solidFill>
              </a:rPr>
              <a:t>Inventory</a:t>
            </a:r>
          </a:p>
          <a:p>
            <a:pPr algn="l" eaLnBrk="1" hangingPunct="1">
              <a:spcBef>
                <a:spcPct val="25000"/>
              </a:spcBef>
              <a:spcAft>
                <a:spcPts val="12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ltLang="en-US" sz="2800" dirty="0">
                <a:solidFill>
                  <a:schemeClr val="tx1"/>
                </a:solidFill>
                <a:ea typeface="msgothic"/>
                <a:cs typeface="msgothic"/>
              </a:rPr>
              <a:t>• </a:t>
            </a:r>
            <a:r>
              <a:rPr lang="en-GB" altLang="en-US" sz="2800" dirty="0">
                <a:solidFill>
                  <a:schemeClr val="tx1"/>
                </a:solidFill>
              </a:rPr>
              <a:t>Distribution</a:t>
            </a:r>
          </a:p>
          <a:p>
            <a:pPr algn="l" eaLnBrk="1" hangingPunct="1">
              <a:spcBef>
                <a:spcPct val="25000"/>
              </a:spcBef>
              <a:spcAft>
                <a:spcPts val="12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ltLang="en-US" sz="2800" dirty="0">
                <a:solidFill>
                  <a:schemeClr val="tx1"/>
                </a:solidFill>
                <a:ea typeface="msgothic"/>
                <a:cs typeface="msgothic"/>
              </a:rPr>
              <a:t>• </a:t>
            </a:r>
            <a:r>
              <a:rPr lang="en-GB" altLang="en-US" sz="2800" dirty="0">
                <a:solidFill>
                  <a:schemeClr val="tx1"/>
                </a:solidFill>
              </a:rPr>
              <a:t>Information</a:t>
            </a:r>
            <a:endParaRPr lang="en-US" altLang="en-US" sz="2800" dirty="0">
              <a:solidFill>
                <a:schemeClr val="tx1"/>
              </a:solidFill>
            </a:endParaRPr>
          </a:p>
        </p:txBody>
      </p:sp>
    </p:spTree>
    <p:extLst>
      <p:ext uri="{BB962C8B-B14F-4D97-AF65-F5344CB8AC3E}">
        <p14:creationId xmlns:p14="http://schemas.microsoft.com/office/powerpoint/2010/main" val="65626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8"/>
          <p:cNvSpPr>
            <a:spLocks noGrp="1"/>
          </p:cNvSpPr>
          <p:nvPr>
            <p:ph type="ctrTitle"/>
          </p:nvPr>
        </p:nvSpPr>
        <p:spPr>
          <a:xfrm>
            <a:off x="533400" y="762000"/>
            <a:ext cx="7772400" cy="1295400"/>
          </a:xfrm>
        </p:spPr>
        <p:txBody>
          <a:bodyPr/>
          <a:lstStyle/>
          <a:p>
            <a:pPr algn="l" eaLnBrk="1" hangingPunct="1"/>
            <a:r>
              <a:rPr lang="en-US" altLang="en-US" sz="3600">
                <a:solidFill>
                  <a:srgbClr val="C00000"/>
                </a:solidFill>
                <a:latin typeface="Arial Black" panose="020B0A04020102020204" pitchFamily="34" charset="0"/>
              </a:rPr>
              <a:t>Supply, Supply Chain and</a:t>
            </a:r>
            <a:br>
              <a:rPr lang="en-US" altLang="en-US" sz="3600">
                <a:solidFill>
                  <a:srgbClr val="C00000"/>
                </a:solidFill>
                <a:latin typeface="Arial Black" panose="020B0A04020102020204" pitchFamily="34" charset="0"/>
              </a:rPr>
            </a:br>
            <a:r>
              <a:rPr lang="en-US" altLang="en-US" sz="3600">
                <a:solidFill>
                  <a:srgbClr val="C00000"/>
                </a:solidFill>
                <a:latin typeface="Arial Black" panose="020B0A04020102020204" pitchFamily="34" charset="0"/>
              </a:rPr>
              <a:t>Supply Chain Management</a:t>
            </a:r>
          </a:p>
        </p:txBody>
      </p:sp>
      <p:sp>
        <p:nvSpPr>
          <p:cNvPr id="4101" name="Subtitle 9"/>
          <p:cNvSpPr>
            <a:spLocks noGrp="1"/>
          </p:cNvSpPr>
          <p:nvPr>
            <p:ph type="subTitle" idx="1"/>
          </p:nvPr>
        </p:nvSpPr>
        <p:spPr>
          <a:xfrm>
            <a:off x="609600" y="2209800"/>
            <a:ext cx="8077200" cy="3657600"/>
          </a:xfrm>
        </p:spPr>
        <p:txBody>
          <a:bodyPr>
            <a:normAutofit lnSpcReduction="10000"/>
          </a:bodyPr>
          <a:lstStyle/>
          <a:p>
            <a:pPr algn="just" eaLnBrk="1" hangingPunct="1">
              <a:lnSpc>
                <a:spcPct val="80000"/>
              </a:lnSpc>
              <a:spcBef>
                <a:spcPct val="0"/>
              </a:spcBef>
            </a:pPr>
            <a:r>
              <a:rPr lang="en-US" altLang="en-US" sz="2400" dirty="0">
                <a:solidFill>
                  <a:schemeClr val="tx1"/>
                </a:solidFill>
              </a:rPr>
              <a:t>A </a:t>
            </a:r>
            <a:r>
              <a:rPr lang="en-US" altLang="en-US" sz="2400" b="1" dirty="0">
                <a:solidFill>
                  <a:srgbClr val="2603BD"/>
                </a:solidFill>
              </a:rPr>
              <a:t>Supply</a:t>
            </a:r>
            <a:r>
              <a:rPr lang="en-US" altLang="en-US" sz="2400" b="1" dirty="0">
                <a:solidFill>
                  <a:srgbClr val="006600"/>
                </a:solidFill>
              </a:rPr>
              <a:t> </a:t>
            </a:r>
            <a:r>
              <a:rPr lang="en-US" altLang="en-US" sz="2400" dirty="0">
                <a:solidFill>
                  <a:schemeClr val="tx1"/>
                </a:solidFill>
              </a:rPr>
              <a:t>is the quantity of inventory/goods available (in required quantity) for use or the actual replenishment of a product or component. </a:t>
            </a:r>
          </a:p>
          <a:p>
            <a:pPr algn="just" eaLnBrk="1" hangingPunct="1">
              <a:lnSpc>
                <a:spcPct val="80000"/>
              </a:lnSpc>
              <a:spcBef>
                <a:spcPct val="0"/>
              </a:spcBef>
            </a:pPr>
            <a:r>
              <a:rPr lang="en-US" altLang="en-US" sz="2400" dirty="0">
                <a:solidFill>
                  <a:schemeClr val="tx1"/>
                </a:solidFill>
              </a:rPr>
              <a:t> </a:t>
            </a:r>
          </a:p>
          <a:p>
            <a:pPr algn="just" eaLnBrk="1" hangingPunct="1">
              <a:lnSpc>
                <a:spcPct val="80000"/>
              </a:lnSpc>
              <a:spcBef>
                <a:spcPct val="0"/>
              </a:spcBef>
            </a:pPr>
            <a:r>
              <a:rPr lang="en-US" altLang="en-US" sz="2400" dirty="0">
                <a:solidFill>
                  <a:schemeClr val="tx1"/>
                </a:solidFill>
              </a:rPr>
              <a:t>A </a:t>
            </a:r>
            <a:r>
              <a:rPr lang="en-US" altLang="en-US" sz="2400" b="1" dirty="0">
                <a:solidFill>
                  <a:srgbClr val="2603BD"/>
                </a:solidFill>
              </a:rPr>
              <a:t>Supply Chain </a:t>
            </a:r>
            <a:r>
              <a:rPr lang="en-US" altLang="en-US" sz="2400" dirty="0">
                <a:solidFill>
                  <a:schemeClr val="tx1"/>
                </a:solidFill>
              </a:rPr>
              <a:t>is the link</a:t>
            </a:r>
            <a:r>
              <a:rPr lang="en-US" altLang="en-US" sz="2400" i="1" dirty="0">
                <a:solidFill>
                  <a:schemeClr val="tx1"/>
                </a:solidFill>
              </a:rPr>
              <a:t> </a:t>
            </a:r>
            <a:r>
              <a:rPr lang="en-US" altLang="en-US" sz="2400" dirty="0">
                <a:solidFill>
                  <a:schemeClr val="tx1"/>
                </a:solidFill>
              </a:rPr>
              <a:t>connecting set of facilities, companies, demand and supply points and service providers. Chain links suppliers and downstream customers with the flows of products, services, finances.</a:t>
            </a:r>
          </a:p>
          <a:p>
            <a:pPr algn="just" eaLnBrk="1" hangingPunct="1">
              <a:lnSpc>
                <a:spcPct val="80000"/>
              </a:lnSpc>
              <a:spcBef>
                <a:spcPct val="0"/>
              </a:spcBef>
            </a:pPr>
            <a:r>
              <a:rPr lang="en-US" altLang="en-US" sz="2400" dirty="0">
                <a:solidFill>
                  <a:schemeClr val="tx1"/>
                </a:solidFill>
              </a:rPr>
              <a:t> </a:t>
            </a:r>
          </a:p>
          <a:p>
            <a:pPr algn="just" eaLnBrk="1" hangingPunct="1">
              <a:lnSpc>
                <a:spcPct val="80000"/>
              </a:lnSpc>
              <a:spcBef>
                <a:spcPct val="0"/>
              </a:spcBef>
            </a:pPr>
            <a:r>
              <a:rPr lang="en-US" altLang="en-US" sz="2400" b="1" dirty="0">
                <a:solidFill>
                  <a:srgbClr val="2603BD"/>
                </a:solidFill>
              </a:rPr>
              <a:t>Supply Chain Management </a:t>
            </a:r>
            <a:r>
              <a:rPr lang="en-US" altLang="en-US" sz="2400" dirty="0">
                <a:solidFill>
                  <a:schemeClr val="tx1"/>
                </a:solidFill>
              </a:rPr>
              <a:t>(SCM) is the systematic and strategic coordination of all business functions within a company for the purposes of improving the long term performance of the supply chain as a whole. </a:t>
            </a:r>
          </a:p>
          <a:p>
            <a:pPr algn="just" eaLnBrk="1" hangingPunct="1">
              <a:lnSpc>
                <a:spcPct val="80000"/>
              </a:lnSpc>
            </a:pPr>
            <a:endParaRPr lang="en-US" altLang="en-US" sz="2400" dirty="0">
              <a:solidFill>
                <a:schemeClr val="tx1"/>
              </a:solidFill>
            </a:endParaRPr>
          </a:p>
        </p:txBody>
      </p:sp>
    </p:spTree>
    <p:extLst>
      <p:ext uri="{BB962C8B-B14F-4D97-AF65-F5344CB8AC3E}">
        <p14:creationId xmlns:p14="http://schemas.microsoft.com/office/powerpoint/2010/main" val="2768667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rgbClr val="A50021"/>
                </a:solidFill>
              </a:rPr>
              <a:t>Network  </a:t>
            </a:r>
          </a:p>
        </p:txBody>
      </p:sp>
      <p:sp>
        <p:nvSpPr>
          <p:cNvPr id="3" name="Content Placeholder 2"/>
          <p:cNvSpPr>
            <a:spLocks noGrp="1"/>
          </p:cNvSpPr>
          <p:nvPr>
            <p:ph idx="1"/>
          </p:nvPr>
        </p:nvSpPr>
        <p:spPr/>
        <p:txBody>
          <a:bodyPr/>
          <a:lstStyle/>
          <a:p>
            <a:pPr algn="just"/>
            <a:r>
              <a:rPr lang="en-IN" dirty="0"/>
              <a:t>Choice of supply points near demand points</a:t>
            </a:r>
          </a:p>
          <a:p>
            <a:pPr lvl="4" algn="just"/>
            <a:r>
              <a:rPr lang="en-IN" sz="2400" dirty="0"/>
              <a:t>Production facilities</a:t>
            </a:r>
          </a:p>
          <a:p>
            <a:pPr lvl="4" algn="just"/>
            <a:r>
              <a:rPr lang="en-IN" sz="2400" dirty="0"/>
              <a:t>Stocking points</a:t>
            </a:r>
          </a:p>
          <a:p>
            <a:pPr lvl="4" algn="just"/>
            <a:r>
              <a:rPr lang="en-IN" sz="2400" dirty="0"/>
              <a:t>Sourcing points</a:t>
            </a:r>
          </a:p>
          <a:p>
            <a:pPr algn="just"/>
            <a:r>
              <a:rPr lang="en-IN" sz="3400" dirty="0"/>
              <a:t>Long term planning horizon</a:t>
            </a:r>
          </a:p>
          <a:p>
            <a:pPr algn="just"/>
            <a:r>
              <a:rPr lang="en-IN" sz="3400" dirty="0"/>
              <a:t>Impacts revenue, cost and level of service</a:t>
            </a:r>
          </a:p>
          <a:p>
            <a:pPr algn="just"/>
            <a:r>
              <a:rPr lang="en-IN" sz="3400" dirty="0"/>
              <a:t>Have implications on operational level activities</a:t>
            </a:r>
          </a:p>
        </p:txBody>
      </p:sp>
    </p:spTree>
    <p:extLst>
      <p:ext uri="{BB962C8B-B14F-4D97-AF65-F5344CB8AC3E}">
        <p14:creationId xmlns:p14="http://schemas.microsoft.com/office/powerpoint/2010/main" val="3516744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246"/>
            <a:ext cx="7886700" cy="675883"/>
          </a:xfrm>
        </p:spPr>
        <p:txBody>
          <a:bodyPr>
            <a:normAutofit fontScale="90000"/>
          </a:bodyPr>
          <a:lstStyle/>
          <a:p>
            <a:r>
              <a:rPr lang="en-IN" b="1" u="sng" dirty="0">
                <a:solidFill>
                  <a:srgbClr val="A50021"/>
                </a:solidFill>
              </a:rPr>
              <a:t>Vendor </a:t>
            </a:r>
          </a:p>
        </p:txBody>
      </p:sp>
      <p:sp>
        <p:nvSpPr>
          <p:cNvPr id="3" name="Content Placeholder 2"/>
          <p:cNvSpPr>
            <a:spLocks noGrp="1"/>
          </p:cNvSpPr>
          <p:nvPr>
            <p:ph idx="1"/>
          </p:nvPr>
        </p:nvSpPr>
        <p:spPr>
          <a:xfrm>
            <a:off x="628650" y="956603"/>
            <a:ext cx="7886700" cy="5220360"/>
          </a:xfrm>
        </p:spPr>
        <p:txBody>
          <a:bodyPr>
            <a:normAutofit/>
          </a:bodyPr>
          <a:lstStyle/>
          <a:p>
            <a:pPr algn="just"/>
            <a:r>
              <a:rPr lang="en-IN" dirty="0"/>
              <a:t>Firms need reliable suppliers, conforming to delivery schedules and lead times.</a:t>
            </a:r>
          </a:p>
          <a:p>
            <a:pPr algn="just"/>
            <a:r>
              <a:rPr lang="en-IN" dirty="0"/>
              <a:t>Reducing supplier’s base enhances control, reliability and loyalty of suppliers.</a:t>
            </a:r>
          </a:p>
          <a:p>
            <a:pPr algn="just"/>
            <a:r>
              <a:rPr lang="en-IN" dirty="0"/>
              <a:t>Helps in developing long term relationship based upon trust, mutual dependence and sincerity</a:t>
            </a:r>
          </a:p>
          <a:p>
            <a:pPr algn="just"/>
            <a:r>
              <a:rPr lang="en-IN" dirty="0"/>
              <a:t>Firms can employ distributors, who collect raw materials from various suppliers and dispatch it to manufacturer</a:t>
            </a:r>
          </a:p>
          <a:p>
            <a:pPr algn="just"/>
            <a:endParaRPr lang="en-IN" dirty="0"/>
          </a:p>
        </p:txBody>
      </p:sp>
      <p:graphicFrame>
        <p:nvGraphicFramePr>
          <p:cNvPr id="4" name="Diagram 3">
            <a:extLst>
              <a:ext uri="{FF2B5EF4-FFF2-40B4-BE49-F238E27FC236}">
                <a16:creationId xmlns:a16="http://schemas.microsoft.com/office/drawing/2014/main" id="{652148CE-AE96-4D2B-918C-2F8026D130DF}"/>
              </a:ext>
            </a:extLst>
          </p:cNvPr>
          <p:cNvGraphicFramePr/>
          <p:nvPr>
            <p:extLst>
              <p:ext uri="{D42A27DB-BD31-4B8C-83A1-F6EECF244321}">
                <p14:modId xmlns:p14="http://schemas.microsoft.com/office/powerpoint/2010/main" val="204761522"/>
              </p:ext>
            </p:extLst>
          </p:nvPr>
        </p:nvGraphicFramePr>
        <p:xfrm>
          <a:off x="492369" y="5176909"/>
          <a:ext cx="8159262" cy="886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102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rgbClr val="A50021"/>
                </a:solidFill>
              </a:rPr>
              <a:t>Example </a:t>
            </a:r>
          </a:p>
        </p:txBody>
      </p:sp>
      <p:sp>
        <p:nvSpPr>
          <p:cNvPr id="3" name="Content Placeholder 2"/>
          <p:cNvSpPr>
            <a:spLocks noGrp="1"/>
          </p:cNvSpPr>
          <p:nvPr>
            <p:ph idx="1"/>
          </p:nvPr>
        </p:nvSpPr>
        <p:spPr/>
        <p:txBody>
          <a:bodyPr/>
          <a:lstStyle/>
          <a:p>
            <a:r>
              <a:rPr lang="en-IN" dirty="0"/>
              <a:t>For McDonalds,</a:t>
            </a:r>
          </a:p>
          <a:p>
            <a:pPr lvl="4"/>
            <a:r>
              <a:rPr lang="en-IN" sz="2000" dirty="0"/>
              <a:t>Mutton comes from Hyderabad based Al-</a:t>
            </a:r>
            <a:r>
              <a:rPr lang="en-IN" sz="2000" dirty="0" err="1"/>
              <a:t>Kabeer</a:t>
            </a:r>
            <a:endParaRPr lang="en-IN" sz="2000" dirty="0"/>
          </a:p>
          <a:p>
            <a:pPr lvl="4"/>
            <a:r>
              <a:rPr lang="en-IN" sz="2000" dirty="0"/>
              <a:t>Lettuce is flown in from Pune and </a:t>
            </a:r>
            <a:r>
              <a:rPr lang="en-IN" sz="2000" dirty="0" err="1"/>
              <a:t>Ooty</a:t>
            </a:r>
            <a:endParaRPr lang="en-IN" sz="2000" dirty="0"/>
          </a:p>
          <a:p>
            <a:pPr lvl="4"/>
            <a:r>
              <a:rPr lang="en-IN" sz="2000" dirty="0"/>
              <a:t>Buns from </a:t>
            </a:r>
            <a:r>
              <a:rPr lang="en-IN" sz="2000" dirty="0" err="1"/>
              <a:t>Cremica</a:t>
            </a:r>
            <a:r>
              <a:rPr lang="en-IN" sz="2000" dirty="0"/>
              <a:t> Industries, Ludhiana</a:t>
            </a:r>
          </a:p>
          <a:p>
            <a:pPr lvl="4"/>
            <a:r>
              <a:rPr lang="en-IN" sz="2000" dirty="0"/>
              <a:t>Cheese from </a:t>
            </a:r>
            <a:r>
              <a:rPr lang="en-IN" sz="2000" dirty="0" err="1"/>
              <a:t>Dynamica</a:t>
            </a:r>
            <a:r>
              <a:rPr lang="en-IN" sz="2000" dirty="0"/>
              <a:t> Industries, </a:t>
            </a:r>
            <a:r>
              <a:rPr lang="en-IN" sz="2000" dirty="0" err="1"/>
              <a:t>Baramati</a:t>
            </a:r>
            <a:r>
              <a:rPr lang="en-IN" sz="2000" dirty="0"/>
              <a:t> (</a:t>
            </a:r>
            <a:r>
              <a:rPr lang="en-IN" sz="2000" dirty="0" err="1"/>
              <a:t>Maharastra</a:t>
            </a:r>
            <a:r>
              <a:rPr lang="en-IN" sz="2000" dirty="0"/>
              <a:t>)</a:t>
            </a:r>
          </a:p>
          <a:p>
            <a:pPr algn="just"/>
            <a:r>
              <a:rPr lang="en-IN" dirty="0"/>
              <a:t>Hubs of cold chain is located in North and West , managed by RadhaKrishna Foodland, who dispatches supplies to restaurants, processes information and coordinates the work.</a:t>
            </a:r>
          </a:p>
        </p:txBody>
      </p:sp>
    </p:spTree>
    <p:extLst>
      <p:ext uri="{BB962C8B-B14F-4D97-AF65-F5344CB8AC3E}">
        <p14:creationId xmlns:p14="http://schemas.microsoft.com/office/powerpoint/2010/main" val="3070290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rgbClr val="A50021"/>
                </a:solidFill>
              </a:rPr>
              <a:t>Production </a:t>
            </a:r>
          </a:p>
        </p:txBody>
      </p:sp>
      <p:sp>
        <p:nvSpPr>
          <p:cNvPr id="3" name="Content Placeholder 2"/>
          <p:cNvSpPr>
            <a:spLocks noGrp="1"/>
          </p:cNvSpPr>
          <p:nvPr>
            <p:ph idx="1"/>
          </p:nvPr>
        </p:nvSpPr>
        <p:spPr/>
        <p:txBody>
          <a:bodyPr/>
          <a:lstStyle/>
          <a:p>
            <a:r>
              <a:rPr lang="en-IN" dirty="0"/>
              <a:t>About product mix, location of plant, supplier base to that plant</a:t>
            </a:r>
          </a:p>
          <a:p>
            <a:r>
              <a:rPr lang="en-IN" dirty="0"/>
              <a:t>Decisions about allocation of plants to DCs and DCs to market</a:t>
            </a:r>
          </a:p>
          <a:p>
            <a:r>
              <a:rPr lang="en-IN" dirty="0"/>
              <a:t>Capacities of the manufacturing facilities</a:t>
            </a:r>
          </a:p>
          <a:p>
            <a:r>
              <a:rPr lang="en-IN" dirty="0"/>
              <a:t>Decision impacts revenues, costs, customer service</a:t>
            </a:r>
          </a:p>
          <a:p>
            <a:r>
              <a:rPr lang="en-IN" dirty="0"/>
              <a:t>Flexible manufacturing system</a:t>
            </a:r>
          </a:p>
          <a:p>
            <a:r>
              <a:rPr lang="en-IN" dirty="0"/>
              <a:t>Production planning, equipment maintenance</a:t>
            </a:r>
          </a:p>
          <a:p>
            <a:r>
              <a:rPr lang="en-IN" dirty="0"/>
              <a:t>Workload balancing, quality control</a:t>
            </a:r>
          </a:p>
        </p:txBody>
      </p:sp>
    </p:spTree>
    <p:extLst>
      <p:ext uri="{BB962C8B-B14F-4D97-AF65-F5344CB8AC3E}">
        <p14:creationId xmlns:p14="http://schemas.microsoft.com/office/powerpoint/2010/main" val="4287278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rgbClr val="A50021"/>
                </a:solidFill>
              </a:rPr>
              <a:t>Inventory </a:t>
            </a:r>
          </a:p>
        </p:txBody>
      </p:sp>
      <p:sp>
        <p:nvSpPr>
          <p:cNvPr id="3" name="Content Placeholder 2"/>
          <p:cNvSpPr>
            <a:spLocks noGrp="1"/>
          </p:cNvSpPr>
          <p:nvPr>
            <p:ph idx="1"/>
          </p:nvPr>
        </p:nvSpPr>
        <p:spPr/>
        <p:txBody>
          <a:bodyPr/>
          <a:lstStyle/>
          <a:p>
            <a:r>
              <a:rPr lang="en-IN" dirty="0"/>
              <a:t>R/M, semi-finished, finished goods</a:t>
            </a:r>
          </a:p>
          <a:p>
            <a:r>
              <a:rPr lang="en-IN" dirty="0"/>
              <a:t>Purpose of inventory is to reduce the level of uncertainty in SC.</a:t>
            </a:r>
          </a:p>
          <a:p>
            <a:r>
              <a:rPr lang="en-IN" dirty="0"/>
              <a:t>Proper inventory control policy</a:t>
            </a:r>
          </a:p>
          <a:p>
            <a:r>
              <a:rPr lang="en-IN" dirty="0"/>
              <a:t>Order quantity, reorder points, safety stock level</a:t>
            </a:r>
          </a:p>
          <a:p>
            <a:endParaRPr lang="en-IN" dirty="0"/>
          </a:p>
        </p:txBody>
      </p:sp>
    </p:spTree>
    <p:extLst>
      <p:ext uri="{BB962C8B-B14F-4D97-AF65-F5344CB8AC3E}">
        <p14:creationId xmlns:p14="http://schemas.microsoft.com/office/powerpoint/2010/main" val="4002075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rgbClr val="A50021"/>
                </a:solidFill>
              </a:rPr>
              <a:t>Distribution</a:t>
            </a:r>
          </a:p>
        </p:txBody>
      </p:sp>
      <p:sp>
        <p:nvSpPr>
          <p:cNvPr id="3" name="Content Placeholder 2"/>
          <p:cNvSpPr>
            <a:spLocks noGrp="1"/>
          </p:cNvSpPr>
          <p:nvPr>
            <p:ph idx="1"/>
          </p:nvPr>
        </p:nvSpPr>
        <p:spPr/>
        <p:txBody>
          <a:bodyPr/>
          <a:lstStyle/>
          <a:p>
            <a:r>
              <a:rPr lang="en-IN" dirty="0"/>
              <a:t>Mode of transport and route</a:t>
            </a:r>
          </a:p>
          <a:p>
            <a:r>
              <a:rPr lang="en-IN" dirty="0"/>
              <a:t>Controlling the cost and speed to the market</a:t>
            </a:r>
          </a:p>
          <a:p>
            <a:r>
              <a:rPr lang="en-IN" dirty="0"/>
              <a:t>Selection of transportation mix</a:t>
            </a:r>
          </a:p>
          <a:p>
            <a:r>
              <a:rPr lang="en-IN" dirty="0"/>
              <a:t>Trade off of cost of transportation and cost of inventory……Air vs. Ship</a:t>
            </a:r>
          </a:p>
        </p:txBody>
      </p:sp>
    </p:spTree>
    <p:extLst>
      <p:ext uri="{BB962C8B-B14F-4D97-AF65-F5344CB8AC3E}">
        <p14:creationId xmlns:p14="http://schemas.microsoft.com/office/powerpoint/2010/main" val="3705220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rgbClr val="A50021"/>
                </a:solidFill>
              </a:rPr>
              <a:t>Information Flow</a:t>
            </a:r>
          </a:p>
        </p:txBody>
      </p:sp>
      <p:sp>
        <p:nvSpPr>
          <p:cNvPr id="3" name="Content Placeholder 2"/>
          <p:cNvSpPr>
            <a:spLocks noGrp="1"/>
          </p:cNvSpPr>
          <p:nvPr>
            <p:ph idx="1"/>
          </p:nvPr>
        </p:nvSpPr>
        <p:spPr/>
        <p:txBody>
          <a:bodyPr/>
          <a:lstStyle/>
          <a:p>
            <a:r>
              <a:rPr lang="en-IN" dirty="0"/>
              <a:t>Most crucial element</a:t>
            </a:r>
          </a:p>
          <a:p>
            <a:r>
              <a:rPr lang="en-IN" dirty="0"/>
              <a:t>Proper integration throughout the chain</a:t>
            </a:r>
          </a:p>
          <a:p>
            <a:r>
              <a:rPr lang="en-IN" dirty="0"/>
              <a:t>Use of internet</a:t>
            </a:r>
          </a:p>
          <a:p>
            <a:r>
              <a:rPr lang="en-IN" dirty="0"/>
              <a:t>ERP can be adopted to connect customers, suppliers and enterprise </a:t>
            </a:r>
          </a:p>
        </p:txBody>
      </p:sp>
    </p:spTree>
    <p:extLst>
      <p:ext uri="{BB962C8B-B14F-4D97-AF65-F5344CB8AC3E}">
        <p14:creationId xmlns:p14="http://schemas.microsoft.com/office/powerpoint/2010/main" val="267249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8"/>
          <p:cNvSpPr>
            <a:spLocks noGrp="1"/>
          </p:cNvSpPr>
          <p:nvPr>
            <p:ph type="ctrTitle"/>
          </p:nvPr>
        </p:nvSpPr>
        <p:spPr>
          <a:xfrm>
            <a:off x="457200" y="685800"/>
            <a:ext cx="8686800" cy="914400"/>
          </a:xfrm>
        </p:spPr>
        <p:txBody>
          <a:bodyPr/>
          <a:lstStyle/>
          <a:p>
            <a:pPr algn="l" eaLnBrk="1" hangingPunct="1"/>
            <a:r>
              <a:rPr lang="en-US" altLang="en-US" sz="4000" dirty="0">
                <a:solidFill>
                  <a:srgbClr val="C00000"/>
                </a:solidFill>
                <a:latin typeface="Arial Black" panose="020B0A04020102020204" pitchFamily="34" charset="0"/>
              </a:rPr>
              <a:t>Performance Metrics of SCM</a:t>
            </a:r>
          </a:p>
        </p:txBody>
      </p:sp>
      <p:sp>
        <p:nvSpPr>
          <p:cNvPr id="10" name="Subtitle 9"/>
          <p:cNvSpPr>
            <a:spLocks noGrp="1"/>
          </p:cNvSpPr>
          <p:nvPr>
            <p:ph type="subTitle" idx="1"/>
          </p:nvPr>
        </p:nvSpPr>
        <p:spPr>
          <a:xfrm>
            <a:off x="457200" y="1868556"/>
            <a:ext cx="7454348" cy="4532243"/>
          </a:xfrm>
        </p:spPr>
        <p:txBody>
          <a:bodyPr>
            <a:noAutofit/>
          </a:bodyPr>
          <a:lstStyle/>
          <a:p>
            <a:pPr algn="l"/>
            <a:r>
              <a:rPr lang="en-IN" altLang="en-US" sz="2800" dirty="0">
                <a:solidFill>
                  <a:srgbClr val="0D0D0D"/>
                </a:solidFill>
              </a:rPr>
              <a:t>Four measures of supply chain performance are:</a:t>
            </a:r>
          </a:p>
          <a:p>
            <a:pPr algn="l"/>
            <a:endParaRPr lang="en-IN" altLang="en-US" sz="2800" dirty="0">
              <a:solidFill>
                <a:srgbClr val="0D0D0D"/>
              </a:solidFill>
            </a:endParaRPr>
          </a:p>
          <a:p>
            <a:pPr marL="1371600" lvl="2" indent="-457200" algn="l">
              <a:buFont typeface="Wingdings" panose="05000000000000000000" pitchFamily="2" charset="2"/>
              <a:buChar char="Ø"/>
            </a:pPr>
            <a:r>
              <a:rPr lang="en-IN" altLang="en-US" sz="2800" dirty="0">
                <a:solidFill>
                  <a:srgbClr val="0D0D0D"/>
                </a:solidFill>
              </a:rPr>
              <a:t>Delivery</a:t>
            </a:r>
          </a:p>
          <a:p>
            <a:pPr marL="1371600" lvl="2" indent="-457200" algn="l">
              <a:buFont typeface="Wingdings" panose="05000000000000000000" pitchFamily="2" charset="2"/>
              <a:buChar char="Ø"/>
            </a:pPr>
            <a:r>
              <a:rPr lang="en-IN" altLang="en-US" sz="2800" dirty="0">
                <a:solidFill>
                  <a:srgbClr val="0D0D0D"/>
                </a:solidFill>
              </a:rPr>
              <a:t>Quality</a:t>
            </a:r>
          </a:p>
          <a:p>
            <a:pPr marL="1371600" lvl="2" indent="-457200" algn="l">
              <a:buFont typeface="Wingdings" panose="05000000000000000000" pitchFamily="2" charset="2"/>
              <a:buChar char="Ø"/>
            </a:pPr>
            <a:r>
              <a:rPr lang="en-IN" altLang="en-US" sz="2800" dirty="0">
                <a:solidFill>
                  <a:srgbClr val="0D0D0D"/>
                </a:solidFill>
              </a:rPr>
              <a:t>Time</a:t>
            </a:r>
          </a:p>
          <a:p>
            <a:pPr marL="1371600" lvl="2" indent="-457200" algn="l">
              <a:buFont typeface="Wingdings" panose="05000000000000000000" pitchFamily="2" charset="2"/>
              <a:buChar char="Ø"/>
            </a:pPr>
            <a:r>
              <a:rPr lang="en-IN" altLang="en-US" sz="2800" dirty="0">
                <a:solidFill>
                  <a:srgbClr val="0D0D0D"/>
                </a:solidFill>
              </a:rPr>
              <a:t>Cost</a:t>
            </a:r>
            <a:endParaRPr lang="en-US" altLang="en-US" sz="2200" dirty="0">
              <a:solidFill>
                <a:srgbClr val="0D0D0D"/>
              </a:solidFill>
            </a:endParaRPr>
          </a:p>
        </p:txBody>
      </p:sp>
    </p:spTree>
    <p:extLst>
      <p:ext uri="{BB962C8B-B14F-4D97-AF65-F5344CB8AC3E}">
        <p14:creationId xmlns:p14="http://schemas.microsoft.com/office/powerpoint/2010/main" val="1843945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8"/>
          <p:cNvSpPr>
            <a:spLocks noGrp="1"/>
          </p:cNvSpPr>
          <p:nvPr>
            <p:ph type="ctrTitle"/>
          </p:nvPr>
        </p:nvSpPr>
        <p:spPr>
          <a:xfrm>
            <a:off x="685800" y="758825"/>
            <a:ext cx="7772400" cy="841375"/>
          </a:xfrm>
        </p:spPr>
        <p:txBody>
          <a:bodyPr/>
          <a:lstStyle/>
          <a:p>
            <a:pPr algn="l" eaLnBrk="1" hangingPunct="1"/>
            <a:r>
              <a:rPr lang="en-US" altLang="en-US" sz="3600">
                <a:solidFill>
                  <a:srgbClr val="C00000"/>
                </a:solidFill>
                <a:latin typeface="Arial Black" panose="020B0A04020102020204" pitchFamily="34" charset="0"/>
              </a:rPr>
              <a:t>Challenges in SCM</a:t>
            </a:r>
          </a:p>
        </p:txBody>
      </p:sp>
      <p:sp>
        <p:nvSpPr>
          <p:cNvPr id="15366" name="Subtitle 9"/>
          <p:cNvSpPr>
            <a:spLocks noGrp="1"/>
          </p:cNvSpPr>
          <p:nvPr>
            <p:ph type="subTitle" idx="1"/>
          </p:nvPr>
        </p:nvSpPr>
        <p:spPr>
          <a:xfrm>
            <a:off x="609600" y="1905000"/>
            <a:ext cx="8382000" cy="3581400"/>
          </a:xfrm>
        </p:spPr>
        <p:txBody>
          <a:bodyPr/>
          <a:lstStyle/>
          <a:p>
            <a:pPr algn="l" eaLnBrk="1" hangingPunct="1">
              <a:spcAft>
                <a:spcPts val="1200"/>
              </a:spcAft>
              <a:buFont typeface="Wingdings" panose="05000000000000000000" pitchFamily="2" charset="2"/>
              <a:buNone/>
            </a:pPr>
            <a:r>
              <a:rPr lang="en-GB" altLang="en-US" sz="2800">
                <a:solidFill>
                  <a:schemeClr val="tx1"/>
                </a:solidFill>
                <a:ea typeface="msgothic"/>
                <a:cs typeface="msgothic"/>
              </a:rPr>
              <a:t>•</a:t>
            </a:r>
            <a:r>
              <a:rPr lang="en-US" altLang="en-US" sz="2800">
                <a:solidFill>
                  <a:schemeClr val="tx1"/>
                </a:solidFill>
              </a:rPr>
              <a:t> Increased supply chain volatility and uncertainty </a:t>
            </a:r>
          </a:p>
          <a:p>
            <a:pPr algn="l" eaLnBrk="1" hangingPunct="1">
              <a:spcAft>
                <a:spcPts val="1200"/>
              </a:spcAft>
              <a:buFont typeface="Wingdings" panose="05000000000000000000" pitchFamily="2" charset="2"/>
              <a:buNone/>
            </a:pPr>
            <a:r>
              <a:rPr lang="en-GB" altLang="en-US" sz="2800">
                <a:solidFill>
                  <a:schemeClr val="tx1"/>
                </a:solidFill>
                <a:ea typeface="msgothic"/>
                <a:cs typeface="msgothic"/>
              </a:rPr>
              <a:t>•</a:t>
            </a:r>
            <a:r>
              <a:rPr lang="en-US" altLang="en-US" sz="2800">
                <a:solidFill>
                  <a:schemeClr val="tx1"/>
                </a:solidFill>
              </a:rPr>
              <a:t> Creating global customer and supplier network</a:t>
            </a:r>
          </a:p>
          <a:p>
            <a:pPr algn="l" eaLnBrk="1" hangingPunct="1">
              <a:spcAft>
                <a:spcPts val="1200"/>
              </a:spcAft>
              <a:buFont typeface="Wingdings" panose="05000000000000000000" pitchFamily="2" charset="2"/>
              <a:buNone/>
            </a:pPr>
            <a:r>
              <a:rPr lang="en-GB" altLang="en-US" sz="2800">
                <a:solidFill>
                  <a:schemeClr val="tx1"/>
                </a:solidFill>
                <a:ea typeface="msgothic"/>
                <a:cs typeface="msgothic"/>
              </a:rPr>
              <a:t>•</a:t>
            </a:r>
            <a:r>
              <a:rPr lang="en-US" altLang="en-US" sz="2800">
                <a:solidFill>
                  <a:schemeClr val="tx1"/>
                </a:solidFill>
              </a:rPr>
              <a:t> Creating optimized supply chain configuration</a:t>
            </a:r>
          </a:p>
          <a:p>
            <a:pPr algn="l" eaLnBrk="1" hangingPunct="1">
              <a:spcAft>
                <a:spcPts val="1200"/>
              </a:spcAft>
              <a:buFont typeface="Wingdings" panose="05000000000000000000" pitchFamily="2" charset="2"/>
              <a:buNone/>
            </a:pPr>
            <a:r>
              <a:rPr lang="en-GB" altLang="en-US" sz="2800">
                <a:solidFill>
                  <a:schemeClr val="tx1"/>
                </a:solidFill>
                <a:ea typeface="msgothic"/>
                <a:cs typeface="msgothic"/>
              </a:rPr>
              <a:t>•</a:t>
            </a:r>
            <a:r>
              <a:rPr lang="en-US" altLang="en-US" sz="2800">
                <a:solidFill>
                  <a:schemeClr val="tx1"/>
                </a:solidFill>
              </a:rPr>
              <a:t> Risk management in the end-to-end supply chain</a:t>
            </a:r>
          </a:p>
          <a:p>
            <a:pPr algn="l" eaLnBrk="1" hangingPunct="1">
              <a:spcAft>
                <a:spcPts val="1200"/>
              </a:spcAft>
              <a:buFont typeface="Wingdings" panose="05000000000000000000" pitchFamily="2" charset="2"/>
              <a:buNone/>
            </a:pPr>
            <a:r>
              <a:rPr lang="en-GB" altLang="en-US" sz="2800">
                <a:solidFill>
                  <a:schemeClr val="tx1"/>
                </a:solidFill>
                <a:ea typeface="msgothic"/>
                <a:cs typeface="msgothic"/>
              </a:rPr>
              <a:t>•</a:t>
            </a:r>
            <a:r>
              <a:rPr lang="en-US" altLang="en-US" sz="2800">
                <a:solidFill>
                  <a:schemeClr val="tx1"/>
                </a:solidFill>
              </a:rPr>
              <a:t> Integrating and empowering existing supply chain</a:t>
            </a:r>
            <a:r>
              <a:rPr lang="en-US" altLang="en-US" sz="2800" b="1">
                <a:solidFill>
                  <a:schemeClr val="tx1"/>
                </a:solidFill>
              </a:rPr>
              <a:t> </a:t>
            </a:r>
          </a:p>
          <a:p>
            <a:pPr algn="l" eaLnBrk="1" hangingPunct="1">
              <a:spcAft>
                <a:spcPts val="1200"/>
              </a:spcAft>
              <a:buFont typeface="Wingdings" panose="05000000000000000000" pitchFamily="2" charset="2"/>
              <a:buChar char="ü"/>
            </a:pPr>
            <a:endParaRPr lang="en-US" altLang="en-US" sz="2800" b="1">
              <a:solidFill>
                <a:schemeClr val="tx1"/>
              </a:solidFill>
            </a:endParaRPr>
          </a:p>
        </p:txBody>
      </p:sp>
    </p:spTree>
    <p:extLst>
      <p:ext uri="{BB962C8B-B14F-4D97-AF65-F5344CB8AC3E}">
        <p14:creationId xmlns:p14="http://schemas.microsoft.com/office/powerpoint/2010/main" val="2512076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8"/>
          <p:cNvSpPr>
            <a:spLocks noGrp="1"/>
          </p:cNvSpPr>
          <p:nvPr>
            <p:ph type="ctrTitle"/>
          </p:nvPr>
        </p:nvSpPr>
        <p:spPr>
          <a:xfrm>
            <a:off x="533400" y="758825"/>
            <a:ext cx="8458200" cy="841375"/>
          </a:xfrm>
        </p:spPr>
        <p:txBody>
          <a:bodyPr/>
          <a:lstStyle/>
          <a:p>
            <a:pPr algn="l" eaLnBrk="1" hangingPunct="1"/>
            <a:r>
              <a:rPr lang="en-US" altLang="en-US" sz="3600">
                <a:solidFill>
                  <a:srgbClr val="C00000"/>
                </a:solidFill>
                <a:latin typeface="Arial Black" panose="020B0A04020102020204" pitchFamily="34" charset="0"/>
              </a:rPr>
              <a:t>Modern Approaches to SCM</a:t>
            </a:r>
          </a:p>
        </p:txBody>
      </p:sp>
      <p:sp>
        <p:nvSpPr>
          <p:cNvPr id="15366" name="Subtitle 9"/>
          <p:cNvSpPr>
            <a:spLocks noGrp="1"/>
          </p:cNvSpPr>
          <p:nvPr>
            <p:ph type="subTitle" idx="1"/>
          </p:nvPr>
        </p:nvSpPr>
        <p:spPr>
          <a:xfrm>
            <a:off x="609600" y="1905000"/>
            <a:ext cx="8382000" cy="3581400"/>
          </a:xfrm>
        </p:spPr>
        <p:txBody>
          <a:bodyPr/>
          <a:lstStyle/>
          <a:p>
            <a:pPr marL="342900" indent="-342900" algn="l" eaLnBrk="1" hangingPunct="1">
              <a:lnSpc>
                <a:spcPct val="90000"/>
              </a:lnSpc>
            </a:pPr>
            <a:r>
              <a:rPr lang="en-GB" altLang="en-US" sz="2800">
                <a:solidFill>
                  <a:schemeClr val="tx1"/>
                </a:solidFill>
                <a:ea typeface="msgothic"/>
                <a:cs typeface="msgothic"/>
              </a:rPr>
              <a:t>•</a:t>
            </a:r>
            <a:r>
              <a:rPr lang="en-US" altLang="en-US" sz="2800">
                <a:solidFill>
                  <a:schemeClr val="tx1"/>
                </a:solidFill>
              </a:rPr>
              <a:t>   Just-In Time (JIT) Inventory Management</a:t>
            </a:r>
          </a:p>
          <a:p>
            <a:pPr marL="342900" indent="-342900" algn="l" eaLnBrk="1" hangingPunct="1">
              <a:lnSpc>
                <a:spcPct val="90000"/>
              </a:lnSpc>
              <a:spcBef>
                <a:spcPct val="100000"/>
              </a:spcBef>
            </a:pPr>
            <a:r>
              <a:rPr lang="en-GB" altLang="en-US" sz="2800">
                <a:solidFill>
                  <a:schemeClr val="tx1"/>
                </a:solidFill>
                <a:ea typeface="msgothic"/>
                <a:cs typeface="msgothic"/>
              </a:rPr>
              <a:t>•</a:t>
            </a:r>
            <a:r>
              <a:rPr lang="en-US" altLang="en-US" sz="2800">
                <a:solidFill>
                  <a:schemeClr val="tx1"/>
                </a:solidFill>
              </a:rPr>
              <a:t>   Total Quality Management (TQM) Model</a:t>
            </a:r>
          </a:p>
          <a:p>
            <a:pPr marL="342900" indent="-342900" algn="l" eaLnBrk="1" hangingPunct="1">
              <a:lnSpc>
                <a:spcPct val="90000"/>
              </a:lnSpc>
              <a:spcBef>
                <a:spcPct val="100000"/>
              </a:spcBef>
            </a:pPr>
            <a:r>
              <a:rPr lang="en-GB" altLang="en-US" sz="2800">
                <a:solidFill>
                  <a:schemeClr val="tx1"/>
                </a:solidFill>
                <a:ea typeface="msgothic"/>
                <a:cs typeface="msgothic"/>
              </a:rPr>
              <a:t>•</a:t>
            </a:r>
            <a:r>
              <a:rPr lang="en-US" altLang="en-US" sz="2800">
                <a:solidFill>
                  <a:schemeClr val="tx1"/>
                </a:solidFill>
              </a:rPr>
              <a:t>   Efficient Consumer Response (ECR)</a:t>
            </a:r>
          </a:p>
          <a:p>
            <a:pPr marL="342900" indent="-342900" algn="l" eaLnBrk="1" hangingPunct="1">
              <a:lnSpc>
                <a:spcPct val="90000"/>
              </a:lnSpc>
              <a:spcAft>
                <a:spcPts val="1200"/>
              </a:spcAft>
              <a:buFont typeface="Wingdings" panose="05000000000000000000" pitchFamily="2" charset="2"/>
              <a:buChar char="ü"/>
            </a:pPr>
            <a:endParaRPr lang="en-US" altLang="en-US" sz="2800">
              <a:solidFill>
                <a:schemeClr val="tx1"/>
              </a:solidFill>
            </a:endParaRPr>
          </a:p>
        </p:txBody>
      </p:sp>
    </p:spTree>
    <p:extLst>
      <p:ext uri="{BB962C8B-B14F-4D97-AF65-F5344CB8AC3E}">
        <p14:creationId xmlns:p14="http://schemas.microsoft.com/office/powerpoint/2010/main" val="166647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rgbClr val="A50021"/>
                </a:solidFill>
              </a:rPr>
              <a:t>Supply Chain </a:t>
            </a:r>
          </a:p>
        </p:txBody>
      </p:sp>
      <p:sp>
        <p:nvSpPr>
          <p:cNvPr id="3" name="Content Placeholder 2"/>
          <p:cNvSpPr>
            <a:spLocks noGrp="1"/>
          </p:cNvSpPr>
          <p:nvPr>
            <p:ph idx="1"/>
          </p:nvPr>
        </p:nvSpPr>
        <p:spPr/>
        <p:txBody>
          <a:bodyPr>
            <a:normAutofit/>
          </a:bodyPr>
          <a:lstStyle/>
          <a:p>
            <a:pPr algn="just"/>
            <a:r>
              <a:rPr lang="en-IN" sz="2400" dirty="0"/>
              <a:t>Supply chain consists of all links/stages involved directly or indirectly in fulfilling customer’s request /order.</a:t>
            </a:r>
          </a:p>
          <a:p>
            <a:pPr algn="just"/>
            <a:r>
              <a:rPr lang="en-IN" sz="2400" dirty="0"/>
              <a:t>The supply chain includes not only the manufacturers and suppliers, but also transporters, warehouses, retailers and even customers themselves.</a:t>
            </a:r>
          </a:p>
          <a:p>
            <a:pPr algn="just"/>
            <a:endParaRPr lang="en-IN" sz="2400" dirty="0"/>
          </a:p>
        </p:txBody>
      </p:sp>
      <p:pic>
        <p:nvPicPr>
          <p:cNvPr id="6" name="Picture 5"/>
          <p:cNvPicPr>
            <a:picLocks noChangeAspect="1"/>
          </p:cNvPicPr>
          <p:nvPr/>
        </p:nvPicPr>
        <p:blipFill>
          <a:blip r:embed="rId2"/>
          <a:stretch>
            <a:fillRect/>
          </a:stretch>
        </p:blipFill>
        <p:spPr>
          <a:xfrm>
            <a:off x="3812146" y="3858566"/>
            <a:ext cx="4489093" cy="2668773"/>
          </a:xfrm>
          <a:prstGeom prst="rect">
            <a:avLst/>
          </a:prstGeom>
        </p:spPr>
      </p:pic>
    </p:spTree>
    <p:extLst>
      <p:ext uri="{BB962C8B-B14F-4D97-AF65-F5344CB8AC3E}">
        <p14:creationId xmlns:p14="http://schemas.microsoft.com/office/powerpoint/2010/main" val="2243540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sz="3600" b="1" u="sng" dirty="0">
                <a:solidFill>
                  <a:srgbClr val="A50021"/>
                </a:solidFill>
              </a:rPr>
              <a:t>The importance of supply chain decisions</a:t>
            </a:r>
          </a:p>
        </p:txBody>
      </p:sp>
      <p:sp>
        <p:nvSpPr>
          <p:cNvPr id="36867" name="Rectangle 3"/>
          <p:cNvSpPr>
            <a:spLocks noGrp="1" noChangeArrowheads="1"/>
          </p:cNvSpPr>
          <p:nvPr>
            <p:ph sz="quarter" idx="1"/>
          </p:nvPr>
        </p:nvSpPr>
        <p:spPr>
          <a:xfrm>
            <a:off x="628650" y="2112135"/>
            <a:ext cx="7886700" cy="4064828"/>
          </a:xfrm>
        </p:spPr>
        <p:txBody>
          <a:bodyPr>
            <a:normAutofit/>
          </a:bodyPr>
          <a:lstStyle/>
          <a:p>
            <a:pPr algn="just"/>
            <a:r>
              <a:rPr lang="en-US" sz="2400" dirty="0"/>
              <a:t>Close connection between the design and management of supply chain flows  (product, information and funds) and the success of a supply chain.</a:t>
            </a:r>
          </a:p>
          <a:p>
            <a:pPr algn="just"/>
            <a:endParaRPr lang="en-US" sz="2400" dirty="0"/>
          </a:p>
          <a:p>
            <a:pPr algn="just"/>
            <a:r>
              <a:rPr lang="en-IN" sz="2400" dirty="0"/>
              <a:t>Wal-Mart, Dell Computer are few examples of companies that have built their success on superior design, planning and operation of the supply chain.</a:t>
            </a:r>
          </a:p>
          <a:p>
            <a:pPr lvl="1" algn="just"/>
            <a:endParaRPr lang="en-US" dirty="0"/>
          </a:p>
          <a:p>
            <a:pPr algn="just"/>
            <a:endParaRPr lang="en-US" sz="2400" dirty="0"/>
          </a:p>
        </p:txBody>
      </p:sp>
    </p:spTree>
    <p:extLst>
      <p:ext uri="{BB962C8B-B14F-4D97-AF65-F5344CB8AC3E}">
        <p14:creationId xmlns:p14="http://schemas.microsoft.com/office/powerpoint/2010/main" val="312900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3820"/>
          </a:xfrm>
        </p:spPr>
        <p:txBody>
          <a:bodyPr>
            <a:normAutofit/>
          </a:bodyPr>
          <a:lstStyle/>
          <a:p>
            <a:r>
              <a:rPr lang="en-IN" sz="4000" b="1" u="sng" dirty="0">
                <a:solidFill>
                  <a:srgbClr val="A50021"/>
                </a:solidFill>
              </a:rPr>
              <a:t>Wal-Mart</a:t>
            </a:r>
          </a:p>
        </p:txBody>
      </p:sp>
      <p:sp>
        <p:nvSpPr>
          <p:cNvPr id="3" name="Content Placeholder 2"/>
          <p:cNvSpPr>
            <a:spLocks noGrp="1"/>
          </p:cNvSpPr>
          <p:nvPr>
            <p:ph idx="1"/>
          </p:nvPr>
        </p:nvSpPr>
        <p:spPr>
          <a:xfrm>
            <a:off x="628650" y="1390918"/>
            <a:ext cx="7886700" cy="3393117"/>
          </a:xfrm>
        </p:spPr>
        <p:txBody>
          <a:bodyPr>
            <a:normAutofit/>
          </a:bodyPr>
          <a:lstStyle/>
          <a:p>
            <a:pPr algn="just"/>
            <a:r>
              <a:rPr lang="en-IN" dirty="0"/>
              <a:t>Wal-Mart has invested heavily in transportation and information infrastructure</a:t>
            </a:r>
          </a:p>
          <a:p>
            <a:pPr algn="just"/>
            <a:r>
              <a:rPr lang="en-IN" dirty="0"/>
              <a:t>Cluster of stores around distribution centres </a:t>
            </a:r>
          </a:p>
          <a:p>
            <a:pPr algn="just"/>
            <a:r>
              <a:rPr lang="en-IN" dirty="0"/>
              <a:t>Frequent replenishment </a:t>
            </a:r>
          </a:p>
          <a:p>
            <a:pPr algn="just"/>
            <a:r>
              <a:rPr lang="en-IN" dirty="0"/>
              <a:t>Leader in sharing information and collaborating with suppliers</a:t>
            </a:r>
          </a:p>
          <a:p>
            <a:pPr algn="just"/>
            <a:endParaRPr lang="en-IN" dirty="0"/>
          </a:p>
        </p:txBody>
      </p:sp>
    </p:spTree>
    <p:extLst>
      <p:ext uri="{BB962C8B-B14F-4D97-AF65-F5344CB8AC3E}">
        <p14:creationId xmlns:p14="http://schemas.microsoft.com/office/powerpoint/2010/main" val="2774371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701"/>
            <a:ext cx="7886700" cy="716699"/>
          </a:xfrm>
        </p:spPr>
        <p:txBody>
          <a:bodyPr/>
          <a:lstStyle/>
          <a:p>
            <a:r>
              <a:rPr lang="en-IN" b="1" u="sng" dirty="0">
                <a:solidFill>
                  <a:srgbClr val="A50021"/>
                </a:solidFill>
              </a:rPr>
              <a:t>Dell</a:t>
            </a:r>
          </a:p>
        </p:txBody>
      </p:sp>
      <p:sp>
        <p:nvSpPr>
          <p:cNvPr id="3" name="Content Placeholder 2"/>
          <p:cNvSpPr>
            <a:spLocks noGrp="1"/>
          </p:cNvSpPr>
          <p:nvPr>
            <p:ph idx="1"/>
          </p:nvPr>
        </p:nvSpPr>
        <p:spPr>
          <a:xfrm>
            <a:off x="373487" y="914400"/>
            <a:ext cx="8141863" cy="5367130"/>
          </a:xfrm>
        </p:spPr>
        <p:txBody>
          <a:bodyPr>
            <a:normAutofit/>
          </a:bodyPr>
          <a:lstStyle/>
          <a:p>
            <a:pPr algn="just"/>
            <a:r>
              <a:rPr lang="en-IN" dirty="0"/>
              <a:t>Dell bypassed distributors and retailers </a:t>
            </a:r>
          </a:p>
          <a:p>
            <a:pPr algn="just"/>
            <a:r>
              <a:rPr lang="en-IN" dirty="0"/>
              <a:t>Sells directly to customers.</a:t>
            </a:r>
          </a:p>
          <a:p>
            <a:pPr algn="just"/>
            <a:r>
              <a:rPr lang="en-IN" dirty="0"/>
              <a:t>Close contact with customers</a:t>
            </a:r>
          </a:p>
          <a:p>
            <a:pPr algn="just"/>
            <a:r>
              <a:rPr lang="en-IN" dirty="0"/>
              <a:t>It steer customers in real time</a:t>
            </a:r>
          </a:p>
          <a:p>
            <a:pPr algn="just"/>
            <a:r>
              <a:rPr lang="en-IN" dirty="0"/>
              <a:t>Centralized manufacturing and inventories at few locations and postponement till order arrives</a:t>
            </a:r>
          </a:p>
          <a:p>
            <a:pPr algn="just"/>
            <a:endParaRPr lang="en-IN" dirty="0"/>
          </a:p>
          <a:p>
            <a:pPr algn="just">
              <a:buFont typeface="Wingdings" panose="05000000000000000000" pitchFamily="2" charset="2"/>
              <a:buChar char="Ø"/>
            </a:pPr>
            <a:r>
              <a:rPr lang="en-IN" dirty="0">
                <a:solidFill>
                  <a:srgbClr val="00B050"/>
                </a:solidFill>
              </a:rPr>
              <a:t>If Intel introduced a new chip, low level of inventory allow it to reach market fast with a new PC </a:t>
            </a:r>
          </a:p>
          <a:p>
            <a:pPr algn="just">
              <a:buFont typeface="Wingdings" panose="05000000000000000000" pitchFamily="2" charset="2"/>
              <a:buChar char="Ø"/>
            </a:pPr>
            <a:r>
              <a:rPr lang="en-IN" dirty="0">
                <a:solidFill>
                  <a:srgbClr val="00B050"/>
                </a:solidFill>
              </a:rPr>
              <a:t>With sudden drop in price of old stock, it has less loss. </a:t>
            </a:r>
          </a:p>
        </p:txBody>
      </p:sp>
    </p:spTree>
    <p:extLst>
      <p:ext uri="{BB962C8B-B14F-4D97-AF65-F5344CB8AC3E}">
        <p14:creationId xmlns:p14="http://schemas.microsoft.com/office/powerpoint/2010/main" val="999540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8057"/>
          </a:xfrm>
        </p:spPr>
        <p:txBody>
          <a:bodyPr/>
          <a:lstStyle/>
          <a:p>
            <a:r>
              <a:rPr lang="en-IN" b="1" u="sng" dirty="0">
                <a:solidFill>
                  <a:schemeClr val="accent2">
                    <a:lumMod val="50000"/>
                  </a:schemeClr>
                </a:solidFill>
              </a:rPr>
              <a:t>Efficient and Responsive SC</a:t>
            </a:r>
          </a:p>
        </p:txBody>
      </p:sp>
      <p:sp>
        <p:nvSpPr>
          <p:cNvPr id="3" name="Content Placeholder 2"/>
          <p:cNvSpPr>
            <a:spLocks noGrp="1"/>
          </p:cNvSpPr>
          <p:nvPr>
            <p:ph idx="1"/>
          </p:nvPr>
        </p:nvSpPr>
        <p:spPr>
          <a:xfrm>
            <a:off x="628650" y="1417983"/>
            <a:ext cx="7886700" cy="5075582"/>
          </a:xfrm>
        </p:spPr>
        <p:txBody>
          <a:bodyPr>
            <a:normAutofit lnSpcReduction="10000"/>
          </a:bodyPr>
          <a:lstStyle/>
          <a:p>
            <a:pPr algn="just">
              <a:buFont typeface="Wingdings" panose="05000000000000000000" pitchFamily="2" charset="2"/>
              <a:buChar char="Ø"/>
            </a:pPr>
            <a:r>
              <a:rPr lang="en-IN" dirty="0"/>
              <a:t>Many companies have made their global SC run efficiently.</a:t>
            </a:r>
          </a:p>
          <a:p>
            <a:pPr algn="just">
              <a:buFont typeface="Wingdings" panose="05000000000000000000" pitchFamily="2" charset="2"/>
              <a:buChar char="Ø"/>
            </a:pPr>
            <a:r>
              <a:rPr lang="en-IN" dirty="0"/>
              <a:t>But the true test in running a global operation isn’t just efficiency—it’s responsiveness.</a:t>
            </a:r>
          </a:p>
          <a:p>
            <a:pPr algn="just">
              <a:buFont typeface="Wingdings" panose="05000000000000000000" pitchFamily="2" charset="2"/>
              <a:buChar char="Ø"/>
            </a:pPr>
            <a:r>
              <a:rPr lang="en-IN" dirty="0"/>
              <a:t>Unexpected events, such as changes in consumer demand or natural disasters, threaten to undermine even the most efficient global supply chain operations. </a:t>
            </a:r>
          </a:p>
          <a:p>
            <a:pPr algn="just">
              <a:buFont typeface="Wingdings" panose="05000000000000000000" pitchFamily="2" charset="2"/>
              <a:buChar char="Ø"/>
            </a:pPr>
            <a:r>
              <a:rPr lang="en-IN" dirty="0"/>
              <a:t>Operational responsiveness provides companies with the flexibility to quickly react to these types of events and remain a strong player in the supply chain game.</a:t>
            </a:r>
          </a:p>
        </p:txBody>
      </p:sp>
    </p:spTree>
    <p:extLst>
      <p:ext uri="{BB962C8B-B14F-4D97-AF65-F5344CB8AC3E}">
        <p14:creationId xmlns:p14="http://schemas.microsoft.com/office/powerpoint/2010/main" val="26462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07083"/>
          </a:xfrm>
        </p:spPr>
        <p:txBody>
          <a:bodyPr/>
          <a:lstStyle/>
          <a:p>
            <a:r>
              <a:rPr lang="en-IN" b="1" u="sng" dirty="0">
                <a:solidFill>
                  <a:schemeClr val="accent2">
                    <a:lumMod val="50000"/>
                  </a:schemeClr>
                </a:solidFill>
              </a:rPr>
              <a:t>Efficient and Responsive SC….</a:t>
            </a: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IN" dirty="0"/>
              <a:t>The difference between an efficient supply chain and a responsive one comes down to the ability to meet uncertain demand. </a:t>
            </a:r>
          </a:p>
          <a:p>
            <a:pPr algn="just">
              <a:buFont typeface="Wingdings" panose="05000000000000000000" pitchFamily="2" charset="2"/>
              <a:buChar char="Ø"/>
            </a:pPr>
            <a:endParaRPr lang="en-IN" dirty="0"/>
          </a:p>
          <a:p>
            <a:pPr algn="just">
              <a:buFont typeface="Wingdings" panose="05000000000000000000" pitchFamily="2" charset="2"/>
              <a:buChar char="Ø"/>
            </a:pPr>
            <a:r>
              <a:rPr lang="en-IN" dirty="0"/>
              <a:t>An efficient supply chain can corral its suppliers, manufacturers and retailers to manage orders and processing, and meet a </a:t>
            </a:r>
            <a:r>
              <a:rPr lang="en-IN" dirty="0">
                <a:solidFill>
                  <a:srgbClr val="FF0000"/>
                </a:solidFill>
              </a:rPr>
              <a:t>stable, predictable demand </a:t>
            </a:r>
            <a:r>
              <a:rPr lang="en-IN" dirty="0"/>
              <a:t>at a </a:t>
            </a:r>
            <a:r>
              <a:rPr lang="en-IN" dirty="0">
                <a:solidFill>
                  <a:srgbClr val="FF0000"/>
                </a:solidFill>
              </a:rPr>
              <a:t>lower cost.</a:t>
            </a:r>
          </a:p>
        </p:txBody>
      </p:sp>
    </p:spTree>
    <p:extLst>
      <p:ext uri="{BB962C8B-B14F-4D97-AF65-F5344CB8AC3E}">
        <p14:creationId xmlns:p14="http://schemas.microsoft.com/office/powerpoint/2010/main" val="1816496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33587"/>
          </a:xfrm>
        </p:spPr>
        <p:txBody>
          <a:bodyPr/>
          <a:lstStyle/>
          <a:p>
            <a:r>
              <a:rPr lang="en-IN" b="1" u="sng" dirty="0">
                <a:solidFill>
                  <a:schemeClr val="accent2">
                    <a:lumMod val="50000"/>
                  </a:schemeClr>
                </a:solidFill>
              </a:rPr>
              <a:t>Efficient and Responsive SC….</a:t>
            </a: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IN" dirty="0"/>
              <a:t>A responsive supply chain works collaboratively among stakeholders to exchange information in a feedback loop in order to produce enough of a product to satisfy </a:t>
            </a:r>
            <a:r>
              <a:rPr lang="en-IN" dirty="0">
                <a:solidFill>
                  <a:srgbClr val="FF0000"/>
                </a:solidFill>
              </a:rPr>
              <a:t>uncertain demand.</a:t>
            </a:r>
          </a:p>
        </p:txBody>
      </p:sp>
    </p:spTree>
    <p:extLst>
      <p:ext uri="{BB962C8B-B14F-4D97-AF65-F5344CB8AC3E}">
        <p14:creationId xmlns:p14="http://schemas.microsoft.com/office/powerpoint/2010/main" val="2712358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28650" y="365127"/>
            <a:ext cx="7886700" cy="819730"/>
          </a:xfrm>
        </p:spPr>
        <p:txBody>
          <a:bodyPr>
            <a:normAutofit/>
          </a:bodyPr>
          <a:lstStyle/>
          <a:p>
            <a:r>
              <a:rPr lang="en-US" sz="4000" b="1" u="sng" dirty="0"/>
              <a:t>Push/Pull View</a:t>
            </a:r>
          </a:p>
        </p:txBody>
      </p:sp>
      <p:sp>
        <p:nvSpPr>
          <p:cNvPr id="57347" name="Rectangle 3"/>
          <p:cNvSpPr>
            <a:spLocks noGrp="1" noChangeArrowheads="1"/>
          </p:cNvSpPr>
          <p:nvPr>
            <p:ph sz="quarter" idx="1"/>
          </p:nvPr>
        </p:nvSpPr>
        <p:spPr/>
        <p:txBody>
          <a:bodyPr/>
          <a:lstStyle/>
          <a:p>
            <a:pPr algn="just"/>
            <a:r>
              <a:rPr lang="en-US" dirty="0"/>
              <a:t>The processes in a supply chain are divided into two categories depending on whether they are executed in response to a customer order or in anticipation of customer orders. </a:t>
            </a:r>
          </a:p>
          <a:p>
            <a:pPr algn="just"/>
            <a:endParaRPr lang="en-US" dirty="0"/>
          </a:p>
          <a:p>
            <a:pPr algn="just"/>
            <a:r>
              <a:rPr lang="en-US" dirty="0"/>
              <a:t>Pull processes are initiated on customer order, whereas push processes are initiated and performed in anticipation of customer orders.</a:t>
            </a:r>
          </a:p>
          <a:p>
            <a:pPr algn="just"/>
            <a:endParaRPr lang="en-US" dirty="0"/>
          </a:p>
        </p:txBody>
      </p:sp>
    </p:spTree>
    <p:extLst>
      <p:ext uri="{BB962C8B-B14F-4D97-AF65-F5344CB8AC3E}">
        <p14:creationId xmlns:p14="http://schemas.microsoft.com/office/powerpoint/2010/main" val="3070079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bject 80"/>
          <p:cNvSpPr/>
          <p:nvPr/>
        </p:nvSpPr>
        <p:spPr>
          <a:xfrm>
            <a:off x="603250" y="2740025"/>
            <a:ext cx="4748276" cy="1322324"/>
          </a:xfrm>
          <a:custGeom>
            <a:avLst/>
            <a:gdLst/>
            <a:ahLst/>
            <a:cxnLst/>
            <a:rect l="l" t="t" r="r" b="b"/>
            <a:pathLst>
              <a:path w="4748276" h="1322324">
                <a:moveTo>
                  <a:pt x="3564001" y="995426"/>
                </a:moveTo>
                <a:lnTo>
                  <a:pt x="3564001" y="1322324"/>
                </a:lnTo>
                <a:lnTo>
                  <a:pt x="4748276" y="661924"/>
                </a:lnTo>
                <a:lnTo>
                  <a:pt x="3564001" y="0"/>
                </a:lnTo>
                <a:lnTo>
                  <a:pt x="3564001" y="334899"/>
                </a:lnTo>
                <a:lnTo>
                  <a:pt x="0" y="334899"/>
                </a:lnTo>
                <a:lnTo>
                  <a:pt x="0" y="995426"/>
                </a:lnTo>
                <a:lnTo>
                  <a:pt x="3564001" y="995426"/>
                </a:lnTo>
                <a:close/>
              </a:path>
            </a:pathLst>
          </a:custGeom>
          <a:solidFill>
            <a:srgbClr val="C0504D"/>
          </a:solidFill>
        </p:spPr>
        <p:txBody>
          <a:bodyPr wrap="square" lIns="0" tIns="0" rIns="0" bIns="0" rtlCol="0">
            <a:noAutofit/>
          </a:bodyPr>
          <a:lstStyle/>
          <a:p>
            <a:endParaRPr/>
          </a:p>
        </p:txBody>
      </p:sp>
      <p:sp>
        <p:nvSpPr>
          <p:cNvPr id="81" name="object 81"/>
          <p:cNvSpPr/>
          <p:nvPr/>
        </p:nvSpPr>
        <p:spPr>
          <a:xfrm>
            <a:off x="603250" y="2740025"/>
            <a:ext cx="4748276" cy="1322324"/>
          </a:xfrm>
          <a:custGeom>
            <a:avLst/>
            <a:gdLst/>
            <a:ahLst/>
            <a:cxnLst/>
            <a:rect l="l" t="t" r="r" b="b"/>
            <a:pathLst>
              <a:path w="4748276" h="1322324">
                <a:moveTo>
                  <a:pt x="3564001" y="0"/>
                </a:moveTo>
                <a:lnTo>
                  <a:pt x="3564001" y="334899"/>
                </a:lnTo>
                <a:lnTo>
                  <a:pt x="0" y="334899"/>
                </a:lnTo>
                <a:lnTo>
                  <a:pt x="0" y="995426"/>
                </a:lnTo>
                <a:lnTo>
                  <a:pt x="3564001" y="995426"/>
                </a:lnTo>
                <a:lnTo>
                  <a:pt x="3564001" y="1322324"/>
                </a:lnTo>
                <a:lnTo>
                  <a:pt x="4748276" y="661924"/>
                </a:lnTo>
                <a:lnTo>
                  <a:pt x="3564001" y="0"/>
                </a:lnTo>
                <a:close/>
              </a:path>
            </a:pathLst>
          </a:custGeom>
          <a:ln w="17462">
            <a:solidFill>
              <a:srgbClr val="000000"/>
            </a:solidFill>
          </a:ln>
        </p:spPr>
        <p:txBody>
          <a:bodyPr wrap="square" lIns="0" tIns="0" rIns="0" bIns="0" rtlCol="0">
            <a:noAutofit/>
          </a:bodyPr>
          <a:lstStyle/>
          <a:p>
            <a:endParaRPr/>
          </a:p>
        </p:txBody>
      </p:sp>
      <p:sp>
        <p:nvSpPr>
          <p:cNvPr id="82" name="object 82"/>
          <p:cNvSpPr/>
          <p:nvPr/>
        </p:nvSpPr>
        <p:spPr>
          <a:xfrm>
            <a:off x="777875" y="1606550"/>
            <a:ext cx="2990850" cy="1322451"/>
          </a:xfrm>
          <a:custGeom>
            <a:avLst/>
            <a:gdLst/>
            <a:ahLst/>
            <a:cxnLst/>
            <a:rect l="l" t="t" r="r" b="b"/>
            <a:pathLst>
              <a:path w="2990850" h="1322451">
                <a:moveTo>
                  <a:pt x="0" y="1322451"/>
                </a:moveTo>
                <a:lnTo>
                  <a:pt x="2990850" y="1322451"/>
                </a:lnTo>
                <a:lnTo>
                  <a:pt x="2990850" y="0"/>
                </a:lnTo>
                <a:lnTo>
                  <a:pt x="0" y="0"/>
                </a:lnTo>
                <a:lnTo>
                  <a:pt x="0" y="1322451"/>
                </a:lnTo>
                <a:close/>
              </a:path>
            </a:pathLst>
          </a:custGeom>
          <a:solidFill>
            <a:srgbClr val="FFFFFF"/>
          </a:solidFill>
        </p:spPr>
        <p:txBody>
          <a:bodyPr wrap="square" lIns="0" tIns="0" rIns="0" bIns="0" rtlCol="0">
            <a:noAutofit/>
          </a:bodyPr>
          <a:lstStyle/>
          <a:p>
            <a:endParaRPr/>
          </a:p>
        </p:txBody>
      </p:sp>
      <p:sp>
        <p:nvSpPr>
          <p:cNvPr id="83" name="object 83"/>
          <p:cNvSpPr/>
          <p:nvPr/>
        </p:nvSpPr>
        <p:spPr>
          <a:xfrm>
            <a:off x="954087" y="4062349"/>
            <a:ext cx="2814574" cy="568325"/>
          </a:xfrm>
          <a:custGeom>
            <a:avLst/>
            <a:gdLst/>
            <a:ahLst/>
            <a:cxnLst/>
            <a:rect l="l" t="t" r="r" b="b"/>
            <a:pathLst>
              <a:path w="2814574" h="568325">
                <a:moveTo>
                  <a:pt x="0" y="568325"/>
                </a:moveTo>
                <a:lnTo>
                  <a:pt x="2814574" y="568325"/>
                </a:lnTo>
                <a:lnTo>
                  <a:pt x="2814574" y="0"/>
                </a:lnTo>
                <a:lnTo>
                  <a:pt x="0" y="0"/>
                </a:lnTo>
                <a:lnTo>
                  <a:pt x="0" y="568325"/>
                </a:lnTo>
                <a:close/>
              </a:path>
            </a:pathLst>
          </a:custGeom>
          <a:solidFill>
            <a:srgbClr val="FFFFFF"/>
          </a:solidFill>
        </p:spPr>
        <p:txBody>
          <a:bodyPr wrap="square" lIns="0" tIns="0" rIns="0" bIns="0" rtlCol="0">
            <a:noAutofit/>
          </a:bodyPr>
          <a:lstStyle/>
          <a:p>
            <a:endParaRPr/>
          </a:p>
        </p:txBody>
      </p:sp>
      <p:sp>
        <p:nvSpPr>
          <p:cNvPr id="15" name="object 15"/>
          <p:cNvSpPr/>
          <p:nvPr/>
        </p:nvSpPr>
        <p:spPr>
          <a:xfrm>
            <a:off x="5526151" y="2740025"/>
            <a:ext cx="2462149" cy="1322324"/>
          </a:xfrm>
          <a:custGeom>
            <a:avLst/>
            <a:gdLst/>
            <a:ahLst/>
            <a:cxnLst/>
            <a:rect l="l" t="t" r="r" b="b"/>
            <a:pathLst>
              <a:path w="2462149" h="1322324">
                <a:moveTo>
                  <a:pt x="1847723" y="995426"/>
                </a:moveTo>
                <a:lnTo>
                  <a:pt x="1847723" y="1322324"/>
                </a:lnTo>
                <a:lnTo>
                  <a:pt x="2462149" y="661924"/>
                </a:lnTo>
                <a:lnTo>
                  <a:pt x="1847723" y="0"/>
                </a:lnTo>
                <a:lnTo>
                  <a:pt x="1847723" y="334899"/>
                </a:lnTo>
                <a:lnTo>
                  <a:pt x="0" y="334899"/>
                </a:lnTo>
                <a:lnTo>
                  <a:pt x="0" y="995426"/>
                </a:lnTo>
                <a:lnTo>
                  <a:pt x="1847723" y="995426"/>
                </a:lnTo>
                <a:close/>
              </a:path>
            </a:pathLst>
          </a:custGeom>
          <a:solidFill>
            <a:srgbClr val="99FF33"/>
          </a:solidFill>
        </p:spPr>
        <p:txBody>
          <a:bodyPr wrap="square" lIns="0" tIns="0" rIns="0" bIns="0" rtlCol="0">
            <a:noAutofit/>
          </a:bodyPr>
          <a:lstStyle/>
          <a:p>
            <a:endParaRPr/>
          </a:p>
        </p:txBody>
      </p:sp>
      <p:sp>
        <p:nvSpPr>
          <p:cNvPr id="16" name="object 16"/>
          <p:cNvSpPr/>
          <p:nvPr/>
        </p:nvSpPr>
        <p:spPr>
          <a:xfrm>
            <a:off x="5526151" y="2740025"/>
            <a:ext cx="2462149" cy="1322324"/>
          </a:xfrm>
          <a:custGeom>
            <a:avLst/>
            <a:gdLst/>
            <a:ahLst/>
            <a:cxnLst/>
            <a:rect l="l" t="t" r="r" b="b"/>
            <a:pathLst>
              <a:path w="2462149" h="1322324">
                <a:moveTo>
                  <a:pt x="1847723" y="0"/>
                </a:moveTo>
                <a:lnTo>
                  <a:pt x="1847723" y="334899"/>
                </a:lnTo>
                <a:lnTo>
                  <a:pt x="0" y="334899"/>
                </a:lnTo>
                <a:lnTo>
                  <a:pt x="0" y="995426"/>
                </a:lnTo>
                <a:lnTo>
                  <a:pt x="1847723" y="995426"/>
                </a:lnTo>
                <a:lnTo>
                  <a:pt x="1847723" y="1322324"/>
                </a:lnTo>
                <a:lnTo>
                  <a:pt x="2462149" y="661924"/>
                </a:lnTo>
                <a:lnTo>
                  <a:pt x="1847723" y="0"/>
                </a:lnTo>
                <a:close/>
              </a:path>
            </a:pathLst>
          </a:custGeom>
          <a:ln w="17462">
            <a:solidFill>
              <a:srgbClr val="000000"/>
            </a:solidFill>
          </a:ln>
        </p:spPr>
        <p:txBody>
          <a:bodyPr wrap="square" lIns="0" tIns="0" rIns="0" bIns="0" rtlCol="0">
            <a:noAutofit/>
          </a:bodyPr>
          <a:lstStyle/>
          <a:p>
            <a:endParaRPr/>
          </a:p>
        </p:txBody>
      </p:sp>
      <p:sp>
        <p:nvSpPr>
          <p:cNvPr id="17" name="object 17"/>
          <p:cNvSpPr/>
          <p:nvPr/>
        </p:nvSpPr>
        <p:spPr>
          <a:xfrm>
            <a:off x="5521325" y="4057650"/>
            <a:ext cx="17525" cy="11049"/>
          </a:xfrm>
          <a:custGeom>
            <a:avLst/>
            <a:gdLst/>
            <a:ahLst/>
            <a:cxnLst/>
            <a:rect l="l" t="t" r="r" b="b"/>
            <a:pathLst>
              <a:path w="17525" h="11049">
                <a:moveTo>
                  <a:pt x="17525" y="11049"/>
                </a:moveTo>
                <a:lnTo>
                  <a:pt x="11175" y="4699"/>
                </a:lnTo>
                <a:lnTo>
                  <a:pt x="4699" y="0"/>
                </a:lnTo>
                <a:lnTo>
                  <a:pt x="0" y="4699"/>
                </a:lnTo>
                <a:lnTo>
                  <a:pt x="4699" y="11049"/>
                </a:lnTo>
                <a:lnTo>
                  <a:pt x="17525" y="11049"/>
                </a:lnTo>
                <a:close/>
              </a:path>
            </a:pathLst>
          </a:custGeom>
          <a:solidFill>
            <a:srgbClr val="000000"/>
          </a:solidFill>
        </p:spPr>
        <p:txBody>
          <a:bodyPr wrap="square" lIns="0" tIns="0" rIns="0" bIns="0" rtlCol="0">
            <a:noAutofit/>
          </a:bodyPr>
          <a:lstStyle/>
          <a:p>
            <a:endParaRPr/>
          </a:p>
        </p:txBody>
      </p:sp>
      <p:sp>
        <p:nvSpPr>
          <p:cNvPr id="18" name="object 18"/>
          <p:cNvSpPr/>
          <p:nvPr/>
        </p:nvSpPr>
        <p:spPr>
          <a:xfrm>
            <a:off x="5521325" y="4057650"/>
            <a:ext cx="17525" cy="11049"/>
          </a:xfrm>
          <a:custGeom>
            <a:avLst/>
            <a:gdLst/>
            <a:ahLst/>
            <a:cxnLst/>
            <a:rect l="l" t="t" r="r" b="b"/>
            <a:pathLst>
              <a:path w="17525" h="11049">
                <a:moveTo>
                  <a:pt x="17525" y="11049"/>
                </a:moveTo>
                <a:lnTo>
                  <a:pt x="11175" y="4699"/>
                </a:lnTo>
                <a:lnTo>
                  <a:pt x="4699" y="0"/>
                </a:lnTo>
                <a:lnTo>
                  <a:pt x="0" y="4699"/>
                </a:lnTo>
                <a:lnTo>
                  <a:pt x="4699" y="11049"/>
                </a:lnTo>
                <a:lnTo>
                  <a:pt x="17525" y="11049"/>
                </a:lnTo>
                <a:close/>
              </a:path>
            </a:pathLst>
          </a:custGeom>
          <a:ln w="28575">
            <a:solidFill>
              <a:srgbClr val="000000"/>
            </a:solidFill>
            <a:prstDash val="lgDash"/>
          </a:ln>
        </p:spPr>
        <p:txBody>
          <a:bodyPr wrap="square" lIns="0" tIns="0" rIns="0" bIns="0" rtlCol="0">
            <a:noAutofit/>
          </a:bodyPr>
          <a:lstStyle/>
          <a:p>
            <a:endParaRPr/>
          </a:p>
        </p:txBody>
      </p:sp>
      <p:sp>
        <p:nvSpPr>
          <p:cNvPr id="19" name="object 19"/>
          <p:cNvSpPr/>
          <p:nvPr/>
        </p:nvSpPr>
        <p:spPr>
          <a:xfrm>
            <a:off x="5521325" y="408774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20" name="object 20"/>
          <p:cNvSpPr/>
          <p:nvPr/>
        </p:nvSpPr>
        <p:spPr>
          <a:xfrm>
            <a:off x="5521325" y="408774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21" name="object 21"/>
          <p:cNvSpPr/>
          <p:nvPr/>
        </p:nvSpPr>
        <p:spPr>
          <a:xfrm>
            <a:off x="5521325" y="412584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22" name="object 22"/>
          <p:cNvSpPr/>
          <p:nvPr/>
        </p:nvSpPr>
        <p:spPr>
          <a:xfrm>
            <a:off x="5521325" y="412584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23" name="object 23"/>
          <p:cNvSpPr/>
          <p:nvPr/>
        </p:nvSpPr>
        <p:spPr>
          <a:xfrm>
            <a:off x="5521325" y="416394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24" name="object 24"/>
          <p:cNvSpPr/>
          <p:nvPr/>
        </p:nvSpPr>
        <p:spPr>
          <a:xfrm>
            <a:off x="5521325" y="416394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25" name="object 25"/>
          <p:cNvSpPr/>
          <p:nvPr/>
        </p:nvSpPr>
        <p:spPr>
          <a:xfrm>
            <a:off x="5521325" y="420204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26" name="object 26"/>
          <p:cNvSpPr/>
          <p:nvPr/>
        </p:nvSpPr>
        <p:spPr>
          <a:xfrm>
            <a:off x="5521325" y="420204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27" name="object 27"/>
          <p:cNvSpPr/>
          <p:nvPr/>
        </p:nvSpPr>
        <p:spPr>
          <a:xfrm>
            <a:off x="5521325" y="4240149"/>
            <a:ext cx="17525" cy="17525"/>
          </a:xfrm>
          <a:custGeom>
            <a:avLst/>
            <a:gdLst/>
            <a:ahLst/>
            <a:cxnLst/>
            <a:rect l="l" t="t" r="r" b="b"/>
            <a:pathLst>
              <a:path w="17525" h="17525">
                <a:moveTo>
                  <a:pt x="17525" y="12826"/>
                </a:moveTo>
                <a:lnTo>
                  <a:pt x="17525" y="6350"/>
                </a:lnTo>
                <a:lnTo>
                  <a:pt x="11175" y="0"/>
                </a:lnTo>
                <a:lnTo>
                  <a:pt x="4699" y="0"/>
                </a:lnTo>
                <a:lnTo>
                  <a:pt x="0" y="6350"/>
                </a:lnTo>
                <a:lnTo>
                  <a:pt x="0" y="12826"/>
                </a:lnTo>
                <a:lnTo>
                  <a:pt x="4699" y="17525"/>
                </a:lnTo>
                <a:lnTo>
                  <a:pt x="17525" y="17525"/>
                </a:lnTo>
                <a:lnTo>
                  <a:pt x="17525" y="12826"/>
                </a:lnTo>
                <a:close/>
              </a:path>
            </a:pathLst>
          </a:custGeom>
          <a:solidFill>
            <a:srgbClr val="000000"/>
          </a:solidFill>
        </p:spPr>
        <p:txBody>
          <a:bodyPr wrap="square" lIns="0" tIns="0" rIns="0" bIns="0" rtlCol="0">
            <a:noAutofit/>
          </a:bodyPr>
          <a:lstStyle/>
          <a:p>
            <a:endParaRPr/>
          </a:p>
        </p:txBody>
      </p:sp>
      <p:sp>
        <p:nvSpPr>
          <p:cNvPr id="28" name="object 28"/>
          <p:cNvSpPr/>
          <p:nvPr/>
        </p:nvSpPr>
        <p:spPr>
          <a:xfrm>
            <a:off x="5521325" y="4240149"/>
            <a:ext cx="17525" cy="17525"/>
          </a:xfrm>
          <a:custGeom>
            <a:avLst/>
            <a:gdLst/>
            <a:ahLst/>
            <a:cxnLst/>
            <a:rect l="l" t="t" r="r" b="b"/>
            <a:pathLst>
              <a:path w="17525" h="17525">
                <a:moveTo>
                  <a:pt x="17525" y="12826"/>
                </a:moveTo>
                <a:lnTo>
                  <a:pt x="17525" y="6350"/>
                </a:lnTo>
                <a:lnTo>
                  <a:pt x="11175" y="0"/>
                </a:lnTo>
                <a:lnTo>
                  <a:pt x="4699" y="0"/>
                </a:lnTo>
                <a:lnTo>
                  <a:pt x="0" y="6350"/>
                </a:lnTo>
                <a:lnTo>
                  <a:pt x="0" y="12826"/>
                </a:lnTo>
                <a:lnTo>
                  <a:pt x="4699" y="17525"/>
                </a:lnTo>
                <a:lnTo>
                  <a:pt x="17525" y="17525"/>
                </a:lnTo>
                <a:lnTo>
                  <a:pt x="17525" y="12826"/>
                </a:lnTo>
                <a:close/>
              </a:path>
            </a:pathLst>
          </a:custGeom>
          <a:ln w="28575">
            <a:solidFill>
              <a:srgbClr val="000000"/>
            </a:solidFill>
            <a:prstDash val="lgDash"/>
          </a:ln>
        </p:spPr>
        <p:txBody>
          <a:bodyPr wrap="square" lIns="0" tIns="0" rIns="0" bIns="0" rtlCol="0">
            <a:noAutofit/>
          </a:bodyPr>
          <a:lstStyle/>
          <a:p>
            <a:endParaRPr/>
          </a:p>
        </p:txBody>
      </p:sp>
      <p:sp>
        <p:nvSpPr>
          <p:cNvPr id="29" name="object 29"/>
          <p:cNvSpPr/>
          <p:nvPr/>
        </p:nvSpPr>
        <p:spPr>
          <a:xfrm>
            <a:off x="5521325" y="427672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30" name="object 30"/>
          <p:cNvSpPr/>
          <p:nvPr/>
        </p:nvSpPr>
        <p:spPr>
          <a:xfrm>
            <a:off x="5521325" y="427672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31" name="object 31"/>
          <p:cNvSpPr/>
          <p:nvPr/>
        </p:nvSpPr>
        <p:spPr>
          <a:xfrm>
            <a:off x="5521325" y="431482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32" name="object 32"/>
          <p:cNvSpPr/>
          <p:nvPr/>
        </p:nvSpPr>
        <p:spPr>
          <a:xfrm>
            <a:off x="5521325" y="431482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33" name="object 33"/>
          <p:cNvSpPr/>
          <p:nvPr/>
        </p:nvSpPr>
        <p:spPr>
          <a:xfrm>
            <a:off x="5521325" y="435292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34" name="object 34"/>
          <p:cNvSpPr/>
          <p:nvPr/>
        </p:nvSpPr>
        <p:spPr>
          <a:xfrm>
            <a:off x="5521325" y="435292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35" name="object 35"/>
          <p:cNvSpPr/>
          <p:nvPr/>
        </p:nvSpPr>
        <p:spPr>
          <a:xfrm>
            <a:off x="5521325" y="439102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36" name="object 36"/>
          <p:cNvSpPr/>
          <p:nvPr/>
        </p:nvSpPr>
        <p:spPr>
          <a:xfrm>
            <a:off x="5521325" y="439102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37" name="object 37"/>
          <p:cNvSpPr/>
          <p:nvPr/>
        </p:nvSpPr>
        <p:spPr>
          <a:xfrm>
            <a:off x="5521325" y="442912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38" name="object 38"/>
          <p:cNvSpPr/>
          <p:nvPr/>
        </p:nvSpPr>
        <p:spPr>
          <a:xfrm>
            <a:off x="5521325" y="442912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39" name="object 39"/>
          <p:cNvSpPr/>
          <p:nvPr/>
        </p:nvSpPr>
        <p:spPr>
          <a:xfrm>
            <a:off x="5521325" y="4465574"/>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40" name="object 40"/>
          <p:cNvSpPr/>
          <p:nvPr/>
        </p:nvSpPr>
        <p:spPr>
          <a:xfrm>
            <a:off x="5521325" y="4465574"/>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41" name="object 41"/>
          <p:cNvSpPr/>
          <p:nvPr/>
        </p:nvSpPr>
        <p:spPr>
          <a:xfrm>
            <a:off x="5521325" y="4503674"/>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42" name="object 42"/>
          <p:cNvSpPr/>
          <p:nvPr/>
        </p:nvSpPr>
        <p:spPr>
          <a:xfrm>
            <a:off x="5521325" y="4503674"/>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43" name="object 43"/>
          <p:cNvSpPr/>
          <p:nvPr/>
        </p:nvSpPr>
        <p:spPr>
          <a:xfrm>
            <a:off x="5521325" y="4541774"/>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44" name="object 44"/>
          <p:cNvSpPr/>
          <p:nvPr/>
        </p:nvSpPr>
        <p:spPr>
          <a:xfrm>
            <a:off x="5521325" y="4541774"/>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45" name="object 45"/>
          <p:cNvSpPr/>
          <p:nvPr/>
        </p:nvSpPr>
        <p:spPr>
          <a:xfrm>
            <a:off x="5521325" y="4579874"/>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46" name="object 46"/>
          <p:cNvSpPr/>
          <p:nvPr/>
        </p:nvSpPr>
        <p:spPr>
          <a:xfrm>
            <a:off x="5521325" y="4579874"/>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47" name="object 47"/>
          <p:cNvSpPr/>
          <p:nvPr/>
        </p:nvSpPr>
        <p:spPr>
          <a:xfrm>
            <a:off x="5521325" y="4617974"/>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48" name="object 48"/>
          <p:cNvSpPr/>
          <p:nvPr/>
        </p:nvSpPr>
        <p:spPr>
          <a:xfrm>
            <a:off x="5521325" y="4617974"/>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49" name="object 49"/>
          <p:cNvSpPr/>
          <p:nvPr/>
        </p:nvSpPr>
        <p:spPr>
          <a:xfrm>
            <a:off x="5521325" y="4654550"/>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50" name="object 50"/>
          <p:cNvSpPr/>
          <p:nvPr/>
        </p:nvSpPr>
        <p:spPr>
          <a:xfrm>
            <a:off x="5521325" y="4654550"/>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51" name="object 51"/>
          <p:cNvSpPr/>
          <p:nvPr/>
        </p:nvSpPr>
        <p:spPr>
          <a:xfrm>
            <a:off x="5521325" y="4692650"/>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52" name="object 52"/>
          <p:cNvSpPr/>
          <p:nvPr/>
        </p:nvSpPr>
        <p:spPr>
          <a:xfrm>
            <a:off x="5521325" y="4692650"/>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53" name="object 53"/>
          <p:cNvSpPr/>
          <p:nvPr/>
        </p:nvSpPr>
        <p:spPr>
          <a:xfrm>
            <a:off x="603250" y="4781613"/>
            <a:ext cx="7069201" cy="74612"/>
          </a:xfrm>
          <a:custGeom>
            <a:avLst/>
            <a:gdLst/>
            <a:ahLst/>
            <a:cxnLst/>
            <a:rect l="l" t="t" r="r" b="b"/>
            <a:pathLst>
              <a:path w="7069201" h="74612">
                <a:moveTo>
                  <a:pt x="0" y="74612"/>
                </a:moveTo>
                <a:lnTo>
                  <a:pt x="7069201" y="74612"/>
                </a:lnTo>
                <a:lnTo>
                  <a:pt x="7069201" y="0"/>
                </a:lnTo>
                <a:lnTo>
                  <a:pt x="0" y="0"/>
                </a:lnTo>
                <a:lnTo>
                  <a:pt x="0" y="74612"/>
                </a:lnTo>
                <a:close/>
              </a:path>
            </a:pathLst>
          </a:custGeom>
          <a:solidFill>
            <a:srgbClr val="000000"/>
          </a:solidFill>
        </p:spPr>
        <p:txBody>
          <a:bodyPr wrap="square" lIns="0" tIns="0" rIns="0" bIns="0" rtlCol="0">
            <a:noAutofit/>
          </a:bodyPr>
          <a:lstStyle/>
          <a:p>
            <a:endParaRPr/>
          </a:p>
        </p:txBody>
      </p:sp>
      <p:sp>
        <p:nvSpPr>
          <p:cNvPr id="54" name="object 54"/>
          <p:cNvSpPr/>
          <p:nvPr/>
        </p:nvSpPr>
        <p:spPr>
          <a:xfrm>
            <a:off x="7659751" y="4643374"/>
            <a:ext cx="328549" cy="358775"/>
          </a:xfrm>
          <a:custGeom>
            <a:avLst/>
            <a:gdLst/>
            <a:ahLst/>
            <a:cxnLst/>
            <a:rect l="l" t="t" r="r" b="b"/>
            <a:pathLst>
              <a:path w="328549" h="358775">
                <a:moveTo>
                  <a:pt x="0" y="358775"/>
                </a:moveTo>
                <a:lnTo>
                  <a:pt x="328549" y="176275"/>
                </a:lnTo>
                <a:lnTo>
                  <a:pt x="0" y="0"/>
                </a:lnTo>
                <a:lnTo>
                  <a:pt x="0" y="358775"/>
                </a:lnTo>
                <a:close/>
              </a:path>
            </a:pathLst>
          </a:custGeom>
          <a:solidFill>
            <a:srgbClr val="000000"/>
          </a:solidFill>
        </p:spPr>
        <p:txBody>
          <a:bodyPr wrap="square" lIns="0" tIns="0" rIns="0" bIns="0" rtlCol="0">
            <a:noAutofit/>
          </a:bodyPr>
          <a:lstStyle/>
          <a:p>
            <a:endParaRPr/>
          </a:p>
        </p:txBody>
      </p:sp>
      <p:sp>
        <p:nvSpPr>
          <p:cNvPr id="55" name="object 55"/>
          <p:cNvSpPr/>
          <p:nvPr/>
        </p:nvSpPr>
        <p:spPr>
          <a:xfrm>
            <a:off x="5521325" y="4730750"/>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56" name="object 56"/>
          <p:cNvSpPr/>
          <p:nvPr/>
        </p:nvSpPr>
        <p:spPr>
          <a:xfrm>
            <a:off x="5521325" y="4730750"/>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57" name="object 57"/>
          <p:cNvSpPr/>
          <p:nvPr/>
        </p:nvSpPr>
        <p:spPr>
          <a:xfrm>
            <a:off x="5521325" y="4768850"/>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58" name="object 58"/>
          <p:cNvSpPr/>
          <p:nvPr/>
        </p:nvSpPr>
        <p:spPr>
          <a:xfrm>
            <a:off x="5521325" y="4768850"/>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59" name="object 59"/>
          <p:cNvSpPr/>
          <p:nvPr/>
        </p:nvSpPr>
        <p:spPr>
          <a:xfrm>
            <a:off x="5521325" y="4806950"/>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60" name="object 60"/>
          <p:cNvSpPr/>
          <p:nvPr/>
        </p:nvSpPr>
        <p:spPr>
          <a:xfrm>
            <a:off x="5521325" y="4806950"/>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61" name="object 61"/>
          <p:cNvSpPr/>
          <p:nvPr/>
        </p:nvSpPr>
        <p:spPr>
          <a:xfrm>
            <a:off x="5521325" y="4845050"/>
            <a:ext cx="17525" cy="17399"/>
          </a:xfrm>
          <a:custGeom>
            <a:avLst/>
            <a:gdLst/>
            <a:ahLst/>
            <a:cxnLst/>
            <a:rect l="l" t="t" r="r" b="b"/>
            <a:pathLst>
              <a:path w="17525" h="17399">
                <a:moveTo>
                  <a:pt x="17525" y="11049"/>
                </a:moveTo>
                <a:lnTo>
                  <a:pt x="17525" y="4699"/>
                </a:lnTo>
                <a:lnTo>
                  <a:pt x="11175" y="0"/>
                </a:lnTo>
                <a:lnTo>
                  <a:pt x="4699" y="0"/>
                </a:lnTo>
                <a:lnTo>
                  <a:pt x="0" y="4699"/>
                </a:lnTo>
                <a:lnTo>
                  <a:pt x="0" y="11049"/>
                </a:lnTo>
                <a:lnTo>
                  <a:pt x="4699" y="17399"/>
                </a:lnTo>
                <a:lnTo>
                  <a:pt x="17525" y="17399"/>
                </a:lnTo>
                <a:lnTo>
                  <a:pt x="17525" y="11049"/>
                </a:lnTo>
                <a:close/>
              </a:path>
            </a:pathLst>
          </a:custGeom>
          <a:solidFill>
            <a:srgbClr val="000000"/>
          </a:solidFill>
        </p:spPr>
        <p:txBody>
          <a:bodyPr wrap="square" lIns="0" tIns="0" rIns="0" bIns="0" rtlCol="0">
            <a:noAutofit/>
          </a:bodyPr>
          <a:lstStyle/>
          <a:p>
            <a:endParaRPr/>
          </a:p>
        </p:txBody>
      </p:sp>
      <p:sp>
        <p:nvSpPr>
          <p:cNvPr id="62" name="object 62"/>
          <p:cNvSpPr/>
          <p:nvPr/>
        </p:nvSpPr>
        <p:spPr>
          <a:xfrm>
            <a:off x="5521325" y="4845050"/>
            <a:ext cx="17525" cy="17399"/>
          </a:xfrm>
          <a:custGeom>
            <a:avLst/>
            <a:gdLst/>
            <a:ahLst/>
            <a:cxnLst/>
            <a:rect l="l" t="t" r="r" b="b"/>
            <a:pathLst>
              <a:path w="17525" h="17399">
                <a:moveTo>
                  <a:pt x="17525" y="11049"/>
                </a:moveTo>
                <a:lnTo>
                  <a:pt x="17525" y="4699"/>
                </a:lnTo>
                <a:lnTo>
                  <a:pt x="11175" y="0"/>
                </a:lnTo>
                <a:lnTo>
                  <a:pt x="4699" y="0"/>
                </a:lnTo>
                <a:lnTo>
                  <a:pt x="0" y="4699"/>
                </a:lnTo>
                <a:lnTo>
                  <a:pt x="0" y="11049"/>
                </a:lnTo>
                <a:lnTo>
                  <a:pt x="4699" y="17399"/>
                </a:lnTo>
                <a:lnTo>
                  <a:pt x="17525" y="17399"/>
                </a:lnTo>
                <a:lnTo>
                  <a:pt x="17525" y="11049"/>
                </a:lnTo>
                <a:close/>
              </a:path>
            </a:pathLst>
          </a:custGeom>
          <a:ln w="28575">
            <a:solidFill>
              <a:srgbClr val="000000"/>
            </a:solidFill>
            <a:prstDash val="lgDash"/>
          </a:ln>
        </p:spPr>
        <p:txBody>
          <a:bodyPr wrap="square" lIns="0" tIns="0" rIns="0" bIns="0" rtlCol="0">
            <a:noAutofit/>
          </a:bodyPr>
          <a:lstStyle/>
          <a:p>
            <a:endParaRPr/>
          </a:p>
        </p:txBody>
      </p:sp>
      <p:sp>
        <p:nvSpPr>
          <p:cNvPr id="63" name="object 63"/>
          <p:cNvSpPr/>
          <p:nvPr/>
        </p:nvSpPr>
        <p:spPr>
          <a:xfrm>
            <a:off x="5521325" y="488149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64" name="object 64"/>
          <p:cNvSpPr/>
          <p:nvPr/>
        </p:nvSpPr>
        <p:spPr>
          <a:xfrm>
            <a:off x="5521325" y="488149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65" name="object 65"/>
          <p:cNvSpPr/>
          <p:nvPr/>
        </p:nvSpPr>
        <p:spPr>
          <a:xfrm>
            <a:off x="5521325" y="491959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66" name="object 66"/>
          <p:cNvSpPr/>
          <p:nvPr/>
        </p:nvSpPr>
        <p:spPr>
          <a:xfrm>
            <a:off x="5521325" y="491959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67" name="object 67"/>
          <p:cNvSpPr/>
          <p:nvPr/>
        </p:nvSpPr>
        <p:spPr>
          <a:xfrm>
            <a:off x="5521325" y="495769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68" name="object 68"/>
          <p:cNvSpPr/>
          <p:nvPr/>
        </p:nvSpPr>
        <p:spPr>
          <a:xfrm>
            <a:off x="5521325" y="495769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69" name="object 69"/>
          <p:cNvSpPr/>
          <p:nvPr/>
        </p:nvSpPr>
        <p:spPr>
          <a:xfrm>
            <a:off x="5521325" y="499579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70" name="object 70"/>
          <p:cNvSpPr/>
          <p:nvPr/>
        </p:nvSpPr>
        <p:spPr>
          <a:xfrm>
            <a:off x="5521325" y="4995799"/>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71" name="object 71"/>
          <p:cNvSpPr/>
          <p:nvPr/>
        </p:nvSpPr>
        <p:spPr>
          <a:xfrm>
            <a:off x="5521325" y="5033899"/>
            <a:ext cx="17525" cy="17525"/>
          </a:xfrm>
          <a:custGeom>
            <a:avLst/>
            <a:gdLst/>
            <a:ahLst/>
            <a:cxnLst/>
            <a:rect l="l" t="t" r="r" b="b"/>
            <a:pathLst>
              <a:path w="17525" h="17525">
                <a:moveTo>
                  <a:pt x="17525" y="11175"/>
                </a:moveTo>
                <a:lnTo>
                  <a:pt x="17525" y="6350"/>
                </a:lnTo>
                <a:lnTo>
                  <a:pt x="11175" y="0"/>
                </a:lnTo>
                <a:lnTo>
                  <a:pt x="4699" y="0"/>
                </a:lnTo>
                <a:lnTo>
                  <a:pt x="0" y="6350"/>
                </a:lnTo>
                <a:lnTo>
                  <a:pt x="0" y="11175"/>
                </a:lnTo>
                <a:lnTo>
                  <a:pt x="4699" y="17525"/>
                </a:lnTo>
                <a:lnTo>
                  <a:pt x="17525" y="17525"/>
                </a:lnTo>
                <a:lnTo>
                  <a:pt x="17525" y="11175"/>
                </a:lnTo>
                <a:close/>
              </a:path>
            </a:pathLst>
          </a:custGeom>
          <a:solidFill>
            <a:srgbClr val="000000"/>
          </a:solidFill>
        </p:spPr>
        <p:txBody>
          <a:bodyPr wrap="square" lIns="0" tIns="0" rIns="0" bIns="0" rtlCol="0">
            <a:noAutofit/>
          </a:bodyPr>
          <a:lstStyle/>
          <a:p>
            <a:endParaRPr/>
          </a:p>
        </p:txBody>
      </p:sp>
      <p:sp>
        <p:nvSpPr>
          <p:cNvPr id="72" name="object 72"/>
          <p:cNvSpPr/>
          <p:nvPr/>
        </p:nvSpPr>
        <p:spPr>
          <a:xfrm>
            <a:off x="5521325" y="5033899"/>
            <a:ext cx="17525" cy="17525"/>
          </a:xfrm>
          <a:custGeom>
            <a:avLst/>
            <a:gdLst/>
            <a:ahLst/>
            <a:cxnLst/>
            <a:rect l="l" t="t" r="r" b="b"/>
            <a:pathLst>
              <a:path w="17525" h="17525">
                <a:moveTo>
                  <a:pt x="17525" y="11175"/>
                </a:moveTo>
                <a:lnTo>
                  <a:pt x="17525" y="6350"/>
                </a:lnTo>
                <a:lnTo>
                  <a:pt x="11175" y="0"/>
                </a:lnTo>
                <a:lnTo>
                  <a:pt x="4699" y="0"/>
                </a:lnTo>
                <a:lnTo>
                  <a:pt x="0" y="6350"/>
                </a:lnTo>
                <a:lnTo>
                  <a:pt x="0" y="11175"/>
                </a:lnTo>
                <a:lnTo>
                  <a:pt x="4699" y="17525"/>
                </a:lnTo>
                <a:lnTo>
                  <a:pt x="17525" y="17525"/>
                </a:lnTo>
                <a:lnTo>
                  <a:pt x="17525" y="11175"/>
                </a:lnTo>
                <a:close/>
              </a:path>
            </a:pathLst>
          </a:custGeom>
          <a:ln w="28575">
            <a:solidFill>
              <a:srgbClr val="000000"/>
            </a:solidFill>
            <a:prstDash val="lgDash"/>
          </a:ln>
        </p:spPr>
        <p:txBody>
          <a:bodyPr wrap="square" lIns="0" tIns="0" rIns="0" bIns="0" rtlCol="0">
            <a:noAutofit/>
          </a:bodyPr>
          <a:lstStyle/>
          <a:p>
            <a:endParaRPr/>
          </a:p>
        </p:txBody>
      </p:sp>
      <p:sp>
        <p:nvSpPr>
          <p:cNvPr id="73" name="object 73"/>
          <p:cNvSpPr/>
          <p:nvPr/>
        </p:nvSpPr>
        <p:spPr>
          <a:xfrm>
            <a:off x="5521325" y="507047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74" name="object 74"/>
          <p:cNvSpPr/>
          <p:nvPr/>
        </p:nvSpPr>
        <p:spPr>
          <a:xfrm>
            <a:off x="5521325" y="507047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75" name="object 75"/>
          <p:cNvSpPr/>
          <p:nvPr/>
        </p:nvSpPr>
        <p:spPr>
          <a:xfrm>
            <a:off x="5521325" y="510857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76" name="object 76"/>
          <p:cNvSpPr/>
          <p:nvPr/>
        </p:nvSpPr>
        <p:spPr>
          <a:xfrm>
            <a:off x="5521325" y="510857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77" name="object 77"/>
          <p:cNvSpPr/>
          <p:nvPr/>
        </p:nvSpPr>
        <p:spPr>
          <a:xfrm>
            <a:off x="5521325" y="514667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solidFill>
            <a:srgbClr val="000000"/>
          </a:solidFill>
        </p:spPr>
        <p:txBody>
          <a:bodyPr wrap="square" lIns="0" tIns="0" rIns="0" bIns="0" rtlCol="0">
            <a:noAutofit/>
          </a:bodyPr>
          <a:lstStyle/>
          <a:p>
            <a:endParaRPr/>
          </a:p>
        </p:txBody>
      </p:sp>
      <p:sp>
        <p:nvSpPr>
          <p:cNvPr id="78" name="object 78"/>
          <p:cNvSpPr/>
          <p:nvPr/>
        </p:nvSpPr>
        <p:spPr>
          <a:xfrm>
            <a:off x="5521325" y="5146675"/>
            <a:ext cx="17525" cy="19050"/>
          </a:xfrm>
          <a:custGeom>
            <a:avLst/>
            <a:gdLst/>
            <a:ahLst/>
            <a:cxnLst/>
            <a:rect l="l" t="t" r="r" b="b"/>
            <a:pathLst>
              <a:path w="17525" h="19050">
                <a:moveTo>
                  <a:pt x="17525" y="12700"/>
                </a:moveTo>
                <a:lnTo>
                  <a:pt x="17525" y="6350"/>
                </a:lnTo>
                <a:lnTo>
                  <a:pt x="11175" y="0"/>
                </a:lnTo>
                <a:lnTo>
                  <a:pt x="4699" y="0"/>
                </a:lnTo>
                <a:lnTo>
                  <a:pt x="0" y="6350"/>
                </a:lnTo>
                <a:lnTo>
                  <a:pt x="0" y="12700"/>
                </a:lnTo>
                <a:lnTo>
                  <a:pt x="4699" y="19050"/>
                </a:lnTo>
                <a:lnTo>
                  <a:pt x="17525" y="19050"/>
                </a:lnTo>
                <a:lnTo>
                  <a:pt x="17525" y="12700"/>
                </a:lnTo>
                <a:close/>
              </a:path>
            </a:pathLst>
          </a:custGeom>
          <a:ln w="28575">
            <a:solidFill>
              <a:srgbClr val="000000"/>
            </a:solidFill>
            <a:prstDash val="lgDash"/>
          </a:ln>
        </p:spPr>
        <p:txBody>
          <a:bodyPr wrap="square" lIns="0" tIns="0" rIns="0" bIns="0" rtlCol="0">
            <a:noAutofit/>
          </a:bodyPr>
          <a:lstStyle/>
          <a:p>
            <a:endParaRPr/>
          </a:p>
        </p:txBody>
      </p:sp>
      <p:sp>
        <p:nvSpPr>
          <p:cNvPr id="79" name="object 79"/>
          <p:cNvSpPr/>
          <p:nvPr/>
        </p:nvSpPr>
        <p:spPr>
          <a:xfrm>
            <a:off x="5702300" y="4062349"/>
            <a:ext cx="2814701" cy="568325"/>
          </a:xfrm>
          <a:custGeom>
            <a:avLst/>
            <a:gdLst/>
            <a:ahLst/>
            <a:cxnLst/>
            <a:rect l="l" t="t" r="r" b="b"/>
            <a:pathLst>
              <a:path w="2814701" h="568325">
                <a:moveTo>
                  <a:pt x="0" y="568325"/>
                </a:moveTo>
                <a:lnTo>
                  <a:pt x="2814701" y="568325"/>
                </a:lnTo>
                <a:lnTo>
                  <a:pt x="2814701" y="0"/>
                </a:lnTo>
                <a:lnTo>
                  <a:pt x="0" y="0"/>
                </a:lnTo>
                <a:lnTo>
                  <a:pt x="0" y="568325"/>
                </a:lnTo>
                <a:close/>
              </a:path>
            </a:pathLst>
          </a:custGeom>
          <a:solidFill>
            <a:srgbClr val="FFFFFF"/>
          </a:solidFill>
        </p:spPr>
        <p:txBody>
          <a:bodyPr wrap="square" lIns="0" tIns="0" rIns="0" bIns="0" rtlCol="0">
            <a:noAutofit/>
          </a:bodyPr>
          <a:lstStyle/>
          <a:p>
            <a:endParaRPr/>
          </a:p>
        </p:txBody>
      </p:sp>
      <p:sp>
        <p:nvSpPr>
          <p:cNvPr id="14" name="object 14"/>
          <p:cNvSpPr txBox="1"/>
          <p:nvPr/>
        </p:nvSpPr>
        <p:spPr>
          <a:xfrm>
            <a:off x="925474" y="601497"/>
            <a:ext cx="3507783" cy="585012"/>
          </a:xfrm>
          <a:prstGeom prst="rect">
            <a:avLst/>
          </a:prstGeom>
        </p:spPr>
        <p:txBody>
          <a:bodyPr wrap="square" lIns="0" tIns="0" rIns="0" bIns="0" rtlCol="0">
            <a:noAutofit/>
          </a:bodyPr>
          <a:lstStyle/>
          <a:p>
            <a:pPr marL="12700">
              <a:lnSpc>
                <a:spcPts val="4585"/>
              </a:lnSpc>
              <a:spcBef>
                <a:spcPts val="229"/>
              </a:spcBef>
            </a:pPr>
            <a:r>
              <a:rPr sz="6600" spc="0" baseline="3103" dirty="0">
                <a:solidFill>
                  <a:srgbClr val="00AFEF"/>
                </a:solidFill>
                <a:latin typeface="Calibri"/>
                <a:cs typeface="Calibri"/>
              </a:rPr>
              <a:t>Pu</a:t>
            </a:r>
            <a:r>
              <a:rPr sz="6600" spc="9" baseline="3103" dirty="0">
                <a:solidFill>
                  <a:srgbClr val="00AFEF"/>
                </a:solidFill>
                <a:latin typeface="Calibri"/>
                <a:cs typeface="Calibri"/>
              </a:rPr>
              <a:t>s</a:t>
            </a:r>
            <a:r>
              <a:rPr sz="6600" spc="0" baseline="3103" dirty="0">
                <a:solidFill>
                  <a:srgbClr val="00AFEF"/>
                </a:solidFill>
                <a:latin typeface="Calibri"/>
                <a:cs typeface="Calibri"/>
              </a:rPr>
              <a:t>h/P</a:t>
            </a:r>
            <a:r>
              <a:rPr sz="6600" spc="9" baseline="3103" dirty="0">
                <a:solidFill>
                  <a:srgbClr val="00AFEF"/>
                </a:solidFill>
                <a:latin typeface="Calibri"/>
                <a:cs typeface="Calibri"/>
              </a:rPr>
              <a:t>u</a:t>
            </a:r>
            <a:r>
              <a:rPr sz="6600" spc="0" baseline="3103" dirty="0">
                <a:solidFill>
                  <a:srgbClr val="00AFEF"/>
                </a:solidFill>
                <a:latin typeface="Calibri"/>
                <a:cs typeface="Calibri"/>
              </a:rPr>
              <a:t>ll</a:t>
            </a:r>
            <a:r>
              <a:rPr sz="6600" spc="-29" baseline="3103" dirty="0">
                <a:solidFill>
                  <a:srgbClr val="00AFEF"/>
                </a:solidFill>
                <a:latin typeface="Calibri"/>
                <a:cs typeface="Calibri"/>
              </a:rPr>
              <a:t> </a:t>
            </a:r>
            <a:r>
              <a:rPr sz="6600" spc="0" baseline="3103" dirty="0">
                <a:solidFill>
                  <a:srgbClr val="00AFEF"/>
                </a:solidFill>
                <a:latin typeface="Calibri"/>
                <a:cs typeface="Calibri"/>
              </a:rPr>
              <a:t>Vi</a:t>
            </a:r>
            <a:r>
              <a:rPr sz="6600" spc="-25" baseline="3103" dirty="0">
                <a:solidFill>
                  <a:srgbClr val="00AFEF"/>
                </a:solidFill>
                <a:latin typeface="Calibri"/>
                <a:cs typeface="Calibri"/>
              </a:rPr>
              <a:t>e</a:t>
            </a:r>
            <a:r>
              <a:rPr sz="6600" spc="0" baseline="3103" dirty="0">
                <a:solidFill>
                  <a:srgbClr val="00AFEF"/>
                </a:solidFill>
                <a:latin typeface="Calibri"/>
                <a:cs typeface="Calibri"/>
              </a:rPr>
              <a:t>w</a:t>
            </a:r>
            <a:endParaRPr sz="4400">
              <a:latin typeface="Calibri"/>
              <a:cs typeface="Calibri"/>
            </a:endParaRPr>
          </a:p>
        </p:txBody>
      </p:sp>
      <p:sp>
        <p:nvSpPr>
          <p:cNvPr id="13" name="object 13"/>
          <p:cNvSpPr txBox="1"/>
          <p:nvPr/>
        </p:nvSpPr>
        <p:spPr>
          <a:xfrm>
            <a:off x="4450475" y="601497"/>
            <a:ext cx="576716" cy="585012"/>
          </a:xfrm>
          <a:prstGeom prst="rect">
            <a:avLst/>
          </a:prstGeom>
        </p:spPr>
        <p:txBody>
          <a:bodyPr wrap="square" lIns="0" tIns="0" rIns="0" bIns="0" rtlCol="0">
            <a:noAutofit/>
          </a:bodyPr>
          <a:lstStyle/>
          <a:p>
            <a:pPr marL="12700">
              <a:lnSpc>
                <a:spcPts val="4585"/>
              </a:lnSpc>
              <a:spcBef>
                <a:spcPts val="229"/>
              </a:spcBef>
            </a:pPr>
            <a:r>
              <a:rPr sz="6600" spc="9" baseline="3103" dirty="0">
                <a:solidFill>
                  <a:srgbClr val="00AFEF"/>
                </a:solidFill>
                <a:latin typeface="Calibri"/>
                <a:cs typeface="Calibri"/>
              </a:rPr>
              <a:t>o</a:t>
            </a:r>
            <a:r>
              <a:rPr sz="6600" spc="0" baseline="3103" dirty="0">
                <a:solidFill>
                  <a:srgbClr val="00AFEF"/>
                </a:solidFill>
                <a:latin typeface="Calibri"/>
                <a:cs typeface="Calibri"/>
              </a:rPr>
              <a:t>f</a:t>
            </a:r>
            <a:endParaRPr sz="4400">
              <a:latin typeface="Calibri"/>
              <a:cs typeface="Calibri"/>
            </a:endParaRPr>
          </a:p>
        </p:txBody>
      </p:sp>
      <p:sp>
        <p:nvSpPr>
          <p:cNvPr id="12" name="object 12"/>
          <p:cNvSpPr txBox="1"/>
          <p:nvPr/>
        </p:nvSpPr>
        <p:spPr>
          <a:xfrm>
            <a:off x="5044224" y="601497"/>
            <a:ext cx="3259400" cy="585012"/>
          </a:xfrm>
          <a:prstGeom prst="rect">
            <a:avLst/>
          </a:prstGeom>
        </p:spPr>
        <p:txBody>
          <a:bodyPr wrap="square" lIns="0" tIns="0" rIns="0" bIns="0" rtlCol="0">
            <a:noAutofit/>
          </a:bodyPr>
          <a:lstStyle/>
          <a:p>
            <a:pPr marL="12700">
              <a:lnSpc>
                <a:spcPts val="4585"/>
              </a:lnSpc>
              <a:spcBef>
                <a:spcPts val="229"/>
              </a:spcBef>
            </a:pPr>
            <a:r>
              <a:rPr sz="6600" spc="0" baseline="3103" dirty="0">
                <a:solidFill>
                  <a:srgbClr val="00AFEF"/>
                </a:solidFill>
                <a:latin typeface="Calibri"/>
                <a:cs typeface="Calibri"/>
              </a:rPr>
              <a:t>Supply Ch</a:t>
            </a:r>
            <a:r>
              <a:rPr sz="6600" spc="9" baseline="3103" dirty="0">
                <a:solidFill>
                  <a:srgbClr val="00AFEF"/>
                </a:solidFill>
                <a:latin typeface="Calibri"/>
                <a:cs typeface="Calibri"/>
              </a:rPr>
              <a:t>a</a:t>
            </a:r>
            <a:r>
              <a:rPr sz="6600" spc="0" baseline="3103" dirty="0">
                <a:solidFill>
                  <a:srgbClr val="00AFEF"/>
                </a:solidFill>
                <a:latin typeface="Calibri"/>
                <a:cs typeface="Calibri"/>
              </a:rPr>
              <a:t>ins</a:t>
            </a:r>
            <a:endParaRPr sz="4400">
              <a:latin typeface="Calibri"/>
              <a:cs typeface="Calibri"/>
            </a:endParaRPr>
          </a:p>
        </p:txBody>
      </p:sp>
      <p:sp>
        <p:nvSpPr>
          <p:cNvPr id="11" name="object 11"/>
          <p:cNvSpPr txBox="1"/>
          <p:nvPr/>
        </p:nvSpPr>
        <p:spPr>
          <a:xfrm>
            <a:off x="941628" y="1739646"/>
            <a:ext cx="2729548" cy="1003503"/>
          </a:xfrm>
          <a:prstGeom prst="rect">
            <a:avLst/>
          </a:prstGeom>
        </p:spPr>
        <p:txBody>
          <a:bodyPr wrap="square" lIns="0" tIns="0" rIns="0" bIns="0" rtlCol="0">
            <a:noAutofit/>
          </a:bodyPr>
          <a:lstStyle/>
          <a:p>
            <a:pPr marL="12700" marR="45765">
              <a:lnSpc>
                <a:spcPts val="2545"/>
              </a:lnSpc>
              <a:spcBef>
                <a:spcPts val="127"/>
              </a:spcBef>
            </a:pPr>
            <a:r>
              <a:rPr sz="3600" spc="0" baseline="3413" dirty="0">
                <a:latin typeface="Calibri"/>
                <a:cs typeface="Calibri"/>
              </a:rPr>
              <a:t>P</a:t>
            </a:r>
            <a:r>
              <a:rPr sz="3600" spc="-34" baseline="3413" dirty="0">
                <a:latin typeface="Calibri"/>
                <a:cs typeface="Calibri"/>
              </a:rPr>
              <a:t>r</a:t>
            </a:r>
            <a:r>
              <a:rPr sz="3600" spc="0" baseline="3413" dirty="0">
                <a:latin typeface="Calibri"/>
                <a:cs typeface="Calibri"/>
              </a:rPr>
              <a:t>ocu</a:t>
            </a:r>
            <a:r>
              <a:rPr sz="3600" spc="-34" baseline="3413" dirty="0">
                <a:latin typeface="Calibri"/>
                <a:cs typeface="Calibri"/>
              </a:rPr>
              <a:t>r</a:t>
            </a:r>
            <a:r>
              <a:rPr sz="3600" spc="0" baseline="3413" dirty="0">
                <a:latin typeface="Calibri"/>
                <a:cs typeface="Calibri"/>
              </a:rPr>
              <a:t>e</a:t>
            </a:r>
            <a:r>
              <a:rPr sz="3600" spc="4" baseline="3413" dirty="0">
                <a:latin typeface="Calibri"/>
                <a:cs typeface="Calibri"/>
              </a:rPr>
              <a:t>m</a:t>
            </a:r>
            <a:r>
              <a:rPr sz="3600" spc="0" baseline="3413" dirty="0">
                <a:latin typeface="Calibri"/>
                <a:cs typeface="Calibri"/>
              </a:rPr>
              <a:t>e</a:t>
            </a:r>
            <a:r>
              <a:rPr sz="3600" spc="-19" baseline="3413" dirty="0">
                <a:latin typeface="Calibri"/>
                <a:cs typeface="Calibri"/>
              </a:rPr>
              <a:t>n</a:t>
            </a:r>
            <a:r>
              <a:rPr sz="3600" spc="0" baseline="3413" dirty="0">
                <a:latin typeface="Calibri"/>
                <a:cs typeface="Calibri"/>
              </a:rPr>
              <a:t>t,</a:t>
            </a:r>
            <a:endParaRPr sz="2400" dirty="0">
              <a:latin typeface="Calibri"/>
              <a:cs typeface="Calibri"/>
            </a:endParaRPr>
          </a:p>
          <a:p>
            <a:pPr marL="12700" marR="45765">
              <a:lnSpc>
                <a:spcPts val="2575"/>
              </a:lnSpc>
              <a:spcBef>
                <a:spcPts val="1"/>
              </a:spcBef>
            </a:pPr>
            <a:r>
              <a:rPr sz="3600" spc="0" baseline="3413" dirty="0">
                <a:latin typeface="Calibri"/>
                <a:cs typeface="Calibri"/>
              </a:rPr>
              <a:t>Manu</a:t>
            </a:r>
            <a:r>
              <a:rPr sz="3600" spc="-50" baseline="3413" dirty="0">
                <a:latin typeface="Calibri"/>
                <a:cs typeface="Calibri"/>
              </a:rPr>
              <a:t>f</a:t>
            </a:r>
            <a:r>
              <a:rPr sz="3600" spc="0" baseline="3413" dirty="0">
                <a:latin typeface="Calibri"/>
                <a:cs typeface="Calibri"/>
              </a:rPr>
              <a:t>a</a:t>
            </a:r>
            <a:r>
              <a:rPr sz="3600" spc="4" baseline="3413" dirty="0">
                <a:latin typeface="Calibri"/>
                <a:cs typeface="Calibri"/>
              </a:rPr>
              <a:t>c</a:t>
            </a:r>
            <a:r>
              <a:rPr sz="3600" spc="0" baseline="3413" dirty="0">
                <a:latin typeface="Calibri"/>
                <a:cs typeface="Calibri"/>
              </a:rPr>
              <a:t>turing</a:t>
            </a:r>
            <a:r>
              <a:rPr sz="3600" spc="-24" baseline="3413" dirty="0">
                <a:latin typeface="Calibri"/>
                <a:cs typeface="Calibri"/>
              </a:rPr>
              <a:t> </a:t>
            </a:r>
            <a:r>
              <a:rPr sz="3600" spc="0" baseline="3413" dirty="0">
                <a:latin typeface="Calibri"/>
                <a:cs typeface="Calibri"/>
              </a:rPr>
              <a:t>and</a:t>
            </a:r>
            <a:endParaRPr sz="2400" dirty="0">
              <a:latin typeface="Calibri"/>
              <a:cs typeface="Calibri"/>
            </a:endParaRPr>
          </a:p>
          <a:p>
            <a:pPr marL="12700">
              <a:lnSpc>
                <a:spcPts val="2725"/>
              </a:lnSpc>
              <a:spcBef>
                <a:spcPts val="7"/>
              </a:spcBef>
            </a:pPr>
            <a:r>
              <a:rPr sz="3600" spc="-34" baseline="2275" dirty="0">
                <a:latin typeface="Calibri"/>
                <a:cs typeface="Calibri"/>
              </a:rPr>
              <a:t>R</a:t>
            </a:r>
            <a:r>
              <a:rPr sz="3600" spc="0" baseline="2275" dirty="0">
                <a:latin typeface="Calibri"/>
                <a:cs typeface="Calibri"/>
              </a:rPr>
              <a:t>eplenishme</a:t>
            </a:r>
            <a:r>
              <a:rPr sz="3600" spc="-19" baseline="2275" dirty="0">
                <a:latin typeface="Calibri"/>
                <a:cs typeface="Calibri"/>
              </a:rPr>
              <a:t>n</a:t>
            </a:r>
            <a:r>
              <a:rPr sz="3600" spc="0" baseline="2275" dirty="0">
                <a:latin typeface="Calibri"/>
                <a:cs typeface="Calibri"/>
              </a:rPr>
              <a:t>t</a:t>
            </a:r>
            <a:r>
              <a:rPr sz="3600" spc="-39" baseline="2275" dirty="0">
                <a:latin typeface="Calibri"/>
                <a:cs typeface="Calibri"/>
              </a:rPr>
              <a:t> </a:t>
            </a:r>
            <a:r>
              <a:rPr sz="3600" spc="0" baseline="2275" dirty="0">
                <a:latin typeface="Calibri"/>
                <a:cs typeface="Calibri"/>
              </a:rPr>
              <a:t>c</a:t>
            </a:r>
            <a:r>
              <a:rPr sz="3600" spc="-29" baseline="2275" dirty="0">
                <a:latin typeface="Calibri"/>
                <a:cs typeface="Calibri"/>
              </a:rPr>
              <a:t>y</a:t>
            </a:r>
            <a:r>
              <a:rPr sz="3600" spc="0" baseline="2275" dirty="0">
                <a:latin typeface="Calibri"/>
                <a:cs typeface="Calibri"/>
              </a:rPr>
              <a:t>cles</a:t>
            </a:r>
            <a:endParaRPr sz="2400" dirty="0">
              <a:latin typeface="Calibri"/>
              <a:cs typeface="Calibri"/>
            </a:endParaRPr>
          </a:p>
        </p:txBody>
      </p:sp>
      <p:sp>
        <p:nvSpPr>
          <p:cNvPr id="10" name="object 10"/>
          <p:cNvSpPr txBox="1"/>
          <p:nvPr/>
        </p:nvSpPr>
        <p:spPr>
          <a:xfrm>
            <a:off x="6043041" y="1736598"/>
            <a:ext cx="1978450" cy="663955"/>
          </a:xfrm>
          <a:prstGeom prst="rect">
            <a:avLst/>
          </a:prstGeom>
        </p:spPr>
        <p:txBody>
          <a:bodyPr wrap="square" lIns="0" tIns="0" rIns="0" bIns="0" rtlCol="0">
            <a:noAutofit/>
          </a:bodyPr>
          <a:lstStyle/>
          <a:p>
            <a:pPr marL="12700">
              <a:lnSpc>
                <a:spcPts val="2445"/>
              </a:lnSpc>
              <a:spcBef>
                <a:spcPts val="122"/>
              </a:spcBef>
            </a:pPr>
            <a:r>
              <a:rPr sz="3450" spc="0" baseline="3561" dirty="0">
                <a:latin typeface="Calibri"/>
                <a:cs typeface="Calibri"/>
              </a:rPr>
              <a:t>Cu</a:t>
            </a:r>
            <a:r>
              <a:rPr sz="3450" spc="-29" baseline="3561" dirty="0">
                <a:latin typeface="Calibri"/>
                <a:cs typeface="Calibri"/>
              </a:rPr>
              <a:t>st</a:t>
            </a:r>
            <a:r>
              <a:rPr sz="3450" spc="0" baseline="3561" dirty="0">
                <a:latin typeface="Calibri"/>
                <a:cs typeface="Calibri"/>
              </a:rPr>
              <a:t>o</a:t>
            </a:r>
            <a:r>
              <a:rPr sz="3450" spc="-4" baseline="3561" dirty="0">
                <a:latin typeface="Calibri"/>
                <a:cs typeface="Calibri"/>
              </a:rPr>
              <a:t>m</a:t>
            </a:r>
            <a:r>
              <a:rPr sz="3450" spc="0" baseline="3561" dirty="0">
                <a:latin typeface="Calibri"/>
                <a:cs typeface="Calibri"/>
              </a:rPr>
              <a:t>er O</a:t>
            </a:r>
            <a:r>
              <a:rPr sz="3450" spc="-34" baseline="3561" dirty="0">
                <a:latin typeface="Calibri"/>
                <a:cs typeface="Calibri"/>
              </a:rPr>
              <a:t>r</a:t>
            </a:r>
            <a:r>
              <a:rPr sz="3450" spc="0" baseline="3561" dirty="0">
                <a:latin typeface="Calibri"/>
                <a:cs typeface="Calibri"/>
              </a:rPr>
              <a:t>d</a:t>
            </a:r>
            <a:r>
              <a:rPr sz="3450" spc="4" baseline="3561" dirty="0">
                <a:latin typeface="Calibri"/>
                <a:cs typeface="Calibri"/>
              </a:rPr>
              <a:t>e</a:t>
            </a:r>
            <a:r>
              <a:rPr sz="3450" spc="0" baseline="3561" dirty="0">
                <a:latin typeface="Calibri"/>
                <a:cs typeface="Calibri"/>
              </a:rPr>
              <a:t>r</a:t>
            </a:r>
            <a:endParaRPr sz="2300">
              <a:latin typeface="Calibri"/>
              <a:cs typeface="Calibri"/>
            </a:endParaRPr>
          </a:p>
          <a:p>
            <a:pPr marL="12700" marR="43891">
              <a:lnSpc>
                <a:spcPts val="2725"/>
              </a:lnSpc>
              <a:spcBef>
                <a:spcPts val="13"/>
              </a:spcBef>
            </a:pPr>
            <a:r>
              <a:rPr sz="3450" spc="0" baseline="1187" dirty="0">
                <a:latin typeface="Calibri"/>
                <a:cs typeface="Calibri"/>
              </a:rPr>
              <a:t>C</a:t>
            </a:r>
            <a:r>
              <a:rPr sz="3450" spc="-25" baseline="1187" dirty="0">
                <a:latin typeface="Calibri"/>
                <a:cs typeface="Calibri"/>
              </a:rPr>
              <a:t>y</a:t>
            </a:r>
            <a:r>
              <a:rPr sz="3450" spc="0" baseline="1187" dirty="0">
                <a:latin typeface="Calibri"/>
                <a:cs typeface="Calibri"/>
              </a:rPr>
              <a:t>cle</a:t>
            </a:r>
            <a:endParaRPr sz="2300">
              <a:latin typeface="Calibri"/>
              <a:cs typeface="Calibri"/>
            </a:endParaRPr>
          </a:p>
        </p:txBody>
      </p:sp>
      <p:sp>
        <p:nvSpPr>
          <p:cNvPr id="9" name="object 9"/>
          <p:cNvSpPr txBox="1"/>
          <p:nvPr/>
        </p:nvSpPr>
        <p:spPr>
          <a:xfrm>
            <a:off x="1117803" y="4205478"/>
            <a:ext cx="735518" cy="318007"/>
          </a:xfrm>
          <a:prstGeom prst="rect">
            <a:avLst/>
          </a:prstGeom>
        </p:spPr>
        <p:txBody>
          <a:bodyPr wrap="square" lIns="0" tIns="0" rIns="0" bIns="0" rtlCol="0">
            <a:noAutofit/>
          </a:bodyPr>
          <a:lstStyle/>
          <a:p>
            <a:pPr marL="12700">
              <a:lnSpc>
                <a:spcPts val="2445"/>
              </a:lnSpc>
              <a:spcBef>
                <a:spcPts val="122"/>
              </a:spcBef>
            </a:pPr>
            <a:r>
              <a:rPr sz="3450" b="1" i="1" spc="0" baseline="3561" dirty="0">
                <a:latin typeface="Calibri"/>
                <a:cs typeface="Calibri"/>
              </a:rPr>
              <a:t>PU</a:t>
            </a:r>
            <a:r>
              <a:rPr sz="3450" b="1" i="1" spc="-9" baseline="3561" dirty="0">
                <a:latin typeface="Calibri"/>
                <a:cs typeface="Calibri"/>
              </a:rPr>
              <a:t>S</a:t>
            </a:r>
            <a:r>
              <a:rPr sz="3450" b="1" i="1" spc="0" baseline="3561" dirty="0">
                <a:latin typeface="Calibri"/>
                <a:cs typeface="Calibri"/>
              </a:rPr>
              <a:t>H</a:t>
            </a:r>
            <a:endParaRPr sz="2300">
              <a:latin typeface="Calibri"/>
              <a:cs typeface="Calibri"/>
            </a:endParaRPr>
          </a:p>
        </p:txBody>
      </p:sp>
      <p:sp>
        <p:nvSpPr>
          <p:cNvPr id="8" name="object 8"/>
          <p:cNvSpPr txBox="1"/>
          <p:nvPr/>
        </p:nvSpPr>
        <p:spPr>
          <a:xfrm>
            <a:off x="1850201" y="4205478"/>
            <a:ext cx="1422115" cy="318007"/>
          </a:xfrm>
          <a:prstGeom prst="rect">
            <a:avLst/>
          </a:prstGeom>
        </p:spPr>
        <p:txBody>
          <a:bodyPr wrap="square" lIns="0" tIns="0" rIns="0" bIns="0" rtlCol="0">
            <a:noAutofit/>
          </a:bodyPr>
          <a:lstStyle/>
          <a:p>
            <a:pPr marL="12700">
              <a:lnSpc>
                <a:spcPts val="2445"/>
              </a:lnSpc>
              <a:spcBef>
                <a:spcPts val="122"/>
              </a:spcBef>
            </a:pPr>
            <a:r>
              <a:rPr sz="3450" b="1" i="1" spc="-9" baseline="3561" dirty="0">
                <a:latin typeface="Calibri"/>
                <a:cs typeface="Calibri"/>
              </a:rPr>
              <a:t>P</a:t>
            </a:r>
            <a:r>
              <a:rPr sz="3450" b="1" i="1" spc="-14" baseline="3561" dirty="0">
                <a:latin typeface="Calibri"/>
                <a:cs typeface="Calibri"/>
              </a:rPr>
              <a:t>R</a:t>
            </a:r>
            <a:r>
              <a:rPr sz="3450" b="1" i="1" spc="0" baseline="3561" dirty="0">
                <a:latin typeface="Calibri"/>
                <a:cs typeface="Calibri"/>
              </a:rPr>
              <a:t>OC</a:t>
            </a:r>
            <a:r>
              <a:rPr sz="3450" b="1" i="1" spc="-19" baseline="3561" dirty="0">
                <a:latin typeface="Calibri"/>
                <a:cs typeface="Calibri"/>
              </a:rPr>
              <a:t>E</a:t>
            </a:r>
            <a:r>
              <a:rPr sz="3450" b="1" i="1" spc="0" baseline="3561" dirty="0">
                <a:latin typeface="Calibri"/>
                <a:cs typeface="Calibri"/>
              </a:rPr>
              <a:t>SS</a:t>
            </a:r>
            <a:r>
              <a:rPr sz="3450" b="1" i="1" spc="-29" baseline="3561" dirty="0">
                <a:latin typeface="Calibri"/>
                <a:cs typeface="Calibri"/>
              </a:rPr>
              <a:t>E</a:t>
            </a:r>
            <a:r>
              <a:rPr sz="3450" b="1" i="1" spc="0" baseline="3561" dirty="0">
                <a:latin typeface="Calibri"/>
                <a:cs typeface="Calibri"/>
              </a:rPr>
              <a:t>S</a:t>
            </a:r>
            <a:endParaRPr sz="2300">
              <a:latin typeface="Calibri"/>
              <a:cs typeface="Calibri"/>
            </a:endParaRPr>
          </a:p>
        </p:txBody>
      </p:sp>
      <p:sp>
        <p:nvSpPr>
          <p:cNvPr id="7" name="object 7"/>
          <p:cNvSpPr txBox="1"/>
          <p:nvPr/>
        </p:nvSpPr>
        <p:spPr>
          <a:xfrm>
            <a:off x="5866638" y="4205478"/>
            <a:ext cx="662364" cy="318007"/>
          </a:xfrm>
          <a:prstGeom prst="rect">
            <a:avLst/>
          </a:prstGeom>
        </p:spPr>
        <p:txBody>
          <a:bodyPr wrap="square" lIns="0" tIns="0" rIns="0" bIns="0" rtlCol="0">
            <a:noAutofit/>
          </a:bodyPr>
          <a:lstStyle/>
          <a:p>
            <a:pPr marL="12700">
              <a:lnSpc>
                <a:spcPts val="2445"/>
              </a:lnSpc>
              <a:spcBef>
                <a:spcPts val="122"/>
              </a:spcBef>
            </a:pPr>
            <a:r>
              <a:rPr sz="3450" b="1" i="1" spc="0" baseline="3561" dirty="0">
                <a:latin typeface="Calibri"/>
                <a:cs typeface="Calibri"/>
              </a:rPr>
              <a:t>PU</a:t>
            </a:r>
            <a:r>
              <a:rPr sz="3450" b="1" i="1" spc="-9" baseline="3561" dirty="0">
                <a:latin typeface="Calibri"/>
                <a:cs typeface="Calibri"/>
              </a:rPr>
              <a:t>L</a:t>
            </a:r>
            <a:r>
              <a:rPr sz="3450" b="1" i="1" spc="0" baseline="3561" dirty="0">
                <a:latin typeface="Calibri"/>
                <a:cs typeface="Calibri"/>
              </a:rPr>
              <a:t>L</a:t>
            </a:r>
            <a:endParaRPr sz="2300">
              <a:latin typeface="Calibri"/>
              <a:cs typeface="Calibri"/>
            </a:endParaRPr>
          </a:p>
        </p:txBody>
      </p:sp>
      <p:sp>
        <p:nvSpPr>
          <p:cNvPr id="6" name="object 6"/>
          <p:cNvSpPr txBox="1"/>
          <p:nvPr/>
        </p:nvSpPr>
        <p:spPr>
          <a:xfrm>
            <a:off x="6525006" y="4205478"/>
            <a:ext cx="1423285" cy="318007"/>
          </a:xfrm>
          <a:prstGeom prst="rect">
            <a:avLst/>
          </a:prstGeom>
        </p:spPr>
        <p:txBody>
          <a:bodyPr wrap="square" lIns="0" tIns="0" rIns="0" bIns="0" rtlCol="0">
            <a:noAutofit/>
          </a:bodyPr>
          <a:lstStyle/>
          <a:p>
            <a:pPr marL="12700">
              <a:lnSpc>
                <a:spcPts val="2445"/>
              </a:lnSpc>
              <a:spcBef>
                <a:spcPts val="122"/>
              </a:spcBef>
            </a:pPr>
            <a:r>
              <a:rPr sz="3450" b="1" i="1" spc="0" baseline="3561" dirty="0">
                <a:latin typeface="Calibri"/>
                <a:cs typeface="Calibri"/>
              </a:rPr>
              <a:t>P</a:t>
            </a:r>
            <a:r>
              <a:rPr sz="3450" b="1" i="1" spc="-14" baseline="3561" dirty="0">
                <a:latin typeface="Calibri"/>
                <a:cs typeface="Calibri"/>
              </a:rPr>
              <a:t>R</a:t>
            </a:r>
            <a:r>
              <a:rPr sz="3450" b="1" i="1" spc="0" baseline="3561" dirty="0">
                <a:latin typeface="Calibri"/>
                <a:cs typeface="Calibri"/>
              </a:rPr>
              <a:t>OC</a:t>
            </a:r>
            <a:r>
              <a:rPr sz="3450" b="1" i="1" spc="-19" baseline="3561" dirty="0">
                <a:latin typeface="Calibri"/>
                <a:cs typeface="Calibri"/>
              </a:rPr>
              <a:t>E</a:t>
            </a:r>
            <a:r>
              <a:rPr sz="3450" b="1" i="1" spc="0" baseline="3561" dirty="0">
                <a:latin typeface="Calibri"/>
                <a:cs typeface="Calibri"/>
              </a:rPr>
              <a:t>SS</a:t>
            </a:r>
            <a:r>
              <a:rPr sz="3450" b="1" i="1" spc="-29" baseline="3561" dirty="0">
                <a:latin typeface="Calibri"/>
                <a:cs typeface="Calibri"/>
              </a:rPr>
              <a:t>E</a:t>
            </a:r>
            <a:r>
              <a:rPr sz="3450" b="1" i="1" spc="0" baseline="3561" dirty="0">
                <a:latin typeface="Calibri"/>
                <a:cs typeface="Calibri"/>
              </a:rPr>
              <a:t>S</a:t>
            </a:r>
            <a:endParaRPr sz="2300">
              <a:latin typeface="Calibri"/>
              <a:cs typeface="Calibri"/>
            </a:endParaRPr>
          </a:p>
        </p:txBody>
      </p:sp>
      <p:sp>
        <p:nvSpPr>
          <p:cNvPr id="5" name="object 5"/>
          <p:cNvSpPr txBox="1"/>
          <p:nvPr/>
        </p:nvSpPr>
        <p:spPr>
          <a:xfrm>
            <a:off x="4810760" y="5515457"/>
            <a:ext cx="1656593" cy="665784"/>
          </a:xfrm>
          <a:prstGeom prst="rect">
            <a:avLst/>
          </a:prstGeom>
        </p:spPr>
        <p:txBody>
          <a:bodyPr wrap="square" lIns="0" tIns="0" rIns="0" bIns="0" rtlCol="0">
            <a:noAutofit/>
          </a:bodyPr>
          <a:lstStyle/>
          <a:p>
            <a:pPr marL="12700" marR="43891">
              <a:lnSpc>
                <a:spcPts val="2445"/>
              </a:lnSpc>
              <a:spcBef>
                <a:spcPts val="122"/>
              </a:spcBef>
            </a:pPr>
            <a:r>
              <a:rPr sz="3450" spc="0" baseline="3561" dirty="0">
                <a:latin typeface="Calibri"/>
                <a:cs typeface="Calibri"/>
              </a:rPr>
              <a:t>Cu</a:t>
            </a:r>
            <a:r>
              <a:rPr sz="3450" spc="-29" baseline="3561" dirty="0">
                <a:latin typeface="Calibri"/>
                <a:cs typeface="Calibri"/>
              </a:rPr>
              <a:t>st</a:t>
            </a:r>
            <a:r>
              <a:rPr sz="3450" spc="0" baseline="3561" dirty="0">
                <a:latin typeface="Calibri"/>
                <a:cs typeface="Calibri"/>
              </a:rPr>
              <a:t>o</a:t>
            </a:r>
            <a:r>
              <a:rPr sz="3450" spc="-4" baseline="3561" dirty="0">
                <a:latin typeface="Calibri"/>
                <a:cs typeface="Calibri"/>
              </a:rPr>
              <a:t>m</a:t>
            </a:r>
            <a:r>
              <a:rPr sz="3450" spc="0" baseline="3561" dirty="0">
                <a:latin typeface="Calibri"/>
                <a:cs typeface="Calibri"/>
              </a:rPr>
              <a:t>er</a:t>
            </a:r>
            <a:endParaRPr sz="2300">
              <a:latin typeface="Calibri"/>
              <a:cs typeface="Calibri"/>
            </a:endParaRPr>
          </a:p>
          <a:p>
            <a:pPr marL="12700">
              <a:lnSpc>
                <a:spcPts val="2740"/>
              </a:lnSpc>
              <a:spcBef>
                <a:spcPts val="14"/>
              </a:spcBef>
            </a:pPr>
            <a:r>
              <a:rPr sz="3450" spc="0" baseline="1187" dirty="0">
                <a:latin typeface="Calibri"/>
                <a:cs typeface="Calibri"/>
              </a:rPr>
              <a:t>O</a:t>
            </a:r>
            <a:r>
              <a:rPr sz="3450" spc="-34" baseline="1187" dirty="0">
                <a:latin typeface="Calibri"/>
                <a:cs typeface="Calibri"/>
              </a:rPr>
              <a:t>r</a:t>
            </a:r>
            <a:r>
              <a:rPr sz="3450" spc="0" baseline="1187" dirty="0">
                <a:latin typeface="Calibri"/>
                <a:cs typeface="Calibri"/>
              </a:rPr>
              <a:t>d</a:t>
            </a:r>
            <a:r>
              <a:rPr sz="3450" spc="4" baseline="1187" dirty="0">
                <a:latin typeface="Calibri"/>
                <a:cs typeface="Calibri"/>
              </a:rPr>
              <a:t>e</a:t>
            </a:r>
            <a:r>
              <a:rPr sz="3450" spc="0" baseline="1187" dirty="0">
                <a:latin typeface="Calibri"/>
                <a:cs typeface="Calibri"/>
              </a:rPr>
              <a:t>r</a:t>
            </a:r>
            <a:r>
              <a:rPr sz="3450" spc="-14" baseline="1187" dirty="0">
                <a:latin typeface="Calibri"/>
                <a:cs typeface="Calibri"/>
              </a:rPr>
              <a:t> </a:t>
            </a:r>
            <a:r>
              <a:rPr sz="3450" spc="0" baseline="1187" dirty="0">
                <a:latin typeface="Calibri"/>
                <a:cs typeface="Calibri"/>
              </a:rPr>
              <a:t>Arri</a:t>
            </a:r>
            <a:r>
              <a:rPr sz="3450" spc="-19" baseline="1187" dirty="0">
                <a:latin typeface="Calibri"/>
                <a:cs typeface="Calibri"/>
              </a:rPr>
              <a:t>v</a:t>
            </a:r>
            <a:r>
              <a:rPr sz="3450" spc="0" baseline="1187" dirty="0">
                <a:latin typeface="Calibri"/>
                <a:cs typeface="Calibri"/>
              </a:rPr>
              <a:t>es</a:t>
            </a:r>
            <a:endParaRPr sz="2300">
              <a:latin typeface="Calibri"/>
              <a:cs typeface="Calibri"/>
            </a:endParaRPr>
          </a:p>
        </p:txBody>
      </p:sp>
      <p:sp>
        <p:nvSpPr>
          <p:cNvPr id="2" name="object 2"/>
          <p:cNvSpPr txBox="1"/>
          <p:nvPr/>
        </p:nvSpPr>
        <p:spPr>
          <a:xfrm>
            <a:off x="603250" y="4781613"/>
            <a:ext cx="7069201" cy="74612"/>
          </a:xfrm>
          <a:prstGeom prst="rect">
            <a:avLst/>
          </a:prstGeom>
        </p:spPr>
        <p:txBody>
          <a:bodyPr wrap="square" lIns="0" tIns="0" rIns="0" bIns="0" rtlCol="0">
            <a:noAutofit/>
          </a:bodyPr>
          <a:lstStyle/>
          <a:p>
            <a:pPr marL="25400">
              <a:lnSpc>
                <a:spcPts val="550"/>
              </a:lnSpc>
              <a:spcBef>
                <a:spcPts val="37"/>
              </a:spcBef>
            </a:pPr>
            <a:endParaRPr sz="550"/>
          </a:p>
        </p:txBody>
      </p:sp>
    </p:spTree>
    <p:extLst>
      <p:ext uri="{BB962C8B-B14F-4D97-AF65-F5344CB8AC3E}">
        <p14:creationId xmlns:p14="http://schemas.microsoft.com/office/powerpoint/2010/main" val="1744372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104" y="4992540"/>
            <a:ext cx="2301949" cy="1540213"/>
          </a:xfrm>
          <a:prstGeom prst="rect">
            <a:avLst/>
          </a:prstGeom>
        </p:spPr>
      </p:pic>
      <p:sp>
        <p:nvSpPr>
          <p:cNvPr id="2" name="Title 1"/>
          <p:cNvSpPr>
            <a:spLocks noGrp="1"/>
          </p:cNvSpPr>
          <p:nvPr>
            <p:ph type="title"/>
          </p:nvPr>
        </p:nvSpPr>
        <p:spPr>
          <a:xfrm>
            <a:off x="628649" y="128028"/>
            <a:ext cx="7886700" cy="806851"/>
          </a:xfrm>
        </p:spPr>
        <p:txBody>
          <a:bodyPr>
            <a:normAutofit/>
          </a:bodyPr>
          <a:lstStyle/>
          <a:p>
            <a:r>
              <a:rPr lang="en-IN" sz="4000" b="1" u="sng" dirty="0"/>
              <a:t>Push/Pull View</a:t>
            </a:r>
          </a:p>
        </p:txBody>
      </p:sp>
      <p:pic>
        <p:nvPicPr>
          <p:cNvPr id="4" name="Content Placeholder 3"/>
          <p:cNvPicPr>
            <a:picLocks noGrp="1" noChangeAspect="1"/>
          </p:cNvPicPr>
          <p:nvPr>
            <p:ph idx="1"/>
          </p:nvPr>
        </p:nvPicPr>
        <p:blipFill>
          <a:blip r:embed="rId3"/>
          <a:stretch>
            <a:fillRect/>
          </a:stretch>
        </p:blipFill>
        <p:spPr>
          <a:xfrm>
            <a:off x="2439053" y="2052571"/>
            <a:ext cx="6541449" cy="3710076"/>
          </a:xfrm>
          <a:prstGeom prst="rect">
            <a:avLst/>
          </a:prstGeom>
        </p:spPr>
      </p:pic>
      <p:pic>
        <p:nvPicPr>
          <p:cNvPr id="5" name="Picture 4"/>
          <p:cNvPicPr>
            <a:picLocks noChangeAspect="1"/>
          </p:cNvPicPr>
          <p:nvPr/>
        </p:nvPicPr>
        <p:blipFill>
          <a:blip r:embed="rId4"/>
          <a:stretch>
            <a:fillRect/>
          </a:stretch>
        </p:blipFill>
        <p:spPr>
          <a:xfrm>
            <a:off x="6722772" y="128028"/>
            <a:ext cx="2284121" cy="1744238"/>
          </a:xfrm>
          <a:prstGeom prst="rect">
            <a:avLst/>
          </a:prstGeom>
        </p:spPr>
      </p:pic>
      <p:pic>
        <p:nvPicPr>
          <p:cNvPr id="6" name="Picture 5"/>
          <p:cNvPicPr>
            <a:picLocks noChangeAspect="1"/>
          </p:cNvPicPr>
          <p:nvPr/>
        </p:nvPicPr>
        <p:blipFill>
          <a:blip r:embed="rId5"/>
          <a:stretch>
            <a:fillRect/>
          </a:stretch>
        </p:blipFill>
        <p:spPr>
          <a:xfrm>
            <a:off x="4186975" y="128028"/>
            <a:ext cx="2355493" cy="1766620"/>
          </a:xfrm>
          <a:prstGeom prst="rect">
            <a:avLst/>
          </a:prstGeom>
        </p:spPr>
      </p:pic>
      <p:pic>
        <p:nvPicPr>
          <p:cNvPr id="8" name="Picture 7"/>
          <p:cNvPicPr>
            <a:picLocks noChangeAspect="1"/>
          </p:cNvPicPr>
          <p:nvPr/>
        </p:nvPicPr>
        <p:blipFill>
          <a:blip r:embed="rId6"/>
          <a:stretch>
            <a:fillRect/>
          </a:stretch>
        </p:blipFill>
        <p:spPr>
          <a:xfrm>
            <a:off x="360610" y="3684735"/>
            <a:ext cx="1313644" cy="1307805"/>
          </a:xfrm>
          <a:prstGeom prst="rect">
            <a:avLst/>
          </a:prstGeom>
        </p:spPr>
      </p:pic>
    </p:spTree>
    <p:extLst>
      <p:ext uri="{BB962C8B-B14F-4D97-AF65-F5344CB8AC3E}">
        <p14:creationId xmlns:p14="http://schemas.microsoft.com/office/powerpoint/2010/main" val="3280743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196146" y="2274440"/>
            <a:ext cx="6480380" cy="2208537"/>
          </a:xfrm>
          <a:custGeom>
            <a:avLst/>
            <a:gdLst/>
            <a:ahLst/>
            <a:cxnLst/>
            <a:rect l="l" t="t" r="r" b="b"/>
            <a:pathLst>
              <a:path w="6480380" h="2208537">
                <a:moveTo>
                  <a:pt x="754960" y="0"/>
                </a:moveTo>
                <a:lnTo>
                  <a:pt x="0" y="1789205"/>
                </a:lnTo>
                <a:lnTo>
                  <a:pt x="6480380" y="2208537"/>
                </a:lnTo>
                <a:lnTo>
                  <a:pt x="5996023" y="627943"/>
                </a:lnTo>
                <a:lnTo>
                  <a:pt x="754960" y="0"/>
                </a:lnTo>
                <a:close/>
              </a:path>
            </a:pathLst>
          </a:custGeom>
          <a:solidFill>
            <a:srgbClr val="C4D1FF"/>
          </a:solidFill>
        </p:spPr>
        <p:txBody>
          <a:bodyPr wrap="square" lIns="0" tIns="0" rIns="0" bIns="0" rtlCol="0">
            <a:noAutofit/>
          </a:bodyPr>
          <a:lstStyle/>
          <a:p>
            <a:endParaRPr/>
          </a:p>
        </p:txBody>
      </p:sp>
      <p:sp>
        <p:nvSpPr>
          <p:cNvPr id="8" name="object 8"/>
          <p:cNvSpPr/>
          <p:nvPr/>
        </p:nvSpPr>
        <p:spPr>
          <a:xfrm>
            <a:off x="3651405" y="2435707"/>
            <a:ext cx="1406303" cy="1118276"/>
          </a:xfrm>
          <a:custGeom>
            <a:avLst/>
            <a:gdLst/>
            <a:ahLst/>
            <a:cxnLst/>
            <a:rect l="l" t="t" r="r" b="b"/>
            <a:pathLst>
              <a:path w="1406303" h="1118276">
                <a:moveTo>
                  <a:pt x="1406303" y="498924"/>
                </a:moveTo>
                <a:lnTo>
                  <a:pt x="1402969" y="455907"/>
                </a:lnTo>
                <a:lnTo>
                  <a:pt x="1389587" y="415069"/>
                </a:lnTo>
                <a:lnTo>
                  <a:pt x="1366249" y="374200"/>
                </a:lnTo>
                <a:lnTo>
                  <a:pt x="1336150" y="335479"/>
                </a:lnTo>
                <a:lnTo>
                  <a:pt x="1319480" y="318297"/>
                </a:lnTo>
                <a:lnTo>
                  <a:pt x="1299430" y="298936"/>
                </a:lnTo>
                <a:lnTo>
                  <a:pt x="1282713" y="279576"/>
                </a:lnTo>
                <a:lnTo>
                  <a:pt x="1262663" y="262363"/>
                </a:lnTo>
                <a:lnTo>
                  <a:pt x="1242612" y="245181"/>
                </a:lnTo>
                <a:lnTo>
                  <a:pt x="1219228" y="225820"/>
                </a:lnTo>
                <a:lnTo>
                  <a:pt x="1199224" y="208608"/>
                </a:lnTo>
                <a:lnTo>
                  <a:pt x="1175840" y="191395"/>
                </a:lnTo>
                <a:lnTo>
                  <a:pt x="1155789" y="174213"/>
                </a:lnTo>
                <a:lnTo>
                  <a:pt x="1135739" y="157000"/>
                </a:lnTo>
                <a:lnTo>
                  <a:pt x="1115689" y="139788"/>
                </a:lnTo>
                <a:lnTo>
                  <a:pt x="1095638" y="122575"/>
                </a:lnTo>
                <a:lnTo>
                  <a:pt x="1078968" y="105393"/>
                </a:lnTo>
                <a:lnTo>
                  <a:pt x="1062252" y="88180"/>
                </a:lnTo>
                <a:lnTo>
                  <a:pt x="1045536" y="70968"/>
                </a:lnTo>
                <a:lnTo>
                  <a:pt x="1032199" y="53785"/>
                </a:lnTo>
                <a:lnTo>
                  <a:pt x="1005435" y="27981"/>
                </a:lnTo>
                <a:lnTo>
                  <a:pt x="978716" y="12916"/>
                </a:lnTo>
                <a:lnTo>
                  <a:pt x="951998" y="2147"/>
                </a:lnTo>
                <a:lnTo>
                  <a:pt x="928614" y="0"/>
                </a:lnTo>
                <a:lnTo>
                  <a:pt x="905229" y="4325"/>
                </a:lnTo>
                <a:lnTo>
                  <a:pt x="885179" y="15064"/>
                </a:lnTo>
                <a:lnTo>
                  <a:pt x="868509" y="30129"/>
                </a:lnTo>
                <a:lnTo>
                  <a:pt x="855127" y="49459"/>
                </a:lnTo>
                <a:lnTo>
                  <a:pt x="845125" y="88180"/>
                </a:lnTo>
                <a:lnTo>
                  <a:pt x="845125" y="131196"/>
                </a:lnTo>
                <a:lnTo>
                  <a:pt x="855127" y="176361"/>
                </a:lnTo>
                <a:lnTo>
                  <a:pt x="875177" y="215051"/>
                </a:lnTo>
                <a:lnTo>
                  <a:pt x="984843" y="328297"/>
                </a:lnTo>
                <a:lnTo>
                  <a:pt x="988765" y="331184"/>
                </a:lnTo>
                <a:lnTo>
                  <a:pt x="1052204" y="395708"/>
                </a:lnTo>
                <a:lnTo>
                  <a:pt x="1052835" y="398516"/>
                </a:lnTo>
                <a:lnTo>
                  <a:pt x="1132405" y="481711"/>
                </a:lnTo>
                <a:lnTo>
                  <a:pt x="1115689" y="488184"/>
                </a:lnTo>
                <a:lnTo>
                  <a:pt x="1102353" y="496776"/>
                </a:lnTo>
                <a:lnTo>
                  <a:pt x="1085636" y="507515"/>
                </a:lnTo>
                <a:lnTo>
                  <a:pt x="1092304" y="875272"/>
                </a:lnTo>
                <a:lnTo>
                  <a:pt x="1115689" y="849438"/>
                </a:lnTo>
                <a:lnTo>
                  <a:pt x="1139073" y="823634"/>
                </a:lnTo>
                <a:lnTo>
                  <a:pt x="1162457" y="799978"/>
                </a:lnTo>
                <a:lnTo>
                  <a:pt x="1185842" y="774175"/>
                </a:lnTo>
                <a:lnTo>
                  <a:pt x="1209226" y="750519"/>
                </a:lnTo>
                <a:lnTo>
                  <a:pt x="1235944" y="729010"/>
                </a:lnTo>
                <a:lnTo>
                  <a:pt x="1259329" y="707532"/>
                </a:lnTo>
                <a:lnTo>
                  <a:pt x="1286047" y="686024"/>
                </a:lnTo>
                <a:lnTo>
                  <a:pt x="1339484" y="636564"/>
                </a:lnTo>
                <a:lnTo>
                  <a:pt x="1376251" y="589252"/>
                </a:lnTo>
                <a:lnTo>
                  <a:pt x="1399635" y="544088"/>
                </a:lnTo>
                <a:lnTo>
                  <a:pt x="1406303" y="498924"/>
                </a:lnTo>
                <a:close/>
              </a:path>
              <a:path w="1406303" h="1118276">
                <a:moveTo>
                  <a:pt x="965380" y="313971"/>
                </a:moveTo>
                <a:lnTo>
                  <a:pt x="935328" y="298936"/>
                </a:lnTo>
                <a:lnTo>
                  <a:pt x="905229" y="283872"/>
                </a:lnTo>
                <a:lnTo>
                  <a:pt x="875177" y="268837"/>
                </a:lnTo>
                <a:lnTo>
                  <a:pt x="841791" y="255920"/>
                </a:lnTo>
                <a:lnTo>
                  <a:pt x="805024" y="243003"/>
                </a:lnTo>
                <a:lnTo>
                  <a:pt x="768303" y="230116"/>
                </a:lnTo>
                <a:lnTo>
                  <a:pt x="731537" y="219347"/>
                </a:lnTo>
                <a:lnTo>
                  <a:pt x="698150" y="210756"/>
                </a:lnTo>
                <a:lnTo>
                  <a:pt x="668052" y="200017"/>
                </a:lnTo>
                <a:lnTo>
                  <a:pt x="634665" y="191395"/>
                </a:lnTo>
                <a:lnTo>
                  <a:pt x="601279" y="182804"/>
                </a:lnTo>
                <a:lnTo>
                  <a:pt x="564512" y="174213"/>
                </a:lnTo>
                <a:lnTo>
                  <a:pt x="531126" y="165592"/>
                </a:lnTo>
                <a:lnTo>
                  <a:pt x="494359" y="154852"/>
                </a:lnTo>
                <a:lnTo>
                  <a:pt x="457639" y="146231"/>
                </a:lnTo>
                <a:lnTo>
                  <a:pt x="420872" y="135492"/>
                </a:lnTo>
                <a:lnTo>
                  <a:pt x="384151" y="126901"/>
                </a:lnTo>
                <a:lnTo>
                  <a:pt x="347385" y="116132"/>
                </a:lnTo>
                <a:lnTo>
                  <a:pt x="313998" y="103245"/>
                </a:lnTo>
                <a:lnTo>
                  <a:pt x="277232" y="92476"/>
                </a:lnTo>
                <a:lnTo>
                  <a:pt x="240511" y="79589"/>
                </a:lnTo>
                <a:lnTo>
                  <a:pt x="207079" y="66672"/>
                </a:lnTo>
                <a:lnTo>
                  <a:pt x="170358" y="53785"/>
                </a:lnTo>
                <a:lnTo>
                  <a:pt x="163644" y="51637"/>
                </a:lnTo>
                <a:lnTo>
                  <a:pt x="113541" y="43016"/>
                </a:lnTo>
                <a:lnTo>
                  <a:pt x="76821" y="40868"/>
                </a:lnTo>
                <a:lnTo>
                  <a:pt x="43388" y="47312"/>
                </a:lnTo>
                <a:lnTo>
                  <a:pt x="23384" y="58081"/>
                </a:lnTo>
                <a:lnTo>
                  <a:pt x="6668" y="75293"/>
                </a:lnTo>
                <a:lnTo>
                  <a:pt x="0" y="94624"/>
                </a:lnTo>
                <a:lnTo>
                  <a:pt x="0" y="116132"/>
                </a:lnTo>
                <a:lnTo>
                  <a:pt x="6668" y="137640"/>
                </a:lnTo>
                <a:lnTo>
                  <a:pt x="16670" y="159148"/>
                </a:lnTo>
                <a:lnTo>
                  <a:pt x="30052" y="180656"/>
                </a:lnTo>
                <a:lnTo>
                  <a:pt x="46722" y="202164"/>
                </a:lnTo>
                <a:lnTo>
                  <a:pt x="66772" y="223673"/>
                </a:lnTo>
                <a:lnTo>
                  <a:pt x="90157" y="243003"/>
                </a:lnTo>
                <a:lnTo>
                  <a:pt x="116875" y="260216"/>
                </a:lnTo>
                <a:lnTo>
                  <a:pt x="146974" y="273132"/>
                </a:lnTo>
                <a:lnTo>
                  <a:pt x="177026" y="283872"/>
                </a:lnTo>
                <a:lnTo>
                  <a:pt x="197076" y="288167"/>
                </a:lnTo>
                <a:lnTo>
                  <a:pt x="217127" y="294641"/>
                </a:lnTo>
                <a:lnTo>
                  <a:pt x="240511" y="298936"/>
                </a:lnTo>
                <a:lnTo>
                  <a:pt x="263896" y="305380"/>
                </a:lnTo>
                <a:lnTo>
                  <a:pt x="290614" y="311823"/>
                </a:lnTo>
                <a:lnTo>
                  <a:pt x="320666" y="320444"/>
                </a:lnTo>
                <a:lnTo>
                  <a:pt x="350719" y="326888"/>
                </a:lnTo>
                <a:lnTo>
                  <a:pt x="384151" y="335479"/>
                </a:lnTo>
                <a:lnTo>
                  <a:pt x="420872" y="344100"/>
                </a:lnTo>
                <a:lnTo>
                  <a:pt x="457639" y="352692"/>
                </a:lnTo>
                <a:lnTo>
                  <a:pt x="497693" y="363431"/>
                </a:lnTo>
                <a:lnTo>
                  <a:pt x="541128" y="374200"/>
                </a:lnTo>
                <a:lnTo>
                  <a:pt x="584562" y="384939"/>
                </a:lnTo>
                <a:lnTo>
                  <a:pt x="631331" y="395708"/>
                </a:lnTo>
                <a:lnTo>
                  <a:pt x="678100" y="406447"/>
                </a:lnTo>
                <a:lnTo>
                  <a:pt x="728203" y="419364"/>
                </a:lnTo>
                <a:lnTo>
                  <a:pt x="728203" y="425808"/>
                </a:lnTo>
                <a:lnTo>
                  <a:pt x="724869" y="434399"/>
                </a:lnTo>
                <a:lnTo>
                  <a:pt x="718154" y="443020"/>
                </a:lnTo>
                <a:lnTo>
                  <a:pt x="714820" y="453759"/>
                </a:lnTo>
                <a:lnTo>
                  <a:pt x="711486" y="464528"/>
                </a:lnTo>
                <a:lnTo>
                  <a:pt x="704818" y="486007"/>
                </a:lnTo>
                <a:lnTo>
                  <a:pt x="698150" y="507515"/>
                </a:lnTo>
                <a:lnTo>
                  <a:pt x="691436" y="529023"/>
                </a:lnTo>
                <a:lnTo>
                  <a:pt x="688102" y="546236"/>
                </a:lnTo>
                <a:lnTo>
                  <a:pt x="688102" y="550531"/>
                </a:lnTo>
                <a:lnTo>
                  <a:pt x="841791" y="1118276"/>
                </a:lnTo>
                <a:lnTo>
                  <a:pt x="881845" y="1083850"/>
                </a:lnTo>
                <a:lnTo>
                  <a:pt x="898561" y="1070963"/>
                </a:lnTo>
                <a:lnTo>
                  <a:pt x="911944" y="1058047"/>
                </a:lnTo>
                <a:lnTo>
                  <a:pt x="928614" y="1045160"/>
                </a:lnTo>
                <a:lnTo>
                  <a:pt x="941996" y="1032243"/>
                </a:lnTo>
                <a:lnTo>
                  <a:pt x="955332" y="1019326"/>
                </a:lnTo>
                <a:lnTo>
                  <a:pt x="968714" y="1006439"/>
                </a:lnTo>
                <a:lnTo>
                  <a:pt x="982050" y="993522"/>
                </a:lnTo>
                <a:lnTo>
                  <a:pt x="995433" y="980635"/>
                </a:lnTo>
                <a:lnTo>
                  <a:pt x="1018817" y="954831"/>
                </a:lnTo>
                <a:lnTo>
                  <a:pt x="1045536" y="926880"/>
                </a:lnTo>
                <a:lnTo>
                  <a:pt x="1068920" y="901076"/>
                </a:lnTo>
                <a:lnTo>
                  <a:pt x="1092304" y="875272"/>
                </a:lnTo>
                <a:lnTo>
                  <a:pt x="1085636" y="507515"/>
                </a:lnTo>
                <a:lnTo>
                  <a:pt x="1072254" y="518284"/>
                </a:lnTo>
                <a:lnTo>
                  <a:pt x="1072254" y="486007"/>
                </a:lnTo>
                <a:lnTo>
                  <a:pt x="1065586" y="445168"/>
                </a:lnTo>
                <a:lnTo>
                  <a:pt x="1055584" y="410743"/>
                </a:lnTo>
                <a:lnTo>
                  <a:pt x="1052835" y="398516"/>
                </a:lnTo>
                <a:lnTo>
                  <a:pt x="1052204" y="397856"/>
                </a:lnTo>
                <a:lnTo>
                  <a:pt x="984843" y="328297"/>
                </a:lnTo>
                <a:lnTo>
                  <a:pt x="965380" y="313971"/>
                </a:lnTo>
                <a:close/>
              </a:path>
            </a:pathLst>
          </a:custGeom>
          <a:solidFill>
            <a:srgbClr val="000000"/>
          </a:solidFill>
        </p:spPr>
        <p:txBody>
          <a:bodyPr wrap="square" lIns="0" tIns="0" rIns="0" bIns="0" rtlCol="0">
            <a:noAutofit/>
          </a:bodyPr>
          <a:lstStyle/>
          <a:p>
            <a:endParaRPr/>
          </a:p>
        </p:txBody>
      </p:sp>
      <p:sp>
        <p:nvSpPr>
          <p:cNvPr id="9" name="object 9"/>
          <p:cNvSpPr/>
          <p:nvPr/>
        </p:nvSpPr>
        <p:spPr>
          <a:xfrm>
            <a:off x="1259615" y="2487344"/>
            <a:ext cx="1693593" cy="2113909"/>
          </a:xfrm>
          <a:custGeom>
            <a:avLst/>
            <a:gdLst/>
            <a:ahLst/>
            <a:cxnLst/>
            <a:rect l="l" t="t" r="r" b="b"/>
            <a:pathLst>
              <a:path w="1693593" h="2113909">
                <a:moveTo>
                  <a:pt x="1112364" y="344071"/>
                </a:moveTo>
                <a:lnTo>
                  <a:pt x="1653539" y="356958"/>
                </a:lnTo>
                <a:lnTo>
                  <a:pt x="1693593" y="12887"/>
                </a:lnTo>
                <a:lnTo>
                  <a:pt x="53446" y="0"/>
                </a:lnTo>
                <a:lnTo>
                  <a:pt x="0" y="406418"/>
                </a:lnTo>
                <a:lnTo>
                  <a:pt x="654725" y="526845"/>
                </a:lnTo>
                <a:lnTo>
                  <a:pt x="688112" y="2060146"/>
                </a:lnTo>
                <a:lnTo>
                  <a:pt x="1068930" y="2113909"/>
                </a:lnTo>
                <a:lnTo>
                  <a:pt x="1112364" y="344071"/>
                </a:lnTo>
                <a:close/>
              </a:path>
            </a:pathLst>
          </a:custGeom>
          <a:solidFill>
            <a:srgbClr val="000000"/>
          </a:solidFill>
        </p:spPr>
        <p:txBody>
          <a:bodyPr wrap="square" lIns="0" tIns="0" rIns="0" bIns="0" rtlCol="0">
            <a:noAutofit/>
          </a:bodyPr>
          <a:lstStyle/>
          <a:p>
            <a:endParaRPr/>
          </a:p>
        </p:txBody>
      </p:sp>
      <p:sp>
        <p:nvSpPr>
          <p:cNvPr id="10" name="object 10"/>
          <p:cNvSpPr/>
          <p:nvPr/>
        </p:nvSpPr>
        <p:spPr>
          <a:xfrm>
            <a:off x="2465517" y="2891615"/>
            <a:ext cx="1142453" cy="1483837"/>
          </a:xfrm>
          <a:custGeom>
            <a:avLst/>
            <a:gdLst/>
            <a:ahLst/>
            <a:cxnLst/>
            <a:rect l="l" t="t" r="r" b="b"/>
            <a:pathLst>
              <a:path w="1142453" h="1483837">
                <a:moveTo>
                  <a:pt x="123589" y="1466633"/>
                </a:moveTo>
                <a:lnTo>
                  <a:pt x="534460" y="1483837"/>
                </a:lnTo>
                <a:lnTo>
                  <a:pt x="577894" y="815043"/>
                </a:lnTo>
                <a:lnTo>
                  <a:pt x="721535" y="765583"/>
                </a:lnTo>
                <a:lnTo>
                  <a:pt x="821740" y="1425774"/>
                </a:lnTo>
                <a:lnTo>
                  <a:pt x="1142453" y="1464483"/>
                </a:lnTo>
                <a:lnTo>
                  <a:pt x="1125737" y="804274"/>
                </a:lnTo>
                <a:lnTo>
                  <a:pt x="1125737" y="787091"/>
                </a:lnTo>
                <a:lnTo>
                  <a:pt x="1122403" y="767731"/>
                </a:lnTo>
                <a:lnTo>
                  <a:pt x="1119069" y="741927"/>
                </a:lnTo>
                <a:lnTo>
                  <a:pt x="1112355" y="711828"/>
                </a:lnTo>
                <a:lnTo>
                  <a:pt x="1102353" y="677403"/>
                </a:lnTo>
                <a:lnTo>
                  <a:pt x="1092351" y="643007"/>
                </a:lnTo>
                <a:lnTo>
                  <a:pt x="1075634" y="606435"/>
                </a:lnTo>
                <a:lnTo>
                  <a:pt x="1055584" y="569892"/>
                </a:lnTo>
                <a:lnTo>
                  <a:pt x="1028865" y="533319"/>
                </a:lnTo>
                <a:lnTo>
                  <a:pt x="995479" y="498924"/>
                </a:lnTo>
                <a:lnTo>
                  <a:pt x="952044" y="468824"/>
                </a:lnTo>
                <a:lnTo>
                  <a:pt x="905276" y="442990"/>
                </a:lnTo>
                <a:lnTo>
                  <a:pt x="845125" y="423660"/>
                </a:lnTo>
                <a:lnTo>
                  <a:pt x="778352" y="415039"/>
                </a:lnTo>
                <a:lnTo>
                  <a:pt x="698150" y="415039"/>
                </a:lnTo>
                <a:lnTo>
                  <a:pt x="648048" y="419364"/>
                </a:lnTo>
                <a:lnTo>
                  <a:pt x="604613" y="427956"/>
                </a:lnTo>
                <a:lnTo>
                  <a:pt x="564558" y="436547"/>
                </a:lnTo>
                <a:lnTo>
                  <a:pt x="531126" y="449464"/>
                </a:lnTo>
                <a:lnTo>
                  <a:pt x="497739" y="462351"/>
                </a:lnTo>
                <a:lnTo>
                  <a:pt x="471021" y="477415"/>
                </a:lnTo>
                <a:lnTo>
                  <a:pt x="444303" y="494628"/>
                </a:lnTo>
                <a:lnTo>
                  <a:pt x="424252" y="511811"/>
                </a:lnTo>
                <a:lnTo>
                  <a:pt x="303996" y="0"/>
                </a:lnTo>
                <a:lnTo>
                  <a:pt x="0" y="21508"/>
                </a:lnTo>
                <a:lnTo>
                  <a:pt x="123589" y="1466633"/>
                </a:lnTo>
                <a:close/>
              </a:path>
            </a:pathLst>
          </a:custGeom>
          <a:solidFill>
            <a:srgbClr val="000000"/>
          </a:solidFill>
        </p:spPr>
        <p:txBody>
          <a:bodyPr wrap="square" lIns="0" tIns="0" rIns="0" bIns="0" rtlCol="0">
            <a:noAutofit/>
          </a:bodyPr>
          <a:lstStyle/>
          <a:p>
            <a:endParaRPr/>
          </a:p>
        </p:txBody>
      </p:sp>
      <p:sp>
        <p:nvSpPr>
          <p:cNvPr id="11" name="object 11"/>
          <p:cNvSpPr/>
          <p:nvPr/>
        </p:nvSpPr>
        <p:spPr>
          <a:xfrm>
            <a:off x="4740376" y="3285146"/>
            <a:ext cx="1169125" cy="961275"/>
          </a:xfrm>
          <a:custGeom>
            <a:avLst/>
            <a:gdLst/>
            <a:ahLst/>
            <a:cxnLst/>
            <a:rect l="l" t="t" r="r" b="b"/>
            <a:pathLst>
              <a:path w="1169125" h="961275">
                <a:moveTo>
                  <a:pt x="471021" y="954831"/>
                </a:moveTo>
                <a:lnTo>
                  <a:pt x="591277" y="408595"/>
                </a:lnTo>
                <a:lnTo>
                  <a:pt x="678100" y="419364"/>
                </a:lnTo>
                <a:lnTo>
                  <a:pt x="771637" y="881715"/>
                </a:lnTo>
                <a:lnTo>
                  <a:pt x="1169125" y="847290"/>
                </a:lnTo>
                <a:lnTo>
                  <a:pt x="1018817" y="320444"/>
                </a:lnTo>
                <a:lnTo>
                  <a:pt x="1018817" y="313971"/>
                </a:lnTo>
                <a:lnTo>
                  <a:pt x="1015483" y="301084"/>
                </a:lnTo>
                <a:lnTo>
                  <a:pt x="1005481" y="266659"/>
                </a:lnTo>
                <a:lnTo>
                  <a:pt x="995433" y="240855"/>
                </a:lnTo>
                <a:lnTo>
                  <a:pt x="982097" y="210756"/>
                </a:lnTo>
                <a:lnTo>
                  <a:pt x="965380" y="180656"/>
                </a:lnTo>
                <a:lnTo>
                  <a:pt x="941996" y="148409"/>
                </a:lnTo>
                <a:lnTo>
                  <a:pt x="915278" y="118280"/>
                </a:lnTo>
                <a:lnTo>
                  <a:pt x="885225" y="88180"/>
                </a:lnTo>
                <a:lnTo>
                  <a:pt x="848459" y="60228"/>
                </a:lnTo>
                <a:lnTo>
                  <a:pt x="805070" y="34425"/>
                </a:lnTo>
                <a:lnTo>
                  <a:pt x="751587" y="17212"/>
                </a:lnTo>
                <a:lnTo>
                  <a:pt x="694816" y="4325"/>
                </a:lnTo>
                <a:lnTo>
                  <a:pt x="627997" y="0"/>
                </a:lnTo>
                <a:lnTo>
                  <a:pt x="554510" y="6473"/>
                </a:lnTo>
                <a:lnTo>
                  <a:pt x="517790" y="15064"/>
                </a:lnTo>
                <a:lnTo>
                  <a:pt x="481023" y="27981"/>
                </a:lnTo>
                <a:lnTo>
                  <a:pt x="450971" y="43016"/>
                </a:lnTo>
                <a:lnTo>
                  <a:pt x="424252" y="60228"/>
                </a:lnTo>
                <a:lnTo>
                  <a:pt x="400868" y="79589"/>
                </a:lnTo>
                <a:lnTo>
                  <a:pt x="377483" y="101097"/>
                </a:lnTo>
                <a:lnTo>
                  <a:pt x="360767" y="122605"/>
                </a:lnTo>
                <a:lnTo>
                  <a:pt x="344051" y="144083"/>
                </a:lnTo>
                <a:lnTo>
                  <a:pt x="320666" y="58081"/>
                </a:lnTo>
                <a:lnTo>
                  <a:pt x="0" y="73115"/>
                </a:lnTo>
                <a:lnTo>
                  <a:pt x="70153" y="961275"/>
                </a:lnTo>
                <a:lnTo>
                  <a:pt x="471021" y="954831"/>
                </a:lnTo>
                <a:close/>
              </a:path>
            </a:pathLst>
          </a:custGeom>
          <a:solidFill>
            <a:srgbClr val="000000"/>
          </a:solidFill>
        </p:spPr>
        <p:txBody>
          <a:bodyPr wrap="square" lIns="0" tIns="0" rIns="0" bIns="0" rtlCol="0">
            <a:noAutofit/>
          </a:bodyPr>
          <a:lstStyle/>
          <a:p>
            <a:endParaRPr/>
          </a:p>
        </p:txBody>
      </p:sp>
      <p:sp>
        <p:nvSpPr>
          <p:cNvPr id="12" name="object 12"/>
          <p:cNvSpPr/>
          <p:nvPr/>
        </p:nvSpPr>
        <p:spPr>
          <a:xfrm>
            <a:off x="5889591" y="2953991"/>
            <a:ext cx="1035395" cy="1281690"/>
          </a:xfrm>
          <a:custGeom>
            <a:avLst/>
            <a:gdLst/>
            <a:ahLst/>
            <a:cxnLst/>
            <a:rect l="l" t="t" r="r" b="b"/>
            <a:pathLst>
              <a:path w="1035395" h="1281690">
                <a:moveTo>
                  <a:pt x="413972" y="318267"/>
                </a:moveTo>
                <a:lnTo>
                  <a:pt x="413972" y="30099"/>
                </a:lnTo>
                <a:lnTo>
                  <a:pt x="43527" y="0"/>
                </a:lnTo>
                <a:lnTo>
                  <a:pt x="0" y="1281690"/>
                </a:lnTo>
                <a:lnTo>
                  <a:pt x="481116" y="1281690"/>
                </a:lnTo>
                <a:lnTo>
                  <a:pt x="457500" y="935441"/>
                </a:lnTo>
                <a:lnTo>
                  <a:pt x="718201" y="1202101"/>
                </a:lnTo>
                <a:lnTo>
                  <a:pt x="1035395" y="984901"/>
                </a:lnTo>
                <a:lnTo>
                  <a:pt x="531126" y="511811"/>
                </a:lnTo>
                <a:lnTo>
                  <a:pt x="1005296" y="273103"/>
                </a:lnTo>
                <a:lnTo>
                  <a:pt x="727925" y="156970"/>
                </a:lnTo>
                <a:lnTo>
                  <a:pt x="413972" y="318267"/>
                </a:lnTo>
                <a:close/>
              </a:path>
            </a:pathLst>
          </a:custGeom>
          <a:solidFill>
            <a:srgbClr val="000000"/>
          </a:solidFill>
        </p:spPr>
        <p:txBody>
          <a:bodyPr wrap="square" lIns="0" tIns="0" rIns="0" bIns="0" rtlCol="0">
            <a:noAutofit/>
          </a:bodyPr>
          <a:lstStyle/>
          <a:p>
            <a:endParaRPr/>
          </a:p>
        </p:txBody>
      </p:sp>
      <p:sp>
        <p:nvSpPr>
          <p:cNvPr id="13" name="object 13"/>
          <p:cNvSpPr/>
          <p:nvPr/>
        </p:nvSpPr>
        <p:spPr>
          <a:xfrm>
            <a:off x="6791625" y="3085158"/>
            <a:ext cx="1021966" cy="1290293"/>
          </a:xfrm>
          <a:custGeom>
            <a:avLst/>
            <a:gdLst/>
            <a:ahLst/>
            <a:cxnLst/>
            <a:rect l="l" t="t" r="r" b="b"/>
            <a:pathLst>
              <a:path w="1021966" h="1290293">
                <a:moveTo>
                  <a:pt x="444071" y="821487"/>
                </a:moveTo>
                <a:lnTo>
                  <a:pt x="0" y="898898"/>
                </a:lnTo>
                <a:lnTo>
                  <a:pt x="6482" y="933323"/>
                </a:lnTo>
                <a:lnTo>
                  <a:pt x="9724" y="937619"/>
                </a:lnTo>
                <a:lnTo>
                  <a:pt x="12965" y="948358"/>
                </a:lnTo>
                <a:lnTo>
                  <a:pt x="29635" y="989226"/>
                </a:lnTo>
                <a:lnTo>
                  <a:pt x="63438" y="1045130"/>
                </a:lnTo>
                <a:lnTo>
                  <a:pt x="86591" y="1077407"/>
                </a:lnTo>
                <a:lnTo>
                  <a:pt x="116690" y="1109654"/>
                </a:lnTo>
                <a:lnTo>
                  <a:pt x="153271" y="1144050"/>
                </a:lnTo>
                <a:lnTo>
                  <a:pt x="196799" y="1176327"/>
                </a:lnTo>
                <a:lnTo>
                  <a:pt x="246809" y="1206426"/>
                </a:lnTo>
                <a:lnTo>
                  <a:pt x="303765" y="1234381"/>
                </a:lnTo>
                <a:lnTo>
                  <a:pt x="374149" y="1255886"/>
                </a:lnTo>
                <a:lnTo>
                  <a:pt x="447312" y="1275240"/>
                </a:lnTo>
                <a:lnTo>
                  <a:pt x="534367" y="1285995"/>
                </a:lnTo>
                <a:lnTo>
                  <a:pt x="631146" y="1290293"/>
                </a:lnTo>
                <a:lnTo>
                  <a:pt x="644575" y="1290293"/>
                </a:lnTo>
                <a:lnTo>
                  <a:pt x="791364" y="1249437"/>
                </a:lnTo>
                <a:lnTo>
                  <a:pt x="898330" y="1180622"/>
                </a:lnTo>
                <a:lnTo>
                  <a:pt x="971956" y="1090294"/>
                </a:lnTo>
                <a:lnTo>
                  <a:pt x="1015483" y="989226"/>
                </a:lnTo>
                <a:lnTo>
                  <a:pt x="1021966" y="879538"/>
                </a:lnTo>
                <a:lnTo>
                  <a:pt x="998813" y="776322"/>
                </a:lnTo>
                <a:lnTo>
                  <a:pt x="945098" y="679550"/>
                </a:lnTo>
                <a:lnTo>
                  <a:pt x="864990" y="604287"/>
                </a:lnTo>
                <a:lnTo>
                  <a:pt x="487598" y="352692"/>
                </a:lnTo>
                <a:lnTo>
                  <a:pt x="507510" y="225820"/>
                </a:lnTo>
                <a:lnTo>
                  <a:pt x="577894" y="230116"/>
                </a:lnTo>
                <a:lnTo>
                  <a:pt x="611235" y="408595"/>
                </a:lnTo>
                <a:lnTo>
                  <a:pt x="1011779" y="382791"/>
                </a:lnTo>
                <a:lnTo>
                  <a:pt x="1011779" y="318267"/>
                </a:lnTo>
                <a:lnTo>
                  <a:pt x="1008537" y="288167"/>
                </a:lnTo>
                <a:lnTo>
                  <a:pt x="1002054" y="260216"/>
                </a:lnTo>
                <a:lnTo>
                  <a:pt x="991867" y="227968"/>
                </a:lnTo>
                <a:lnTo>
                  <a:pt x="975197" y="193543"/>
                </a:lnTo>
                <a:lnTo>
                  <a:pt x="952044" y="159148"/>
                </a:lnTo>
                <a:lnTo>
                  <a:pt x="921946" y="124723"/>
                </a:lnTo>
                <a:lnTo>
                  <a:pt x="888142" y="90328"/>
                </a:lnTo>
                <a:lnTo>
                  <a:pt x="841374" y="60228"/>
                </a:lnTo>
                <a:lnTo>
                  <a:pt x="788122" y="36572"/>
                </a:lnTo>
                <a:lnTo>
                  <a:pt x="724683" y="15064"/>
                </a:lnTo>
                <a:lnTo>
                  <a:pt x="651057" y="4295"/>
                </a:lnTo>
                <a:lnTo>
                  <a:pt x="564466" y="0"/>
                </a:lnTo>
                <a:lnTo>
                  <a:pt x="467224" y="4295"/>
                </a:lnTo>
                <a:lnTo>
                  <a:pt x="463982" y="4295"/>
                </a:lnTo>
                <a:lnTo>
                  <a:pt x="394061" y="23656"/>
                </a:lnTo>
                <a:lnTo>
                  <a:pt x="327381" y="49459"/>
                </a:lnTo>
                <a:lnTo>
                  <a:pt x="253755" y="90328"/>
                </a:lnTo>
                <a:lnTo>
                  <a:pt x="183370" y="148379"/>
                </a:lnTo>
                <a:lnTo>
                  <a:pt x="130118" y="223643"/>
                </a:lnTo>
                <a:lnTo>
                  <a:pt x="103261" y="320415"/>
                </a:lnTo>
                <a:lnTo>
                  <a:pt x="116690" y="440843"/>
                </a:lnTo>
                <a:lnTo>
                  <a:pt x="136601" y="492480"/>
                </a:lnTo>
                <a:lnTo>
                  <a:pt x="163459" y="541940"/>
                </a:lnTo>
                <a:lnTo>
                  <a:pt x="196799" y="589252"/>
                </a:lnTo>
                <a:lnTo>
                  <a:pt x="233843" y="632238"/>
                </a:lnTo>
                <a:lnTo>
                  <a:pt x="273666" y="673107"/>
                </a:lnTo>
                <a:lnTo>
                  <a:pt x="317193" y="709650"/>
                </a:lnTo>
                <a:lnTo>
                  <a:pt x="363962" y="744075"/>
                </a:lnTo>
                <a:lnTo>
                  <a:pt x="407490" y="774175"/>
                </a:lnTo>
                <a:lnTo>
                  <a:pt x="440830" y="795683"/>
                </a:lnTo>
                <a:lnTo>
                  <a:pt x="470928" y="815043"/>
                </a:lnTo>
                <a:lnTo>
                  <a:pt x="501027" y="832256"/>
                </a:lnTo>
                <a:lnTo>
                  <a:pt x="531126" y="847290"/>
                </a:lnTo>
                <a:lnTo>
                  <a:pt x="554279" y="862355"/>
                </a:lnTo>
                <a:lnTo>
                  <a:pt x="577894" y="873094"/>
                </a:lnTo>
                <a:lnTo>
                  <a:pt x="597806" y="881715"/>
                </a:lnTo>
                <a:lnTo>
                  <a:pt x="614476" y="890307"/>
                </a:lnTo>
                <a:lnTo>
                  <a:pt x="654299" y="1025799"/>
                </a:lnTo>
                <a:lnTo>
                  <a:pt x="490840" y="1027947"/>
                </a:lnTo>
                <a:lnTo>
                  <a:pt x="444071" y="821487"/>
                </a:lnTo>
                <a:close/>
              </a:path>
            </a:pathLst>
          </a:custGeom>
          <a:solidFill>
            <a:srgbClr val="000000"/>
          </a:solidFill>
        </p:spPr>
        <p:txBody>
          <a:bodyPr wrap="square" lIns="0" tIns="0" rIns="0" bIns="0" rtlCol="0">
            <a:noAutofit/>
          </a:bodyPr>
          <a:lstStyle/>
          <a:p>
            <a:endParaRPr/>
          </a:p>
        </p:txBody>
      </p:sp>
      <p:sp>
        <p:nvSpPr>
          <p:cNvPr id="14" name="object 14"/>
          <p:cNvSpPr/>
          <p:nvPr/>
        </p:nvSpPr>
        <p:spPr>
          <a:xfrm>
            <a:off x="1323082" y="2526035"/>
            <a:ext cx="1566687" cy="2027907"/>
          </a:xfrm>
          <a:custGeom>
            <a:avLst/>
            <a:gdLst/>
            <a:ahLst/>
            <a:cxnLst/>
            <a:rect l="l" t="t" r="r" b="b"/>
            <a:pathLst>
              <a:path w="1566687" h="2027907">
                <a:moveTo>
                  <a:pt x="988793" y="266659"/>
                </a:moveTo>
                <a:lnTo>
                  <a:pt x="1536635" y="279576"/>
                </a:lnTo>
                <a:lnTo>
                  <a:pt x="1566687" y="12916"/>
                </a:lnTo>
                <a:lnTo>
                  <a:pt x="43425" y="0"/>
                </a:lnTo>
                <a:lnTo>
                  <a:pt x="0" y="339775"/>
                </a:lnTo>
                <a:lnTo>
                  <a:pt x="651409" y="460203"/>
                </a:lnTo>
                <a:lnTo>
                  <a:pt x="681462" y="1991349"/>
                </a:lnTo>
                <a:lnTo>
                  <a:pt x="948692" y="2027907"/>
                </a:lnTo>
                <a:lnTo>
                  <a:pt x="988793" y="266659"/>
                </a:lnTo>
                <a:close/>
              </a:path>
            </a:pathLst>
          </a:custGeom>
          <a:solidFill>
            <a:srgbClr val="9F00FF"/>
          </a:solidFill>
        </p:spPr>
        <p:txBody>
          <a:bodyPr wrap="square" lIns="0" tIns="0" rIns="0" bIns="0" rtlCol="0">
            <a:noAutofit/>
          </a:bodyPr>
          <a:lstStyle/>
          <a:p>
            <a:endParaRPr/>
          </a:p>
        </p:txBody>
      </p:sp>
      <p:sp>
        <p:nvSpPr>
          <p:cNvPr id="15" name="object 15"/>
          <p:cNvSpPr/>
          <p:nvPr/>
        </p:nvSpPr>
        <p:spPr>
          <a:xfrm>
            <a:off x="2525668" y="2934631"/>
            <a:ext cx="1022151" cy="1399964"/>
          </a:xfrm>
          <a:custGeom>
            <a:avLst/>
            <a:gdLst/>
            <a:ahLst/>
            <a:cxnLst/>
            <a:rect l="l" t="t" r="r" b="b"/>
            <a:pathLst>
              <a:path w="1022151" h="1399964">
                <a:moveTo>
                  <a:pt x="417538" y="1399964"/>
                </a:moveTo>
                <a:lnTo>
                  <a:pt x="460973" y="748371"/>
                </a:lnTo>
                <a:lnTo>
                  <a:pt x="711486" y="664486"/>
                </a:lnTo>
                <a:lnTo>
                  <a:pt x="815072" y="1350510"/>
                </a:lnTo>
                <a:lnTo>
                  <a:pt x="1022151" y="1376314"/>
                </a:lnTo>
                <a:lnTo>
                  <a:pt x="1005481" y="761258"/>
                </a:lnTo>
                <a:lnTo>
                  <a:pt x="1005481" y="746223"/>
                </a:lnTo>
                <a:lnTo>
                  <a:pt x="998767" y="703206"/>
                </a:lnTo>
                <a:lnTo>
                  <a:pt x="985431" y="643007"/>
                </a:lnTo>
                <a:lnTo>
                  <a:pt x="958712" y="576335"/>
                </a:lnTo>
                <a:lnTo>
                  <a:pt x="915278" y="509663"/>
                </a:lnTo>
                <a:lnTo>
                  <a:pt x="851793" y="453759"/>
                </a:lnTo>
                <a:lnTo>
                  <a:pt x="761589" y="417187"/>
                </a:lnTo>
                <a:lnTo>
                  <a:pt x="644667" y="408595"/>
                </a:lnTo>
                <a:lnTo>
                  <a:pt x="544462" y="423630"/>
                </a:lnTo>
                <a:lnTo>
                  <a:pt x="470975" y="451612"/>
                </a:lnTo>
                <a:lnTo>
                  <a:pt x="417538" y="486007"/>
                </a:lnTo>
                <a:lnTo>
                  <a:pt x="380771" y="524727"/>
                </a:lnTo>
                <a:lnTo>
                  <a:pt x="357387" y="563418"/>
                </a:lnTo>
                <a:lnTo>
                  <a:pt x="347385" y="595695"/>
                </a:lnTo>
                <a:lnTo>
                  <a:pt x="340717" y="617174"/>
                </a:lnTo>
                <a:lnTo>
                  <a:pt x="340717" y="625795"/>
                </a:lnTo>
                <a:lnTo>
                  <a:pt x="193742" y="0"/>
                </a:lnTo>
                <a:lnTo>
                  <a:pt x="0" y="10739"/>
                </a:lnTo>
                <a:lnTo>
                  <a:pt x="120255" y="1389210"/>
                </a:lnTo>
                <a:lnTo>
                  <a:pt x="417538" y="1399964"/>
                </a:lnTo>
                <a:close/>
              </a:path>
            </a:pathLst>
          </a:custGeom>
          <a:solidFill>
            <a:srgbClr val="9F00FF"/>
          </a:solidFill>
        </p:spPr>
        <p:txBody>
          <a:bodyPr wrap="square" lIns="0" tIns="0" rIns="0" bIns="0" rtlCol="0">
            <a:noAutofit/>
          </a:bodyPr>
          <a:lstStyle/>
          <a:p>
            <a:endParaRPr/>
          </a:p>
        </p:txBody>
      </p:sp>
      <p:sp>
        <p:nvSpPr>
          <p:cNvPr id="16" name="object 16"/>
          <p:cNvSpPr/>
          <p:nvPr/>
        </p:nvSpPr>
        <p:spPr>
          <a:xfrm>
            <a:off x="4797147" y="3328162"/>
            <a:ext cx="1042248" cy="879568"/>
          </a:xfrm>
          <a:custGeom>
            <a:avLst/>
            <a:gdLst/>
            <a:ahLst/>
            <a:cxnLst/>
            <a:rect l="l" t="t" r="r" b="b"/>
            <a:pathLst>
              <a:path w="1042248" h="879568">
                <a:moveTo>
                  <a:pt x="70153" y="879568"/>
                </a:moveTo>
                <a:lnTo>
                  <a:pt x="364101" y="875242"/>
                </a:lnTo>
                <a:lnTo>
                  <a:pt x="484403" y="322592"/>
                </a:lnTo>
                <a:lnTo>
                  <a:pt x="674766" y="341923"/>
                </a:lnTo>
                <a:lnTo>
                  <a:pt x="764969" y="795683"/>
                </a:lnTo>
                <a:lnTo>
                  <a:pt x="1042248" y="772027"/>
                </a:lnTo>
                <a:lnTo>
                  <a:pt x="905276" y="281724"/>
                </a:lnTo>
                <a:lnTo>
                  <a:pt x="901942" y="266659"/>
                </a:lnTo>
                <a:lnTo>
                  <a:pt x="891940" y="230116"/>
                </a:lnTo>
                <a:lnTo>
                  <a:pt x="868555" y="180656"/>
                </a:lnTo>
                <a:lnTo>
                  <a:pt x="835122" y="122575"/>
                </a:lnTo>
                <a:lnTo>
                  <a:pt x="781686" y="68820"/>
                </a:lnTo>
                <a:lnTo>
                  <a:pt x="714867" y="23656"/>
                </a:lnTo>
                <a:lnTo>
                  <a:pt x="624663" y="0"/>
                </a:lnTo>
                <a:lnTo>
                  <a:pt x="511122" y="2147"/>
                </a:lnTo>
                <a:lnTo>
                  <a:pt x="450971" y="21508"/>
                </a:lnTo>
                <a:lnTo>
                  <a:pt x="397534" y="53755"/>
                </a:lnTo>
                <a:lnTo>
                  <a:pt x="357433" y="96771"/>
                </a:lnTo>
                <a:lnTo>
                  <a:pt x="324047" y="141936"/>
                </a:lnTo>
                <a:lnTo>
                  <a:pt x="300662" y="189248"/>
                </a:lnTo>
                <a:lnTo>
                  <a:pt x="283946" y="227968"/>
                </a:lnTo>
                <a:lnTo>
                  <a:pt x="273944" y="253772"/>
                </a:lnTo>
                <a:lnTo>
                  <a:pt x="270610" y="264511"/>
                </a:lnTo>
                <a:lnTo>
                  <a:pt x="213793" y="55933"/>
                </a:lnTo>
                <a:lnTo>
                  <a:pt x="0" y="64524"/>
                </a:lnTo>
                <a:lnTo>
                  <a:pt x="70153" y="879568"/>
                </a:lnTo>
                <a:close/>
              </a:path>
            </a:pathLst>
          </a:custGeom>
          <a:solidFill>
            <a:srgbClr val="9F00FF"/>
          </a:solidFill>
        </p:spPr>
        <p:txBody>
          <a:bodyPr wrap="square" lIns="0" tIns="0" rIns="0" bIns="0" rtlCol="0">
            <a:noAutofit/>
          </a:bodyPr>
          <a:lstStyle/>
          <a:p>
            <a:endParaRPr/>
          </a:p>
        </p:txBody>
      </p:sp>
      <p:sp>
        <p:nvSpPr>
          <p:cNvPr id="17" name="object 17"/>
          <p:cNvSpPr/>
          <p:nvPr/>
        </p:nvSpPr>
        <p:spPr>
          <a:xfrm>
            <a:off x="5949788" y="2997008"/>
            <a:ext cx="901571" cy="1202101"/>
          </a:xfrm>
          <a:custGeom>
            <a:avLst/>
            <a:gdLst/>
            <a:ahLst/>
            <a:cxnLst/>
            <a:rect l="l" t="t" r="r" b="b"/>
            <a:pathLst>
              <a:path w="901571" h="1202101">
                <a:moveTo>
                  <a:pt x="293578" y="352662"/>
                </a:moveTo>
                <a:lnTo>
                  <a:pt x="293578" y="19330"/>
                </a:lnTo>
                <a:lnTo>
                  <a:pt x="39822" y="0"/>
                </a:lnTo>
                <a:lnTo>
                  <a:pt x="0" y="1202101"/>
                </a:lnTo>
                <a:lnTo>
                  <a:pt x="357479" y="1202101"/>
                </a:lnTo>
                <a:lnTo>
                  <a:pt x="330622" y="752666"/>
                </a:lnTo>
                <a:lnTo>
                  <a:pt x="667727" y="1098885"/>
                </a:lnTo>
                <a:lnTo>
                  <a:pt x="901571" y="939737"/>
                </a:lnTo>
                <a:lnTo>
                  <a:pt x="390819" y="460203"/>
                </a:lnTo>
                <a:lnTo>
                  <a:pt x="845078" y="232234"/>
                </a:lnTo>
                <a:lnTo>
                  <a:pt x="671432" y="161266"/>
                </a:lnTo>
                <a:lnTo>
                  <a:pt x="293578" y="352662"/>
                </a:lnTo>
                <a:close/>
              </a:path>
            </a:pathLst>
          </a:custGeom>
          <a:solidFill>
            <a:srgbClr val="9F00FF"/>
          </a:solidFill>
        </p:spPr>
        <p:txBody>
          <a:bodyPr wrap="square" lIns="0" tIns="0" rIns="0" bIns="0" rtlCol="0">
            <a:noAutofit/>
          </a:bodyPr>
          <a:lstStyle/>
          <a:p>
            <a:endParaRPr/>
          </a:p>
        </p:txBody>
      </p:sp>
      <p:sp>
        <p:nvSpPr>
          <p:cNvPr id="18" name="object 18"/>
          <p:cNvSpPr/>
          <p:nvPr/>
        </p:nvSpPr>
        <p:spPr>
          <a:xfrm>
            <a:off x="6858306" y="3126027"/>
            <a:ext cx="898330" cy="1210716"/>
          </a:xfrm>
          <a:custGeom>
            <a:avLst/>
            <a:gdLst/>
            <a:ahLst/>
            <a:cxnLst/>
            <a:rect l="l" t="t" r="r" b="b"/>
            <a:pathLst>
              <a:path w="898330" h="1210716">
                <a:moveTo>
                  <a:pt x="327381" y="827930"/>
                </a:moveTo>
                <a:lnTo>
                  <a:pt x="0" y="885981"/>
                </a:lnTo>
                <a:lnTo>
                  <a:pt x="0" y="890307"/>
                </a:lnTo>
                <a:lnTo>
                  <a:pt x="3241" y="898898"/>
                </a:lnTo>
                <a:lnTo>
                  <a:pt x="9724" y="916111"/>
                </a:lnTo>
                <a:lnTo>
                  <a:pt x="33340" y="961275"/>
                </a:lnTo>
                <a:lnTo>
                  <a:pt x="50010" y="989226"/>
                </a:lnTo>
                <a:lnTo>
                  <a:pt x="73626" y="1017178"/>
                </a:lnTo>
                <a:lnTo>
                  <a:pt x="100020" y="1047278"/>
                </a:lnTo>
                <a:lnTo>
                  <a:pt x="133360" y="1079525"/>
                </a:lnTo>
                <a:lnTo>
                  <a:pt x="170404" y="1107507"/>
                </a:lnTo>
                <a:lnTo>
                  <a:pt x="217173" y="1135458"/>
                </a:lnTo>
                <a:lnTo>
                  <a:pt x="270425" y="1159114"/>
                </a:lnTo>
                <a:lnTo>
                  <a:pt x="330622" y="1180622"/>
                </a:lnTo>
                <a:lnTo>
                  <a:pt x="400544" y="1197814"/>
                </a:lnTo>
                <a:lnTo>
                  <a:pt x="477411" y="1206417"/>
                </a:lnTo>
                <a:lnTo>
                  <a:pt x="564466" y="1210716"/>
                </a:lnTo>
                <a:lnTo>
                  <a:pt x="688102" y="1176297"/>
                </a:lnTo>
                <a:lnTo>
                  <a:pt x="784881" y="1113950"/>
                </a:lnTo>
                <a:lnTo>
                  <a:pt x="851561" y="1034391"/>
                </a:lnTo>
                <a:lnTo>
                  <a:pt x="888606" y="941914"/>
                </a:lnTo>
                <a:lnTo>
                  <a:pt x="898330" y="842995"/>
                </a:lnTo>
                <a:lnTo>
                  <a:pt x="878418" y="748371"/>
                </a:lnTo>
                <a:lnTo>
                  <a:pt x="831650" y="662338"/>
                </a:lnTo>
                <a:lnTo>
                  <a:pt x="754782" y="591370"/>
                </a:lnTo>
                <a:lnTo>
                  <a:pt x="360721" y="324710"/>
                </a:lnTo>
                <a:lnTo>
                  <a:pt x="390819" y="146231"/>
                </a:lnTo>
                <a:lnTo>
                  <a:pt x="564466" y="152675"/>
                </a:lnTo>
                <a:lnTo>
                  <a:pt x="597806" y="324710"/>
                </a:lnTo>
                <a:lnTo>
                  <a:pt x="888606" y="307528"/>
                </a:lnTo>
                <a:lnTo>
                  <a:pt x="888606" y="292463"/>
                </a:lnTo>
                <a:lnTo>
                  <a:pt x="881660" y="251594"/>
                </a:lnTo>
                <a:lnTo>
                  <a:pt x="864990" y="197839"/>
                </a:lnTo>
                <a:lnTo>
                  <a:pt x="831650" y="135462"/>
                </a:lnTo>
                <a:lnTo>
                  <a:pt x="774694" y="75263"/>
                </a:lnTo>
                <a:lnTo>
                  <a:pt x="691343" y="27951"/>
                </a:lnTo>
                <a:lnTo>
                  <a:pt x="570949" y="0"/>
                </a:lnTo>
                <a:lnTo>
                  <a:pt x="410731" y="0"/>
                </a:lnTo>
                <a:lnTo>
                  <a:pt x="394061" y="4295"/>
                </a:lnTo>
                <a:lnTo>
                  <a:pt x="350534" y="15064"/>
                </a:lnTo>
                <a:lnTo>
                  <a:pt x="294041" y="38690"/>
                </a:lnTo>
                <a:lnTo>
                  <a:pt x="226897" y="75263"/>
                </a:lnTo>
                <a:lnTo>
                  <a:pt x="167163" y="126871"/>
                </a:lnTo>
                <a:lnTo>
                  <a:pt x="120394" y="195691"/>
                </a:lnTo>
                <a:lnTo>
                  <a:pt x="96778" y="283872"/>
                </a:lnTo>
                <a:lnTo>
                  <a:pt x="110207" y="393531"/>
                </a:lnTo>
                <a:lnTo>
                  <a:pt x="150030" y="486007"/>
                </a:lnTo>
                <a:lnTo>
                  <a:pt x="217173" y="569862"/>
                </a:lnTo>
                <a:lnTo>
                  <a:pt x="297282" y="645155"/>
                </a:lnTo>
                <a:lnTo>
                  <a:pt x="380632" y="707502"/>
                </a:lnTo>
                <a:lnTo>
                  <a:pt x="464445" y="756962"/>
                </a:lnTo>
                <a:lnTo>
                  <a:pt x="534367" y="795683"/>
                </a:lnTo>
                <a:lnTo>
                  <a:pt x="584377" y="817191"/>
                </a:lnTo>
                <a:lnTo>
                  <a:pt x="601047" y="825782"/>
                </a:lnTo>
                <a:lnTo>
                  <a:pt x="658003" y="1023622"/>
                </a:lnTo>
                <a:lnTo>
                  <a:pt x="370908" y="1025769"/>
                </a:lnTo>
                <a:lnTo>
                  <a:pt x="327381" y="827930"/>
                </a:lnTo>
                <a:close/>
              </a:path>
            </a:pathLst>
          </a:custGeom>
          <a:solidFill>
            <a:srgbClr val="9F00FF"/>
          </a:solidFill>
        </p:spPr>
        <p:txBody>
          <a:bodyPr wrap="square" lIns="0" tIns="0" rIns="0" bIns="0" rtlCol="0">
            <a:noAutofit/>
          </a:bodyPr>
          <a:lstStyle/>
          <a:p>
            <a:endParaRPr/>
          </a:p>
        </p:txBody>
      </p:sp>
      <p:sp>
        <p:nvSpPr>
          <p:cNvPr id="19" name="object 19"/>
          <p:cNvSpPr/>
          <p:nvPr/>
        </p:nvSpPr>
        <p:spPr>
          <a:xfrm>
            <a:off x="3681458" y="2455067"/>
            <a:ext cx="1349532" cy="1053751"/>
          </a:xfrm>
          <a:custGeom>
            <a:avLst/>
            <a:gdLst/>
            <a:ahLst/>
            <a:cxnLst/>
            <a:rect l="l" t="t" r="r" b="b"/>
            <a:pathLst>
              <a:path w="1349532" h="1053751">
                <a:moveTo>
                  <a:pt x="851793" y="150527"/>
                </a:moveTo>
                <a:lnTo>
                  <a:pt x="871843" y="184952"/>
                </a:lnTo>
                <a:lnTo>
                  <a:pt x="1145787" y="470972"/>
                </a:lnTo>
                <a:lnTo>
                  <a:pt x="1119023" y="477415"/>
                </a:lnTo>
                <a:lnTo>
                  <a:pt x="1095638" y="490302"/>
                </a:lnTo>
                <a:lnTo>
                  <a:pt x="1072300" y="505367"/>
                </a:lnTo>
                <a:lnTo>
                  <a:pt x="1048916" y="522580"/>
                </a:lnTo>
                <a:lnTo>
                  <a:pt x="1025531" y="544088"/>
                </a:lnTo>
                <a:lnTo>
                  <a:pt x="1002147" y="567744"/>
                </a:lnTo>
                <a:lnTo>
                  <a:pt x="982097" y="591400"/>
                </a:lnTo>
                <a:lnTo>
                  <a:pt x="962046" y="615056"/>
                </a:lnTo>
                <a:lnTo>
                  <a:pt x="988765" y="559123"/>
                </a:lnTo>
                <a:lnTo>
                  <a:pt x="1008815" y="505367"/>
                </a:lnTo>
                <a:lnTo>
                  <a:pt x="1018817" y="460203"/>
                </a:lnTo>
                <a:lnTo>
                  <a:pt x="1015483" y="427956"/>
                </a:lnTo>
                <a:lnTo>
                  <a:pt x="998767" y="391383"/>
                </a:lnTo>
                <a:lnTo>
                  <a:pt x="975382" y="356987"/>
                </a:lnTo>
                <a:lnTo>
                  <a:pt x="941996" y="326888"/>
                </a:lnTo>
                <a:lnTo>
                  <a:pt x="901895" y="301084"/>
                </a:lnTo>
                <a:lnTo>
                  <a:pt x="855127" y="277428"/>
                </a:lnTo>
                <a:lnTo>
                  <a:pt x="805024" y="255920"/>
                </a:lnTo>
                <a:lnTo>
                  <a:pt x="748253" y="236560"/>
                </a:lnTo>
                <a:lnTo>
                  <a:pt x="688102" y="217199"/>
                </a:lnTo>
                <a:lnTo>
                  <a:pt x="624663" y="197839"/>
                </a:lnTo>
                <a:lnTo>
                  <a:pt x="557844" y="180656"/>
                </a:lnTo>
                <a:lnTo>
                  <a:pt x="487691" y="163444"/>
                </a:lnTo>
                <a:lnTo>
                  <a:pt x="414204" y="144083"/>
                </a:lnTo>
                <a:lnTo>
                  <a:pt x="344051" y="122575"/>
                </a:lnTo>
                <a:lnTo>
                  <a:pt x="270564" y="101067"/>
                </a:lnTo>
                <a:lnTo>
                  <a:pt x="197076" y="77411"/>
                </a:lnTo>
                <a:lnTo>
                  <a:pt x="123589" y="49459"/>
                </a:lnTo>
                <a:lnTo>
                  <a:pt x="56770" y="40868"/>
                </a:lnTo>
                <a:lnTo>
                  <a:pt x="16670" y="51607"/>
                </a:lnTo>
                <a:lnTo>
                  <a:pt x="0" y="77411"/>
                </a:lnTo>
                <a:lnTo>
                  <a:pt x="6668" y="113984"/>
                </a:lnTo>
                <a:lnTo>
                  <a:pt x="26718" y="154852"/>
                </a:lnTo>
                <a:lnTo>
                  <a:pt x="63438" y="193543"/>
                </a:lnTo>
                <a:lnTo>
                  <a:pt x="106873" y="225820"/>
                </a:lnTo>
                <a:lnTo>
                  <a:pt x="156976" y="247299"/>
                </a:lnTo>
                <a:lnTo>
                  <a:pt x="177026" y="251624"/>
                </a:lnTo>
                <a:lnTo>
                  <a:pt x="197076" y="258068"/>
                </a:lnTo>
                <a:lnTo>
                  <a:pt x="220461" y="264511"/>
                </a:lnTo>
                <a:lnTo>
                  <a:pt x="247179" y="270955"/>
                </a:lnTo>
                <a:lnTo>
                  <a:pt x="277232" y="277428"/>
                </a:lnTo>
                <a:lnTo>
                  <a:pt x="307330" y="286019"/>
                </a:lnTo>
                <a:lnTo>
                  <a:pt x="340717" y="292463"/>
                </a:lnTo>
                <a:lnTo>
                  <a:pt x="377483" y="301084"/>
                </a:lnTo>
                <a:lnTo>
                  <a:pt x="414204" y="311823"/>
                </a:lnTo>
                <a:lnTo>
                  <a:pt x="454305" y="320415"/>
                </a:lnTo>
                <a:lnTo>
                  <a:pt x="497739" y="331184"/>
                </a:lnTo>
                <a:lnTo>
                  <a:pt x="541128" y="341923"/>
                </a:lnTo>
                <a:lnTo>
                  <a:pt x="587896" y="352692"/>
                </a:lnTo>
                <a:lnTo>
                  <a:pt x="637999" y="363431"/>
                </a:lnTo>
                <a:lnTo>
                  <a:pt x="688102" y="376348"/>
                </a:lnTo>
                <a:lnTo>
                  <a:pt x="741585" y="389235"/>
                </a:lnTo>
                <a:lnTo>
                  <a:pt x="724869" y="410743"/>
                </a:lnTo>
                <a:lnTo>
                  <a:pt x="708152" y="449464"/>
                </a:lnTo>
                <a:lnTo>
                  <a:pt x="694816" y="492480"/>
                </a:lnTo>
                <a:lnTo>
                  <a:pt x="684768" y="531171"/>
                </a:lnTo>
                <a:lnTo>
                  <a:pt x="828408" y="1053751"/>
                </a:lnTo>
                <a:lnTo>
                  <a:pt x="885225" y="1002143"/>
                </a:lnTo>
                <a:lnTo>
                  <a:pt x="938662" y="950506"/>
                </a:lnTo>
                <a:lnTo>
                  <a:pt x="988765" y="898898"/>
                </a:lnTo>
                <a:lnTo>
                  <a:pt x="1035533" y="847290"/>
                </a:lnTo>
                <a:lnTo>
                  <a:pt x="1082302" y="795683"/>
                </a:lnTo>
                <a:lnTo>
                  <a:pt x="1132405" y="746223"/>
                </a:lnTo>
                <a:lnTo>
                  <a:pt x="1179174" y="698911"/>
                </a:lnTo>
                <a:lnTo>
                  <a:pt x="1232610" y="653747"/>
                </a:lnTo>
                <a:lnTo>
                  <a:pt x="1282713" y="608582"/>
                </a:lnTo>
                <a:lnTo>
                  <a:pt x="1319480" y="563418"/>
                </a:lnTo>
                <a:lnTo>
                  <a:pt x="1339530" y="520432"/>
                </a:lnTo>
                <a:lnTo>
                  <a:pt x="1349532" y="479563"/>
                </a:lnTo>
                <a:lnTo>
                  <a:pt x="1346198" y="440843"/>
                </a:lnTo>
                <a:lnTo>
                  <a:pt x="1332816" y="402152"/>
                </a:lnTo>
                <a:lnTo>
                  <a:pt x="1309432" y="363431"/>
                </a:lnTo>
                <a:lnTo>
                  <a:pt x="1279379" y="326888"/>
                </a:lnTo>
                <a:lnTo>
                  <a:pt x="1245993" y="290315"/>
                </a:lnTo>
                <a:lnTo>
                  <a:pt x="1209226" y="253772"/>
                </a:lnTo>
                <a:lnTo>
                  <a:pt x="1165791" y="219347"/>
                </a:lnTo>
                <a:lnTo>
                  <a:pt x="1125737" y="184952"/>
                </a:lnTo>
                <a:lnTo>
                  <a:pt x="1082302" y="148379"/>
                </a:lnTo>
                <a:lnTo>
                  <a:pt x="1042202" y="113984"/>
                </a:lnTo>
                <a:lnTo>
                  <a:pt x="1005481" y="79559"/>
                </a:lnTo>
                <a:lnTo>
                  <a:pt x="975382" y="43016"/>
                </a:lnTo>
                <a:lnTo>
                  <a:pt x="935328" y="8621"/>
                </a:lnTo>
                <a:lnTo>
                  <a:pt x="901895" y="0"/>
                </a:lnTo>
                <a:lnTo>
                  <a:pt x="875177" y="10769"/>
                </a:lnTo>
                <a:lnTo>
                  <a:pt x="855127" y="36572"/>
                </a:lnTo>
                <a:lnTo>
                  <a:pt x="845125" y="70968"/>
                </a:lnTo>
                <a:lnTo>
                  <a:pt x="841791" y="111836"/>
                </a:lnTo>
                <a:lnTo>
                  <a:pt x="851793" y="150527"/>
                </a:lnTo>
                <a:close/>
              </a:path>
            </a:pathLst>
          </a:custGeom>
          <a:solidFill>
            <a:srgbClr val="CEAE7B"/>
          </a:solidFill>
        </p:spPr>
        <p:txBody>
          <a:bodyPr wrap="square" lIns="0" tIns="0" rIns="0" bIns="0" rtlCol="0">
            <a:noAutofit/>
          </a:bodyPr>
          <a:lstStyle/>
          <a:p>
            <a:endParaRPr/>
          </a:p>
        </p:txBody>
      </p:sp>
      <p:sp>
        <p:nvSpPr>
          <p:cNvPr id="20" name="object 20"/>
          <p:cNvSpPr/>
          <p:nvPr/>
        </p:nvSpPr>
        <p:spPr>
          <a:xfrm>
            <a:off x="3317356" y="2708840"/>
            <a:ext cx="1696918" cy="1776288"/>
          </a:xfrm>
          <a:custGeom>
            <a:avLst/>
            <a:gdLst/>
            <a:ahLst/>
            <a:cxnLst/>
            <a:rect l="l" t="t" r="r" b="b"/>
            <a:pathLst>
              <a:path w="1696918" h="1776288">
                <a:moveTo>
                  <a:pt x="1613428" y="1311789"/>
                </a:moveTo>
                <a:lnTo>
                  <a:pt x="1586710" y="1161262"/>
                </a:lnTo>
                <a:lnTo>
                  <a:pt x="1559992" y="1017178"/>
                </a:lnTo>
                <a:lnTo>
                  <a:pt x="1533273" y="881686"/>
                </a:lnTo>
                <a:lnTo>
                  <a:pt x="1506509" y="759110"/>
                </a:lnTo>
                <a:lnTo>
                  <a:pt x="1476456" y="655894"/>
                </a:lnTo>
                <a:lnTo>
                  <a:pt x="1443070" y="559123"/>
                </a:lnTo>
                <a:lnTo>
                  <a:pt x="1409637" y="470942"/>
                </a:lnTo>
                <a:lnTo>
                  <a:pt x="1372917" y="393531"/>
                </a:lnTo>
                <a:lnTo>
                  <a:pt x="1339484" y="324710"/>
                </a:lnTo>
                <a:lnTo>
                  <a:pt x="1302764" y="266659"/>
                </a:lnTo>
                <a:lnTo>
                  <a:pt x="1265997" y="217199"/>
                </a:lnTo>
                <a:lnTo>
                  <a:pt x="1229276" y="178479"/>
                </a:lnTo>
                <a:lnTo>
                  <a:pt x="1192510" y="150527"/>
                </a:lnTo>
                <a:lnTo>
                  <a:pt x="1159123" y="124723"/>
                </a:lnTo>
                <a:lnTo>
                  <a:pt x="1122357" y="103215"/>
                </a:lnTo>
                <a:lnTo>
                  <a:pt x="1082302" y="81707"/>
                </a:lnTo>
                <a:lnTo>
                  <a:pt x="1042202" y="64494"/>
                </a:lnTo>
                <a:lnTo>
                  <a:pt x="1002101" y="49459"/>
                </a:lnTo>
                <a:lnTo>
                  <a:pt x="962046" y="36543"/>
                </a:lnTo>
                <a:lnTo>
                  <a:pt x="918612" y="25803"/>
                </a:lnTo>
                <a:lnTo>
                  <a:pt x="878511" y="17182"/>
                </a:lnTo>
                <a:lnTo>
                  <a:pt x="835076" y="10739"/>
                </a:lnTo>
                <a:lnTo>
                  <a:pt x="791688" y="6443"/>
                </a:lnTo>
                <a:lnTo>
                  <a:pt x="748253" y="2147"/>
                </a:lnTo>
                <a:lnTo>
                  <a:pt x="704818" y="0"/>
                </a:lnTo>
                <a:lnTo>
                  <a:pt x="621329" y="0"/>
                </a:lnTo>
                <a:lnTo>
                  <a:pt x="581228" y="2147"/>
                </a:lnTo>
                <a:lnTo>
                  <a:pt x="541128" y="4295"/>
                </a:lnTo>
                <a:lnTo>
                  <a:pt x="470975" y="10739"/>
                </a:lnTo>
                <a:lnTo>
                  <a:pt x="404155" y="19330"/>
                </a:lnTo>
                <a:lnTo>
                  <a:pt x="344051" y="30099"/>
                </a:lnTo>
                <a:lnTo>
                  <a:pt x="290614" y="40838"/>
                </a:lnTo>
                <a:lnTo>
                  <a:pt x="247179" y="51607"/>
                </a:lnTo>
                <a:lnTo>
                  <a:pt x="210413" y="60199"/>
                </a:lnTo>
                <a:lnTo>
                  <a:pt x="183694" y="68820"/>
                </a:lnTo>
                <a:lnTo>
                  <a:pt x="167024" y="73115"/>
                </a:lnTo>
                <a:lnTo>
                  <a:pt x="120255" y="79559"/>
                </a:lnTo>
                <a:lnTo>
                  <a:pt x="83489" y="92446"/>
                </a:lnTo>
                <a:lnTo>
                  <a:pt x="60104" y="105363"/>
                </a:lnTo>
                <a:lnTo>
                  <a:pt x="46768" y="122575"/>
                </a:lnTo>
                <a:lnTo>
                  <a:pt x="40054" y="141936"/>
                </a:lnTo>
                <a:lnTo>
                  <a:pt x="46768" y="161266"/>
                </a:lnTo>
                <a:lnTo>
                  <a:pt x="56770" y="182774"/>
                </a:lnTo>
                <a:lnTo>
                  <a:pt x="73487" y="202135"/>
                </a:lnTo>
                <a:lnTo>
                  <a:pt x="93537" y="217199"/>
                </a:lnTo>
                <a:lnTo>
                  <a:pt x="116875" y="234382"/>
                </a:lnTo>
                <a:lnTo>
                  <a:pt x="146974" y="247299"/>
                </a:lnTo>
                <a:lnTo>
                  <a:pt x="177026" y="260186"/>
                </a:lnTo>
                <a:lnTo>
                  <a:pt x="210413" y="270955"/>
                </a:lnTo>
                <a:lnTo>
                  <a:pt x="243845" y="275250"/>
                </a:lnTo>
                <a:lnTo>
                  <a:pt x="280566" y="277398"/>
                </a:lnTo>
                <a:lnTo>
                  <a:pt x="313998" y="275250"/>
                </a:lnTo>
                <a:lnTo>
                  <a:pt x="354053" y="268807"/>
                </a:lnTo>
                <a:lnTo>
                  <a:pt x="390819" y="264511"/>
                </a:lnTo>
                <a:lnTo>
                  <a:pt x="430920" y="258038"/>
                </a:lnTo>
                <a:lnTo>
                  <a:pt x="467641" y="255890"/>
                </a:lnTo>
                <a:lnTo>
                  <a:pt x="507741" y="251594"/>
                </a:lnTo>
                <a:lnTo>
                  <a:pt x="544462" y="249447"/>
                </a:lnTo>
                <a:lnTo>
                  <a:pt x="584562" y="247299"/>
                </a:lnTo>
                <a:lnTo>
                  <a:pt x="621329" y="245151"/>
                </a:lnTo>
                <a:lnTo>
                  <a:pt x="698150" y="245151"/>
                </a:lnTo>
                <a:lnTo>
                  <a:pt x="738205" y="247299"/>
                </a:lnTo>
                <a:lnTo>
                  <a:pt x="774971" y="249447"/>
                </a:lnTo>
                <a:lnTo>
                  <a:pt x="815072" y="251594"/>
                </a:lnTo>
                <a:lnTo>
                  <a:pt x="851793" y="253742"/>
                </a:lnTo>
                <a:lnTo>
                  <a:pt x="891893" y="258038"/>
                </a:lnTo>
                <a:lnTo>
                  <a:pt x="928614" y="262363"/>
                </a:lnTo>
                <a:lnTo>
                  <a:pt x="921946" y="301054"/>
                </a:lnTo>
                <a:lnTo>
                  <a:pt x="925280" y="341923"/>
                </a:lnTo>
                <a:lnTo>
                  <a:pt x="935328" y="384939"/>
                </a:lnTo>
                <a:lnTo>
                  <a:pt x="951998" y="430074"/>
                </a:lnTo>
                <a:lnTo>
                  <a:pt x="962046" y="458055"/>
                </a:lnTo>
                <a:lnTo>
                  <a:pt x="975382" y="488155"/>
                </a:lnTo>
                <a:lnTo>
                  <a:pt x="988765" y="518254"/>
                </a:lnTo>
                <a:lnTo>
                  <a:pt x="1002101" y="550501"/>
                </a:lnTo>
                <a:lnTo>
                  <a:pt x="972048" y="526845"/>
                </a:lnTo>
                <a:lnTo>
                  <a:pt x="935328" y="505367"/>
                </a:lnTo>
                <a:lnTo>
                  <a:pt x="895227" y="483859"/>
                </a:lnTo>
                <a:lnTo>
                  <a:pt x="851793" y="466646"/>
                </a:lnTo>
                <a:lnTo>
                  <a:pt x="801690" y="449434"/>
                </a:lnTo>
                <a:lnTo>
                  <a:pt x="744919" y="438695"/>
                </a:lnTo>
                <a:lnTo>
                  <a:pt x="684768" y="430074"/>
                </a:lnTo>
                <a:lnTo>
                  <a:pt x="621329" y="427926"/>
                </a:lnTo>
                <a:lnTo>
                  <a:pt x="617949" y="427926"/>
                </a:lnTo>
                <a:lnTo>
                  <a:pt x="564512" y="436547"/>
                </a:lnTo>
                <a:lnTo>
                  <a:pt x="514409" y="449434"/>
                </a:lnTo>
                <a:lnTo>
                  <a:pt x="467641" y="466646"/>
                </a:lnTo>
                <a:lnTo>
                  <a:pt x="420872" y="486007"/>
                </a:lnTo>
                <a:lnTo>
                  <a:pt x="377437" y="511811"/>
                </a:lnTo>
                <a:lnTo>
                  <a:pt x="340717" y="537614"/>
                </a:lnTo>
                <a:lnTo>
                  <a:pt x="300616" y="567714"/>
                </a:lnTo>
                <a:lnTo>
                  <a:pt x="267230" y="597813"/>
                </a:lnTo>
                <a:lnTo>
                  <a:pt x="250513" y="615026"/>
                </a:lnTo>
                <a:lnTo>
                  <a:pt x="233797" y="630091"/>
                </a:lnTo>
                <a:lnTo>
                  <a:pt x="217127" y="647273"/>
                </a:lnTo>
                <a:lnTo>
                  <a:pt x="200410" y="664486"/>
                </a:lnTo>
                <a:lnTo>
                  <a:pt x="187028" y="683846"/>
                </a:lnTo>
                <a:lnTo>
                  <a:pt x="170358" y="701059"/>
                </a:lnTo>
                <a:lnTo>
                  <a:pt x="156976" y="718241"/>
                </a:lnTo>
                <a:lnTo>
                  <a:pt x="140259" y="737602"/>
                </a:lnTo>
                <a:lnTo>
                  <a:pt x="126923" y="754814"/>
                </a:lnTo>
                <a:lnTo>
                  <a:pt x="113541" y="774175"/>
                </a:lnTo>
                <a:lnTo>
                  <a:pt x="100205" y="791357"/>
                </a:lnTo>
                <a:lnTo>
                  <a:pt x="86823" y="808570"/>
                </a:lnTo>
                <a:lnTo>
                  <a:pt x="73487" y="827930"/>
                </a:lnTo>
                <a:lnTo>
                  <a:pt x="63438" y="845143"/>
                </a:lnTo>
                <a:lnTo>
                  <a:pt x="50102" y="862325"/>
                </a:lnTo>
                <a:lnTo>
                  <a:pt x="36720" y="879538"/>
                </a:lnTo>
                <a:lnTo>
                  <a:pt x="30052" y="888129"/>
                </a:lnTo>
                <a:lnTo>
                  <a:pt x="40054" y="896750"/>
                </a:lnTo>
                <a:lnTo>
                  <a:pt x="53436" y="909637"/>
                </a:lnTo>
                <a:lnTo>
                  <a:pt x="66772" y="920406"/>
                </a:lnTo>
                <a:lnTo>
                  <a:pt x="83489" y="931145"/>
                </a:lnTo>
                <a:lnTo>
                  <a:pt x="96871" y="939737"/>
                </a:lnTo>
                <a:lnTo>
                  <a:pt x="63438" y="948358"/>
                </a:lnTo>
                <a:lnTo>
                  <a:pt x="36720" y="956949"/>
                </a:lnTo>
                <a:lnTo>
                  <a:pt x="16670" y="972014"/>
                </a:lnTo>
                <a:lnTo>
                  <a:pt x="3334" y="989197"/>
                </a:lnTo>
                <a:lnTo>
                  <a:pt x="0" y="991374"/>
                </a:lnTo>
                <a:lnTo>
                  <a:pt x="0" y="1083821"/>
                </a:lnTo>
                <a:lnTo>
                  <a:pt x="6668" y="1163410"/>
                </a:lnTo>
                <a:lnTo>
                  <a:pt x="20004" y="1236526"/>
                </a:lnTo>
                <a:lnTo>
                  <a:pt x="43388" y="1301020"/>
                </a:lnTo>
                <a:lnTo>
                  <a:pt x="73487" y="1356954"/>
                </a:lnTo>
                <a:lnTo>
                  <a:pt x="110207" y="1408561"/>
                </a:lnTo>
                <a:lnTo>
                  <a:pt x="153642" y="1451578"/>
                </a:lnTo>
                <a:lnTo>
                  <a:pt x="200410" y="1490269"/>
                </a:lnTo>
                <a:lnTo>
                  <a:pt x="247179" y="1522546"/>
                </a:lnTo>
                <a:lnTo>
                  <a:pt x="300616" y="1550497"/>
                </a:lnTo>
                <a:lnTo>
                  <a:pt x="313998" y="963393"/>
                </a:lnTo>
                <a:lnTo>
                  <a:pt x="280566" y="952654"/>
                </a:lnTo>
                <a:lnTo>
                  <a:pt x="297282" y="946210"/>
                </a:lnTo>
                <a:lnTo>
                  <a:pt x="313998" y="937589"/>
                </a:lnTo>
                <a:lnTo>
                  <a:pt x="327334" y="928998"/>
                </a:lnTo>
                <a:lnTo>
                  <a:pt x="344051" y="920406"/>
                </a:lnTo>
                <a:lnTo>
                  <a:pt x="370769" y="901046"/>
                </a:lnTo>
                <a:lnTo>
                  <a:pt x="397487" y="879538"/>
                </a:lnTo>
                <a:lnTo>
                  <a:pt x="420872" y="855882"/>
                </a:lnTo>
                <a:lnTo>
                  <a:pt x="444256" y="832226"/>
                </a:lnTo>
                <a:lnTo>
                  <a:pt x="467641" y="804274"/>
                </a:lnTo>
                <a:lnTo>
                  <a:pt x="487691" y="778470"/>
                </a:lnTo>
                <a:lnTo>
                  <a:pt x="504407" y="750519"/>
                </a:lnTo>
                <a:lnTo>
                  <a:pt x="521077" y="724715"/>
                </a:lnTo>
                <a:lnTo>
                  <a:pt x="551176" y="746193"/>
                </a:lnTo>
                <a:lnTo>
                  <a:pt x="587896" y="763406"/>
                </a:lnTo>
                <a:lnTo>
                  <a:pt x="631331" y="778470"/>
                </a:lnTo>
                <a:lnTo>
                  <a:pt x="671432" y="791357"/>
                </a:lnTo>
                <a:lnTo>
                  <a:pt x="714820" y="802126"/>
                </a:lnTo>
                <a:lnTo>
                  <a:pt x="758255" y="808570"/>
                </a:lnTo>
                <a:lnTo>
                  <a:pt x="801690" y="815013"/>
                </a:lnTo>
                <a:lnTo>
                  <a:pt x="838456" y="817161"/>
                </a:lnTo>
                <a:lnTo>
                  <a:pt x="815072" y="851586"/>
                </a:lnTo>
                <a:lnTo>
                  <a:pt x="795022" y="894602"/>
                </a:lnTo>
                <a:lnTo>
                  <a:pt x="784973" y="944062"/>
                </a:lnTo>
                <a:lnTo>
                  <a:pt x="781639" y="997818"/>
                </a:lnTo>
                <a:lnTo>
                  <a:pt x="784973" y="1058017"/>
                </a:lnTo>
                <a:lnTo>
                  <a:pt x="798356" y="1122541"/>
                </a:lnTo>
                <a:lnTo>
                  <a:pt x="825074" y="1191362"/>
                </a:lnTo>
                <a:lnTo>
                  <a:pt x="858461" y="1262330"/>
                </a:lnTo>
                <a:lnTo>
                  <a:pt x="818406" y="1249413"/>
                </a:lnTo>
                <a:lnTo>
                  <a:pt x="774971" y="1238674"/>
                </a:lnTo>
                <a:lnTo>
                  <a:pt x="734871" y="1230052"/>
                </a:lnTo>
                <a:lnTo>
                  <a:pt x="694816" y="1225757"/>
                </a:lnTo>
                <a:lnTo>
                  <a:pt x="651382" y="1223609"/>
                </a:lnTo>
                <a:lnTo>
                  <a:pt x="611281" y="1225757"/>
                </a:lnTo>
                <a:lnTo>
                  <a:pt x="567846" y="1232230"/>
                </a:lnTo>
                <a:lnTo>
                  <a:pt x="527792" y="1240821"/>
                </a:lnTo>
                <a:lnTo>
                  <a:pt x="497693" y="1105329"/>
                </a:lnTo>
                <a:lnTo>
                  <a:pt x="481023" y="1077377"/>
                </a:lnTo>
                <a:lnTo>
                  <a:pt x="464307" y="1051573"/>
                </a:lnTo>
                <a:lnTo>
                  <a:pt x="437588" y="1027917"/>
                </a:lnTo>
                <a:lnTo>
                  <a:pt x="410870" y="1008557"/>
                </a:lnTo>
                <a:lnTo>
                  <a:pt x="380771" y="991374"/>
                </a:lnTo>
                <a:lnTo>
                  <a:pt x="357433" y="1574153"/>
                </a:lnTo>
                <a:lnTo>
                  <a:pt x="414204" y="1595662"/>
                </a:lnTo>
                <a:lnTo>
                  <a:pt x="474309" y="1612850"/>
                </a:lnTo>
                <a:lnTo>
                  <a:pt x="531126" y="1625755"/>
                </a:lnTo>
                <a:lnTo>
                  <a:pt x="591230" y="1638657"/>
                </a:lnTo>
                <a:lnTo>
                  <a:pt x="648048" y="1649408"/>
                </a:lnTo>
                <a:lnTo>
                  <a:pt x="741585" y="1662313"/>
                </a:lnTo>
                <a:lnTo>
                  <a:pt x="825074" y="1662313"/>
                </a:lnTo>
                <a:lnTo>
                  <a:pt x="898561" y="1651559"/>
                </a:lnTo>
                <a:lnTo>
                  <a:pt x="962046" y="1632205"/>
                </a:lnTo>
                <a:lnTo>
                  <a:pt x="1012149" y="1604250"/>
                </a:lnTo>
                <a:lnTo>
                  <a:pt x="1058918" y="1572006"/>
                </a:lnTo>
                <a:lnTo>
                  <a:pt x="1092304" y="1537581"/>
                </a:lnTo>
                <a:lnTo>
                  <a:pt x="1122357" y="1498890"/>
                </a:lnTo>
                <a:lnTo>
                  <a:pt x="1139073" y="1470908"/>
                </a:lnTo>
                <a:lnTo>
                  <a:pt x="1149121" y="1458021"/>
                </a:lnTo>
                <a:lnTo>
                  <a:pt x="1155789" y="1442956"/>
                </a:lnTo>
                <a:lnTo>
                  <a:pt x="1172459" y="1776288"/>
                </a:lnTo>
                <a:lnTo>
                  <a:pt x="1696918" y="1767685"/>
                </a:lnTo>
                <a:lnTo>
                  <a:pt x="1693584" y="1748331"/>
                </a:lnTo>
                <a:lnTo>
                  <a:pt x="1666865" y="1610699"/>
                </a:lnTo>
                <a:lnTo>
                  <a:pt x="1640147" y="1462317"/>
                </a:lnTo>
                <a:lnTo>
                  <a:pt x="1613428" y="1311789"/>
                </a:lnTo>
                <a:close/>
              </a:path>
              <a:path w="1696918" h="1776288">
                <a:moveTo>
                  <a:pt x="357433" y="1574153"/>
                </a:moveTo>
                <a:lnTo>
                  <a:pt x="380771" y="991374"/>
                </a:lnTo>
                <a:lnTo>
                  <a:pt x="350719" y="976310"/>
                </a:lnTo>
                <a:lnTo>
                  <a:pt x="313998" y="963393"/>
                </a:lnTo>
                <a:lnTo>
                  <a:pt x="300616" y="1550497"/>
                </a:lnTo>
                <a:lnTo>
                  <a:pt x="357433" y="1574153"/>
                </a:lnTo>
                <a:close/>
              </a:path>
            </a:pathLst>
          </a:custGeom>
          <a:solidFill>
            <a:srgbClr val="000000"/>
          </a:solidFill>
        </p:spPr>
        <p:txBody>
          <a:bodyPr wrap="square" lIns="0" tIns="0" rIns="0" bIns="0" rtlCol="0">
            <a:noAutofit/>
          </a:bodyPr>
          <a:lstStyle/>
          <a:p>
            <a:endParaRPr/>
          </a:p>
        </p:txBody>
      </p:sp>
      <p:sp>
        <p:nvSpPr>
          <p:cNvPr id="21" name="object 21"/>
          <p:cNvSpPr/>
          <p:nvPr/>
        </p:nvSpPr>
        <p:spPr>
          <a:xfrm>
            <a:off x="3337360" y="3596969"/>
            <a:ext cx="90203" cy="62376"/>
          </a:xfrm>
          <a:custGeom>
            <a:avLst/>
            <a:gdLst/>
            <a:ahLst/>
            <a:cxnLst/>
            <a:rect l="l" t="t" r="r" b="b"/>
            <a:pathLst>
              <a:path w="90203" h="62376">
                <a:moveTo>
                  <a:pt x="3380" y="17212"/>
                </a:moveTo>
                <a:lnTo>
                  <a:pt x="0" y="15064"/>
                </a:lnTo>
                <a:lnTo>
                  <a:pt x="16716" y="30129"/>
                </a:lnTo>
                <a:lnTo>
                  <a:pt x="30098" y="40868"/>
                </a:lnTo>
                <a:lnTo>
                  <a:pt x="50149" y="51607"/>
                </a:lnTo>
                <a:lnTo>
                  <a:pt x="63485" y="62376"/>
                </a:lnTo>
                <a:lnTo>
                  <a:pt x="90203" y="40868"/>
                </a:lnTo>
                <a:lnTo>
                  <a:pt x="76867" y="34425"/>
                </a:lnTo>
                <a:lnTo>
                  <a:pt x="63485" y="23656"/>
                </a:lnTo>
                <a:lnTo>
                  <a:pt x="50149" y="12916"/>
                </a:lnTo>
                <a:lnTo>
                  <a:pt x="40100" y="2147"/>
                </a:lnTo>
                <a:lnTo>
                  <a:pt x="36766" y="0"/>
                </a:lnTo>
                <a:lnTo>
                  <a:pt x="3380" y="17212"/>
                </a:lnTo>
                <a:close/>
              </a:path>
            </a:pathLst>
          </a:custGeom>
          <a:solidFill>
            <a:srgbClr val="000000"/>
          </a:solidFill>
        </p:spPr>
        <p:txBody>
          <a:bodyPr wrap="square" lIns="0" tIns="0" rIns="0" bIns="0" rtlCol="0">
            <a:noAutofit/>
          </a:bodyPr>
          <a:lstStyle/>
          <a:p>
            <a:endParaRPr/>
          </a:p>
        </p:txBody>
      </p:sp>
      <p:sp>
        <p:nvSpPr>
          <p:cNvPr id="22" name="object 22"/>
          <p:cNvSpPr/>
          <p:nvPr/>
        </p:nvSpPr>
        <p:spPr>
          <a:xfrm>
            <a:off x="3320690" y="3588378"/>
            <a:ext cx="53436" cy="25803"/>
          </a:xfrm>
          <a:custGeom>
            <a:avLst/>
            <a:gdLst/>
            <a:ahLst/>
            <a:cxnLst/>
            <a:rect l="l" t="t" r="r" b="b"/>
            <a:pathLst>
              <a:path w="53436" h="25803">
                <a:moveTo>
                  <a:pt x="10002" y="17212"/>
                </a:moveTo>
                <a:lnTo>
                  <a:pt x="20050" y="25803"/>
                </a:lnTo>
                <a:lnTo>
                  <a:pt x="43144" y="13897"/>
                </a:lnTo>
                <a:lnTo>
                  <a:pt x="6668" y="2147"/>
                </a:lnTo>
                <a:lnTo>
                  <a:pt x="0" y="8591"/>
                </a:lnTo>
                <a:lnTo>
                  <a:pt x="10002" y="17212"/>
                </a:lnTo>
                <a:close/>
              </a:path>
              <a:path w="53436" h="25803">
                <a:moveTo>
                  <a:pt x="46768" y="15064"/>
                </a:moveTo>
                <a:lnTo>
                  <a:pt x="46165" y="12339"/>
                </a:lnTo>
                <a:lnTo>
                  <a:pt x="43144" y="13897"/>
                </a:lnTo>
                <a:lnTo>
                  <a:pt x="46768" y="15064"/>
                </a:lnTo>
                <a:close/>
              </a:path>
              <a:path w="53436" h="25803">
                <a:moveTo>
                  <a:pt x="53436" y="8591"/>
                </a:moveTo>
                <a:lnTo>
                  <a:pt x="43434" y="0"/>
                </a:lnTo>
                <a:lnTo>
                  <a:pt x="46165" y="12339"/>
                </a:lnTo>
                <a:lnTo>
                  <a:pt x="53436" y="8591"/>
                </a:lnTo>
                <a:close/>
              </a:path>
            </a:pathLst>
          </a:custGeom>
          <a:solidFill>
            <a:srgbClr val="000000"/>
          </a:solidFill>
        </p:spPr>
        <p:txBody>
          <a:bodyPr wrap="square" lIns="0" tIns="0" rIns="0" bIns="0" rtlCol="0">
            <a:noAutofit/>
          </a:bodyPr>
          <a:lstStyle/>
          <a:p>
            <a:endParaRPr/>
          </a:p>
        </p:txBody>
      </p:sp>
      <p:sp>
        <p:nvSpPr>
          <p:cNvPr id="23" name="object 23"/>
          <p:cNvSpPr/>
          <p:nvPr/>
        </p:nvSpPr>
        <p:spPr>
          <a:xfrm>
            <a:off x="3327358" y="3581934"/>
            <a:ext cx="46768" cy="21508"/>
          </a:xfrm>
          <a:custGeom>
            <a:avLst/>
            <a:gdLst/>
            <a:ahLst/>
            <a:cxnLst/>
            <a:rect l="l" t="t" r="r" b="b"/>
            <a:pathLst>
              <a:path w="46768" h="21508">
                <a:moveTo>
                  <a:pt x="6668" y="0"/>
                </a:moveTo>
                <a:lnTo>
                  <a:pt x="0" y="8591"/>
                </a:lnTo>
                <a:lnTo>
                  <a:pt x="40100" y="21508"/>
                </a:lnTo>
                <a:lnTo>
                  <a:pt x="46768" y="12887"/>
                </a:lnTo>
                <a:lnTo>
                  <a:pt x="6668" y="0"/>
                </a:lnTo>
                <a:close/>
              </a:path>
            </a:pathLst>
          </a:custGeom>
          <a:solidFill>
            <a:srgbClr val="000000"/>
          </a:solidFill>
        </p:spPr>
        <p:txBody>
          <a:bodyPr wrap="square" lIns="0" tIns="0" rIns="0" bIns="0" rtlCol="0">
            <a:noAutofit/>
          </a:bodyPr>
          <a:lstStyle/>
          <a:p>
            <a:endParaRPr/>
          </a:p>
        </p:txBody>
      </p:sp>
      <p:sp>
        <p:nvSpPr>
          <p:cNvPr id="24" name="object 24"/>
          <p:cNvSpPr/>
          <p:nvPr/>
        </p:nvSpPr>
        <p:spPr>
          <a:xfrm>
            <a:off x="3334026" y="3439998"/>
            <a:ext cx="143640" cy="154823"/>
          </a:xfrm>
          <a:custGeom>
            <a:avLst/>
            <a:gdLst/>
            <a:ahLst/>
            <a:cxnLst/>
            <a:rect l="l" t="t" r="r" b="b"/>
            <a:pathLst>
              <a:path w="143640" h="154823">
                <a:moveTo>
                  <a:pt x="36766" y="92476"/>
                </a:moveTo>
                <a:lnTo>
                  <a:pt x="26718" y="109658"/>
                </a:lnTo>
                <a:lnTo>
                  <a:pt x="13382" y="124723"/>
                </a:lnTo>
                <a:lnTo>
                  <a:pt x="0" y="141936"/>
                </a:lnTo>
                <a:lnTo>
                  <a:pt x="40100" y="154823"/>
                </a:lnTo>
                <a:lnTo>
                  <a:pt x="53483" y="137640"/>
                </a:lnTo>
                <a:lnTo>
                  <a:pt x="66819" y="118280"/>
                </a:lnTo>
                <a:lnTo>
                  <a:pt x="76867" y="101067"/>
                </a:lnTo>
                <a:lnTo>
                  <a:pt x="90203" y="81707"/>
                </a:lnTo>
                <a:lnTo>
                  <a:pt x="103585" y="66672"/>
                </a:lnTo>
                <a:lnTo>
                  <a:pt x="116921" y="47312"/>
                </a:lnTo>
                <a:lnTo>
                  <a:pt x="130304" y="27951"/>
                </a:lnTo>
                <a:lnTo>
                  <a:pt x="143640" y="12887"/>
                </a:lnTo>
                <a:lnTo>
                  <a:pt x="103585" y="0"/>
                </a:lnTo>
                <a:lnTo>
                  <a:pt x="90203" y="19360"/>
                </a:lnTo>
                <a:lnTo>
                  <a:pt x="76867" y="38690"/>
                </a:lnTo>
                <a:lnTo>
                  <a:pt x="63485" y="53755"/>
                </a:lnTo>
                <a:lnTo>
                  <a:pt x="50102" y="73115"/>
                </a:lnTo>
                <a:lnTo>
                  <a:pt x="36766" y="92476"/>
                </a:lnTo>
                <a:close/>
              </a:path>
            </a:pathLst>
          </a:custGeom>
          <a:solidFill>
            <a:srgbClr val="000000"/>
          </a:solidFill>
        </p:spPr>
        <p:txBody>
          <a:bodyPr wrap="square" lIns="0" tIns="0" rIns="0" bIns="0" rtlCol="0">
            <a:noAutofit/>
          </a:bodyPr>
          <a:lstStyle/>
          <a:p>
            <a:endParaRPr/>
          </a:p>
        </p:txBody>
      </p:sp>
      <p:sp>
        <p:nvSpPr>
          <p:cNvPr id="25" name="object 25"/>
          <p:cNvSpPr/>
          <p:nvPr/>
        </p:nvSpPr>
        <p:spPr>
          <a:xfrm>
            <a:off x="3437612" y="3300210"/>
            <a:ext cx="163644" cy="152675"/>
          </a:xfrm>
          <a:custGeom>
            <a:avLst/>
            <a:gdLst/>
            <a:ahLst/>
            <a:cxnLst/>
            <a:rect l="l" t="t" r="r" b="b"/>
            <a:pathLst>
              <a:path w="163644" h="152675">
                <a:moveTo>
                  <a:pt x="16670" y="120427"/>
                </a:moveTo>
                <a:lnTo>
                  <a:pt x="0" y="139788"/>
                </a:lnTo>
                <a:lnTo>
                  <a:pt x="40054" y="152675"/>
                </a:lnTo>
                <a:lnTo>
                  <a:pt x="56770" y="133344"/>
                </a:lnTo>
                <a:lnTo>
                  <a:pt x="70153" y="116132"/>
                </a:lnTo>
                <a:lnTo>
                  <a:pt x="86823" y="98919"/>
                </a:lnTo>
                <a:lnTo>
                  <a:pt x="100205" y="79559"/>
                </a:lnTo>
                <a:lnTo>
                  <a:pt x="113541" y="62376"/>
                </a:lnTo>
                <a:lnTo>
                  <a:pt x="130257" y="45164"/>
                </a:lnTo>
                <a:lnTo>
                  <a:pt x="146974" y="30099"/>
                </a:lnTo>
                <a:lnTo>
                  <a:pt x="163644" y="12916"/>
                </a:lnTo>
                <a:lnTo>
                  <a:pt x="130257" y="0"/>
                </a:lnTo>
                <a:lnTo>
                  <a:pt x="113541" y="17212"/>
                </a:lnTo>
                <a:lnTo>
                  <a:pt x="96871" y="32247"/>
                </a:lnTo>
                <a:lnTo>
                  <a:pt x="80155" y="49459"/>
                </a:lnTo>
                <a:lnTo>
                  <a:pt x="60104" y="66672"/>
                </a:lnTo>
                <a:lnTo>
                  <a:pt x="46768" y="86032"/>
                </a:lnTo>
                <a:lnTo>
                  <a:pt x="30052" y="103215"/>
                </a:lnTo>
                <a:lnTo>
                  <a:pt x="16670" y="120427"/>
                </a:lnTo>
                <a:close/>
              </a:path>
            </a:pathLst>
          </a:custGeom>
          <a:solidFill>
            <a:srgbClr val="000000"/>
          </a:solidFill>
        </p:spPr>
        <p:txBody>
          <a:bodyPr wrap="square" lIns="0" tIns="0" rIns="0" bIns="0" rtlCol="0">
            <a:noAutofit/>
          </a:bodyPr>
          <a:lstStyle/>
          <a:p>
            <a:endParaRPr/>
          </a:p>
        </p:txBody>
      </p:sp>
      <p:sp>
        <p:nvSpPr>
          <p:cNvPr id="26" name="object 26"/>
          <p:cNvSpPr/>
          <p:nvPr/>
        </p:nvSpPr>
        <p:spPr>
          <a:xfrm>
            <a:off x="3567870" y="3121731"/>
            <a:ext cx="370815" cy="191395"/>
          </a:xfrm>
          <a:custGeom>
            <a:avLst/>
            <a:gdLst/>
            <a:ahLst/>
            <a:cxnLst/>
            <a:rect l="l" t="t" r="r" b="b"/>
            <a:pathLst>
              <a:path w="370815" h="191395">
                <a:moveTo>
                  <a:pt x="0" y="178479"/>
                </a:moveTo>
                <a:lnTo>
                  <a:pt x="33386" y="191395"/>
                </a:lnTo>
                <a:lnTo>
                  <a:pt x="66819" y="163414"/>
                </a:lnTo>
                <a:lnTo>
                  <a:pt x="106919" y="133314"/>
                </a:lnTo>
                <a:lnTo>
                  <a:pt x="140306" y="107511"/>
                </a:lnTo>
                <a:lnTo>
                  <a:pt x="183740" y="83855"/>
                </a:lnTo>
                <a:lnTo>
                  <a:pt x="227175" y="64494"/>
                </a:lnTo>
                <a:lnTo>
                  <a:pt x="273898" y="49459"/>
                </a:lnTo>
                <a:lnTo>
                  <a:pt x="320666" y="36543"/>
                </a:lnTo>
                <a:lnTo>
                  <a:pt x="367435" y="28530"/>
                </a:lnTo>
                <a:lnTo>
                  <a:pt x="367435" y="0"/>
                </a:lnTo>
                <a:lnTo>
                  <a:pt x="364101" y="2147"/>
                </a:lnTo>
                <a:lnTo>
                  <a:pt x="307330" y="10739"/>
                </a:lnTo>
                <a:lnTo>
                  <a:pt x="253894" y="23656"/>
                </a:lnTo>
                <a:lnTo>
                  <a:pt x="207125" y="42986"/>
                </a:lnTo>
                <a:lnTo>
                  <a:pt x="157022" y="62346"/>
                </a:lnTo>
                <a:lnTo>
                  <a:pt x="113587" y="90298"/>
                </a:lnTo>
                <a:lnTo>
                  <a:pt x="73487" y="116132"/>
                </a:lnTo>
                <a:lnTo>
                  <a:pt x="33386" y="146231"/>
                </a:lnTo>
                <a:lnTo>
                  <a:pt x="0" y="178479"/>
                </a:lnTo>
                <a:close/>
              </a:path>
              <a:path w="370815" h="191395">
                <a:moveTo>
                  <a:pt x="370815" y="27951"/>
                </a:moveTo>
                <a:lnTo>
                  <a:pt x="367435" y="28530"/>
                </a:lnTo>
                <a:lnTo>
                  <a:pt x="367435" y="30099"/>
                </a:lnTo>
                <a:lnTo>
                  <a:pt x="370815" y="27951"/>
                </a:lnTo>
                <a:close/>
              </a:path>
            </a:pathLst>
          </a:custGeom>
          <a:solidFill>
            <a:srgbClr val="000000"/>
          </a:solidFill>
        </p:spPr>
        <p:txBody>
          <a:bodyPr wrap="square" lIns="0" tIns="0" rIns="0" bIns="0" rtlCol="0">
            <a:noAutofit/>
          </a:bodyPr>
          <a:lstStyle/>
          <a:p>
            <a:endParaRPr/>
          </a:p>
        </p:txBody>
      </p:sp>
      <p:sp>
        <p:nvSpPr>
          <p:cNvPr id="27" name="object 27"/>
          <p:cNvSpPr/>
          <p:nvPr/>
        </p:nvSpPr>
        <p:spPr>
          <a:xfrm>
            <a:off x="3935306" y="3136781"/>
            <a:ext cx="3380" cy="0"/>
          </a:xfrm>
          <a:custGeom>
            <a:avLst/>
            <a:gdLst/>
            <a:ahLst/>
            <a:cxnLst/>
            <a:rect l="l" t="t" r="r" b="b"/>
            <a:pathLst>
              <a:path w="3380">
                <a:moveTo>
                  <a:pt x="0" y="0"/>
                </a:moveTo>
                <a:lnTo>
                  <a:pt x="3380" y="0"/>
                </a:lnTo>
              </a:path>
            </a:pathLst>
          </a:custGeom>
          <a:ln w="31369">
            <a:solidFill>
              <a:srgbClr val="000000"/>
            </a:solidFill>
          </a:ln>
        </p:spPr>
        <p:txBody>
          <a:bodyPr wrap="square" lIns="0" tIns="0" rIns="0" bIns="0" rtlCol="0">
            <a:noAutofit/>
          </a:bodyPr>
          <a:lstStyle/>
          <a:p>
            <a:endParaRPr/>
          </a:p>
        </p:txBody>
      </p:sp>
      <p:sp>
        <p:nvSpPr>
          <p:cNvPr id="28" name="object 28"/>
          <p:cNvSpPr/>
          <p:nvPr/>
        </p:nvSpPr>
        <p:spPr>
          <a:xfrm>
            <a:off x="3938686" y="3121731"/>
            <a:ext cx="434254" cy="204282"/>
          </a:xfrm>
          <a:custGeom>
            <a:avLst/>
            <a:gdLst/>
            <a:ahLst/>
            <a:cxnLst/>
            <a:rect l="l" t="t" r="r" b="b"/>
            <a:pathLst>
              <a:path w="434254" h="204282">
                <a:moveTo>
                  <a:pt x="0" y="0"/>
                </a:moveTo>
                <a:lnTo>
                  <a:pt x="0" y="30099"/>
                </a:lnTo>
                <a:lnTo>
                  <a:pt x="63438" y="30099"/>
                </a:lnTo>
                <a:lnTo>
                  <a:pt x="120255" y="38690"/>
                </a:lnTo>
                <a:lnTo>
                  <a:pt x="173692" y="49459"/>
                </a:lnTo>
                <a:lnTo>
                  <a:pt x="220461" y="66642"/>
                </a:lnTo>
                <a:lnTo>
                  <a:pt x="260515" y="81707"/>
                </a:lnTo>
                <a:lnTo>
                  <a:pt x="300616" y="103215"/>
                </a:lnTo>
                <a:lnTo>
                  <a:pt x="334002" y="122575"/>
                </a:lnTo>
                <a:lnTo>
                  <a:pt x="364101" y="146231"/>
                </a:lnTo>
                <a:lnTo>
                  <a:pt x="434254" y="204282"/>
                </a:lnTo>
                <a:lnTo>
                  <a:pt x="400821" y="135462"/>
                </a:lnTo>
                <a:lnTo>
                  <a:pt x="360767" y="139758"/>
                </a:lnTo>
                <a:lnTo>
                  <a:pt x="397487" y="129019"/>
                </a:lnTo>
                <a:lnTo>
                  <a:pt x="367435" y="105363"/>
                </a:lnTo>
                <a:lnTo>
                  <a:pt x="327334" y="81707"/>
                </a:lnTo>
                <a:lnTo>
                  <a:pt x="287234" y="60199"/>
                </a:lnTo>
                <a:lnTo>
                  <a:pt x="240511" y="40838"/>
                </a:lnTo>
                <a:lnTo>
                  <a:pt x="187028" y="23656"/>
                </a:lnTo>
                <a:lnTo>
                  <a:pt x="126923" y="12887"/>
                </a:lnTo>
                <a:lnTo>
                  <a:pt x="63438" y="4295"/>
                </a:lnTo>
                <a:lnTo>
                  <a:pt x="0" y="0"/>
                </a:lnTo>
                <a:close/>
              </a:path>
            </a:pathLst>
          </a:custGeom>
          <a:solidFill>
            <a:srgbClr val="000000"/>
          </a:solidFill>
        </p:spPr>
        <p:txBody>
          <a:bodyPr wrap="square" lIns="0" tIns="0" rIns="0" bIns="0" rtlCol="0">
            <a:noAutofit/>
          </a:bodyPr>
          <a:lstStyle/>
          <a:p>
            <a:endParaRPr/>
          </a:p>
        </p:txBody>
      </p:sp>
      <p:sp>
        <p:nvSpPr>
          <p:cNvPr id="29" name="object 29"/>
          <p:cNvSpPr/>
          <p:nvPr/>
        </p:nvSpPr>
        <p:spPr>
          <a:xfrm>
            <a:off x="4249304" y="3136766"/>
            <a:ext cx="90203" cy="124723"/>
          </a:xfrm>
          <a:custGeom>
            <a:avLst/>
            <a:gdLst/>
            <a:ahLst/>
            <a:cxnLst/>
            <a:rect l="l" t="t" r="r" b="b"/>
            <a:pathLst>
              <a:path w="90203" h="124723">
                <a:moveTo>
                  <a:pt x="23384" y="62376"/>
                </a:moveTo>
                <a:lnTo>
                  <a:pt x="36766" y="92476"/>
                </a:lnTo>
                <a:lnTo>
                  <a:pt x="50149" y="124723"/>
                </a:lnTo>
                <a:lnTo>
                  <a:pt x="90203" y="120427"/>
                </a:lnTo>
                <a:lnTo>
                  <a:pt x="76867" y="88180"/>
                </a:lnTo>
                <a:lnTo>
                  <a:pt x="63485" y="58081"/>
                </a:lnTo>
                <a:lnTo>
                  <a:pt x="50149" y="27951"/>
                </a:lnTo>
                <a:lnTo>
                  <a:pt x="40100" y="0"/>
                </a:lnTo>
                <a:lnTo>
                  <a:pt x="0" y="4325"/>
                </a:lnTo>
                <a:lnTo>
                  <a:pt x="10048" y="32277"/>
                </a:lnTo>
                <a:lnTo>
                  <a:pt x="23384" y="62376"/>
                </a:lnTo>
                <a:close/>
              </a:path>
            </a:pathLst>
          </a:custGeom>
          <a:solidFill>
            <a:srgbClr val="000000"/>
          </a:solidFill>
        </p:spPr>
        <p:txBody>
          <a:bodyPr wrap="square" lIns="0" tIns="0" rIns="0" bIns="0" rtlCol="0">
            <a:noAutofit/>
          </a:bodyPr>
          <a:lstStyle/>
          <a:p>
            <a:endParaRPr/>
          </a:p>
        </p:txBody>
      </p:sp>
      <p:sp>
        <p:nvSpPr>
          <p:cNvPr id="30" name="object 30"/>
          <p:cNvSpPr/>
          <p:nvPr/>
        </p:nvSpPr>
        <p:spPr>
          <a:xfrm>
            <a:off x="4215918" y="2958287"/>
            <a:ext cx="73487" cy="182804"/>
          </a:xfrm>
          <a:custGeom>
            <a:avLst/>
            <a:gdLst/>
            <a:ahLst/>
            <a:cxnLst/>
            <a:rect l="l" t="t" r="r" b="b"/>
            <a:pathLst>
              <a:path w="73487" h="182804">
                <a:moveTo>
                  <a:pt x="33386" y="0"/>
                </a:moveTo>
                <a:lnTo>
                  <a:pt x="26718" y="25803"/>
                </a:lnTo>
                <a:lnTo>
                  <a:pt x="10002" y="10739"/>
                </a:lnTo>
                <a:lnTo>
                  <a:pt x="0" y="51607"/>
                </a:lnTo>
                <a:lnTo>
                  <a:pt x="6668" y="92476"/>
                </a:lnTo>
                <a:lnTo>
                  <a:pt x="16716" y="137640"/>
                </a:lnTo>
                <a:lnTo>
                  <a:pt x="33386" y="182804"/>
                </a:lnTo>
                <a:lnTo>
                  <a:pt x="73487" y="178479"/>
                </a:lnTo>
                <a:lnTo>
                  <a:pt x="56770" y="133314"/>
                </a:lnTo>
                <a:lnTo>
                  <a:pt x="46768" y="92476"/>
                </a:lnTo>
                <a:lnTo>
                  <a:pt x="46768" y="51607"/>
                </a:lnTo>
                <a:lnTo>
                  <a:pt x="50102" y="15064"/>
                </a:lnTo>
                <a:lnTo>
                  <a:pt x="56770" y="2147"/>
                </a:lnTo>
                <a:lnTo>
                  <a:pt x="33386" y="0"/>
                </a:lnTo>
                <a:close/>
              </a:path>
            </a:pathLst>
          </a:custGeom>
          <a:solidFill>
            <a:srgbClr val="000000"/>
          </a:solidFill>
        </p:spPr>
        <p:txBody>
          <a:bodyPr wrap="square" lIns="0" tIns="0" rIns="0" bIns="0" rtlCol="0">
            <a:noAutofit/>
          </a:bodyPr>
          <a:lstStyle/>
          <a:p>
            <a:endParaRPr/>
          </a:p>
        </p:txBody>
      </p:sp>
      <p:sp>
        <p:nvSpPr>
          <p:cNvPr id="31" name="object 31"/>
          <p:cNvSpPr/>
          <p:nvPr/>
        </p:nvSpPr>
        <p:spPr>
          <a:xfrm>
            <a:off x="3628021" y="2938927"/>
            <a:ext cx="621283" cy="58081"/>
          </a:xfrm>
          <a:custGeom>
            <a:avLst/>
            <a:gdLst/>
            <a:ahLst/>
            <a:cxnLst/>
            <a:rect l="l" t="t" r="r" b="b"/>
            <a:pathLst>
              <a:path w="621283" h="58081">
                <a:moveTo>
                  <a:pt x="123589" y="40868"/>
                </a:moveTo>
                <a:lnTo>
                  <a:pt x="156976" y="38720"/>
                </a:lnTo>
                <a:lnTo>
                  <a:pt x="197076" y="34425"/>
                </a:lnTo>
                <a:lnTo>
                  <a:pt x="233797" y="32277"/>
                </a:lnTo>
                <a:lnTo>
                  <a:pt x="273898" y="30099"/>
                </a:lnTo>
                <a:lnTo>
                  <a:pt x="427540" y="30099"/>
                </a:lnTo>
                <a:lnTo>
                  <a:pt x="464307" y="32277"/>
                </a:lnTo>
                <a:lnTo>
                  <a:pt x="504407" y="34425"/>
                </a:lnTo>
                <a:lnTo>
                  <a:pt x="541128" y="36572"/>
                </a:lnTo>
                <a:lnTo>
                  <a:pt x="577894" y="40868"/>
                </a:lnTo>
                <a:lnTo>
                  <a:pt x="614615" y="45164"/>
                </a:lnTo>
                <a:lnTo>
                  <a:pt x="621283" y="19360"/>
                </a:lnTo>
                <a:lnTo>
                  <a:pt x="584562" y="15064"/>
                </a:lnTo>
                <a:lnTo>
                  <a:pt x="541128" y="10769"/>
                </a:lnTo>
                <a:lnTo>
                  <a:pt x="504407" y="8621"/>
                </a:lnTo>
                <a:lnTo>
                  <a:pt x="464307" y="6443"/>
                </a:lnTo>
                <a:lnTo>
                  <a:pt x="427540" y="4295"/>
                </a:lnTo>
                <a:lnTo>
                  <a:pt x="387485" y="0"/>
                </a:lnTo>
                <a:lnTo>
                  <a:pt x="310664" y="0"/>
                </a:lnTo>
                <a:lnTo>
                  <a:pt x="273898" y="4295"/>
                </a:lnTo>
                <a:lnTo>
                  <a:pt x="233797" y="6443"/>
                </a:lnTo>
                <a:lnTo>
                  <a:pt x="197076" y="8621"/>
                </a:lnTo>
                <a:lnTo>
                  <a:pt x="156976" y="12916"/>
                </a:lnTo>
                <a:lnTo>
                  <a:pt x="116875" y="15064"/>
                </a:lnTo>
                <a:lnTo>
                  <a:pt x="76821" y="21508"/>
                </a:lnTo>
                <a:lnTo>
                  <a:pt x="40054" y="25803"/>
                </a:lnTo>
                <a:lnTo>
                  <a:pt x="0" y="32277"/>
                </a:lnTo>
                <a:lnTo>
                  <a:pt x="6668" y="58081"/>
                </a:lnTo>
                <a:lnTo>
                  <a:pt x="46768" y="51607"/>
                </a:lnTo>
                <a:lnTo>
                  <a:pt x="83489" y="47312"/>
                </a:lnTo>
                <a:lnTo>
                  <a:pt x="123589" y="40868"/>
                </a:lnTo>
                <a:close/>
              </a:path>
            </a:pathLst>
          </a:custGeom>
          <a:solidFill>
            <a:srgbClr val="000000"/>
          </a:solidFill>
        </p:spPr>
        <p:txBody>
          <a:bodyPr wrap="square" lIns="0" tIns="0" rIns="0" bIns="0" rtlCol="0">
            <a:noAutofit/>
          </a:bodyPr>
          <a:lstStyle/>
          <a:p>
            <a:endParaRPr/>
          </a:p>
        </p:txBody>
      </p:sp>
      <p:sp>
        <p:nvSpPr>
          <p:cNvPr id="32" name="object 32"/>
          <p:cNvSpPr/>
          <p:nvPr/>
        </p:nvSpPr>
        <p:spPr>
          <a:xfrm>
            <a:off x="3374127" y="2904531"/>
            <a:ext cx="260562" cy="96771"/>
          </a:xfrm>
          <a:custGeom>
            <a:avLst/>
            <a:gdLst/>
            <a:ahLst/>
            <a:cxnLst/>
            <a:rect l="l" t="t" r="r" b="b"/>
            <a:pathLst>
              <a:path w="260562" h="96771">
                <a:moveTo>
                  <a:pt x="73487" y="27951"/>
                </a:moveTo>
                <a:lnTo>
                  <a:pt x="53436" y="12887"/>
                </a:lnTo>
                <a:lnTo>
                  <a:pt x="33386" y="0"/>
                </a:lnTo>
                <a:lnTo>
                  <a:pt x="0" y="12887"/>
                </a:lnTo>
                <a:lnTo>
                  <a:pt x="20050" y="30099"/>
                </a:lnTo>
                <a:lnTo>
                  <a:pt x="46768" y="49459"/>
                </a:lnTo>
                <a:lnTo>
                  <a:pt x="80155" y="62346"/>
                </a:lnTo>
                <a:lnTo>
                  <a:pt x="110253" y="77411"/>
                </a:lnTo>
                <a:lnTo>
                  <a:pt x="146974" y="88150"/>
                </a:lnTo>
                <a:lnTo>
                  <a:pt x="187074" y="92476"/>
                </a:lnTo>
                <a:lnTo>
                  <a:pt x="223795" y="96771"/>
                </a:lnTo>
                <a:lnTo>
                  <a:pt x="260562" y="92476"/>
                </a:lnTo>
                <a:lnTo>
                  <a:pt x="253894" y="66672"/>
                </a:lnTo>
                <a:lnTo>
                  <a:pt x="187074" y="66672"/>
                </a:lnTo>
                <a:lnTo>
                  <a:pt x="160356" y="62346"/>
                </a:lnTo>
                <a:lnTo>
                  <a:pt x="130257" y="51607"/>
                </a:lnTo>
                <a:lnTo>
                  <a:pt x="100205" y="40838"/>
                </a:lnTo>
                <a:lnTo>
                  <a:pt x="73487" y="27951"/>
                </a:lnTo>
                <a:close/>
              </a:path>
            </a:pathLst>
          </a:custGeom>
          <a:solidFill>
            <a:srgbClr val="000000"/>
          </a:solidFill>
        </p:spPr>
        <p:txBody>
          <a:bodyPr wrap="square" lIns="0" tIns="0" rIns="0" bIns="0" rtlCol="0">
            <a:noAutofit/>
          </a:bodyPr>
          <a:lstStyle/>
          <a:p>
            <a:endParaRPr/>
          </a:p>
        </p:txBody>
      </p:sp>
      <p:sp>
        <p:nvSpPr>
          <p:cNvPr id="33" name="object 33"/>
          <p:cNvSpPr/>
          <p:nvPr/>
        </p:nvSpPr>
        <p:spPr>
          <a:xfrm>
            <a:off x="3334026" y="2769039"/>
            <a:ext cx="160356" cy="148379"/>
          </a:xfrm>
          <a:custGeom>
            <a:avLst/>
            <a:gdLst/>
            <a:ahLst/>
            <a:cxnLst/>
            <a:rect l="l" t="t" r="r" b="b"/>
            <a:pathLst>
              <a:path w="160356" h="148379">
                <a:moveTo>
                  <a:pt x="50102" y="98919"/>
                </a:moveTo>
                <a:lnTo>
                  <a:pt x="46768" y="81737"/>
                </a:lnTo>
                <a:lnTo>
                  <a:pt x="50102" y="66672"/>
                </a:lnTo>
                <a:lnTo>
                  <a:pt x="60151" y="53755"/>
                </a:lnTo>
                <a:lnTo>
                  <a:pt x="76867" y="43016"/>
                </a:lnTo>
                <a:lnTo>
                  <a:pt x="110253" y="32247"/>
                </a:lnTo>
                <a:lnTo>
                  <a:pt x="150354" y="25803"/>
                </a:lnTo>
                <a:lnTo>
                  <a:pt x="160356" y="25803"/>
                </a:lnTo>
                <a:lnTo>
                  <a:pt x="141166" y="1106"/>
                </a:lnTo>
                <a:lnTo>
                  <a:pt x="96871" y="6443"/>
                </a:lnTo>
                <a:lnTo>
                  <a:pt x="56817" y="21508"/>
                </a:lnTo>
                <a:lnTo>
                  <a:pt x="26718" y="36572"/>
                </a:lnTo>
                <a:lnTo>
                  <a:pt x="10048" y="58081"/>
                </a:lnTo>
                <a:lnTo>
                  <a:pt x="0" y="81737"/>
                </a:lnTo>
                <a:lnTo>
                  <a:pt x="10048" y="103215"/>
                </a:lnTo>
                <a:lnTo>
                  <a:pt x="20050" y="126871"/>
                </a:lnTo>
                <a:lnTo>
                  <a:pt x="40100" y="148379"/>
                </a:lnTo>
                <a:lnTo>
                  <a:pt x="73487" y="135492"/>
                </a:lnTo>
                <a:lnTo>
                  <a:pt x="60151" y="118280"/>
                </a:lnTo>
                <a:lnTo>
                  <a:pt x="50102" y="98919"/>
                </a:lnTo>
                <a:close/>
              </a:path>
              <a:path w="160356" h="148379">
                <a:moveTo>
                  <a:pt x="150354" y="0"/>
                </a:moveTo>
                <a:lnTo>
                  <a:pt x="140306" y="0"/>
                </a:lnTo>
                <a:lnTo>
                  <a:pt x="141166" y="1106"/>
                </a:lnTo>
                <a:lnTo>
                  <a:pt x="150354" y="0"/>
                </a:lnTo>
                <a:close/>
              </a:path>
            </a:pathLst>
          </a:custGeom>
          <a:solidFill>
            <a:srgbClr val="000000"/>
          </a:solidFill>
        </p:spPr>
        <p:txBody>
          <a:bodyPr wrap="square" lIns="0" tIns="0" rIns="0" bIns="0" rtlCol="0">
            <a:noAutofit/>
          </a:bodyPr>
          <a:lstStyle/>
          <a:p>
            <a:endParaRPr/>
          </a:p>
        </p:txBody>
      </p:sp>
      <p:sp>
        <p:nvSpPr>
          <p:cNvPr id="34" name="object 34"/>
          <p:cNvSpPr/>
          <p:nvPr/>
        </p:nvSpPr>
        <p:spPr>
          <a:xfrm>
            <a:off x="3474333" y="2700219"/>
            <a:ext cx="384151" cy="94624"/>
          </a:xfrm>
          <a:custGeom>
            <a:avLst/>
            <a:gdLst/>
            <a:ahLst/>
            <a:cxnLst/>
            <a:rect l="l" t="t" r="r" b="b"/>
            <a:pathLst>
              <a:path w="384151" h="94624">
                <a:moveTo>
                  <a:pt x="0" y="68820"/>
                </a:moveTo>
                <a:lnTo>
                  <a:pt x="20050" y="94624"/>
                </a:lnTo>
                <a:lnTo>
                  <a:pt x="33432" y="90328"/>
                </a:lnTo>
                <a:lnTo>
                  <a:pt x="60151" y="81737"/>
                </a:lnTo>
                <a:lnTo>
                  <a:pt x="96871" y="73115"/>
                </a:lnTo>
                <a:lnTo>
                  <a:pt x="140306" y="62376"/>
                </a:lnTo>
                <a:lnTo>
                  <a:pt x="190408" y="51607"/>
                </a:lnTo>
                <a:lnTo>
                  <a:pt x="250560" y="40868"/>
                </a:lnTo>
                <a:lnTo>
                  <a:pt x="317332" y="32277"/>
                </a:lnTo>
                <a:lnTo>
                  <a:pt x="384151" y="25803"/>
                </a:lnTo>
                <a:lnTo>
                  <a:pt x="384151" y="0"/>
                </a:lnTo>
                <a:lnTo>
                  <a:pt x="310664" y="6473"/>
                </a:lnTo>
                <a:lnTo>
                  <a:pt x="243845" y="15064"/>
                </a:lnTo>
                <a:lnTo>
                  <a:pt x="183740" y="25803"/>
                </a:lnTo>
                <a:lnTo>
                  <a:pt x="126923" y="36572"/>
                </a:lnTo>
                <a:lnTo>
                  <a:pt x="83535" y="47312"/>
                </a:lnTo>
                <a:lnTo>
                  <a:pt x="46768" y="55933"/>
                </a:lnTo>
                <a:lnTo>
                  <a:pt x="20050" y="64524"/>
                </a:lnTo>
                <a:lnTo>
                  <a:pt x="0" y="68820"/>
                </a:lnTo>
                <a:close/>
              </a:path>
            </a:pathLst>
          </a:custGeom>
          <a:solidFill>
            <a:srgbClr val="000000"/>
          </a:solidFill>
        </p:spPr>
        <p:txBody>
          <a:bodyPr wrap="square" lIns="0" tIns="0" rIns="0" bIns="0" rtlCol="0">
            <a:noAutofit/>
          </a:bodyPr>
          <a:lstStyle/>
          <a:p>
            <a:endParaRPr/>
          </a:p>
        </p:txBody>
      </p:sp>
      <p:sp>
        <p:nvSpPr>
          <p:cNvPr id="35" name="object 35"/>
          <p:cNvSpPr/>
          <p:nvPr/>
        </p:nvSpPr>
        <p:spPr>
          <a:xfrm>
            <a:off x="3858485" y="2693775"/>
            <a:ext cx="668098" cy="176331"/>
          </a:xfrm>
          <a:custGeom>
            <a:avLst/>
            <a:gdLst/>
            <a:ahLst/>
            <a:cxnLst/>
            <a:rect l="l" t="t" r="r" b="b"/>
            <a:pathLst>
              <a:path w="668098" h="176331">
                <a:moveTo>
                  <a:pt x="634711" y="131167"/>
                </a:moveTo>
                <a:lnTo>
                  <a:pt x="594611" y="107511"/>
                </a:lnTo>
                <a:lnTo>
                  <a:pt x="554510" y="86032"/>
                </a:lnTo>
                <a:lnTo>
                  <a:pt x="511075" y="68820"/>
                </a:lnTo>
                <a:lnTo>
                  <a:pt x="471021" y="51607"/>
                </a:lnTo>
                <a:lnTo>
                  <a:pt x="427586" y="38720"/>
                </a:lnTo>
                <a:lnTo>
                  <a:pt x="384151" y="27951"/>
                </a:lnTo>
                <a:lnTo>
                  <a:pt x="340717" y="19360"/>
                </a:lnTo>
                <a:lnTo>
                  <a:pt x="297328" y="12916"/>
                </a:lnTo>
                <a:lnTo>
                  <a:pt x="253894" y="8591"/>
                </a:lnTo>
                <a:lnTo>
                  <a:pt x="207125" y="4295"/>
                </a:lnTo>
                <a:lnTo>
                  <a:pt x="163690" y="0"/>
                </a:lnTo>
                <a:lnTo>
                  <a:pt x="80201" y="0"/>
                </a:lnTo>
                <a:lnTo>
                  <a:pt x="40100" y="4295"/>
                </a:lnTo>
                <a:lnTo>
                  <a:pt x="0" y="6443"/>
                </a:lnTo>
                <a:lnTo>
                  <a:pt x="0" y="32247"/>
                </a:lnTo>
                <a:lnTo>
                  <a:pt x="40100" y="30099"/>
                </a:lnTo>
                <a:lnTo>
                  <a:pt x="207125" y="30099"/>
                </a:lnTo>
                <a:lnTo>
                  <a:pt x="247179" y="34395"/>
                </a:lnTo>
                <a:lnTo>
                  <a:pt x="290614" y="38720"/>
                </a:lnTo>
                <a:lnTo>
                  <a:pt x="334049" y="45164"/>
                </a:lnTo>
                <a:lnTo>
                  <a:pt x="370815" y="53755"/>
                </a:lnTo>
                <a:lnTo>
                  <a:pt x="414204" y="64524"/>
                </a:lnTo>
                <a:lnTo>
                  <a:pt x="450971" y="77411"/>
                </a:lnTo>
                <a:lnTo>
                  <a:pt x="491071" y="90328"/>
                </a:lnTo>
                <a:lnTo>
                  <a:pt x="527792" y="107511"/>
                </a:lnTo>
                <a:lnTo>
                  <a:pt x="567892" y="129019"/>
                </a:lnTo>
                <a:lnTo>
                  <a:pt x="601279" y="148379"/>
                </a:lnTo>
                <a:lnTo>
                  <a:pt x="634711" y="174183"/>
                </a:lnTo>
                <a:lnTo>
                  <a:pt x="638046" y="176331"/>
                </a:lnTo>
                <a:lnTo>
                  <a:pt x="664764" y="154823"/>
                </a:lnTo>
                <a:lnTo>
                  <a:pt x="668098" y="157000"/>
                </a:lnTo>
                <a:lnTo>
                  <a:pt x="634711" y="131167"/>
                </a:lnTo>
                <a:close/>
              </a:path>
            </a:pathLst>
          </a:custGeom>
          <a:solidFill>
            <a:srgbClr val="000000"/>
          </a:solidFill>
        </p:spPr>
        <p:txBody>
          <a:bodyPr wrap="square" lIns="0" tIns="0" rIns="0" bIns="0" rtlCol="0">
            <a:noAutofit/>
          </a:bodyPr>
          <a:lstStyle/>
          <a:p>
            <a:endParaRPr/>
          </a:p>
        </p:txBody>
      </p:sp>
      <p:sp>
        <p:nvSpPr>
          <p:cNvPr id="36" name="object 36"/>
          <p:cNvSpPr/>
          <p:nvPr/>
        </p:nvSpPr>
        <p:spPr>
          <a:xfrm>
            <a:off x="4496531" y="2848598"/>
            <a:ext cx="317332" cy="518284"/>
          </a:xfrm>
          <a:custGeom>
            <a:avLst/>
            <a:gdLst/>
            <a:ahLst/>
            <a:cxnLst/>
            <a:rect l="l" t="t" r="r" b="b"/>
            <a:pathLst>
              <a:path w="317332" h="518284">
                <a:moveTo>
                  <a:pt x="33386" y="47312"/>
                </a:moveTo>
                <a:lnTo>
                  <a:pt x="66819" y="83884"/>
                </a:lnTo>
                <a:lnTo>
                  <a:pt x="103539" y="131196"/>
                </a:lnTo>
                <a:lnTo>
                  <a:pt x="140306" y="189248"/>
                </a:lnTo>
                <a:lnTo>
                  <a:pt x="173692" y="258068"/>
                </a:lnTo>
                <a:lnTo>
                  <a:pt x="210459" y="333331"/>
                </a:lnTo>
                <a:lnTo>
                  <a:pt x="243845" y="421512"/>
                </a:lnTo>
                <a:lnTo>
                  <a:pt x="277232" y="518284"/>
                </a:lnTo>
                <a:lnTo>
                  <a:pt x="317332" y="513988"/>
                </a:lnTo>
                <a:lnTo>
                  <a:pt x="283946" y="417216"/>
                </a:lnTo>
                <a:lnTo>
                  <a:pt x="250513" y="329036"/>
                </a:lnTo>
                <a:lnTo>
                  <a:pt x="213793" y="249476"/>
                </a:lnTo>
                <a:lnTo>
                  <a:pt x="180360" y="180656"/>
                </a:lnTo>
                <a:lnTo>
                  <a:pt x="143640" y="122605"/>
                </a:lnTo>
                <a:lnTo>
                  <a:pt x="106873" y="70968"/>
                </a:lnTo>
                <a:lnTo>
                  <a:pt x="66819" y="30129"/>
                </a:lnTo>
                <a:lnTo>
                  <a:pt x="26718" y="0"/>
                </a:lnTo>
                <a:lnTo>
                  <a:pt x="0" y="21508"/>
                </a:lnTo>
                <a:lnTo>
                  <a:pt x="33386" y="47312"/>
                </a:lnTo>
                <a:close/>
              </a:path>
            </a:pathLst>
          </a:custGeom>
          <a:solidFill>
            <a:srgbClr val="000000"/>
          </a:solidFill>
        </p:spPr>
        <p:txBody>
          <a:bodyPr wrap="square" lIns="0" tIns="0" rIns="0" bIns="0" rtlCol="0">
            <a:noAutofit/>
          </a:bodyPr>
          <a:lstStyle/>
          <a:p>
            <a:endParaRPr/>
          </a:p>
        </p:txBody>
      </p:sp>
      <p:sp>
        <p:nvSpPr>
          <p:cNvPr id="37" name="object 37"/>
          <p:cNvSpPr/>
          <p:nvPr/>
        </p:nvSpPr>
        <p:spPr>
          <a:xfrm>
            <a:off x="4773763" y="3362587"/>
            <a:ext cx="257228" cy="1094584"/>
          </a:xfrm>
          <a:custGeom>
            <a:avLst/>
            <a:gdLst/>
            <a:ahLst/>
            <a:cxnLst/>
            <a:rect l="l" t="t" r="r" b="b"/>
            <a:pathLst>
              <a:path w="257228" h="1094584">
                <a:moveTo>
                  <a:pt x="0" y="4295"/>
                </a:moveTo>
                <a:lnTo>
                  <a:pt x="30098" y="107511"/>
                </a:lnTo>
                <a:lnTo>
                  <a:pt x="56817" y="227938"/>
                </a:lnTo>
                <a:lnTo>
                  <a:pt x="83535" y="363431"/>
                </a:lnTo>
                <a:lnTo>
                  <a:pt x="110253" y="507515"/>
                </a:lnTo>
                <a:lnTo>
                  <a:pt x="136972" y="658042"/>
                </a:lnTo>
                <a:lnTo>
                  <a:pt x="163690" y="808570"/>
                </a:lnTo>
                <a:lnTo>
                  <a:pt x="190408" y="956952"/>
                </a:lnTo>
                <a:lnTo>
                  <a:pt x="217127" y="1094584"/>
                </a:lnTo>
                <a:lnTo>
                  <a:pt x="257228" y="1094584"/>
                </a:lnTo>
                <a:lnTo>
                  <a:pt x="230509" y="956952"/>
                </a:lnTo>
                <a:lnTo>
                  <a:pt x="203791" y="808570"/>
                </a:lnTo>
                <a:lnTo>
                  <a:pt x="177072" y="658042"/>
                </a:lnTo>
                <a:lnTo>
                  <a:pt x="150354" y="507515"/>
                </a:lnTo>
                <a:lnTo>
                  <a:pt x="123589" y="363431"/>
                </a:lnTo>
                <a:lnTo>
                  <a:pt x="96871" y="227938"/>
                </a:lnTo>
                <a:lnTo>
                  <a:pt x="70153" y="103215"/>
                </a:lnTo>
                <a:lnTo>
                  <a:pt x="40100" y="0"/>
                </a:lnTo>
                <a:lnTo>
                  <a:pt x="0" y="4295"/>
                </a:lnTo>
                <a:close/>
              </a:path>
            </a:pathLst>
          </a:custGeom>
          <a:solidFill>
            <a:srgbClr val="000000"/>
          </a:solidFill>
        </p:spPr>
        <p:txBody>
          <a:bodyPr wrap="square" lIns="0" tIns="0" rIns="0" bIns="0" rtlCol="0">
            <a:noAutofit/>
          </a:bodyPr>
          <a:lstStyle/>
          <a:p>
            <a:endParaRPr/>
          </a:p>
        </p:txBody>
      </p:sp>
      <p:sp>
        <p:nvSpPr>
          <p:cNvPr id="38" name="object 38"/>
          <p:cNvSpPr/>
          <p:nvPr/>
        </p:nvSpPr>
        <p:spPr>
          <a:xfrm>
            <a:off x="4990890" y="4457171"/>
            <a:ext cx="46768" cy="32256"/>
          </a:xfrm>
          <a:custGeom>
            <a:avLst/>
            <a:gdLst/>
            <a:ahLst/>
            <a:cxnLst/>
            <a:rect l="l" t="t" r="r" b="b"/>
            <a:pathLst>
              <a:path w="46768" h="32256">
                <a:moveTo>
                  <a:pt x="23384" y="6452"/>
                </a:moveTo>
                <a:lnTo>
                  <a:pt x="23384" y="32256"/>
                </a:lnTo>
                <a:lnTo>
                  <a:pt x="46768" y="32256"/>
                </a:lnTo>
                <a:lnTo>
                  <a:pt x="43434" y="19354"/>
                </a:lnTo>
                <a:lnTo>
                  <a:pt x="40100" y="0"/>
                </a:lnTo>
                <a:lnTo>
                  <a:pt x="0" y="0"/>
                </a:lnTo>
                <a:lnTo>
                  <a:pt x="3380" y="19354"/>
                </a:lnTo>
                <a:lnTo>
                  <a:pt x="23384" y="6452"/>
                </a:lnTo>
                <a:close/>
              </a:path>
            </a:pathLst>
          </a:custGeom>
          <a:solidFill>
            <a:srgbClr val="000000"/>
          </a:solidFill>
        </p:spPr>
        <p:txBody>
          <a:bodyPr wrap="square" lIns="0" tIns="0" rIns="0" bIns="0" rtlCol="0">
            <a:noAutofit/>
          </a:bodyPr>
          <a:lstStyle/>
          <a:p>
            <a:endParaRPr/>
          </a:p>
        </p:txBody>
      </p:sp>
      <p:sp>
        <p:nvSpPr>
          <p:cNvPr id="39" name="object 39"/>
          <p:cNvSpPr/>
          <p:nvPr/>
        </p:nvSpPr>
        <p:spPr>
          <a:xfrm>
            <a:off x="4469812" y="4463624"/>
            <a:ext cx="544462" cy="36557"/>
          </a:xfrm>
          <a:custGeom>
            <a:avLst/>
            <a:gdLst/>
            <a:ahLst/>
            <a:cxnLst/>
            <a:rect l="l" t="t" r="r" b="b"/>
            <a:pathLst>
              <a:path w="544462" h="36557">
                <a:moveTo>
                  <a:pt x="20004" y="34407"/>
                </a:moveTo>
                <a:lnTo>
                  <a:pt x="544462" y="25803"/>
                </a:lnTo>
                <a:lnTo>
                  <a:pt x="544462" y="0"/>
                </a:lnTo>
                <a:lnTo>
                  <a:pt x="20004" y="8600"/>
                </a:lnTo>
                <a:lnTo>
                  <a:pt x="40054" y="21505"/>
                </a:lnTo>
                <a:lnTo>
                  <a:pt x="0" y="21505"/>
                </a:lnTo>
                <a:lnTo>
                  <a:pt x="0" y="36557"/>
                </a:lnTo>
                <a:lnTo>
                  <a:pt x="20004" y="34407"/>
                </a:lnTo>
                <a:close/>
              </a:path>
            </a:pathLst>
          </a:custGeom>
          <a:solidFill>
            <a:srgbClr val="000000"/>
          </a:solidFill>
        </p:spPr>
        <p:txBody>
          <a:bodyPr wrap="square" lIns="0" tIns="0" rIns="0" bIns="0" rtlCol="0">
            <a:noAutofit/>
          </a:bodyPr>
          <a:lstStyle/>
          <a:p>
            <a:endParaRPr/>
          </a:p>
        </p:txBody>
      </p:sp>
      <p:sp>
        <p:nvSpPr>
          <p:cNvPr id="40" name="object 40"/>
          <p:cNvSpPr/>
          <p:nvPr/>
        </p:nvSpPr>
        <p:spPr>
          <a:xfrm>
            <a:off x="4453096" y="4076533"/>
            <a:ext cx="56770" cy="408595"/>
          </a:xfrm>
          <a:custGeom>
            <a:avLst/>
            <a:gdLst/>
            <a:ahLst/>
            <a:cxnLst/>
            <a:rect l="l" t="t" r="r" b="b"/>
            <a:pathLst>
              <a:path w="56770" h="408595">
                <a:moveTo>
                  <a:pt x="16716" y="408595"/>
                </a:moveTo>
                <a:lnTo>
                  <a:pt x="56770" y="408595"/>
                </a:lnTo>
                <a:lnTo>
                  <a:pt x="40100" y="75263"/>
                </a:lnTo>
                <a:lnTo>
                  <a:pt x="36720" y="0"/>
                </a:lnTo>
                <a:lnTo>
                  <a:pt x="0" y="70968"/>
                </a:lnTo>
                <a:lnTo>
                  <a:pt x="40100" y="79559"/>
                </a:lnTo>
                <a:lnTo>
                  <a:pt x="0" y="75263"/>
                </a:lnTo>
                <a:lnTo>
                  <a:pt x="16716" y="408595"/>
                </a:lnTo>
                <a:close/>
              </a:path>
            </a:pathLst>
          </a:custGeom>
          <a:solidFill>
            <a:srgbClr val="000000"/>
          </a:solidFill>
        </p:spPr>
        <p:txBody>
          <a:bodyPr wrap="square" lIns="0" tIns="0" rIns="0" bIns="0" rtlCol="0">
            <a:noAutofit/>
          </a:bodyPr>
          <a:lstStyle/>
          <a:p>
            <a:endParaRPr/>
          </a:p>
        </p:txBody>
      </p:sp>
      <p:sp>
        <p:nvSpPr>
          <p:cNvPr id="41" name="object 41"/>
          <p:cNvSpPr/>
          <p:nvPr/>
        </p:nvSpPr>
        <p:spPr>
          <a:xfrm>
            <a:off x="4419709" y="4147501"/>
            <a:ext cx="73487" cy="64524"/>
          </a:xfrm>
          <a:custGeom>
            <a:avLst/>
            <a:gdLst/>
            <a:ahLst/>
            <a:cxnLst/>
            <a:rect l="l" t="t" r="r" b="b"/>
            <a:pathLst>
              <a:path w="73487" h="64524">
                <a:moveTo>
                  <a:pt x="73487" y="8591"/>
                </a:moveTo>
                <a:lnTo>
                  <a:pt x="33386" y="0"/>
                </a:lnTo>
                <a:lnTo>
                  <a:pt x="26718" y="15064"/>
                </a:lnTo>
                <a:lnTo>
                  <a:pt x="16670" y="27951"/>
                </a:lnTo>
                <a:lnTo>
                  <a:pt x="10002" y="40868"/>
                </a:lnTo>
                <a:lnTo>
                  <a:pt x="0" y="55903"/>
                </a:lnTo>
                <a:lnTo>
                  <a:pt x="40054" y="64524"/>
                </a:lnTo>
                <a:lnTo>
                  <a:pt x="50102" y="49459"/>
                </a:lnTo>
                <a:lnTo>
                  <a:pt x="56770" y="36572"/>
                </a:lnTo>
                <a:lnTo>
                  <a:pt x="66772" y="23656"/>
                </a:lnTo>
                <a:lnTo>
                  <a:pt x="73487" y="8591"/>
                </a:lnTo>
                <a:close/>
              </a:path>
            </a:pathLst>
          </a:custGeom>
          <a:solidFill>
            <a:srgbClr val="000000"/>
          </a:solidFill>
        </p:spPr>
        <p:txBody>
          <a:bodyPr wrap="square" lIns="0" tIns="0" rIns="0" bIns="0" rtlCol="0">
            <a:noAutofit/>
          </a:bodyPr>
          <a:lstStyle/>
          <a:p>
            <a:endParaRPr/>
          </a:p>
        </p:txBody>
      </p:sp>
      <p:sp>
        <p:nvSpPr>
          <p:cNvPr id="42" name="object 42"/>
          <p:cNvSpPr/>
          <p:nvPr/>
        </p:nvSpPr>
        <p:spPr>
          <a:xfrm>
            <a:off x="3962024" y="4203404"/>
            <a:ext cx="497739" cy="180650"/>
          </a:xfrm>
          <a:custGeom>
            <a:avLst/>
            <a:gdLst/>
            <a:ahLst/>
            <a:cxnLst/>
            <a:rect l="l" t="t" r="r" b="b"/>
            <a:pathLst>
              <a:path w="497739" h="180650">
                <a:moveTo>
                  <a:pt x="6714" y="141942"/>
                </a:moveTo>
                <a:lnTo>
                  <a:pt x="0" y="167748"/>
                </a:lnTo>
                <a:lnTo>
                  <a:pt x="96917" y="180650"/>
                </a:lnTo>
                <a:lnTo>
                  <a:pt x="180406" y="180650"/>
                </a:lnTo>
                <a:lnTo>
                  <a:pt x="260562" y="169899"/>
                </a:lnTo>
                <a:lnTo>
                  <a:pt x="327381" y="148394"/>
                </a:lnTo>
                <a:lnTo>
                  <a:pt x="380817" y="120436"/>
                </a:lnTo>
                <a:lnTo>
                  <a:pt x="430920" y="86032"/>
                </a:lnTo>
                <a:lnTo>
                  <a:pt x="467687" y="49459"/>
                </a:lnTo>
                <a:lnTo>
                  <a:pt x="497739" y="8621"/>
                </a:lnTo>
                <a:lnTo>
                  <a:pt x="457685" y="0"/>
                </a:lnTo>
                <a:lnTo>
                  <a:pt x="427586" y="36572"/>
                </a:lnTo>
                <a:lnTo>
                  <a:pt x="397534" y="68820"/>
                </a:lnTo>
                <a:lnTo>
                  <a:pt x="354099" y="98919"/>
                </a:lnTo>
                <a:lnTo>
                  <a:pt x="307330" y="126889"/>
                </a:lnTo>
                <a:lnTo>
                  <a:pt x="247226" y="144092"/>
                </a:lnTo>
                <a:lnTo>
                  <a:pt x="180406" y="154843"/>
                </a:lnTo>
                <a:lnTo>
                  <a:pt x="96917" y="154843"/>
                </a:lnTo>
                <a:lnTo>
                  <a:pt x="6714" y="141942"/>
                </a:lnTo>
                <a:close/>
              </a:path>
            </a:pathLst>
          </a:custGeom>
          <a:solidFill>
            <a:srgbClr val="000000"/>
          </a:solidFill>
        </p:spPr>
        <p:txBody>
          <a:bodyPr wrap="square" lIns="0" tIns="0" rIns="0" bIns="0" rtlCol="0">
            <a:noAutofit/>
          </a:bodyPr>
          <a:lstStyle/>
          <a:p>
            <a:endParaRPr/>
          </a:p>
        </p:txBody>
      </p:sp>
      <p:sp>
        <p:nvSpPr>
          <p:cNvPr id="43" name="object 43"/>
          <p:cNvSpPr/>
          <p:nvPr/>
        </p:nvSpPr>
        <p:spPr>
          <a:xfrm>
            <a:off x="3293972" y="3702362"/>
            <a:ext cx="674766" cy="668790"/>
          </a:xfrm>
          <a:custGeom>
            <a:avLst/>
            <a:gdLst/>
            <a:ahLst/>
            <a:cxnLst/>
            <a:rect l="l" t="t" r="r" b="b"/>
            <a:pathLst>
              <a:path w="674766" h="668790">
                <a:moveTo>
                  <a:pt x="10002" y="169887"/>
                </a:moveTo>
                <a:lnTo>
                  <a:pt x="23384" y="245151"/>
                </a:lnTo>
                <a:lnTo>
                  <a:pt x="46768" y="309646"/>
                </a:lnTo>
                <a:lnTo>
                  <a:pt x="76821" y="367727"/>
                </a:lnTo>
                <a:lnTo>
                  <a:pt x="113541" y="421482"/>
                </a:lnTo>
                <a:lnTo>
                  <a:pt x="160310" y="466646"/>
                </a:lnTo>
                <a:lnTo>
                  <a:pt x="207079" y="505367"/>
                </a:lnTo>
                <a:lnTo>
                  <a:pt x="257181" y="539762"/>
                </a:lnTo>
                <a:lnTo>
                  <a:pt x="310664" y="567714"/>
                </a:lnTo>
                <a:lnTo>
                  <a:pt x="370769" y="591370"/>
                </a:lnTo>
                <a:lnTo>
                  <a:pt x="427540" y="615026"/>
                </a:lnTo>
                <a:lnTo>
                  <a:pt x="491025" y="632232"/>
                </a:lnTo>
                <a:lnTo>
                  <a:pt x="547796" y="645134"/>
                </a:lnTo>
                <a:lnTo>
                  <a:pt x="607947" y="658036"/>
                </a:lnTo>
                <a:lnTo>
                  <a:pt x="668052" y="668790"/>
                </a:lnTo>
                <a:lnTo>
                  <a:pt x="674766" y="642984"/>
                </a:lnTo>
                <a:lnTo>
                  <a:pt x="621329" y="632232"/>
                </a:lnTo>
                <a:lnTo>
                  <a:pt x="561178" y="619328"/>
                </a:lnTo>
                <a:lnTo>
                  <a:pt x="504407" y="606435"/>
                </a:lnTo>
                <a:lnTo>
                  <a:pt x="447590" y="589222"/>
                </a:lnTo>
                <a:lnTo>
                  <a:pt x="390819" y="569862"/>
                </a:lnTo>
                <a:lnTo>
                  <a:pt x="337383" y="546206"/>
                </a:lnTo>
                <a:lnTo>
                  <a:pt x="283900" y="518254"/>
                </a:lnTo>
                <a:lnTo>
                  <a:pt x="240511" y="488155"/>
                </a:lnTo>
                <a:lnTo>
                  <a:pt x="193742" y="449434"/>
                </a:lnTo>
                <a:lnTo>
                  <a:pt x="153642" y="408595"/>
                </a:lnTo>
                <a:lnTo>
                  <a:pt x="116921" y="359106"/>
                </a:lnTo>
                <a:lnTo>
                  <a:pt x="86823" y="305350"/>
                </a:lnTo>
                <a:lnTo>
                  <a:pt x="63438" y="240855"/>
                </a:lnTo>
                <a:lnTo>
                  <a:pt x="50102" y="169887"/>
                </a:lnTo>
                <a:lnTo>
                  <a:pt x="46768" y="90298"/>
                </a:lnTo>
                <a:lnTo>
                  <a:pt x="43388" y="0"/>
                </a:lnTo>
                <a:lnTo>
                  <a:pt x="3334" y="0"/>
                </a:lnTo>
                <a:lnTo>
                  <a:pt x="0" y="90298"/>
                </a:lnTo>
                <a:lnTo>
                  <a:pt x="10002" y="169887"/>
                </a:lnTo>
                <a:close/>
              </a:path>
            </a:pathLst>
          </a:custGeom>
          <a:solidFill>
            <a:srgbClr val="000000"/>
          </a:solidFill>
        </p:spPr>
        <p:txBody>
          <a:bodyPr wrap="square" lIns="0" tIns="0" rIns="0" bIns="0" rtlCol="0">
            <a:noAutofit/>
          </a:bodyPr>
          <a:lstStyle/>
          <a:p>
            <a:endParaRPr/>
          </a:p>
        </p:txBody>
      </p:sp>
      <p:sp>
        <p:nvSpPr>
          <p:cNvPr id="44" name="object 44"/>
          <p:cNvSpPr/>
          <p:nvPr/>
        </p:nvSpPr>
        <p:spPr>
          <a:xfrm>
            <a:off x="3293972" y="3691593"/>
            <a:ext cx="46768" cy="17212"/>
          </a:xfrm>
          <a:custGeom>
            <a:avLst/>
            <a:gdLst/>
            <a:ahLst/>
            <a:cxnLst/>
            <a:rect l="l" t="t" r="r" b="b"/>
            <a:pathLst>
              <a:path w="46768" h="17212">
                <a:moveTo>
                  <a:pt x="0" y="8621"/>
                </a:moveTo>
                <a:lnTo>
                  <a:pt x="0" y="10769"/>
                </a:lnTo>
                <a:lnTo>
                  <a:pt x="26718" y="10768"/>
                </a:lnTo>
                <a:lnTo>
                  <a:pt x="10002" y="0"/>
                </a:lnTo>
                <a:lnTo>
                  <a:pt x="3334" y="4295"/>
                </a:lnTo>
                <a:lnTo>
                  <a:pt x="0" y="8621"/>
                </a:lnTo>
                <a:close/>
              </a:path>
              <a:path w="46768" h="17212">
                <a:moveTo>
                  <a:pt x="44256" y="10768"/>
                </a:moveTo>
                <a:lnTo>
                  <a:pt x="26718" y="10768"/>
                </a:lnTo>
                <a:lnTo>
                  <a:pt x="36720" y="17212"/>
                </a:lnTo>
                <a:lnTo>
                  <a:pt x="44256" y="10768"/>
                </a:lnTo>
                <a:close/>
              </a:path>
              <a:path w="46768" h="17212">
                <a:moveTo>
                  <a:pt x="46768" y="8621"/>
                </a:moveTo>
                <a:lnTo>
                  <a:pt x="44256" y="10768"/>
                </a:lnTo>
                <a:lnTo>
                  <a:pt x="46768" y="10769"/>
                </a:lnTo>
                <a:lnTo>
                  <a:pt x="46768" y="8621"/>
                </a:lnTo>
                <a:close/>
              </a:path>
            </a:pathLst>
          </a:custGeom>
          <a:solidFill>
            <a:srgbClr val="000000"/>
          </a:solidFill>
        </p:spPr>
        <p:txBody>
          <a:bodyPr wrap="square" lIns="0" tIns="0" rIns="0" bIns="0" rtlCol="0">
            <a:noAutofit/>
          </a:bodyPr>
          <a:lstStyle/>
          <a:p>
            <a:endParaRPr/>
          </a:p>
        </p:txBody>
      </p:sp>
      <p:sp>
        <p:nvSpPr>
          <p:cNvPr id="45" name="object 45"/>
          <p:cNvSpPr/>
          <p:nvPr/>
        </p:nvSpPr>
        <p:spPr>
          <a:xfrm>
            <a:off x="3300640" y="3689446"/>
            <a:ext cx="40100" cy="19360"/>
          </a:xfrm>
          <a:custGeom>
            <a:avLst/>
            <a:gdLst/>
            <a:ahLst/>
            <a:cxnLst/>
            <a:rect l="l" t="t" r="r" b="b"/>
            <a:pathLst>
              <a:path w="40100" h="19360">
                <a:moveTo>
                  <a:pt x="40100" y="10769"/>
                </a:moveTo>
                <a:lnTo>
                  <a:pt x="12013" y="7739"/>
                </a:lnTo>
                <a:lnTo>
                  <a:pt x="30052" y="19360"/>
                </a:lnTo>
                <a:lnTo>
                  <a:pt x="33386" y="17212"/>
                </a:lnTo>
                <a:lnTo>
                  <a:pt x="40100" y="15064"/>
                </a:lnTo>
                <a:lnTo>
                  <a:pt x="40100" y="10769"/>
                </a:lnTo>
                <a:close/>
              </a:path>
              <a:path w="40100" h="19360">
                <a:moveTo>
                  <a:pt x="12013" y="7739"/>
                </a:moveTo>
                <a:lnTo>
                  <a:pt x="4000" y="2577"/>
                </a:lnTo>
                <a:lnTo>
                  <a:pt x="0" y="6443"/>
                </a:lnTo>
                <a:lnTo>
                  <a:pt x="12013" y="7739"/>
                </a:lnTo>
                <a:close/>
              </a:path>
              <a:path w="40100" h="19360">
                <a:moveTo>
                  <a:pt x="6668" y="0"/>
                </a:moveTo>
                <a:lnTo>
                  <a:pt x="3334" y="2147"/>
                </a:lnTo>
                <a:lnTo>
                  <a:pt x="4000" y="2577"/>
                </a:lnTo>
                <a:lnTo>
                  <a:pt x="6668" y="0"/>
                </a:lnTo>
                <a:close/>
              </a:path>
            </a:pathLst>
          </a:custGeom>
          <a:solidFill>
            <a:srgbClr val="000000"/>
          </a:solidFill>
        </p:spPr>
        <p:txBody>
          <a:bodyPr wrap="square" lIns="0" tIns="0" rIns="0" bIns="0" rtlCol="0">
            <a:noAutofit/>
          </a:bodyPr>
          <a:lstStyle/>
          <a:p>
            <a:endParaRPr/>
          </a:p>
        </p:txBody>
      </p:sp>
      <p:sp>
        <p:nvSpPr>
          <p:cNvPr id="46" name="object 46"/>
          <p:cNvSpPr/>
          <p:nvPr/>
        </p:nvSpPr>
        <p:spPr>
          <a:xfrm>
            <a:off x="3300640" y="3633542"/>
            <a:ext cx="116921" cy="66672"/>
          </a:xfrm>
          <a:custGeom>
            <a:avLst/>
            <a:gdLst/>
            <a:ahLst/>
            <a:cxnLst/>
            <a:rect l="l" t="t" r="r" b="b"/>
            <a:pathLst>
              <a:path w="116921" h="66672">
                <a:moveTo>
                  <a:pt x="40100" y="66672"/>
                </a:moveTo>
                <a:lnTo>
                  <a:pt x="50102" y="53755"/>
                </a:lnTo>
                <a:lnTo>
                  <a:pt x="66819" y="43016"/>
                </a:lnTo>
                <a:lnTo>
                  <a:pt x="86869" y="36543"/>
                </a:lnTo>
                <a:lnTo>
                  <a:pt x="116921" y="27951"/>
                </a:lnTo>
                <a:lnTo>
                  <a:pt x="113587" y="27951"/>
                </a:lnTo>
                <a:lnTo>
                  <a:pt x="113587" y="0"/>
                </a:lnTo>
                <a:lnTo>
                  <a:pt x="110253" y="2147"/>
                </a:lnTo>
                <a:lnTo>
                  <a:pt x="73487" y="10739"/>
                </a:lnTo>
                <a:lnTo>
                  <a:pt x="40100" y="21508"/>
                </a:lnTo>
                <a:lnTo>
                  <a:pt x="16716" y="40868"/>
                </a:lnTo>
                <a:lnTo>
                  <a:pt x="0" y="62346"/>
                </a:lnTo>
                <a:lnTo>
                  <a:pt x="40100" y="66672"/>
                </a:lnTo>
                <a:close/>
              </a:path>
            </a:pathLst>
          </a:custGeom>
          <a:solidFill>
            <a:srgbClr val="000000"/>
          </a:solidFill>
        </p:spPr>
        <p:txBody>
          <a:bodyPr wrap="square" lIns="0" tIns="0" rIns="0" bIns="0" rtlCol="0">
            <a:noAutofit/>
          </a:bodyPr>
          <a:lstStyle/>
          <a:p>
            <a:endParaRPr/>
          </a:p>
        </p:txBody>
      </p:sp>
      <p:sp>
        <p:nvSpPr>
          <p:cNvPr id="47" name="object 47"/>
          <p:cNvSpPr/>
          <p:nvPr/>
        </p:nvSpPr>
        <p:spPr>
          <a:xfrm>
            <a:off x="3414228" y="3635690"/>
            <a:ext cx="183694" cy="38720"/>
          </a:xfrm>
          <a:custGeom>
            <a:avLst/>
            <a:gdLst/>
            <a:ahLst/>
            <a:cxnLst/>
            <a:rect l="l" t="t" r="r" b="b"/>
            <a:pathLst>
              <a:path w="183694" h="38720">
                <a:moveTo>
                  <a:pt x="183694" y="38720"/>
                </a:moveTo>
                <a:lnTo>
                  <a:pt x="177261" y="38268"/>
                </a:lnTo>
                <a:lnTo>
                  <a:pt x="177026" y="38720"/>
                </a:lnTo>
                <a:lnTo>
                  <a:pt x="183694" y="38720"/>
                </a:lnTo>
                <a:close/>
              </a:path>
              <a:path w="183694" h="38720">
                <a:moveTo>
                  <a:pt x="183694" y="12887"/>
                </a:moveTo>
                <a:lnTo>
                  <a:pt x="0" y="0"/>
                </a:lnTo>
                <a:lnTo>
                  <a:pt x="0" y="25803"/>
                </a:lnTo>
                <a:lnTo>
                  <a:pt x="177261" y="38268"/>
                </a:lnTo>
                <a:lnTo>
                  <a:pt x="190408" y="12887"/>
                </a:lnTo>
                <a:lnTo>
                  <a:pt x="183694" y="12887"/>
                </a:lnTo>
                <a:close/>
              </a:path>
            </a:pathLst>
          </a:custGeom>
          <a:solidFill>
            <a:srgbClr val="000000"/>
          </a:solidFill>
        </p:spPr>
        <p:txBody>
          <a:bodyPr wrap="square" lIns="0" tIns="0" rIns="0" bIns="0" rtlCol="0">
            <a:noAutofit/>
          </a:bodyPr>
          <a:lstStyle/>
          <a:p>
            <a:endParaRPr/>
          </a:p>
        </p:txBody>
      </p:sp>
      <p:sp>
        <p:nvSpPr>
          <p:cNvPr id="48" name="object 48"/>
          <p:cNvSpPr/>
          <p:nvPr/>
        </p:nvSpPr>
        <p:spPr>
          <a:xfrm>
            <a:off x="3591254" y="3648577"/>
            <a:ext cx="243845" cy="167739"/>
          </a:xfrm>
          <a:custGeom>
            <a:avLst/>
            <a:gdLst/>
            <a:ahLst/>
            <a:cxnLst/>
            <a:rect l="l" t="t" r="r" b="b"/>
            <a:pathLst>
              <a:path w="243845" h="167739">
                <a:moveTo>
                  <a:pt x="13382" y="0"/>
                </a:moveTo>
                <a:lnTo>
                  <a:pt x="0" y="25833"/>
                </a:lnTo>
                <a:lnTo>
                  <a:pt x="30052" y="36572"/>
                </a:lnTo>
                <a:lnTo>
                  <a:pt x="66819" y="47312"/>
                </a:lnTo>
                <a:lnTo>
                  <a:pt x="93537" y="62376"/>
                </a:lnTo>
                <a:lnTo>
                  <a:pt x="123589" y="77441"/>
                </a:lnTo>
                <a:lnTo>
                  <a:pt x="146974" y="96771"/>
                </a:lnTo>
                <a:lnTo>
                  <a:pt x="170358" y="118280"/>
                </a:lnTo>
                <a:lnTo>
                  <a:pt x="187074" y="141936"/>
                </a:lnTo>
                <a:lnTo>
                  <a:pt x="203791" y="167739"/>
                </a:lnTo>
                <a:lnTo>
                  <a:pt x="203791" y="165592"/>
                </a:lnTo>
                <a:lnTo>
                  <a:pt x="243845" y="165592"/>
                </a:lnTo>
                <a:lnTo>
                  <a:pt x="243845" y="163444"/>
                </a:lnTo>
                <a:lnTo>
                  <a:pt x="227129" y="133344"/>
                </a:lnTo>
                <a:lnTo>
                  <a:pt x="210459" y="105393"/>
                </a:lnTo>
                <a:lnTo>
                  <a:pt x="180406" y="79589"/>
                </a:lnTo>
                <a:lnTo>
                  <a:pt x="150308" y="60228"/>
                </a:lnTo>
                <a:lnTo>
                  <a:pt x="120255" y="40868"/>
                </a:lnTo>
                <a:lnTo>
                  <a:pt x="86869" y="25833"/>
                </a:lnTo>
                <a:lnTo>
                  <a:pt x="50102" y="10769"/>
                </a:lnTo>
                <a:lnTo>
                  <a:pt x="13382" y="0"/>
                </a:lnTo>
                <a:close/>
              </a:path>
            </a:pathLst>
          </a:custGeom>
          <a:solidFill>
            <a:srgbClr val="000000"/>
          </a:solidFill>
        </p:spPr>
        <p:txBody>
          <a:bodyPr wrap="square" lIns="0" tIns="0" rIns="0" bIns="0" rtlCol="0">
            <a:noAutofit/>
          </a:bodyPr>
          <a:lstStyle/>
          <a:p>
            <a:endParaRPr/>
          </a:p>
        </p:txBody>
      </p:sp>
      <p:sp>
        <p:nvSpPr>
          <p:cNvPr id="49" name="object 49"/>
          <p:cNvSpPr/>
          <p:nvPr/>
        </p:nvSpPr>
        <p:spPr>
          <a:xfrm>
            <a:off x="3795046" y="3814169"/>
            <a:ext cx="70106" cy="154852"/>
          </a:xfrm>
          <a:custGeom>
            <a:avLst/>
            <a:gdLst/>
            <a:ahLst/>
            <a:cxnLst/>
            <a:rect l="l" t="t" r="r" b="b"/>
            <a:pathLst>
              <a:path w="70106" h="154852">
                <a:moveTo>
                  <a:pt x="30052" y="135492"/>
                </a:moveTo>
                <a:lnTo>
                  <a:pt x="33386" y="154852"/>
                </a:lnTo>
                <a:lnTo>
                  <a:pt x="56770" y="148379"/>
                </a:lnTo>
                <a:lnTo>
                  <a:pt x="43388" y="122575"/>
                </a:lnTo>
                <a:lnTo>
                  <a:pt x="70106" y="135492"/>
                </a:lnTo>
                <a:lnTo>
                  <a:pt x="40054" y="0"/>
                </a:lnTo>
                <a:lnTo>
                  <a:pt x="0" y="0"/>
                </a:lnTo>
                <a:lnTo>
                  <a:pt x="30052" y="135492"/>
                </a:lnTo>
                <a:close/>
              </a:path>
            </a:pathLst>
          </a:custGeom>
          <a:solidFill>
            <a:srgbClr val="000000"/>
          </a:solidFill>
        </p:spPr>
        <p:txBody>
          <a:bodyPr wrap="square" lIns="0" tIns="0" rIns="0" bIns="0" rtlCol="0">
            <a:noAutofit/>
          </a:bodyPr>
          <a:lstStyle/>
          <a:p>
            <a:endParaRPr/>
          </a:p>
        </p:txBody>
      </p:sp>
      <p:sp>
        <p:nvSpPr>
          <p:cNvPr id="50" name="object 50"/>
          <p:cNvSpPr/>
          <p:nvPr/>
        </p:nvSpPr>
        <p:spPr>
          <a:xfrm>
            <a:off x="3838434" y="3917414"/>
            <a:ext cx="377483" cy="86002"/>
          </a:xfrm>
          <a:custGeom>
            <a:avLst/>
            <a:gdLst/>
            <a:ahLst/>
            <a:cxnLst/>
            <a:rect l="l" t="t" r="r" b="b"/>
            <a:pathLst>
              <a:path w="377483" h="86002">
                <a:moveTo>
                  <a:pt x="0" y="19330"/>
                </a:moveTo>
                <a:lnTo>
                  <a:pt x="13382" y="45134"/>
                </a:lnTo>
                <a:lnTo>
                  <a:pt x="50102" y="36543"/>
                </a:lnTo>
                <a:lnTo>
                  <a:pt x="93537" y="30099"/>
                </a:lnTo>
                <a:lnTo>
                  <a:pt x="173738" y="30099"/>
                </a:lnTo>
                <a:lnTo>
                  <a:pt x="210459" y="34395"/>
                </a:lnTo>
                <a:lnTo>
                  <a:pt x="247226" y="42986"/>
                </a:lnTo>
                <a:lnTo>
                  <a:pt x="290614" y="53755"/>
                </a:lnTo>
                <a:lnTo>
                  <a:pt x="327381" y="66642"/>
                </a:lnTo>
                <a:lnTo>
                  <a:pt x="377483" y="86002"/>
                </a:lnTo>
                <a:lnTo>
                  <a:pt x="357433" y="49459"/>
                </a:lnTo>
                <a:lnTo>
                  <a:pt x="317379" y="58051"/>
                </a:lnTo>
                <a:lnTo>
                  <a:pt x="347431" y="40838"/>
                </a:lnTo>
                <a:lnTo>
                  <a:pt x="303996" y="27951"/>
                </a:lnTo>
                <a:lnTo>
                  <a:pt x="260562" y="17182"/>
                </a:lnTo>
                <a:lnTo>
                  <a:pt x="217127" y="8591"/>
                </a:lnTo>
                <a:lnTo>
                  <a:pt x="173738" y="4295"/>
                </a:lnTo>
                <a:lnTo>
                  <a:pt x="130304" y="0"/>
                </a:lnTo>
                <a:lnTo>
                  <a:pt x="86869" y="4295"/>
                </a:lnTo>
                <a:lnTo>
                  <a:pt x="43434" y="10739"/>
                </a:lnTo>
                <a:lnTo>
                  <a:pt x="0" y="19330"/>
                </a:lnTo>
                <a:close/>
              </a:path>
            </a:pathLst>
          </a:custGeom>
          <a:solidFill>
            <a:srgbClr val="000000"/>
          </a:solidFill>
        </p:spPr>
        <p:txBody>
          <a:bodyPr wrap="square" lIns="0" tIns="0" rIns="0" bIns="0" rtlCol="0">
            <a:noAutofit/>
          </a:bodyPr>
          <a:lstStyle/>
          <a:p>
            <a:endParaRPr/>
          </a:p>
        </p:txBody>
      </p:sp>
      <p:sp>
        <p:nvSpPr>
          <p:cNvPr id="51" name="object 51"/>
          <p:cNvSpPr/>
          <p:nvPr/>
        </p:nvSpPr>
        <p:spPr>
          <a:xfrm>
            <a:off x="4075612" y="3513114"/>
            <a:ext cx="120255" cy="462351"/>
          </a:xfrm>
          <a:custGeom>
            <a:avLst/>
            <a:gdLst/>
            <a:ahLst/>
            <a:cxnLst/>
            <a:rect l="l" t="t" r="r" b="b"/>
            <a:pathLst>
              <a:path w="120255" h="462351">
                <a:moveTo>
                  <a:pt x="16716" y="88180"/>
                </a:moveTo>
                <a:lnTo>
                  <a:pt x="6714" y="139788"/>
                </a:lnTo>
                <a:lnTo>
                  <a:pt x="0" y="193543"/>
                </a:lnTo>
                <a:lnTo>
                  <a:pt x="6714" y="253742"/>
                </a:lnTo>
                <a:lnTo>
                  <a:pt x="20050" y="320415"/>
                </a:lnTo>
                <a:lnTo>
                  <a:pt x="46768" y="389235"/>
                </a:lnTo>
                <a:lnTo>
                  <a:pt x="80201" y="462351"/>
                </a:lnTo>
                <a:lnTo>
                  <a:pt x="120255" y="453759"/>
                </a:lnTo>
                <a:lnTo>
                  <a:pt x="86869" y="384939"/>
                </a:lnTo>
                <a:lnTo>
                  <a:pt x="60151" y="316119"/>
                </a:lnTo>
                <a:lnTo>
                  <a:pt x="46768" y="253742"/>
                </a:lnTo>
                <a:lnTo>
                  <a:pt x="46768" y="139788"/>
                </a:lnTo>
                <a:lnTo>
                  <a:pt x="56817" y="92476"/>
                </a:lnTo>
                <a:lnTo>
                  <a:pt x="76821" y="51607"/>
                </a:lnTo>
                <a:lnTo>
                  <a:pt x="100205" y="19360"/>
                </a:lnTo>
                <a:lnTo>
                  <a:pt x="116921" y="0"/>
                </a:lnTo>
                <a:lnTo>
                  <a:pt x="80201" y="0"/>
                </a:lnTo>
                <a:lnTo>
                  <a:pt x="80201" y="25803"/>
                </a:lnTo>
                <a:lnTo>
                  <a:pt x="60151" y="6443"/>
                </a:lnTo>
                <a:lnTo>
                  <a:pt x="36766" y="43016"/>
                </a:lnTo>
                <a:lnTo>
                  <a:pt x="16716" y="88180"/>
                </a:lnTo>
                <a:close/>
              </a:path>
            </a:pathLst>
          </a:custGeom>
          <a:solidFill>
            <a:srgbClr val="000000"/>
          </a:solidFill>
        </p:spPr>
        <p:txBody>
          <a:bodyPr wrap="square" lIns="0" tIns="0" rIns="0" bIns="0" rtlCol="0">
            <a:noAutofit/>
          </a:bodyPr>
          <a:lstStyle/>
          <a:p>
            <a:endParaRPr/>
          </a:p>
        </p:txBody>
      </p:sp>
      <p:sp>
        <p:nvSpPr>
          <p:cNvPr id="52" name="object 52"/>
          <p:cNvSpPr/>
          <p:nvPr/>
        </p:nvSpPr>
        <p:spPr>
          <a:xfrm>
            <a:off x="3818384" y="3405573"/>
            <a:ext cx="337429" cy="133344"/>
          </a:xfrm>
          <a:custGeom>
            <a:avLst/>
            <a:gdLst/>
            <a:ahLst/>
            <a:cxnLst/>
            <a:rect l="l" t="t" r="r" b="b"/>
            <a:pathLst>
              <a:path w="337429" h="133344">
                <a:moveTo>
                  <a:pt x="13382" y="0"/>
                </a:moveTo>
                <a:lnTo>
                  <a:pt x="0" y="23656"/>
                </a:lnTo>
                <a:lnTo>
                  <a:pt x="40100" y="32277"/>
                </a:lnTo>
                <a:lnTo>
                  <a:pt x="3380" y="36572"/>
                </a:lnTo>
                <a:lnTo>
                  <a:pt x="36766" y="60228"/>
                </a:lnTo>
                <a:lnTo>
                  <a:pt x="76867" y="77441"/>
                </a:lnTo>
                <a:lnTo>
                  <a:pt x="120302" y="94624"/>
                </a:lnTo>
                <a:lnTo>
                  <a:pt x="163690" y="107540"/>
                </a:lnTo>
                <a:lnTo>
                  <a:pt x="207125" y="118280"/>
                </a:lnTo>
                <a:lnTo>
                  <a:pt x="253894" y="124753"/>
                </a:lnTo>
                <a:lnTo>
                  <a:pt x="297328" y="131196"/>
                </a:lnTo>
                <a:lnTo>
                  <a:pt x="337429" y="133344"/>
                </a:lnTo>
                <a:lnTo>
                  <a:pt x="337429" y="107540"/>
                </a:lnTo>
                <a:lnTo>
                  <a:pt x="303996" y="105393"/>
                </a:lnTo>
                <a:lnTo>
                  <a:pt x="260562" y="98949"/>
                </a:lnTo>
                <a:lnTo>
                  <a:pt x="220507" y="92476"/>
                </a:lnTo>
                <a:lnTo>
                  <a:pt x="177072" y="81737"/>
                </a:lnTo>
                <a:lnTo>
                  <a:pt x="140306" y="68820"/>
                </a:lnTo>
                <a:lnTo>
                  <a:pt x="96917" y="55933"/>
                </a:lnTo>
                <a:lnTo>
                  <a:pt x="63485" y="38720"/>
                </a:lnTo>
                <a:lnTo>
                  <a:pt x="36766" y="19360"/>
                </a:lnTo>
                <a:lnTo>
                  <a:pt x="13382" y="0"/>
                </a:lnTo>
                <a:close/>
              </a:path>
            </a:pathLst>
          </a:custGeom>
          <a:solidFill>
            <a:srgbClr val="000000"/>
          </a:solidFill>
        </p:spPr>
        <p:txBody>
          <a:bodyPr wrap="square" lIns="0" tIns="0" rIns="0" bIns="0" rtlCol="0">
            <a:noAutofit/>
          </a:bodyPr>
          <a:lstStyle/>
          <a:p>
            <a:endParaRPr/>
          </a:p>
        </p:txBody>
      </p:sp>
      <p:sp>
        <p:nvSpPr>
          <p:cNvPr id="53" name="object 53"/>
          <p:cNvSpPr/>
          <p:nvPr/>
        </p:nvSpPr>
        <p:spPr>
          <a:xfrm>
            <a:off x="3648025" y="3429229"/>
            <a:ext cx="210459" cy="208608"/>
          </a:xfrm>
          <a:custGeom>
            <a:avLst/>
            <a:gdLst/>
            <a:ahLst/>
            <a:cxnLst/>
            <a:rect l="l" t="t" r="r" b="b"/>
            <a:pathLst>
              <a:path w="210459" h="208608">
                <a:moveTo>
                  <a:pt x="26764" y="208608"/>
                </a:moveTo>
                <a:lnTo>
                  <a:pt x="56817" y="189248"/>
                </a:lnTo>
                <a:lnTo>
                  <a:pt x="83535" y="167739"/>
                </a:lnTo>
                <a:lnTo>
                  <a:pt x="106919" y="141936"/>
                </a:lnTo>
                <a:lnTo>
                  <a:pt x="133638" y="118280"/>
                </a:lnTo>
                <a:lnTo>
                  <a:pt x="157022" y="90328"/>
                </a:lnTo>
                <a:lnTo>
                  <a:pt x="177072" y="62376"/>
                </a:lnTo>
                <a:lnTo>
                  <a:pt x="193742" y="34425"/>
                </a:lnTo>
                <a:lnTo>
                  <a:pt x="210459" y="8621"/>
                </a:lnTo>
                <a:lnTo>
                  <a:pt x="170358" y="0"/>
                </a:lnTo>
                <a:lnTo>
                  <a:pt x="153688" y="25803"/>
                </a:lnTo>
                <a:lnTo>
                  <a:pt x="136972" y="53785"/>
                </a:lnTo>
                <a:lnTo>
                  <a:pt x="116921" y="77441"/>
                </a:lnTo>
                <a:lnTo>
                  <a:pt x="93537" y="105393"/>
                </a:lnTo>
                <a:lnTo>
                  <a:pt x="73487" y="129049"/>
                </a:lnTo>
                <a:lnTo>
                  <a:pt x="50102" y="150557"/>
                </a:lnTo>
                <a:lnTo>
                  <a:pt x="23384" y="172065"/>
                </a:lnTo>
                <a:lnTo>
                  <a:pt x="0" y="191395"/>
                </a:lnTo>
                <a:lnTo>
                  <a:pt x="26764" y="208608"/>
                </a:lnTo>
                <a:close/>
              </a:path>
            </a:pathLst>
          </a:custGeom>
          <a:solidFill>
            <a:srgbClr val="000000"/>
          </a:solidFill>
        </p:spPr>
        <p:txBody>
          <a:bodyPr wrap="square" lIns="0" tIns="0" rIns="0" bIns="0" rtlCol="0">
            <a:noAutofit/>
          </a:bodyPr>
          <a:lstStyle/>
          <a:p>
            <a:endParaRPr/>
          </a:p>
        </p:txBody>
      </p:sp>
      <p:sp>
        <p:nvSpPr>
          <p:cNvPr id="54" name="object 54"/>
          <p:cNvSpPr/>
          <p:nvPr/>
        </p:nvSpPr>
        <p:spPr>
          <a:xfrm>
            <a:off x="3587920" y="3620625"/>
            <a:ext cx="86869" cy="55933"/>
          </a:xfrm>
          <a:custGeom>
            <a:avLst/>
            <a:gdLst/>
            <a:ahLst/>
            <a:cxnLst/>
            <a:rect l="l" t="t" r="r" b="b"/>
            <a:pathLst>
              <a:path w="86869" h="55933">
                <a:moveTo>
                  <a:pt x="0" y="30129"/>
                </a:moveTo>
                <a:lnTo>
                  <a:pt x="10002" y="27951"/>
                </a:lnTo>
                <a:lnTo>
                  <a:pt x="10002" y="53785"/>
                </a:lnTo>
                <a:lnTo>
                  <a:pt x="13336" y="55933"/>
                </a:lnTo>
                <a:lnTo>
                  <a:pt x="20050" y="51607"/>
                </a:lnTo>
                <a:lnTo>
                  <a:pt x="40100" y="45164"/>
                </a:lnTo>
                <a:lnTo>
                  <a:pt x="56770" y="36572"/>
                </a:lnTo>
                <a:lnTo>
                  <a:pt x="70153" y="27951"/>
                </a:lnTo>
                <a:lnTo>
                  <a:pt x="86869" y="17212"/>
                </a:lnTo>
                <a:lnTo>
                  <a:pt x="60104" y="0"/>
                </a:lnTo>
                <a:lnTo>
                  <a:pt x="43434" y="6473"/>
                </a:lnTo>
                <a:lnTo>
                  <a:pt x="30052" y="15064"/>
                </a:lnTo>
                <a:lnTo>
                  <a:pt x="13336" y="23656"/>
                </a:lnTo>
                <a:lnTo>
                  <a:pt x="0" y="30129"/>
                </a:lnTo>
                <a:close/>
              </a:path>
            </a:pathLst>
          </a:custGeom>
          <a:solidFill>
            <a:srgbClr val="000000"/>
          </a:solidFill>
        </p:spPr>
        <p:txBody>
          <a:bodyPr wrap="square" lIns="0" tIns="0" rIns="0" bIns="0" rtlCol="0">
            <a:noAutofit/>
          </a:bodyPr>
          <a:lstStyle/>
          <a:p>
            <a:endParaRPr/>
          </a:p>
        </p:txBody>
      </p:sp>
      <p:sp>
        <p:nvSpPr>
          <p:cNvPr id="55" name="object 55"/>
          <p:cNvSpPr/>
          <p:nvPr/>
        </p:nvSpPr>
        <p:spPr>
          <a:xfrm>
            <a:off x="3400845" y="3635690"/>
            <a:ext cx="197076" cy="38720"/>
          </a:xfrm>
          <a:custGeom>
            <a:avLst/>
            <a:gdLst/>
            <a:ahLst/>
            <a:cxnLst/>
            <a:rect l="l" t="t" r="r" b="b"/>
            <a:pathLst>
              <a:path w="197076" h="38720">
                <a:moveTo>
                  <a:pt x="26718" y="2147"/>
                </a:moveTo>
                <a:lnTo>
                  <a:pt x="0" y="23656"/>
                </a:lnTo>
                <a:lnTo>
                  <a:pt x="6668" y="25803"/>
                </a:lnTo>
                <a:lnTo>
                  <a:pt x="13382" y="25803"/>
                </a:lnTo>
                <a:lnTo>
                  <a:pt x="197076" y="38720"/>
                </a:lnTo>
                <a:lnTo>
                  <a:pt x="197076" y="12887"/>
                </a:lnTo>
                <a:lnTo>
                  <a:pt x="13382" y="0"/>
                </a:lnTo>
                <a:lnTo>
                  <a:pt x="26718" y="2147"/>
                </a:lnTo>
                <a:close/>
              </a:path>
            </a:pathLst>
          </a:custGeom>
          <a:solidFill>
            <a:srgbClr val="000000"/>
          </a:solidFill>
        </p:spPr>
        <p:txBody>
          <a:bodyPr wrap="square" lIns="0" tIns="0" rIns="0" bIns="0" rtlCol="0">
            <a:noAutofit/>
          </a:bodyPr>
          <a:lstStyle/>
          <a:p>
            <a:endParaRPr/>
          </a:p>
        </p:txBody>
      </p:sp>
      <p:sp>
        <p:nvSpPr>
          <p:cNvPr id="56" name="object 56"/>
          <p:cNvSpPr/>
          <p:nvPr/>
        </p:nvSpPr>
        <p:spPr>
          <a:xfrm>
            <a:off x="3344075" y="2728170"/>
            <a:ext cx="1636813" cy="1737604"/>
          </a:xfrm>
          <a:custGeom>
            <a:avLst/>
            <a:gdLst/>
            <a:ahLst/>
            <a:cxnLst/>
            <a:rect l="l" t="t" r="r" b="b"/>
            <a:pathLst>
              <a:path w="1636813" h="1737604">
                <a:moveTo>
                  <a:pt x="70153" y="172065"/>
                </a:moveTo>
                <a:lnTo>
                  <a:pt x="113541" y="202164"/>
                </a:lnTo>
                <a:lnTo>
                  <a:pt x="167024" y="223673"/>
                </a:lnTo>
                <a:lnTo>
                  <a:pt x="223795" y="238707"/>
                </a:lnTo>
                <a:lnTo>
                  <a:pt x="280566" y="236560"/>
                </a:lnTo>
                <a:lnTo>
                  <a:pt x="320666" y="230116"/>
                </a:lnTo>
                <a:lnTo>
                  <a:pt x="360767" y="223673"/>
                </a:lnTo>
                <a:lnTo>
                  <a:pt x="404202" y="219377"/>
                </a:lnTo>
                <a:lnTo>
                  <a:pt x="444256" y="215051"/>
                </a:lnTo>
                <a:lnTo>
                  <a:pt x="484357" y="212904"/>
                </a:lnTo>
                <a:lnTo>
                  <a:pt x="524458" y="210756"/>
                </a:lnTo>
                <a:lnTo>
                  <a:pt x="567846" y="208608"/>
                </a:lnTo>
                <a:lnTo>
                  <a:pt x="607947" y="206460"/>
                </a:lnTo>
                <a:lnTo>
                  <a:pt x="648048" y="206460"/>
                </a:lnTo>
                <a:lnTo>
                  <a:pt x="691482" y="208608"/>
                </a:lnTo>
                <a:lnTo>
                  <a:pt x="731537" y="208608"/>
                </a:lnTo>
                <a:lnTo>
                  <a:pt x="771637" y="210756"/>
                </a:lnTo>
                <a:lnTo>
                  <a:pt x="811738" y="215051"/>
                </a:lnTo>
                <a:lnTo>
                  <a:pt x="855127" y="217199"/>
                </a:lnTo>
                <a:lnTo>
                  <a:pt x="895227" y="223673"/>
                </a:lnTo>
                <a:lnTo>
                  <a:pt x="935328" y="227968"/>
                </a:lnTo>
                <a:lnTo>
                  <a:pt x="928614" y="266659"/>
                </a:lnTo>
                <a:lnTo>
                  <a:pt x="928614" y="309675"/>
                </a:lnTo>
                <a:lnTo>
                  <a:pt x="938662" y="354840"/>
                </a:lnTo>
                <a:lnTo>
                  <a:pt x="955378" y="406447"/>
                </a:lnTo>
                <a:lnTo>
                  <a:pt x="975382" y="462381"/>
                </a:lnTo>
                <a:lnTo>
                  <a:pt x="1002147" y="524727"/>
                </a:lnTo>
                <a:lnTo>
                  <a:pt x="1028865" y="591400"/>
                </a:lnTo>
                <a:lnTo>
                  <a:pt x="1055584" y="664516"/>
                </a:lnTo>
                <a:lnTo>
                  <a:pt x="1048870" y="653747"/>
                </a:lnTo>
                <a:lnTo>
                  <a:pt x="1032199" y="627943"/>
                </a:lnTo>
                <a:lnTo>
                  <a:pt x="998767" y="589252"/>
                </a:lnTo>
                <a:lnTo>
                  <a:pt x="955378" y="544088"/>
                </a:lnTo>
                <a:lnTo>
                  <a:pt x="891893" y="501071"/>
                </a:lnTo>
                <a:lnTo>
                  <a:pt x="811738" y="462381"/>
                </a:lnTo>
                <a:lnTo>
                  <a:pt x="714867" y="436547"/>
                </a:lnTo>
                <a:lnTo>
                  <a:pt x="594611" y="425808"/>
                </a:lnTo>
                <a:lnTo>
                  <a:pt x="544462" y="434399"/>
                </a:lnTo>
                <a:lnTo>
                  <a:pt x="497693" y="445168"/>
                </a:lnTo>
                <a:lnTo>
                  <a:pt x="454305" y="462381"/>
                </a:lnTo>
                <a:lnTo>
                  <a:pt x="414204" y="481711"/>
                </a:lnTo>
                <a:lnTo>
                  <a:pt x="374103" y="505367"/>
                </a:lnTo>
                <a:lnTo>
                  <a:pt x="334049" y="531171"/>
                </a:lnTo>
                <a:lnTo>
                  <a:pt x="297282" y="559152"/>
                </a:lnTo>
                <a:lnTo>
                  <a:pt x="263896" y="589252"/>
                </a:lnTo>
                <a:lnTo>
                  <a:pt x="230463" y="621499"/>
                </a:lnTo>
                <a:lnTo>
                  <a:pt x="200410" y="655924"/>
                </a:lnTo>
                <a:lnTo>
                  <a:pt x="170358" y="690319"/>
                </a:lnTo>
                <a:lnTo>
                  <a:pt x="140306" y="726863"/>
                </a:lnTo>
                <a:lnTo>
                  <a:pt x="113541" y="761288"/>
                </a:lnTo>
                <a:lnTo>
                  <a:pt x="86823" y="797831"/>
                </a:lnTo>
                <a:lnTo>
                  <a:pt x="60104" y="832256"/>
                </a:lnTo>
                <a:lnTo>
                  <a:pt x="36720" y="866651"/>
                </a:lnTo>
                <a:lnTo>
                  <a:pt x="103539" y="913963"/>
                </a:lnTo>
                <a:lnTo>
                  <a:pt x="167024" y="929027"/>
                </a:lnTo>
                <a:lnTo>
                  <a:pt x="233797" y="918258"/>
                </a:lnTo>
                <a:lnTo>
                  <a:pt x="297282" y="886011"/>
                </a:lnTo>
                <a:lnTo>
                  <a:pt x="357433" y="840847"/>
                </a:lnTo>
                <a:lnTo>
                  <a:pt x="407536" y="782796"/>
                </a:lnTo>
                <a:lnTo>
                  <a:pt x="454305" y="722567"/>
                </a:lnTo>
                <a:lnTo>
                  <a:pt x="487691" y="660220"/>
                </a:lnTo>
                <a:lnTo>
                  <a:pt x="517743" y="692467"/>
                </a:lnTo>
                <a:lnTo>
                  <a:pt x="561178" y="720419"/>
                </a:lnTo>
                <a:lnTo>
                  <a:pt x="611281" y="741927"/>
                </a:lnTo>
                <a:lnTo>
                  <a:pt x="668098" y="756992"/>
                </a:lnTo>
                <a:lnTo>
                  <a:pt x="728203" y="769879"/>
                </a:lnTo>
                <a:lnTo>
                  <a:pt x="781639" y="776352"/>
                </a:lnTo>
                <a:lnTo>
                  <a:pt x="831742" y="778500"/>
                </a:lnTo>
                <a:lnTo>
                  <a:pt x="868509" y="776352"/>
                </a:lnTo>
                <a:lnTo>
                  <a:pt x="835122" y="808600"/>
                </a:lnTo>
                <a:lnTo>
                  <a:pt x="808358" y="851616"/>
                </a:lnTo>
                <a:lnTo>
                  <a:pt x="791688" y="905371"/>
                </a:lnTo>
                <a:lnTo>
                  <a:pt x="781639" y="967718"/>
                </a:lnTo>
                <a:lnTo>
                  <a:pt x="788354" y="1040834"/>
                </a:lnTo>
                <a:lnTo>
                  <a:pt x="805024" y="1120423"/>
                </a:lnTo>
                <a:lnTo>
                  <a:pt x="838456" y="1206426"/>
                </a:lnTo>
                <a:lnTo>
                  <a:pt x="891893" y="1296755"/>
                </a:lnTo>
                <a:lnTo>
                  <a:pt x="838456" y="1270951"/>
                </a:lnTo>
                <a:lnTo>
                  <a:pt x="788354" y="1249443"/>
                </a:lnTo>
                <a:lnTo>
                  <a:pt x="734871" y="1236526"/>
                </a:lnTo>
                <a:lnTo>
                  <a:pt x="681434" y="1227934"/>
                </a:lnTo>
                <a:lnTo>
                  <a:pt x="631331" y="1223639"/>
                </a:lnTo>
                <a:lnTo>
                  <a:pt x="577894" y="1227934"/>
                </a:lnTo>
                <a:lnTo>
                  <a:pt x="527792" y="1234378"/>
                </a:lnTo>
                <a:lnTo>
                  <a:pt x="477689" y="1249443"/>
                </a:lnTo>
                <a:lnTo>
                  <a:pt x="444256" y="1090294"/>
                </a:lnTo>
                <a:lnTo>
                  <a:pt x="404202" y="1030095"/>
                </a:lnTo>
                <a:lnTo>
                  <a:pt x="344051" y="987079"/>
                </a:lnTo>
                <a:lnTo>
                  <a:pt x="277232" y="959127"/>
                </a:lnTo>
                <a:lnTo>
                  <a:pt x="203745" y="941914"/>
                </a:lnTo>
                <a:lnTo>
                  <a:pt x="133591" y="937619"/>
                </a:lnTo>
                <a:lnTo>
                  <a:pt x="73487" y="944062"/>
                </a:lnTo>
                <a:lnTo>
                  <a:pt x="26718" y="956979"/>
                </a:lnTo>
                <a:lnTo>
                  <a:pt x="3334" y="976339"/>
                </a:lnTo>
                <a:lnTo>
                  <a:pt x="0" y="1064490"/>
                </a:lnTo>
                <a:lnTo>
                  <a:pt x="10002" y="1141932"/>
                </a:lnTo>
                <a:lnTo>
                  <a:pt x="23384" y="1212900"/>
                </a:lnTo>
                <a:lnTo>
                  <a:pt x="46768" y="1275246"/>
                </a:lnTo>
                <a:lnTo>
                  <a:pt x="73487" y="1331150"/>
                </a:lnTo>
                <a:lnTo>
                  <a:pt x="110207" y="1378462"/>
                </a:lnTo>
                <a:lnTo>
                  <a:pt x="150308" y="1421478"/>
                </a:lnTo>
                <a:lnTo>
                  <a:pt x="193742" y="1458051"/>
                </a:lnTo>
                <a:lnTo>
                  <a:pt x="243845" y="1490298"/>
                </a:lnTo>
                <a:lnTo>
                  <a:pt x="293948" y="1516102"/>
                </a:lnTo>
                <a:lnTo>
                  <a:pt x="347385" y="1539758"/>
                </a:lnTo>
                <a:lnTo>
                  <a:pt x="404202" y="1559119"/>
                </a:lnTo>
                <a:lnTo>
                  <a:pt x="460973" y="1576331"/>
                </a:lnTo>
                <a:lnTo>
                  <a:pt x="517743" y="1589218"/>
                </a:lnTo>
                <a:lnTo>
                  <a:pt x="571226" y="1602123"/>
                </a:lnTo>
                <a:lnTo>
                  <a:pt x="627997" y="1612874"/>
                </a:lnTo>
                <a:lnTo>
                  <a:pt x="791688" y="1623628"/>
                </a:lnTo>
                <a:lnTo>
                  <a:pt x="918612" y="1595671"/>
                </a:lnTo>
                <a:lnTo>
                  <a:pt x="1008815" y="1541906"/>
                </a:lnTo>
                <a:lnTo>
                  <a:pt x="1068920" y="1470938"/>
                </a:lnTo>
                <a:lnTo>
                  <a:pt x="1109021" y="1397822"/>
                </a:lnTo>
                <a:lnTo>
                  <a:pt x="1129071" y="1329002"/>
                </a:lnTo>
                <a:lnTo>
                  <a:pt x="1139073" y="1281690"/>
                </a:lnTo>
                <a:lnTo>
                  <a:pt x="1139073" y="1262359"/>
                </a:lnTo>
                <a:lnTo>
                  <a:pt x="1172506" y="1737604"/>
                </a:lnTo>
                <a:lnTo>
                  <a:pt x="1636813" y="1731151"/>
                </a:lnTo>
                <a:lnTo>
                  <a:pt x="1610094" y="1593520"/>
                </a:lnTo>
                <a:lnTo>
                  <a:pt x="1583376" y="1447282"/>
                </a:lnTo>
                <a:lnTo>
                  <a:pt x="1556658" y="1296755"/>
                </a:lnTo>
                <a:lnTo>
                  <a:pt x="1529939" y="1146227"/>
                </a:lnTo>
                <a:lnTo>
                  <a:pt x="1503175" y="1002143"/>
                </a:lnTo>
                <a:lnTo>
                  <a:pt x="1476456" y="866651"/>
                </a:lnTo>
                <a:lnTo>
                  <a:pt x="1449738" y="744075"/>
                </a:lnTo>
                <a:lnTo>
                  <a:pt x="1419685" y="640860"/>
                </a:lnTo>
                <a:lnTo>
                  <a:pt x="1386299" y="541940"/>
                </a:lnTo>
                <a:lnTo>
                  <a:pt x="1352866" y="455907"/>
                </a:lnTo>
                <a:lnTo>
                  <a:pt x="1316146" y="378496"/>
                </a:lnTo>
                <a:lnTo>
                  <a:pt x="1282713" y="309675"/>
                </a:lnTo>
                <a:lnTo>
                  <a:pt x="1249327" y="253772"/>
                </a:lnTo>
                <a:lnTo>
                  <a:pt x="1212560" y="206460"/>
                </a:lnTo>
                <a:lnTo>
                  <a:pt x="1179174" y="169887"/>
                </a:lnTo>
                <a:lnTo>
                  <a:pt x="1145741" y="144083"/>
                </a:lnTo>
                <a:lnTo>
                  <a:pt x="1078968" y="98949"/>
                </a:lnTo>
                <a:lnTo>
                  <a:pt x="1002147" y="62376"/>
                </a:lnTo>
                <a:lnTo>
                  <a:pt x="925280" y="34425"/>
                </a:lnTo>
                <a:lnTo>
                  <a:pt x="845125" y="17212"/>
                </a:lnTo>
                <a:lnTo>
                  <a:pt x="761589" y="4325"/>
                </a:lnTo>
                <a:lnTo>
                  <a:pt x="678100" y="0"/>
                </a:lnTo>
                <a:lnTo>
                  <a:pt x="597945" y="0"/>
                </a:lnTo>
                <a:lnTo>
                  <a:pt x="517743" y="4325"/>
                </a:lnTo>
                <a:lnTo>
                  <a:pt x="444256" y="10769"/>
                </a:lnTo>
                <a:lnTo>
                  <a:pt x="374103" y="21508"/>
                </a:lnTo>
                <a:lnTo>
                  <a:pt x="310664" y="32277"/>
                </a:lnTo>
                <a:lnTo>
                  <a:pt x="257181" y="43016"/>
                </a:lnTo>
                <a:lnTo>
                  <a:pt x="213793" y="53785"/>
                </a:lnTo>
                <a:lnTo>
                  <a:pt x="156976" y="68820"/>
                </a:lnTo>
                <a:lnTo>
                  <a:pt x="150308" y="70968"/>
                </a:lnTo>
                <a:lnTo>
                  <a:pt x="80155" y="86032"/>
                </a:lnTo>
                <a:lnTo>
                  <a:pt x="50102" y="109688"/>
                </a:lnTo>
                <a:lnTo>
                  <a:pt x="46768" y="139788"/>
                </a:lnTo>
                <a:lnTo>
                  <a:pt x="70153" y="172065"/>
                </a:lnTo>
                <a:close/>
              </a:path>
            </a:pathLst>
          </a:custGeom>
          <a:solidFill>
            <a:srgbClr val="E1C491"/>
          </a:solidFill>
        </p:spPr>
        <p:txBody>
          <a:bodyPr wrap="square" lIns="0" tIns="0" rIns="0" bIns="0" rtlCol="0">
            <a:noAutofit/>
          </a:bodyPr>
          <a:lstStyle/>
          <a:p>
            <a:endParaRPr/>
          </a:p>
        </p:txBody>
      </p:sp>
      <p:sp>
        <p:nvSpPr>
          <p:cNvPr id="57" name="object 57"/>
          <p:cNvSpPr/>
          <p:nvPr/>
        </p:nvSpPr>
        <p:spPr>
          <a:xfrm>
            <a:off x="5281551" y="2433559"/>
            <a:ext cx="668237" cy="468824"/>
          </a:xfrm>
          <a:custGeom>
            <a:avLst/>
            <a:gdLst/>
            <a:ahLst/>
            <a:cxnLst/>
            <a:rect l="l" t="t" r="r" b="b"/>
            <a:pathLst>
              <a:path w="668237" h="468824">
                <a:moveTo>
                  <a:pt x="0" y="468824"/>
                </a:moveTo>
                <a:lnTo>
                  <a:pt x="668237" y="96771"/>
                </a:lnTo>
                <a:lnTo>
                  <a:pt x="561178" y="0"/>
                </a:lnTo>
                <a:lnTo>
                  <a:pt x="0" y="468824"/>
                </a:lnTo>
                <a:close/>
              </a:path>
            </a:pathLst>
          </a:custGeom>
          <a:solidFill>
            <a:srgbClr val="3EFF3E"/>
          </a:solidFill>
        </p:spPr>
        <p:txBody>
          <a:bodyPr wrap="square" lIns="0" tIns="0" rIns="0" bIns="0" rtlCol="0">
            <a:noAutofit/>
          </a:bodyPr>
          <a:lstStyle/>
          <a:p>
            <a:endParaRPr/>
          </a:p>
        </p:txBody>
      </p:sp>
      <p:sp>
        <p:nvSpPr>
          <p:cNvPr id="58" name="object 58"/>
          <p:cNvSpPr/>
          <p:nvPr/>
        </p:nvSpPr>
        <p:spPr>
          <a:xfrm>
            <a:off x="5198015" y="2446476"/>
            <a:ext cx="287280" cy="322562"/>
          </a:xfrm>
          <a:custGeom>
            <a:avLst/>
            <a:gdLst/>
            <a:ahLst/>
            <a:cxnLst/>
            <a:rect l="l" t="t" r="r" b="b"/>
            <a:pathLst>
              <a:path w="287280" h="322562">
                <a:moveTo>
                  <a:pt x="0" y="322562"/>
                </a:moveTo>
                <a:lnTo>
                  <a:pt x="287280" y="0"/>
                </a:lnTo>
                <a:lnTo>
                  <a:pt x="136972" y="0"/>
                </a:lnTo>
                <a:lnTo>
                  <a:pt x="0" y="322562"/>
                </a:lnTo>
                <a:close/>
              </a:path>
            </a:pathLst>
          </a:custGeom>
          <a:solidFill>
            <a:srgbClr val="3EFF3E"/>
          </a:solidFill>
        </p:spPr>
        <p:txBody>
          <a:bodyPr wrap="square" lIns="0" tIns="0" rIns="0" bIns="0" rtlCol="0">
            <a:noAutofit/>
          </a:bodyPr>
          <a:lstStyle/>
          <a:p>
            <a:endParaRPr/>
          </a:p>
        </p:txBody>
      </p:sp>
      <p:sp>
        <p:nvSpPr>
          <p:cNvPr id="59" name="object 59"/>
          <p:cNvSpPr/>
          <p:nvPr/>
        </p:nvSpPr>
        <p:spPr>
          <a:xfrm>
            <a:off x="5311603" y="2863663"/>
            <a:ext cx="410870" cy="126871"/>
          </a:xfrm>
          <a:custGeom>
            <a:avLst/>
            <a:gdLst/>
            <a:ahLst/>
            <a:cxnLst/>
            <a:rect l="l" t="t" r="r" b="b"/>
            <a:pathLst>
              <a:path w="410870" h="126871">
                <a:moveTo>
                  <a:pt x="0" y="126871"/>
                </a:moveTo>
                <a:lnTo>
                  <a:pt x="410870" y="88180"/>
                </a:lnTo>
                <a:lnTo>
                  <a:pt x="410870" y="0"/>
                </a:lnTo>
                <a:lnTo>
                  <a:pt x="0" y="126871"/>
                </a:lnTo>
                <a:close/>
              </a:path>
            </a:pathLst>
          </a:custGeom>
          <a:solidFill>
            <a:srgbClr val="3EFF3E"/>
          </a:solidFill>
        </p:spPr>
        <p:txBody>
          <a:bodyPr wrap="square" lIns="0" tIns="0" rIns="0" bIns="0" rtlCol="0">
            <a:noAutofit/>
          </a:bodyPr>
          <a:lstStyle/>
          <a:p>
            <a:endParaRPr/>
          </a:p>
        </p:txBody>
      </p:sp>
      <p:sp>
        <p:nvSpPr>
          <p:cNvPr id="6" name="object 6"/>
          <p:cNvSpPr txBox="1"/>
          <p:nvPr/>
        </p:nvSpPr>
        <p:spPr>
          <a:xfrm>
            <a:off x="2658237" y="601497"/>
            <a:ext cx="970620" cy="585012"/>
          </a:xfrm>
          <a:prstGeom prst="rect">
            <a:avLst/>
          </a:prstGeom>
        </p:spPr>
        <p:txBody>
          <a:bodyPr wrap="square" lIns="0" tIns="0" rIns="0" bIns="0" rtlCol="0">
            <a:noAutofit/>
          </a:bodyPr>
          <a:lstStyle/>
          <a:p>
            <a:pPr marL="12700">
              <a:lnSpc>
                <a:spcPts val="4585"/>
              </a:lnSpc>
              <a:spcBef>
                <a:spcPts val="229"/>
              </a:spcBef>
            </a:pPr>
            <a:r>
              <a:rPr sz="6600" spc="0" baseline="3103" dirty="0">
                <a:latin typeface="Calibri"/>
                <a:cs typeface="Calibri"/>
              </a:rPr>
              <a:t>End</a:t>
            </a:r>
            <a:endParaRPr sz="4400">
              <a:latin typeface="Calibri"/>
              <a:cs typeface="Calibri"/>
            </a:endParaRPr>
          </a:p>
        </p:txBody>
      </p:sp>
      <p:sp>
        <p:nvSpPr>
          <p:cNvPr id="5" name="object 5"/>
          <p:cNvSpPr txBox="1"/>
          <p:nvPr/>
        </p:nvSpPr>
        <p:spPr>
          <a:xfrm>
            <a:off x="3645393" y="601497"/>
            <a:ext cx="575230" cy="585012"/>
          </a:xfrm>
          <a:prstGeom prst="rect">
            <a:avLst/>
          </a:prstGeom>
        </p:spPr>
        <p:txBody>
          <a:bodyPr wrap="square" lIns="0" tIns="0" rIns="0" bIns="0" rtlCol="0">
            <a:noAutofit/>
          </a:bodyPr>
          <a:lstStyle/>
          <a:p>
            <a:pPr marL="12700">
              <a:lnSpc>
                <a:spcPts val="4585"/>
              </a:lnSpc>
              <a:spcBef>
                <a:spcPts val="229"/>
              </a:spcBef>
            </a:pPr>
            <a:r>
              <a:rPr sz="6600" spc="0" baseline="3103" dirty="0">
                <a:latin typeface="Calibri"/>
                <a:cs typeface="Calibri"/>
              </a:rPr>
              <a:t>of</a:t>
            </a:r>
            <a:endParaRPr sz="4400">
              <a:latin typeface="Calibri"/>
              <a:cs typeface="Calibri"/>
            </a:endParaRPr>
          </a:p>
        </p:txBody>
      </p:sp>
      <p:sp>
        <p:nvSpPr>
          <p:cNvPr id="4" name="object 4"/>
          <p:cNvSpPr txBox="1"/>
          <p:nvPr/>
        </p:nvSpPr>
        <p:spPr>
          <a:xfrm>
            <a:off x="4237464" y="601497"/>
            <a:ext cx="2331773" cy="585012"/>
          </a:xfrm>
          <a:prstGeom prst="rect">
            <a:avLst/>
          </a:prstGeom>
        </p:spPr>
        <p:txBody>
          <a:bodyPr wrap="square" lIns="0" tIns="0" rIns="0" bIns="0" rtlCol="0">
            <a:noAutofit/>
          </a:bodyPr>
          <a:lstStyle/>
          <a:p>
            <a:pPr marL="12700">
              <a:lnSpc>
                <a:spcPts val="4585"/>
              </a:lnSpc>
              <a:spcBef>
                <a:spcPts val="229"/>
              </a:spcBef>
            </a:pPr>
            <a:r>
              <a:rPr lang="en-IN" sz="6600" spc="0" baseline="3103" dirty="0">
                <a:latin typeface="Calibri"/>
                <a:cs typeface="Calibri"/>
              </a:rPr>
              <a:t>Chapter</a:t>
            </a:r>
            <a:r>
              <a:rPr sz="6600" spc="-4" baseline="3103" dirty="0">
                <a:latin typeface="Calibri"/>
                <a:cs typeface="Calibri"/>
              </a:rPr>
              <a:t>-</a:t>
            </a:r>
            <a:r>
              <a:rPr sz="6600" spc="0" baseline="3103" dirty="0">
                <a:latin typeface="Calibri"/>
                <a:cs typeface="Calibri"/>
              </a:rPr>
              <a:t>1</a:t>
            </a:r>
            <a:endParaRPr sz="4400" dirty="0">
              <a:latin typeface="Calibri"/>
              <a:cs typeface="Calibri"/>
            </a:endParaRPr>
          </a:p>
        </p:txBody>
      </p:sp>
    </p:spTree>
    <p:extLst>
      <p:ext uri="{BB962C8B-B14F-4D97-AF65-F5344CB8AC3E}">
        <p14:creationId xmlns:p14="http://schemas.microsoft.com/office/powerpoint/2010/main" val="78970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8"/>
          <p:cNvSpPr>
            <a:spLocks noGrp="1"/>
          </p:cNvSpPr>
          <p:nvPr>
            <p:ph type="ctrTitle"/>
          </p:nvPr>
        </p:nvSpPr>
        <p:spPr>
          <a:xfrm>
            <a:off x="533400" y="258417"/>
            <a:ext cx="7719391" cy="801757"/>
          </a:xfrm>
        </p:spPr>
        <p:txBody>
          <a:bodyPr/>
          <a:lstStyle/>
          <a:p>
            <a:pPr algn="l" eaLnBrk="1" hangingPunct="1"/>
            <a:r>
              <a:rPr lang="en-US" altLang="en-US" sz="3600" dirty="0">
                <a:solidFill>
                  <a:srgbClr val="C00000"/>
                </a:solidFill>
                <a:latin typeface="Arial Black" panose="020B0A04020102020204" pitchFamily="34" charset="0"/>
              </a:rPr>
              <a:t>Supply Chain Management…</a:t>
            </a:r>
          </a:p>
        </p:txBody>
      </p:sp>
      <p:sp>
        <p:nvSpPr>
          <p:cNvPr id="5126" name="Subtitle 9"/>
          <p:cNvSpPr>
            <a:spLocks noGrp="1"/>
          </p:cNvSpPr>
          <p:nvPr>
            <p:ph type="subTitle" idx="1"/>
          </p:nvPr>
        </p:nvSpPr>
        <p:spPr>
          <a:xfrm>
            <a:off x="533400" y="1404729"/>
            <a:ext cx="8153400" cy="5208105"/>
          </a:xfrm>
        </p:spPr>
        <p:txBody>
          <a:bodyPr>
            <a:normAutofit fontScale="77500" lnSpcReduction="20000"/>
          </a:bodyPr>
          <a:lstStyle/>
          <a:p>
            <a:pPr marL="342900" indent="-342900" algn="just" eaLnBrk="1" hangingPunct="1">
              <a:buFont typeface="Wingdings" panose="05000000000000000000" pitchFamily="2" charset="2"/>
              <a:buChar char="Ø"/>
            </a:pPr>
            <a:r>
              <a:rPr lang="en-US" altLang="en-US" sz="3400" dirty="0">
                <a:solidFill>
                  <a:schemeClr val="tx1"/>
                </a:solidFill>
              </a:rPr>
              <a:t>Supply chain management encompasses the planning and management of all activities involved in </a:t>
            </a:r>
          </a:p>
          <a:p>
            <a:pPr marL="1257300" lvl="2" indent="-342900" algn="just">
              <a:buFont typeface="Wingdings" panose="05000000000000000000" pitchFamily="2" charset="2"/>
              <a:buChar char="Ø"/>
            </a:pPr>
            <a:r>
              <a:rPr lang="en-US" altLang="en-US" sz="3400" dirty="0">
                <a:solidFill>
                  <a:schemeClr val="tx1"/>
                </a:solidFill>
              </a:rPr>
              <a:t>sourcing and procurement </a:t>
            </a:r>
          </a:p>
          <a:p>
            <a:pPr marL="1257300" lvl="2" indent="-342900" algn="just">
              <a:buFont typeface="Wingdings" panose="05000000000000000000" pitchFamily="2" charset="2"/>
              <a:buChar char="Ø"/>
            </a:pPr>
            <a:r>
              <a:rPr lang="en-US" altLang="en-US" sz="3400" dirty="0">
                <a:solidFill>
                  <a:schemeClr val="tx1"/>
                </a:solidFill>
              </a:rPr>
              <a:t>conversion </a:t>
            </a:r>
          </a:p>
          <a:p>
            <a:pPr marL="1257300" lvl="2" indent="-342900" algn="just">
              <a:buFont typeface="Wingdings" panose="05000000000000000000" pitchFamily="2" charset="2"/>
              <a:buChar char="Ø"/>
            </a:pPr>
            <a:r>
              <a:rPr lang="en-US" altLang="en-US" sz="3400" dirty="0">
                <a:solidFill>
                  <a:schemeClr val="tx1"/>
                </a:solidFill>
              </a:rPr>
              <a:t>and all logistics management activities </a:t>
            </a:r>
          </a:p>
          <a:p>
            <a:pPr marL="1257300" lvl="2" indent="-342900" algn="just">
              <a:buFont typeface="Wingdings" panose="05000000000000000000" pitchFamily="2" charset="2"/>
              <a:buChar char="Ø"/>
            </a:pPr>
            <a:endParaRPr lang="en-US" altLang="en-US" sz="3600" dirty="0">
              <a:solidFill>
                <a:schemeClr val="tx1"/>
              </a:solidFill>
            </a:endParaRPr>
          </a:p>
          <a:p>
            <a:pPr marL="342900" indent="-342900" algn="just" eaLnBrk="1" hangingPunct="1">
              <a:buFont typeface="Wingdings" panose="05000000000000000000" pitchFamily="2" charset="2"/>
              <a:buChar char="Ø"/>
            </a:pPr>
            <a:r>
              <a:rPr lang="en-US" altLang="en-US" sz="3400" dirty="0">
                <a:solidFill>
                  <a:schemeClr val="tx1"/>
                </a:solidFill>
              </a:rPr>
              <a:t>Importantly, it also includes coordination and collaboration with channel partners, which can be </a:t>
            </a:r>
          </a:p>
          <a:p>
            <a:pPr marL="1257300" lvl="2" indent="-342900" algn="just">
              <a:buFont typeface="Wingdings" panose="05000000000000000000" pitchFamily="2" charset="2"/>
              <a:buChar char="Ø"/>
            </a:pPr>
            <a:r>
              <a:rPr lang="en-US" altLang="en-US" sz="3400" dirty="0">
                <a:solidFill>
                  <a:schemeClr val="tx1"/>
                </a:solidFill>
              </a:rPr>
              <a:t>suppliers</a:t>
            </a:r>
          </a:p>
          <a:p>
            <a:pPr marL="1257300" lvl="2" indent="-342900" algn="just">
              <a:buFont typeface="Wingdings" panose="05000000000000000000" pitchFamily="2" charset="2"/>
              <a:buChar char="Ø"/>
            </a:pPr>
            <a:r>
              <a:rPr lang="en-US" altLang="en-US" sz="3400" dirty="0">
                <a:solidFill>
                  <a:schemeClr val="tx1"/>
                </a:solidFill>
              </a:rPr>
              <a:t>intermediaries</a:t>
            </a:r>
          </a:p>
          <a:p>
            <a:pPr marL="1257300" lvl="2" indent="-342900" algn="just">
              <a:buFont typeface="Wingdings" panose="05000000000000000000" pitchFamily="2" charset="2"/>
              <a:buChar char="Ø"/>
            </a:pPr>
            <a:r>
              <a:rPr lang="en-US" altLang="en-US" sz="3400" dirty="0">
                <a:solidFill>
                  <a:schemeClr val="tx1"/>
                </a:solidFill>
              </a:rPr>
              <a:t>third party service providers</a:t>
            </a:r>
          </a:p>
          <a:p>
            <a:pPr marL="1257300" lvl="2" indent="-342900" algn="just">
              <a:buFont typeface="Wingdings" panose="05000000000000000000" pitchFamily="2" charset="2"/>
              <a:buChar char="Ø"/>
            </a:pPr>
            <a:r>
              <a:rPr lang="en-US" altLang="en-US" sz="3400" dirty="0">
                <a:solidFill>
                  <a:schemeClr val="tx1"/>
                </a:solidFill>
              </a:rPr>
              <a:t>and customers </a:t>
            </a:r>
          </a:p>
          <a:p>
            <a:pPr marL="342900" indent="-342900" algn="just" eaLnBrk="1" hangingPunct="1">
              <a:buFont typeface="Wingdings" panose="05000000000000000000" pitchFamily="2" charset="2"/>
              <a:buChar char="Ø"/>
            </a:pPr>
            <a:endParaRPr lang="en-US" altLang="en-US" sz="3400" dirty="0">
              <a:solidFill>
                <a:schemeClr val="tx1"/>
              </a:solidFill>
            </a:endParaRPr>
          </a:p>
          <a:p>
            <a:pPr marL="342900" indent="-342900" algn="just" eaLnBrk="1" hangingPunct="1">
              <a:buFont typeface="Wingdings" panose="05000000000000000000" pitchFamily="2" charset="2"/>
              <a:buChar char="Ø"/>
            </a:pPr>
            <a:r>
              <a:rPr lang="en-US" altLang="en-US" sz="3400" dirty="0">
                <a:solidFill>
                  <a:schemeClr val="tx1"/>
                </a:solidFill>
              </a:rPr>
              <a:t>In essence, supply chain management integrates supply and demand management within and across companies.</a:t>
            </a:r>
            <a:r>
              <a:rPr lang="en-US" altLang="en-US" sz="3400" b="1" dirty="0">
                <a:solidFill>
                  <a:schemeClr val="tx1"/>
                </a:solidFill>
              </a:rPr>
              <a:t> </a:t>
            </a:r>
          </a:p>
          <a:p>
            <a:pPr algn="just" eaLnBrk="1" hangingPunct="1"/>
            <a:endParaRPr lang="en-US" altLang="en-US" sz="1000" dirty="0">
              <a:solidFill>
                <a:schemeClr val="tx1"/>
              </a:solidFill>
              <a:latin typeface="Verdana" panose="020B0604030504040204" pitchFamily="34" charset="0"/>
            </a:endParaRPr>
          </a:p>
          <a:p>
            <a:pPr algn="r" eaLnBrk="1" hangingPunct="1"/>
            <a:endParaRPr lang="en-US" altLang="en-US" sz="1600" b="1" i="1" dirty="0">
              <a:solidFill>
                <a:srgbClr val="FF0000"/>
              </a:solidFill>
            </a:endParaRPr>
          </a:p>
          <a:p>
            <a:pPr algn="r" eaLnBrk="1" hangingPunct="1"/>
            <a:endParaRPr lang="en-US" altLang="en-US" sz="1600" b="1" i="1" dirty="0">
              <a:solidFill>
                <a:srgbClr val="FF0000"/>
              </a:solidFill>
            </a:endParaRPr>
          </a:p>
          <a:p>
            <a:pPr algn="just" eaLnBrk="1" hangingPunct="1"/>
            <a:endParaRPr lang="en-US" altLang="en-US" sz="240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83689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8"/>
          <p:cNvSpPr>
            <a:spLocks noGrp="1"/>
          </p:cNvSpPr>
          <p:nvPr>
            <p:ph type="ctrTitle"/>
          </p:nvPr>
        </p:nvSpPr>
        <p:spPr>
          <a:xfrm>
            <a:off x="762000" y="685800"/>
            <a:ext cx="7467600" cy="1066800"/>
          </a:xfrm>
        </p:spPr>
        <p:txBody>
          <a:bodyPr>
            <a:normAutofit fontScale="90000"/>
          </a:bodyPr>
          <a:lstStyle/>
          <a:p>
            <a:pPr algn="l" eaLnBrk="1" hangingPunct="1"/>
            <a:br>
              <a:rPr lang="en-GB" altLang="en-US" sz="3600" b="1">
                <a:solidFill>
                  <a:srgbClr val="C00000"/>
                </a:solidFill>
                <a:latin typeface="Arial Black" panose="020B0A04020102020204" pitchFamily="34" charset="0"/>
              </a:rPr>
            </a:br>
            <a:r>
              <a:rPr lang="en-GB" altLang="en-US" sz="3600" b="1">
                <a:solidFill>
                  <a:srgbClr val="C00000"/>
                </a:solidFill>
                <a:latin typeface="Arial Black" panose="020B0A04020102020204" pitchFamily="34" charset="0"/>
              </a:rPr>
              <a:t>Generic Supply Chain </a:t>
            </a:r>
            <a:br>
              <a:rPr lang="en-GB" altLang="en-US" sz="3600" b="1">
                <a:solidFill>
                  <a:srgbClr val="C00000"/>
                </a:solidFill>
                <a:latin typeface="Arial Black" panose="020B0A04020102020204" pitchFamily="34" charset="0"/>
              </a:rPr>
            </a:br>
            <a:endParaRPr lang="en-US" altLang="en-US" sz="3600">
              <a:solidFill>
                <a:srgbClr val="006600"/>
              </a:solidFill>
              <a:latin typeface="Verdana" panose="020B0604030504040204" pitchFamily="34" charset="0"/>
            </a:endParaRPr>
          </a:p>
        </p:txBody>
      </p:sp>
      <p:pic>
        <p:nvPicPr>
          <p:cNvPr id="615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11288"/>
            <a:ext cx="86106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50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8"/>
          <p:cNvSpPr>
            <a:spLocks noGrp="1"/>
          </p:cNvSpPr>
          <p:nvPr>
            <p:ph type="ctrTitle"/>
          </p:nvPr>
        </p:nvSpPr>
        <p:spPr>
          <a:xfrm>
            <a:off x="914400" y="590550"/>
            <a:ext cx="7391400" cy="1085850"/>
          </a:xfrm>
        </p:spPr>
        <p:txBody>
          <a:bodyPr/>
          <a:lstStyle/>
          <a:p>
            <a:pPr algn="l" eaLnBrk="1" hangingPunct="1"/>
            <a:r>
              <a:rPr lang="en-US" altLang="en-US" sz="3600">
                <a:solidFill>
                  <a:srgbClr val="C00000"/>
                </a:solidFill>
                <a:latin typeface="Arial Black" panose="020B0A04020102020204" pitchFamily="34" charset="0"/>
              </a:rPr>
              <a:t>Dell Supply Chain</a:t>
            </a:r>
          </a:p>
        </p:txBody>
      </p:sp>
      <p:pic>
        <p:nvPicPr>
          <p:cNvPr id="717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2089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031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28649" y="2902225"/>
            <a:ext cx="8131037" cy="3274737"/>
          </a:xfrm>
        </p:spPr>
        <p:txBody>
          <a:bodyPr>
            <a:normAutofit/>
          </a:bodyPr>
          <a:lstStyle/>
          <a:p>
            <a:r>
              <a:rPr lang="en-IN" sz="3600" b="1" u="sng" dirty="0"/>
              <a:t>Video: What is supply chain Management</a:t>
            </a:r>
          </a:p>
        </p:txBody>
      </p:sp>
    </p:spTree>
    <p:extLst>
      <p:ext uri="{BB962C8B-B14F-4D97-AF65-F5344CB8AC3E}">
        <p14:creationId xmlns:p14="http://schemas.microsoft.com/office/powerpoint/2010/main" val="121943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6655"/>
            <a:ext cx="7886700" cy="576162"/>
          </a:xfrm>
        </p:spPr>
        <p:txBody>
          <a:bodyPr>
            <a:normAutofit fontScale="90000"/>
          </a:bodyPr>
          <a:lstStyle/>
          <a:p>
            <a:r>
              <a:rPr lang="en-IN" b="1" u="sng" dirty="0">
                <a:solidFill>
                  <a:srgbClr val="A50021"/>
                </a:solidFill>
              </a:rPr>
              <a:t>What is Supply Chain Management ?</a:t>
            </a:r>
          </a:p>
        </p:txBody>
      </p:sp>
      <p:sp>
        <p:nvSpPr>
          <p:cNvPr id="3" name="Content Placeholder 2"/>
          <p:cNvSpPr>
            <a:spLocks noGrp="1"/>
          </p:cNvSpPr>
          <p:nvPr>
            <p:ph idx="1"/>
          </p:nvPr>
        </p:nvSpPr>
        <p:spPr/>
        <p:txBody>
          <a:bodyPr>
            <a:normAutofit/>
          </a:bodyPr>
          <a:lstStyle/>
          <a:p>
            <a:r>
              <a:rPr lang="en-IN" sz="2400" dirty="0"/>
              <a:t>Supply chain Management is nothing but managing the flow throughout  the chain.</a:t>
            </a:r>
          </a:p>
        </p:txBody>
      </p:sp>
      <p:pic>
        <p:nvPicPr>
          <p:cNvPr id="5" name="Picture 4"/>
          <p:cNvPicPr>
            <a:picLocks noChangeAspect="1"/>
          </p:cNvPicPr>
          <p:nvPr/>
        </p:nvPicPr>
        <p:blipFill>
          <a:blip r:embed="rId2"/>
          <a:stretch>
            <a:fillRect/>
          </a:stretch>
        </p:blipFill>
        <p:spPr>
          <a:xfrm>
            <a:off x="1661374" y="2675079"/>
            <a:ext cx="5274728" cy="2544437"/>
          </a:xfrm>
          <a:prstGeom prst="rect">
            <a:avLst/>
          </a:prstGeom>
        </p:spPr>
      </p:pic>
    </p:spTree>
    <p:extLst>
      <p:ext uri="{BB962C8B-B14F-4D97-AF65-F5344CB8AC3E}">
        <p14:creationId xmlns:p14="http://schemas.microsoft.com/office/powerpoint/2010/main" val="22655984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2540</TotalTime>
  <Words>1703</Words>
  <Application>Microsoft Office PowerPoint</Application>
  <PresentationFormat>On-screen Show (4:3)</PresentationFormat>
  <Paragraphs>267</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Arial Black</vt:lpstr>
      <vt:lpstr>Calibri</vt:lpstr>
      <vt:lpstr>Calibri Light</vt:lpstr>
      <vt:lpstr>Times New Roman</vt:lpstr>
      <vt:lpstr>Verdana</vt:lpstr>
      <vt:lpstr>Wingdings</vt:lpstr>
      <vt:lpstr>Office Theme</vt:lpstr>
      <vt:lpstr>Chapter 1</vt:lpstr>
      <vt:lpstr>Learning Objectives</vt:lpstr>
      <vt:lpstr>Supply, Supply Chain and Supply Chain Management</vt:lpstr>
      <vt:lpstr>Supply Chain </vt:lpstr>
      <vt:lpstr>Supply Chain Management…</vt:lpstr>
      <vt:lpstr> Generic Supply Chain  </vt:lpstr>
      <vt:lpstr>Dell Supply Chain</vt:lpstr>
      <vt:lpstr>PowerPoint Presentation</vt:lpstr>
      <vt:lpstr>What is Supply Chain Management ?</vt:lpstr>
      <vt:lpstr>What is Supply Chain Management ?</vt:lpstr>
      <vt:lpstr>What SCM Does?</vt:lpstr>
      <vt:lpstr>Example </vt:lpstr>
      <vt:lpstr>Supply Chain</vt:lpstr>
      <vt:lpstr>Supply Chain</vt:lpstr>
      <vt:lpstr>Supply chain stages </vt:lpstr>
      <vt:lpstr>Supply Chain Process Cycles</vt:lpstr>
      <vt:lpstr>Cycle View of a Supply Chain</vt:lpstr>
      <vt:lpstr>Cycle View of Supply Chain</vt:lpstr>
      <vt:lpstr>Sub-Process in each Supply Chain Process Cycle</vt:lpstr>
      <vt:lpstr>Extended Supply Chain</vt:lpstr>
      <vt:lpstr>Extended Supply Chain...</vt:lpstr>
      <vt:lpstr>Supply Chain Linkages</vt:lpstr>
      <vt:lpstr>Supply Chain Linkages</vt:lpstr>
      <vt:lpstr>Supply Chain Integration</vt:lpstr>
      <vt:lpstr>PowerPoint Presentation</vt:lpstr>
      <vt:lpstr>Objectives of SCM</vt:lpstr>
      <vt:lpstr>Objectives of SCM</vt:lpstr>
      <vt:lpstr>Decisions in SCM</vt:lpstr>
      <vt:lpstr>Decisions in SCM</vt:lpstr>
      <vt:lpstr>Network  </vt:lpstr>
      <vt:lpstr>Vendor </vt:lpstr>
      <vt:lpstr>Example </vt:lpstr>
      <vt:lpstr>Production </vt:lpstr>
      <vt:lpstr>Inventory </vt:lpstr>
      <vt:lpstr>Distribution</vt:lpstr>
      <vt:lpstr>Information Flow</vt:lpstr>
      <vt:lpstr>Performance Metrics of SCM</vt:lpstr>
      <vt:lpstr>Challenges in SCM</vt:lpstr>
      <vt:lpstr>Modern Approaches to SCM</vt:lpstr>
      <vt:lpstr>The importance of supply chain decisions</vt:lpstr>
      <vt:lpstr>Wal-Mart</vt:lpstr>
      <vt:lpstr>Dell</vt:lpstr>
      <vt:lpstr>Efficient and Responsive SC</vt:lpstr>
      <vt:lpstr>Efficient and Responsive SC….</vt:lpstr>
      <vt:lpstr>Efficient and Responsive SC….</vt:lpstr>
      <vt:lpstr>Push/Pull View</vt:lpstr>
      <vt:lpstr>PowerPoint Presentation</vt:lpstr>
      <vt:lpstr>Push/Pull 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Shweta Kishore</dc:creator>
  <cp:lastModifiedBy>Gayatri Kaple</cp:lastModifiedBy>
  <cp:revision>207</cp:revision>
  <dcterms:created xsi:type="dcterms:W3CDTF">2013-12-25T10:01:51Z</dcterms:created>
  <dcterms:modified xsi:type="dcterms:W3CDTF">2019-08-31T09:53:40Z</dcterms:modified>
</cp:coreProperties>
</file>