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03" r:id="rId3"/>
    <p:sldId id="309" r:id="rId4"/>
    <p:sldId id="310" r:id="rId5"/>
    <p:sldId id="299" r:id="rId6"/>
    <p:sldId id="610" r:id="rId7"/>
    <p:sldId id="611" r:id="rId8"/>
    <p:sldId id="639" r:id="rId9"/>
    <p:sldId id="605" r:id="rId10"/>
    <p:sldId id="612" r:id="rId11"/>
    <p:sldId id="336" r:id="rId12"/>
    <p:sldId id="337" r:id="rId13"/>
    <p:sldId id="338" r:id="rId14"/>
    <p:sldId id="339" r:id="rId15"/>
    <p:sldId id="602" r:id="rId16"/>
    <p:sldId id="603" r:id="rId17"/>
    <p:sldId id="333" r:id="rId18"/>
    <p:sldId id="344" r:id="rId19"/>
    <p:sldId id="345" r:id="rId20"/>
    <p:sldId id="346" r:id="rId21"/>
    <p:sldId id="347" r:id="rId22"/>
    <p:sldId id="348" r:id="rId23"/>
    <p:sldId id="606" r:id="rId24"/>
    <p:sldId id="613" r:id="rId25"/>
    <p:sldId id="640"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7" r:id="rId44"/>
    <p:sldId id="638" r:id="rId45"/>
    <p:sldId id="631" r:id="rId46"/>
    <p:sldId id="632" r:id="rId47"/>
    <p:sldId id="633" r:id="rId48"/>
    <p:sldId id="641" r:id="rId49"/>
    <p:sldId id="642" r:id="rId50"/>
    <p:sldId id="643" r:id="rId51"/>
    <p:sldId id="647" r:id="rId52"/>
    <p:sldId id="648" r:id="rId53"/>
    <p:sldId id="650" r:id="rId54"/>
    <p:sldId id="649" r:id="rId55"/>
    <p:sldId id="644" r:id="rId56"/>
    <p:sldId id="334" r:id="rId57"/>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B9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85294" autoAdjust="0"/>
  </p:normalViewPr>
  <p:slideViewPr>
    <p:cSldViewPr>
      <p:cViewPr varScale="1">
        <p:scale>
          <a:sx n="53" d="100"/>
          <a:sy n="53" d="100"/>
        </p:scale>
        <p:origin x="156" y="72"/>
      </p:cViewPr>
      <p:guideLst>
        <p:guide orient="horz" pos="2160"/>
        <p:guide pos="2880"/>
        <p:guide orient="horz" pos="162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8D4BD59-CDFE-45D0-B86A-EFE41EC792FF}" type="datetimeFigureOut">
              <a:rPr lang="en-US" smtClean="0"/>
              <a:pPr/>
              <a:t>8/26/2020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84343F1-1072-4F33-9F79-9A7930BCEA58}" type="slidenum">
              <a:rPr lang="en-US" smtClean="0"/>
              <a:pPr/>
              <a:t>‹#›</a:t>
            </a:fld>
            <a:endParaRPr lang="en-US"/>
          </a:p>
        </p:txBody>
      </p:sp>
    </p:spTree>
    <p:extLst>
      <p:ext uri="{BB962C8B-B14F-4D97-AF65-F5344CB8AC3E}">
        <p14:creationId xmlns:p14="http://schemas.microsoft.com/office/powerpoint/2010/main" val="3023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84343F1-1072-4F33-9F79-9A7930BCEA58}" type="slidenum">
              <a:rPr lang="en-US" smtClean="0"/>
              <a:pPr/>
              <a:t>1</a:t>
            </a:fld>
            <a:endParaRPr lang="en-US"/>
          </a:p>
        </p:txBody>
      </p:sp>
    </p:spTree>
    <p:extLst>
      <p:ext uri="{BB962C8B-B14F-4D97-AF65-F5344CB8AC3E}">
        <p14:creationId xmlns:p14="http://schemas.microsoft.com/office/powerpoint/2010/main" val="215993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16</a:t>
            </a:fld>
            <a:endParaRPr lang="en-US"/>
          </a:p>
        </p:txBody>
      </p:sp>
    </p:spTree>
    <p:extLst>
      <p:ext uri="{BB962C8B-B14F-4D97-AF65-F5344CB8AC3E}">
        <p14:creationId xmlns:p14="http://schemas.microsoft.com/office/powerpoint/2010/main" val="423121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17</a:t>
            </a:fld>
            <a:endParaRPr lang="en-US"/>
          </a:p>
        </p:txBody>
      </p:sp>
    </p:spTree>
    <p:extLst>
      <p:ext uri="{BB962C8B-B14F-4D97-AF65-F5344CB8AC3E}">
        <p14:creationId xmlns:p14="http://schemas.microsoft.com/office/powerpoint/2010/main" val="346183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18</a:t>
            </a:fld>
            <a:endParaRPr lang="en-US"/>
          </a:p>
        </p:txBody>
      </p:sp>
    </p:spTree>
    <p:extLst>
      <p:ext uri="{BB962C8B-B14F-4D97-AF65-F5344CB8AC3E}">
        <p14:creationId xmlns:p14="http://schemas.microsoft.com/office/powerpoint/2010/main" val="389484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19</a:t>
            </a:fld>
            <a:endParaRPr lang="en-US"/>
          </a:p>
        </p:txBody>
      </p:sp>
    </p:spTree>
    <p:extLst>
      <p:ext uri="{BB962C8B-B14F-4D97-AF65-F5344CB8AC3E}">
        <p14:creationId xmlns:p14="http://schemas.microsoft.com/office/powerpoint/2010/main" val="137149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20</a:t>
            </a:fld>
            <a:endParaRPr lang="en-US"/>
          </a:p>
        </p:txBody>
      </p:sp>
    </p:spTree>
    <p:extLst>
      <p:ext uri="{BB962C8B-B14F-4D97-AF65-F5344CB8AC3E}">
        <p14:creationId xmlns:p14="http://schemas.microsoft.com/office/powerpoint/2010/main" val="330118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21</a:t>
            </a:fld>
            <a:endParaRPr lang="en-US"/>
          </a:p>
        </p:txBody>
      </p:sp>
    </p:spTree>
    <p:extLst>
      <p:ext uri="{BB962C8B-B14F-4D97-AF65-F5344CB8AC3E}">
        <p14:creationId xmlns:p14="http://schemas.microsoft.com/office/powerpoint/2010/main" val="394016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22</a:t>
            </a:fld>
            <a:endParaRPr lang="en-US"/>
          </a:p>
        </p:txBody>
      </p:sp>
    </p:spTree>
    <p:extLst>
      <p:ext uri="{BB962C8B-B14F-4D97-AF65-F5344CB8AC3E}">
        <p14:creationId xmlns:p14="http://schemas.microsoft.com/office/powerpoint/2010/main" val="386105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23</a:t>
            </a:fld>
            <a:endParaRPr lang="en-US"/>
          </a:p>
        </p:txBody>
      </p:sp>
    </p:spTree>
    <p:extLst>
      <p:ext uri="{BB962C8B-B14F-4D97-AF65-F5344CB8AC3E}">
        <p14:creationId xmlns:p14="http://schemas.microsoft.com/office/powerpoint/2010/main" val="13985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24</a:t>
            </a:fld>
            <a:endParaRPr lang="en-US"/>
          </a:p>
        </p:txBody>
      </p:sp>
    </p:spTree>
    <p:extLst>
      <p:ext uri="{BB962C8B-B14F-4D97-AF65-F5344CB8AC3E}">
        <p14:creationId xmlns:p14="http://schemas.microsoft.com/office/powerpoint/2010/main" val="169100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25</a:t>
            </a:fld>
            <a:endParaRPr lang="en-US"/>
          </a:p>
        </p:txBody>
      </p:sp>
    </p:spTree>
    <p:extLst>
      <p:ext uri="{BB962C8B-B14F-4D97-AF65-F5344CB8AC3E}">
        <p14:creationId xmlns:p14="http://schemas.microsoft.com/office/powerpoint/2010/main" val="417513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26</a:t>
            </a:fld>
            <a:endParaRPr lang="en-US"/>
          </a:p>
        </p:txBody>
      </p:sp>
    </p:spTree>
    <p:extLst>
      <p:ext uri="{BB962C8B-B14F-4D97-AF65-F5344CB8AC3E}">
        <p14:creationId xmlns:p14="http://schemas.microsoft.com/office/powerpoint/2010/main" val="343377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27</a:t>
            </a:fld>
            <a:endParaRPr lang="en-US"/>
          </a:p>
        </p:txBody>
      </p:sp>
    </p:spTree>
    <p:extLst>
      <p:ext uri="{BB962C8B-B14F-4D97-AF65-F5344CB8AC3E}">
        <p14:creationId xmlns:p14="http://schemas.microsoft.com/office/powerpoint/2010/main" val="242108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28</a:t>
            </a:fld>
            <a:endParaRPr lang="en-US"/>
          </a:p>
        </p:txBody>
      </p:sp>
    </p:spTree>
    <p:extLst>
      <p:ext uri="{BB962C8B-B14F-4D97-AF65-F5344CB8AC3E}">
        <p14:creationId xmlns:p14="http://schemas.microsoft.com/office/powerpoint/2010/main" val="366721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29</a:t>
            </a:fld>
            <a:endParaRPr lang="en-US"/>
          </a:p>
        </p:txBody>
      </p:sp>
    </p:spTree>
    <p:extLst>
      <p:ext uri="{BB962C8B-B14F-4D97-AF65-F5344CB8AC3E}">
        <p14:creationId xmlns:p14="http://schemas.microsoft.com/office/powerpoint/2010/main" val="391484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30</a:t>
            </a:fld>
            <a:endParaRPr lang="en-US"/>
          </a:p>
        </p:txBody>
      </p:sp>
    </p:spTree>
    <p:extLst>
      <p:ext uri="{BB962C8B-B14F-4D97-AF65-F5344CB8AC3E}">
        <p14:creationId xmlns:p14="http://schemas.microsoft.com/office/powerpoint/2010/main" val="212638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31</a:t>
            </a:fld>
            <a:endParaRPr lang="en-US"/>
          </a:p>
        </p:txBody>
      </p:sp>
    </p:spTree>
    <p:extLst>
      <p:ext uri="{BB962C8B-B14F-4D97-AF65-F5344CB8AC3E}">
        <p14:creationId xmlns:p14="http://schemas.microsoft.com/office/powerpoint/2010/main" val="40331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32</a:t>
            </a:fld>
            <a:endParaRPr lang="en-US"/>
          </a:p>
        </p:txBody>
      </p:sp>
    </p:spTree>
    <p:extLst>
      <p:ext uri="{BB962C8B-B14F-4D97-AF65-F5344CB8AC3E}">
        <p14:creationId xmlns:p14="http://schemas.microsoft.com/office/powerpoint/2010/main" val="1249233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33</a:t>
            </a:fld>
            <a:endParaRPr lang="en-US"/>
          </a:p>
        </p:txBody>
      </p:sp>
    </p:spTree>
    <p:extLst>
      <p:ext uri="{BB962C8B-B14F-4D97-AF65-F5344CB8AC3E}">
        <p14:creationId xmlns:p14="http://schemas.microsoft.com/office/powerpoint/2010/main" val="64525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34</a:t>
            </a:fld>
            <a:endParaRPr lang="en-US"/>
          </a:p>
        </p:txBody>
      </p:sp>
    </p:spTree>
    <p:extLst>
      <p:ext uri="{BB962C8B-B14F-4D97-AF65-F5344CB8AC3E}">
        <p14:creationId xmlns:p14="http://schemas.microsoft.com/office/powerpoint/2010/main" val="1054723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35</a:t>
            </a:fld>
            <a:endParaRPr lang="en-US"/>
          </a:p>
        </p:txBody>
      </p:sp>
    </p:spTree>
    <p:extLst>
      <p:ext uri="{BB962C8B-B14F-4D97-AF65-F5344CB8AC3E}">
        <p14:creationId xmlns:p14="http://schemas.microsoft.com/office/powerpoint/2010/main" val="105258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a:t>
            </a:fld>
            <a:endParaRPr lang="en-US"/>
          </a:p>
        </p:txBody>
      </p:sp>
    </p:spTree>
    <p:extLst>
      <p:ext uri="{BB962C8B-B14F-4D97-AF65-F5344CB8AC3E}">
        <p14:creationId xmlns:p14="http://schemas.microsoft.com/office/powerpoint/2010/main" val="4092231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36</a:t>
            </a:fld>
            <a:endParaRPr lang="en-US"/>
          </a:p>
        </p:txBody>
      </p:sp>
    </p:spTree>
    <p:extLst>
      <p:ext uri="{BB962C8B-B14F-4D97-AF65-F5344CB8AC3E}">
        <p14:creationId xmlns:p14="http://schemas.microsoft.com/office/powerpoint/2010/main" val="96956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37</a:t>
            </a:fld>
            <a:endParaRPr lang="en-US"/>
          </a:p>
        </p:txBody>
      </p:sp>
    </p:spTree>
    <p:extLst>
      <p:ext uri="{BB962C8B-B14F-4D97-AF65-F5344CB8AC3E}">
        <p14:creationId xmlns:p14="http://schemas.microsoft.com/office/powerpoint/2010/main" val="664771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ECR- EDI Electronic Data Interchanged , MIS- Management Information System</a:t>
            </a:r>
          </a:p>
        </p:txBody>
      </p:sp>
      <p:sp>
        <p:nvSpPr>
          <p:cNvPr id="4" name="Slide Number Placeholder 3"/>
          <p:cNvSpPr>
            <a:spLocks noGrp="1"/>
          </p:cNvSpPr>
          <p:nvPr>
            <p:ph type="sldNum" sz="quarter" idx="10"/>
          </p:nvPr>
        </p:nvSpPr>
        <p:spPr/>
        <p:txBody>
          <a:bodyPr/>
          <a:lstStyle/>
          <a:p>
            <a:fld id="{884343F1-1072-4F33-9F79-9A7930BCEA58}" type="slidenum">
              <a:rPr lang="en-US" smtClean="0"/>
              <a:pPr/>
              <a:t>38</a:t>
            </a:fld>
            <a:endParaRPr lang="en-US"/>
          </a:p>
        </p:txBody>
      </p:sp>
    </p:spTree>
    <p:extLst>
      <p:ext uri="{BB962C8B-B14F-4D97-AF65-F5344CB8AC3E}">
        <p14:creationId xmlns:p14="http://schemas.microsoft.com/office/powerpoint/2010/main" val="1042430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39</a:t>
            </a:fld>
            <a:endParaRPr lang="en-US"/>
          </a:p>
        </p:txBody>
      </p:sp>
    </p:spTree>
    <p:extLst>
      <p:ext uri="{BB962C8B-B14F-4D97-AF65-F5344CB8AC3E}">
        <p14:creationId xmlns:p14="http://schemas.microsoft.com/office/powerpoint/2010/main" val="2466459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40</a:t>
            </a:fld>
            <a:endParaRPr lang="en-US"/>
          </a:p>
        </p:txBody>
      </p:sp>
    </p:spTree>
    <p:extLst>
      <p:ext uri="{BB962C8B-B14F-4D97-AF65-F5344CB8AC3E}">
        <p14:creationId xmlns:p14="http://schemas.microsoft.com/office/powerpoint/2010/main" val="2196066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41</a:t>
            </a:fld>
            <a:endParaRPr lang="en-US"/>
          </a:p>
        </p:txBody>
      </p:sp>
    </p:spTree>
    <p:extLst>
      <p:ext uri="{BB962C8B-B14F-4D97-AF65-F5344CB8AC3E}">
        <p14:creationId xmlns:p14="http://schemas.microsoft.com/office/powerpoint/2010/main" val="3204221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42</a:t>
            </a:fld>
            <a:endParaRPr lang="en-US"/>
          </a:p>
        </p:txBody>
      </p:sp>
    </p:spTree>
    <p:extLst>
      <p:ext uri="{BB962C8B-B14F-4D97-AF65-F5344CB8AC3E}">
        <p14:creationId xmlns:p14="http://schemas.microsoft.com/office/powerpoint/2010/main" val="341137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43</a:t>
            </a:fld>
            <a:endParaRPr lang="en-US"/>
          </a:p>
        </p:txBody>
      </p:sp>
    </p:spTree>
    <p:extLst>
      <p:ext uri="{BB962C8B-B14F-4D97-AF65-F5344CB8AC3E}">
        <p14:creationId xmlns:p14="http://schemas.microsoft.com/office/powerpoint/2010/main" val="2901683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44</a:t>
            </a:fld>
            <a:endParaRPr lang="en-US"/>
          </a:p>
        </p:txBody>
      </p:sp>
    </p:spTree>
    <p:extLst>
      <p:ext uri="{BB962C8B-B14F-4D97-AF65-F5344CB8AC3E}">
        <p14:creationId xmlns:p14="http://schemas.microsoft.com/office/powerpoint/2010/main" val="79970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45</a:t>
            </a:fld>
            <a:endParaRPr lang="en-US"/>
          </a:p>
        </p:txBody>
      </p:sp>
    </p:spTree>
    <p:extLst>
      <p:ext uri="{BB962C8B-B14F-4D97-AF65-F5344CB8AC3E}">
        <p14:creationId xmlns:p14="http://schemas.microsoft.com/office/powerpoint/2010/main" val="208031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RDC- Regional DC</a:t>
            </a:r>
          </a:p>
        </p:txBody>
      </p:sp>
      <p:sp>
        <p:nvSpPr>
          <p:cNvPr id="4" name="Slide Number Placeholder 3"/>
          <p:cNvSpPr>
            <a:spLocks noGrp="1"/>
          </p:cNvSpPr>
          <p:nvPr>
            <p:ph type="sldNum" sz="quarter" idx="5"/>
          </p:nvPr>
        </p:nvSpPr>
        <p:spPr/>
        <p:txBody>
          <a:bodyPr/>
          <a:lstStyle/>
          <a:p>
            <a:fld id="{884343F1-1072-4F33-9F79-9A7930BCEA58}" type="slidenum">
              <a:rPr lang="en-US" smtClean="0"/>
              <a:pPr/>
              <a:t>6</a:t>
            </a:fld>
            <a:endParaRPr lang="en-US"/>
          </a:p>
        </p:txBody>
      </p:sp>
    </p:spTree>
    <p:extLst>
      <p:ext uri="{BB962C8B-B14F-4D97-AF65-F5344CB8AC3E}">
        <p14:creationId xmlns:p14="http://schemas.microsoft.com/office/powerpoint/2010/main" val="177229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46</a:t>
            </a:fld>
            <a:endParaRPr lang="en-US"/>
          </a:p>
        </p:txBody>
      </p:sp>
    </p:spTree>
    <p:extLst>
      <p:ext uri="{BB962C8B-B14F-4D97-AF65-F5344CB8AC3E}">
        <p14:creationId xmlns:p14="http://schemas.microsoft.com/office/powerpoint/2010/main" val="4035567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47</a:t>
            </a:fld>
            <a:endParaRPr lang="en-US"/>
          </a:p>
        </p:txBody>
      </p:sp>
    </p:spTree>
    <p:extLst>
      <p:ext uri="{BB962C8B-B14F-4D97-AF65-F5344CB8AC3E}">
        <p14:creationId xmlns:p14="http://schemas.microsoft.com/office/powerpoint/2010/main" val="2354144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48</a:t>
            </a:fld>
            <a:endParaRPr lang="en-US"/>
          </a:p>
        </p:txBody>
      </p:sp>
    </p:spTree>
    <p:extLst>
      <p:ext uri="{BB962C8B-B14F-4D97-AF65-F5344CB8AC3E}">
        <p14:creationId xmlns:p14="http://schemas.microsoft.com/office/powerpoint/2010/main" val="2477535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49</a:t>
            </a:fld>
            <a:endParaRPr lang="en-US"/>
          </a:p>
        </p:txBody>
      </p:sp>
    </p:spTree>
    <p:extLst>
      <p:ext uri="{BB962C8B-B14F-4D97-AF65-F5344CB8AC3E}">
        <p14:creationId xmlns:p14="http://schemas.microsoft.com/office/powerpoint/2010/main" val="4037164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50</a:t>
            </a:fld>
            <a:endParaRPr lang="en-US"/>
          </a:p>
        </p:txBody>
      </p:sp>
    </p:spTree>
    <p:extLst>
      <p:ext uri="{BB962C8B-B14F-4D97-AF65-F5344CB8AC3E}">
        <p14:creationId xmlns:p14="http://schemas.microsoft.com/office/powerpoint/2010/main" val="3305286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51</a:t>
            </a:fld>
            <a:endParaRPr lang="en-US"/>
          </a:p>
        </p:txBody>
      </p:sp>
    </p:spTree>
    <p:extLst>
      <p:ext uri="{BB962C8B-B14F-4D97-AF65-F5344CB8AC3E}">
        <p14:creationId xmlns:p14="http://schemas.microsoft.com/office/powerpoint/2010/main" val="3695139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52</a:t>
            </a:fld>
            <a:endParaRPr lang="en-US"/>
          </a:p>
        </p:txBody>
      </p:sp>
    </p:spTree>
    <p:extLst>
      <p:ext uri="{BB962C8B-B14F-4D97-AF65-F5344CB8AC3E}">
        <p14:creationId xmlns:p14="http://schemas.microsoft.com/office/powerpoint/2010/main" val="3291264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53</a:t>
            </a:fld>
            <a:endParaRPr lang="en-US"/>
          </a:p>
        </p:txBody>
      </p:sp>
    </p:spTree>
    <p:extLst>
      <p:ext uri="{BB962C8B-B14F-4D97-AF65-F5344CB8AC3E}">
        <p14:creationId xmlns:p14="http://schemas.microsoft.com/office/powerpoint/2010/main" val="2648999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54</a:t>
            </a:fld>
            <a:endParaRPr lang="en-US"/>
          </a:p>
        </p:txBody>
      </p:sp>
    </p:spTree>
    <p:extLst>
      <p:ext uri="{BB962C8B-B14F-4D97-AF65-F5344CB8AC3E}">
        <p14:creationId xmlns:p14="http://schemas.microsoft.com/office/powerpoint/2010/main" val="3997723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55</a:t>
            </a:fld>
            <a:endParaRPr lang="en-US"/>
          </a:p>
        </p:txBody>
      </p:sp>
    </p:spTree>
    <p:extLst>
      <p:ext uri="{BB962C8B-B14F-4D97-AF65-F5344CB8AC3E}">
        <p14:creationId xmlns:p14="http://schemas.microsoft.com/office/powerpoint/2010/main" val="115717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11</a:t>
            </a:fld>
            <a:endParaRPr lang="en-US"/>
          </a:p>
        </p:txBody>
      </p:sp>
    </p:spTree>
    <p:extLst>
      <p:ext uri="{BB962C8B-B14F-4D97-AF65-F5344CB8AC3E}">
        <p14:creationId xmlns:p14="http://schemas.microsoft.com/office/powerpoint/2010/main" val="18603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12</a:t>
            </a:fld>
            <a:endParaRPr lang="en-US"/>
          </a:p>
        </p:txBody>
      </p:sp>
    </p:spTree>
    <p:extLst>
      <p:ext uri="{BB962C8B-B14F-4D97-AF65-F5344CB8AC3E}">
        <p14:creationId xmlns:p14="http://schemas.microsoft.com/office/powerpoint/2010/main" val="390688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13</a:t>
            </a:fld>
            <a:endParaRPr lang="en-US"/>
          </a:p>
        </p:txBody>
      </p:sp>
    </p:spTree>
    <p:extLst>
      <p:ext uri="{BB962C8B-B14F-4D97-AF65-F5344CB8AC3E}">
        <p14:creationId xmlns:p14="http://schemas.microsoft.com/office/powerpoint/2010/main" val="359409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14</a:t>
            </a:fld>
            <a:endParaRPr lang="en-US"/>
          </a:p>
        </p:txBody>
      </p:sp>
    </p:spTree>
    <p:extLst>
      <p:ext uri="{BB962C8B-B14F-4D97-AF65-F5344CB8AC3E}">
        <p14:creationId xmlns:p14="http://schemas.microsoft.com/office/powerpoint/2010/main" val="306192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43F1-1072-4F33-9F79-9A7930BCEA58}" type="slidenum">
              <a:rPr lang="en-US" smtClean="0"/>
              <a:pPr/>
              <a:t>15</a:t>
            </a:fld>
            <a:endParaRPr lang="en-US"/>
          </a:p>
        </p:txBody>
      </p:sp>
    </p:spTree>
    <p:extLst>
      <p:ext uri="{BB962C8B-B14F-4D97-AF65-F5344CB8AC3E}">
        <p14:creationId xmlns:p14="http://schemas.microsoft.com/office/powerpoint/2010/main" val="121873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C80A78-0DAD-4476-9244-FA9785F40615}"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80A78-0DAD-4476-9244-FA9785F40615}"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80A78-0DAD-4476-9244-FA9785F40615}"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C80A78-0DAD-4476-9244-FA9785F40615}"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C80A78-0DAD-4476-9244-FA9785F40615}"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7C80A78-0DAD-4476-9244-FA9785F40615}"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D5E54-E06B-477B-AE1A-0831167D1657}"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80A78-0DAD-4476-9244-FA9785F40615}"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D5E54-E06B-477B-AE1A-0831167D1657}" type="slidenum">
              <a:rPr lang="en-US" smtClean="0"/>
              <a:pPr/>
              <a:t>‹#›</a:t>
            </a:fld>
            <a:endParaRPr lang="en-US"/>
          </a:p>
        </p:txBody>
      </p:sp>
      <p:sp>
        <p:nvSpPr>
          <p:cNvPr id="7" name="Rectangle 6"/>
          <p:cNvSpPr/>
          <p:nvPr userDrawn="1"/>
        </p:nvSpPr>
        <p:spPr bwMode="auto">
          <a:xfrm>
            <a:off x="-5531" y="627534"/>
            <a:ext cx="9155062" cy="4515966"/>
          </a:xfrm>
          <a:prstGeom prst="rect">
            <a:avLst/>
          </a:prstGeom>
          <a:gradFill flip="none" rotWithShape="1">
            <a:gsLst>
              <a:gs pos="0">
                <a:schemeClr val="bg1">
                  <a:lumMod val="95000"/>
                </a:schemeClr>
              </a:gs>
              <a:gs pos="58000">
                <a:schemeClr val="bg1"/>
              </a:gs>
            </a:gsLst>
            <a:lin ang="5400000" scaled="1"/>
            <a:tileRect/>
          </a:gra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defTabSz="342900"/>
            <a:endParaRPr lang="id-ID" dirty="0">
              <a:latin typeface="Futura Bk BT" pitchFamily="34" charset="0"/>
            </a:endParaRPr>
          </a:p>
        </p:txBody>
      </p:sp>
      <p:sp>
        <p:nvSpPr>
          <p:cNvPr id="6"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yriad Pro"/>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atin typeface="Myriad Pro"/>
              </a:defRPr>
            </a:lvl1pPr>
            <a:lvl2pPr>
              <a:defRPr sz="2800">
                <a:latin typeface="Myriad Pro"/>
              </a:defRPr>
            </a:lvl2pPr>
            <a:lvl3pPr>
              <a:defRPr sz="2400">
                <a:latin typeface="Myriad Pro"/>
              </a:defRPr>
            </a:lvl3pPr>
            <a:lvl4pPr>
              <a:defRPr sz="2000">
                <a:latin typeface="Myriad Pro"/>
              </a:defRPr>
            </a:lvl4pPr>
            <a:lvl5pPr>
              <a:defRPr sz="2000">
                <a:latin typeface="Myriad Pro"/>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atin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Myriad Pro"/>
              </a:defRPr>
            </a:lvl1pPr>
          </a:lstStyle>
          <a:p>
            <a:fld id="{97C80A78-0DAD-4476-9244-FA9785F40615}" type="datetimeFigureOut">
              <a:rPr lang="en-US" smtClean="0"/>
              <a:pPr/>
              <a:t>8/26/2020</a:t>
            </a:fld>
            <a:endParaRPr lang="en-US"/>
          </a:p>
        </p:txBody>
      </p:sp>
      <p:sp>
        <p:nvSpPr>
          <p:cNvPr id="6" name="Footer Placeholder 5"/>
          <p:cNvSpPr>
            <a:spLocks noGrp="1"/>
          </p:cNvSpPr>
          <p:nvPr>
            <p:ph type="ftr" sz="quarter" idx="11"/>
          </p:nvPr>
        </p:nvSpPr>
        <p:spPr/>
        <p:txBody>
          <a:bodyPr/>
          <a:lstStyle>
            <a:lvl1pPr>
              <a:defRPr>
                <a:latin typeface="Myriad Pro"/>
              </a:defRPr>
            </a:lvl1pPr>
          </a:lstStyle>
          <a:p>
            <a:endParaRPr lang="en-US"/>
          </a:p>
        </p:txBody>
      </p:sp>
      <p:sp>
        <p:nvSpPr>
          <p:cNvPr id="9"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yriad Pro"/>
              <a:ea typeface="+mn-ea"/>
              <a:cs typeface="+mn-cs"/>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0A78-0DAD-4476-9244-FA9785F40615}"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txBox="1">
            <a:spLocks/>
          </p:cNvSpPr>
          <p:nvPr userDrawn="1"/>
        </p:nvSpPr>
        <p:spPr>
          <a:xfrm>
            <a:off x="6858016" y="4786328"/>
            <a:ext cx="2133600" cy="27384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B5D5E54-E06B-477B-AE1A-0831167D165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C80A78-0DAD-4476-9244-FA9785F40615}" type="datetimeFigureOut">
              <a:rPr lang="en-US" smtClean="0"/>
              <a:pPr/>
              <a:t>8/26/2020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5D5E54-E06B-477B-AE1A-0831167D16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Box 21"/>
          <p:cNvSpPr txBox="1">
            <a:spLocks noChangeArrowheads="1"/>
          </p:cNvSpPr>
          <p:nvPr/>
        </p:nvSpPr>
        <p:spPr bwMode="auto">
          <a:xfrm>
            <a:off x="233346" y="1995686"/>
            <a:ext cx="8677308" cy="954107"/>
          </a:xfrm>
          <a:prstGeom prst="rect">
            <a:avLst/>
          </a:prstGeom>
          <a:noFill/>
          <a:ln w="9525">
            <a:noFill/>
            <a:miter lim="800000"/>
            <a:headEnd/>
            <a:tailEnd/>
          </a:ln>
        </p:spPr>
        <p:txBody>
          <a:bodyPr wrap="square">
            <a:spAutoFit/>
          </a:bodyPr>
          <a:lstStyle/>
          <a:p>
            <a:pPr algn="ctr"/>
            <a:r>
              <a:rPr lang="en-US" sz="2800" b="1" dirty="0">
                <a:solidFill>
                  <a:srgbClr val="C00000"/>
                </a:solidFill>
                <a:latin typeface="Myriad Pro" pitchFamily="34" charset="0"/>
                <a:ea typeface="FangSong" pitchFamily="49" charset="-122"/>
              </a:rPr>
              <a:t>INTRODUCTION </a:t>
            </a:r>
          </a:p>
          <a:p>
            <a:pPr algn="ctr"/>
            <a:r>
              <a:rPr lang="en-US" sz="2800" b="1" dirty="0">
                <a:solidFill>
                  <a:srgbClr val="C00000"/>
                </a:solidFill>
                <a:latin typeface="Myriad Pro" pitchFamily="34" charset="0"/>
                <a:ea typeface="FangSong" pitchFamily="49" charset="-122"/>
              </a:rPr>
              <a:t>TO SUPPLY CHAIN MANAGEMENT</a:t>
            </a:r>
          </a:p>
        </p:txBody>
      </p:sp>
      <p:sp>
        <p:nvSpPr>
          <p:cNvPr id="2" name="TextBox 1"/>
          <p:cNvSpPr txBox="1"/>
          <p:nvPr/>
        </p:nvSpPr>
        <p:spPr>
          <a:xfrm>
            <a:off x="4245626" y="4083918"/>
            <a:ext cx="652744" cy="369332"/>
          </a:xfrm>
          <a:prstGeom prst="rect">
            <a:avLst/>
          </a:prstGeom>
          <a:noFill/>
        </p:spPr>
        <p:txBody>
          <a:bodyPr wrap="none" rtlCol="0">
            <a:spAutoFit/>
          </a:bodyPr>
          <a:lstStyle/>
          <a:p>
            <a:pPr algn="ctr"/>
            <a:r>
              <a:rPr lang="en-US" dirty="0">
                <a:solidFill>
                  <a:srgbClr val="C00000"/>
                </a:solidFill>
              </a:rPr>
              <a:t>2020</a:t>
            </a:r>
          </a:p>
        </p:txBody>
      </p:sp>
      <p:pic>
        <p:nvPicPr>
          <p:cNvPr id="1026" name="Picture 2" descr="https://www.itm.edu/wp-content/uploads/2016/08/logo.png">
            <a:extLst>
              <a:ext uri="{FF2B5EF4-FFF2-40B4-BE49-F238E27FC236}">
                <a16:creationId xmlns:a16="http://schemas.microsoft.com/office/drawing/2014/main" id="{D65EAABF-B15D-4C9B-85DA-206380E1F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7" y="399030"/>
            <a:ext cx="2828925"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323528" y="914400"/>
            <a:ext cx="8229600" cy="748859"/>
          </a:xfrm>
          <a:prstGeom prst="rect">
            <a:avLst/>
          </a:prstGeom>
          <a:noFill/>
        </p:spPr>
        <p:txBody>
          <a:bodyPr>
            <a:spAutoFit/>
          </a:bodyPr>
          <a:lstStyle/>
          <a:p>
            <a:pPr marL="285750" indent="-285750" algn="just"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algn="just" fontAlgn="auto">
              <a:lnSpc>
                <a:spcPct val="120000"/>
              </a:lnSpc>
              <a:spcBef>
                <a:spcPts val="1000"/>
              </a:spcBef>
              <a:spcAft>
                <a:spcPts val="0"/>
              </a:spcAft>
              <a:buClr>
                <a:srgbClr val="C00000"/>
              </a:buClr>
              <a:buFont typeface="Wingdings" pitchFamily="2" charset="2"/>
              <a:buChar char="§"/>
              <a:defRPr/>
            </a:pPr>
            <a:endParaRPr lang="en-GB"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484817" cy="353943"/>
          </a:xfrm>
          <a:prstGeom prst="rect">
            <a:avLst/>
          </a:prstGeom>
          <a:noFill/>
        </p:spPr>
        <p:txBody>
          <a:bodyPr wrap="none" rtlCol="0">
            <a:spAutoFit/>
          </a:bodyPr>
          <a:lstStyle/>
          <a:p>
            <a:r>
              <a:rPr lang="en-IN" sz="1700" b="1" dirty="0">
                <a:solidFill>
                  <a:srgbClr val="C00000"/>
                </a:solidFill>
                <a:latin typeface="Myriad Pro" pitchFamily="34" charset="0"/>
              </a:rPr>
              <a:t>WHAT IS SUPPLY CHAIN MANAGEMENT ?</a:t>
            </a:r>
          </a:p>
        </p:txBody>
      </p:sp>
      <p:pic>
        <p:nvPicPr>
          <p:cNvPr id="7" name="Picture 6">
            <a:extLst>
              <a:ext uri="{FF2B5EF4-FFF2-40B4-BE49-F238E27FC236}">
                <a16:creationId xmlns:a16="http://schemas.microsoft.com/office/drawing/2014/main" id="{504407FE-9D98-4459-8BEC-47B980FCDC01}"/>
              </a:ext>
            </a:extLst>
          </p:cNvPr>
          <p:cNvPicPr>
            <a:picLocks noChangeAspect="1"/>
          </p:cNvPicPr>
          <p:nvPr/>
        </p:nvPicPr>
        <p:blipFill>
          <a:blip r:embed="rId2"/>
          <a:stretch>
            <a:fillRect/>
          </a:stretch>
        </p:blipFill>
        <p:spPr>
          <a:xfrm>
            <a:off x="755577" y="771550"/>
            <a:ext cx="7560840" cy="4110289"/>
          </a:xfrm>
          <a:prstGeom prst="rect">
            <a:avLst/>
          </a:prstGeom>
        </p:spPr>
      </p:pic>
    </p:spTree>
    <p:extLst>
      <p:ext uri="{BB962C8B-B14F-4D97-AF65-F5344CB8AC3E}">
        <p14:creationId xmlns:p14="http://schemas.microsoft.com/office/powerpoint/2010/main" val="302515221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085058" cy="353943"/>
          </a:xfrm>
          <a:prstGeom prst="rect">
            <a:avLst/>
          </a:prstGeom>
          <a:noFill/>
        </p:spPr>
        <p:txBody>
          <a:bodyPr wrap="none" rtlCol="0">
            <a:spAutoFit/>
          </a:bodyPr>
          <a:lstStyle/>
          <a:p>
            <a:r>
              <a:rPr lang="en-US" sz="1700" b="1" dirty="0">
                <a:solidFill>
                  <a:srgbClr val="C00000"/>
                </a:solidFill>
                <a:latin typeface="Myriad Pro" pitchFamily="34" charset="0"/>
              </a:rPr>
              <a:t>WHAT SCM DOES?</a:t>
            </a:r>
          </a:p>
        </p:txBody>
      </p:sp>
      <p:sp>
        <p:nvSpPr>
          <p:cNvPr id="16" name="Rectangle 7"/>
          <p:cNvSpPr>
            <a:spLocks noChangeArrowheads="1"/>
          </p:cNvSpPr>
          <p:nvPr/>
        </p:nvSpPr>
        <p:spPr bwMode="auto">
          <a:xfrm>
            <a:off x="251520" y="910695"/>
            <a:ext cx="8892480" cy="261058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MANAGES THREE FLOWS</a:t>
            </a:r>
          </a:p>
          <a:p>
            <a:pPr marL="285750" indent="-285750">
              <a:lnSpc>
                <a:spcPct val="200000"/>
              </a:lnSpc>
              <a:buClr>
                <a:srgbClr val="C00000"/>
              </a:buClr>
              <a:buFont typeface="Courier New" panose="02070309020205020404" pitchFamily="49" charset="0"/>
              <a:buChar char="o"/>
            </a:pPr>
            <a:r>
              <a:rPr lang="en-IN" sz="1400" dirty="0">
                <a:latin typeface="Myriad Pro"/>
              </a:rPr>
              <a:t>INVENTORY, INFORMATION AND CASH</a:t>
            </a:r>
          </a:p>
          <a:p>
            <a:pPr marL="285750" indent="-285750">
              <a:lnSpc>
                <a:spcPct val="200000"/>
              </a:lnSpc>
              <a:buClr>
                <a:srgbClr val="C00000"/>
              </a:buClr>
              <a:buFont typeface="Wingdings" pitchFamily="2" charset="2"/>
              <a:buChar char="§"/>
            </a:pPr>
            <a:r>
              <a:rPr lang="en-IN" sz="1400" dirty="0">
                <a:latin typeface="Myriad Pro"/>
              </a:rPr>
              <a:t>MANAGES FOUR CYCLES</a:t>
            </a:r>
          </a:p>
          <a:p>
            <a:pPr marL="285750" indent="-285750">
              <a:lnSpc>
                <a:spcPct val="200000"/>
              </a:lnSpc>
              <a:buClr>
                <a:srgbClr val="C00000"/>
              </a:buClr>
              <a:buFont typeface="Courier New" panose="02070309020205020404" pitchFamily="49" charset="0"/>
              <a:buChar char="o"/>
            </a:pPr>
            <a:r>
              <a:rPr lang="en-IN" sz="1400" dirty="0">
                <a:latin typeface="Myriad Pro"/>
              </a:rPr>
              <a:t>PROCUREMENT, MANUFACTURING, REPLENISHMENT AND ORDER FULFILLMENT</a:t>
            </a:r>
          </a:p>
          <a:p>
            <a:pPr marL="285750" indent="-285750">
              <a:lnSpc>
                <a:spcPct val="200000"/>
              </a:lnSpc>
              <a:buClr>
                <a:srgbClr val="C00000"/>
              </a:buClr>
              <a:buFont typeface="Wingdings" pitchFamily="2" charset="2"/>
              <a:buChar char="§"/>
            </a:pPr>
            <a:r>
              <a:rPr lang="en-IN" sz="1400" dirty="0">
                <a:latin typeface="Myriad Pro"/>
              </a:rPr>
              <a:t>ALIGNS CAPABILITIES OF</a:t>
            </a:r>
          </a:p>
          <a:p>
            <a:pPr marL="285750" indent="-285750">
              <a:lnSpc>
                <a:spcPct val="200000"/>
              </a:lnSpc>
              <a:buClr>
                <a:srgbClr val="C00000"/>
              </a:buClr>
              <a:buFont typeface="Courier New" panose="02070309020205020404" pitchFamily="49" charset="0"/>
              <a:buChar char="o"/>
            </a:pPr>
            <a:r>
              <a:rPr lang="en-IN" sz="1400" dirty="0">
                <a:latin typeface="Myriad Pro"/>
              </a:rPr>
              <a:t>SUPPLIERS AND SERVICE PROVIDERS</a:t>
            </a:r>
            <a:endParaRPr lang="en-US" sz="1400" dirty="0">
              <a:latin typeface="Myriad Pro"/>
            </a:endParaRPr>
          </a:p>
        </p:txBody>
      </p:sp>
    </p:spTree>
    <p:extLst>
      <p:ext uri="{BB962C8B-B14F-4D97-AF65-F5344CB8AC3E}">
        <p14:creationId xmlns:p14="http://schemas.microsoft.com/office/powerpoint/2010/main" val="2008243964"/>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232582" cy="353943"/>
          </a:xfrm>
          <a:prstGeom prst="rect">
            <a:avLst/>
          </a:prstGeom>
          <a:noFill/>
        </p:spPr>
        <p:txBody>
          <a:bodyPr wrap="none" rtlCol="0">
            <a:spAutoFit/>
          </a:bodyPr>
          <a:lstStyle/>
          <a:p>
            <a:r>
              <a:rPr lang="en-US" sz="1700" b="1" dirty="0">
                <a:solidFill>
                  <a:srgbClr val="C00000"/>
                </a:solidFill>
                <a:latin typeface="Myriad Pro" pitchFamily="34" charset="0"/>
              </a:rPr>
              <a:t>EXAMPLE </a:t>
            </a:r>
          </a:p>
        </p:txBody>
      </p:sp>
      <p:sp>
        <p:nvSpPr>
          <p:cNvPr id="16" name="Rectangle 7"/>
          <p:cNvSpPr>
            <a:spLocks noChangeArrowheads="1"/>
          </p:cNvSpPr>
          <p:nvPr/>
        </p:nvSpPr>
        <p:spPr bwMode="auto">
          <a:xfrm>
            <a:off x="140420" y="411510"/>
            <a:ext cx="5007644" cy="6023380"/>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300" dirty="0">
                <a:latin typeface="Myriad Pro"/>
              </a:rPr>
              <a:t>CUSTOMER WALKS…..WAL-MART TO PURCHASE…..SAY DETERGENT.</a:t>
            </a:r>
          </a:p>
          <a:p>
            <a:pPr marL="285750" indent="-285750">
              <a:lnSpc>
                <a:spcPct val="200000"/>
              </a:lnSpc>
              <a:buClr>
                <a:srgbClr val="C00000"/>
              </a:buClr>
              <a:buFont typeface="Wingdings" pitchFamily="2" charset="2"/>
              <a:buChar char="§"/>
            </a:pPr>
            <a:r>
              <a:rPr lang="en-IN" sz="1300" dirty="0">
                <a:latin typeface="Myriad Pro"/>
              </a:rPr>
              <a:t>SC BEGINS WITH THE NEED FOR DETERGENT.</a:t>
            </a:r>
          </a:p>
          <a:p>
            <a:pPr marL="285750" indent="-285750">
              <a:lnSpc>
                <a:spcPct val="200000"/>
              </a:lnSpc>
              <a:buClr>
                <a:srgbClr val="C00000"/>
              </a:buClr>
              <a:buFont typeface="Wingdings" pitchFamily="2" charset="2"/>
              <a:buChar char="§"/>
            </a:pPr>
            <a:r>
              <a:rPr lang="en-IN" sz="1300" dirty="0">
                <a:latin typeface="Myriad Pro"/>
              </a:rPr>
              <a:t>CUSTOMER VISITS WAL-MART.</a:t>
            </a:r>
          </a:p>
          <a:p>
            <a:pPr marL="285750" indent="-285750">
              <a:lnSpc>
                <a:spcPct val="200000"/>
              </a:lnSpc>
              <a:buClr>
                <a:srgbClr val="C00000"/>
              </a:buClr>
              <a:buFont typeface="Wingdings" pitchFamily="2" charset="2"/>
              <a:buChar char="§"/>
            </a:pPr>
            <a:r>
              <a:rPr lang="en-IN" sz="1300" dirty="0">
                <a:latin typeface="Myriad Pro"/>
              </a:rPr>
              <a:t>WAL-MART….INVENTORY….SUPPLIED FROM……WAREHOUSE…..USING TRUCKS OF A THIRD PARTY.</a:t>
            </a:r>
          </a:p>
          <a:p>
            <a:pPr marL="285750" indent="-285750">
              <a:lnSpc>
                <a:spcPct val="200000"/>
              </a:lnSpc>
              <a:buClr>
                <a:srgbClr val="C00000"/>
              </a:buClr>
              <a:buFont typeface="Wingdings" pitchFamily="2" charset="2"/>
              <a:buChar char="§"/>
            </a:pPr>
            <a:r>
              <a:rPr lang="en-IN" sz="1300" dirty="0">
                <a:latin typeface="Myriad Pro"/>
              </a:rPr>
              <a:t>THE DISTRIBUTOR…..STOCKED BY ….. MANUFACTURER       (SAY P &amp; G).</a:t>
            </a:r>
          </a:p>
          <a:p>
            <a:pPr marL="285750" indent="-285750">
              <a:lnSpc>
                <a:spcPct val="200000"/>
              </a:lnSpc>
              <a:buClr>
                <a:srgbClr val="C00000"/>
              </a:buClr>
              <a:buFont typeface="Wingdings" pitchFamily="2" charset="2"/>
              <a:buChar char="§"/>
            </a:pPr>
            <a:r>
              <a:rPr lang="en-IN" sz="1300" dirty="0">
                <a:latin typeface="Myriad Pro"/>
              </a:rPr>
              <a:t>P &amp; G MANUFACTURING PLANT RECEIVES RAW MATERIAL…..FROM A VARIETY OF SUPPLIERS…..WHO THEMSELVES ARE SUPPLIED BY LOWER TIER SUPPLIERS. </a:t>
            </a:r>
          </a:p>
          <a:p>
            <a:pPr marL="285750" indent="-285750">
              <a:lnSpc>
                <a:spcPct val="200000"/>
              </a:lnSpc>
              <a:buClr>
                <a:srgbClr val="C00000"/>
              </a:buClr>
              <a:buFont typeface="Wingdings" pitchFamily="2" charset="2"/>
              <a:buChar char="§"/>
            </a:pPr>
            <a:endParaRPr lang="en-IN" sz="13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pic>
        <p:nvPicPr>
          <p:cNvPr id="2" name="Picture 1">
            <a:extLst>
              <a:ext uri="{FF2B5EF4-FFF2-40B4-BE49-F238E27FC236}">
                <a16:creationId xmlns:a16="http://schemas.microsoft.com/office/drawing/2014/main" id="{01DACBE5-2053-4041-AF62-3E4FA39500BD}"/>
              </a:ext>
            </a:extLst>
          </p:cNvPr>
          <p:cNvPicPr>
            <a:picLocks noChangeAspect="1"/>
          </p:cNvPicPr>
          <p:nvPr/>
        </p:nvPicPr>
        <p:blipFill>
          <a:blip r:embed="rId3"/>
          <a:stretch>
            <a:fillRect/>
          </a:stretch>
        </p:blipFill>
        <p:spPr>
          <a:xfrm>
            <a:off x="5364088" y="666750"/>
            <a:ext cx="3639492" cy="4137248"/>
          </a:xfrm>
          <a:prstGeom prst="rect">
            <a:avLst/>
          </a:prstGeom>
        </p:spPr>
      </p:pic>
    </p:spTree>
    <p:extLst>
      <p:ext uri="{BB962C8B-B14F-4D97-AF65-F5344CB8AC3E}">
        <p14:creationId xmlns:p14="http://schemas.microsoft.com/office/powerpoint/2010/main" val="214062712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720920" cy="353943"/>
          </a:xfrm>
          <a:prstGeom prst="rect">
            <a:avLst/>
          </a:prstGeom>
          <a:noFill/>
        </p:spPr>
        <p:txBody>
          <a:bodyPr wrap="none" rtlCol="0">
            <a:spAutoFit/>
          </a:bodyPr>
          <a:lstStyle/>
          <a:p>
            <a:r>
              <a:rPr lang="en-US" sz="1700" b="1" dirty="0">
                <a:solidFill>
                  <a:srgbClr val="C00000"/>
                </a:solidFill>
                <a:latin typeface="Myriad Pro" pitchFamily="34" charset="0"/>
              </a:rPr>
              <a:t>SUPPLY CHAIN</a:t>
            </a:r>
          </a:p>
        </p:txBody>
      </p:sp>
      <p:pic>
        <p:nvPicPr>
          <p:cNvPr id="5" name="Content Placeholder 3">
            <a:extLst>
              <a:ext uri="{FF2B5EF4-FFF2-40B4-BE49-F238E27FC236}">
                <a16:creationId xmlns:a16="http://schemas.microsoft.com/office/drawing/2014/main" id="{E8E0AB60-9FB3-4D19-93F0-D96664DE2B57}"/>
              </a:ext>
            </a:extLst>
          </p:cNvPr>
          <p:cNvPicPr>
            <a:picLocks noChangeAspect="1"/>
          </p:cNvPicPr>
          <p:nvPr/>
        </p:nvPicPr>
        <p:blipFill>
          <a:blip r:embed="rId3"/>
          <a:stretch>
            <a:fillRect/>
          </a:stretch>
        </p:blipFill>
        <p:spPr>
          <a:xfrm>
            <a:off x="2011019" y="987574"/>
            <a:ext cx="5121962" cy="3625658"/>
          </a:xfrm>
          <a:prstGeom prst="rect">
            <a:avLst/>
          </a:prstGeom>
        </p:spPr>
      </p:pic>
    </p:spTree>
    <p:extLst>
      <p:ext uri="{BB962C8B-B14F-4D97-AF65-F5344CB8AC3E}">
        <p14:creationId xmlns:p14="http://schemas.microsoft.com/office/powerpoint/2010/main" val="32477764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720920" cy="353943"/>
          </a:xfrm>
          <a:prstGeom prst="rect">
            <a:avLst/>
          </a:prstGeom>
          <a:noFill/>
        </p:spPr>
        <p:txBody>
          <a:bodyPr wrap="none" rtlCol="0">
            <a:spAutoFit/>
          </a:bodyPr>
          <a:lstStyle/>
          <a:p>
            <a:r>
              <a:rPr lang="en-US" sz="1700" b="1" dirty="0">
                <a:solidFill>
                  <a:srgbClr val="C00000"/>
                </a:solidFill>
                <a:latin typeface="Myriad Pro" pitchFamily="34" charset="0"/>
              </a:rPr>
              <a:t>SUPPLY CHAIN</a:t>
            </a:r>
          </a:p>
        </p:txBody>
      </p:sp>
      <p:sp>
        <p:nvSpPr>
          <p:cNvPr id="16" name="Rectangle 7"/>
          <p:cNvSpPr>
            <a:spLocks noChangeArrowheads="1"/>
          </p:cNvSpPr>
          <p:nvPr/>
        </p:nvSpPr>
        <p:spPr bwMode="auto">
          <a:xfrm>
            <a:off x="251520" y="910695"/>
            <a:ext cx="8064896" cy="1317925"/>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THE CUSTOMER IS AN INTEGRAL PART OF THE SUPPLY CHAIN. IN FACT THE PRIMARY PURPOSE OF ANY SUPPLY CHAIN IS TO SATISFY CUSTOMER NEEDS AND IN THE PROCESS GENERATE PROFIT FOR ITSELF.</a:t>
            </a:r>
          </a:p>
        </p:txBody>
      </p:sp>
      <p:pic>
        <p:nvPicPr>
          <p:cNvPr id="2" name="Picture 1">
            <a:extLst>
              <a:ext uri="{FF2B5EF4-FFF2-40B4-BE49-F238E27FC236}">
                <a16:creationId xmlns:a16="http://schemas.microsoft.com/office/drawing/2014/main" id="{01202822-08AA-42C2-8119-2B740F8E3789}"/>
              </a:ext>
            </a:extLst>
          </p:cNvPr>
          <p:cNvPicPr>
            <a:picLocks noChangeAspect="1"/>
          </p:cNvPicPr>
          <p:nvPr/>
        </p:nvPicPr>
        <p:blipFill>
          <a:blip r:embed="rId3"/>
          <a:stretch>
            <a:fillRect/>
          </a:stretch>
        </p:blipFill>
        <p:spPr>
          <a:xfrm>
            <a:off x="2771800" y="2222920"/>
            <a:ext cx="3672408" cy="2653085"/>
          </a:xfrm>
          <a:prstGeom prst="rect">
            <a:avLst/>
          </a:prstGeom>
        </p:spPr>
      </p:pic>
    </p:spTree>
    <p:extLst>
      <p:ext uri="{BB962C8B-B14F-4D97-AF65-F5344CB8AC3E}">
        <p14:creationId xmlns:p14="http://schemas.microsoft.com/office/powerpoint/2010/main" val="329855151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622128" cy="353943"/>
          </a:xfrm>
          <a:prstGeom prst="rect">
            <a:avLst/>
          </a:prstGeom>
          <a:noFill/>
        </p:spPr>
        <p:txBody>
          <a:bodyPr wrap="none" rtlCol="0">
            <a:spAutoFit/>
          </a:bodyPr>
          <a:lstStyle/>
          <a:p>
            <a:r>
              <a:rPr lang="en-US" sz="1700" b="1" dirty="0">
                <a:solidFill>
                  <a:srgbClr val="C00000"/>
                </a:solidFill>
                <a:latin typeface="Myriad Pro" pitchFamily="34" charset="0"/>
              </a:rPr>
              <a:t>SUPPLY CHAIN STAGES </a:t>
            </a:r>
          </a:p>
        </p:txBody>
      </p:sp>
      <p:sp>
        <p:nvSpPr>
          <p:cNvPr id="16" name="Rectangle 7"/>
          <p:cNvSpPr>
            <a:spLocks noChangeArrowheads="1"/>
          </p:cNvSpPr>
          <p:nvPr/>
        </p:nvSpPr>
        <p:spPr bwMode="auto">
          <a:xfrm>
            <a:off x="251520" y="910695"/>
            <a:ext cx="8892480" cy="3903248"/>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A TYPICAL SUPPLY CHAIN MAY INVOLVE A VARIETY OF STAGES. THESE STAGES INCLUDE : </a:t>
            </a:r>
          </a:p>
          <a:p>
            <a:pPr marL="285750" indent="-285750">
              <a:lnSpc>
                <a:spcPct val="200000"/>
              </a:lnSpc>
              <a:buClr>
                <a:srgbClr val="C00000"/>
              </a:buClr>
              <a:buFont typeface="Courier New" panose="02070309020205020404" pitchFamily="49" charset="0"/>
              <a:buChar char="o"/>
            </a:pPr>
            <a:r>
              <a:rPr lang="en-IN" sz="1400" dirty="0">
                <a:latin typeface="Myriad Pro"/>
              </a:rPr>
              <a:t>CUSTOMERS</a:t>
            </a:r>
          </a:p>
          <a:p>
            <a:pPr marL="285750" indent="-285750">
              <a:lnSpc>
                <a:spcPct val="200000"/>
              </a:lnSpc>
              <a:buClr>
                <a:srgbClr val="C00000"/>
              </a:buClr>
              <a:buFont typeface="Courier New" panose="02070309020205020404" pitchFamily="49" charset="0"/>
              <a:buChar char="o"/>
            </a:pPr>
            <a:r>
              <a:rPr lang="en-IN" sz="1400" dirty="0">
                <a:latin typeface="Myriad Pro"/>
              </a:rPr>
              <a:t> RETAILERS </a:t>
            </a:r>
          </a:p>
          <a:p>
            <a:pPr marL="285750" indent="-285750">
              <a:lnSpc>
                <a:spcPct val="200000"/>
              </a:lnSpc>
              <a:buClr>
                <a:srgbClr val="C00000"/>
              </a:buClr>
              <a:buFont typeface="Courier New" panose="02070309020205020404" pitchFamily="49" charset="0"/>
              <a:buChar char="o"/>
            </a:pPr>
            <a:r>
              <a:rPr lang="en-IN" sz="1400" dirty="0">
                <a:latin typeface="Myriad Pro"/>
              </a:rPr>
              <a:t>WHOLESALERS/DISTRIBUTORS </a:t>
            </a:r>
          </a:p>
          <a:p>
            <a:pPr marL="285750" indent="-285750">
              <a:lnSpc>
                <a:spcPct val="200000"/>
              </a:lnSpc>
              <a:buClr>
                <a:srgbClr val="C00000"/>
              </a:buClr>
              <a:buFont typeface="Courier New" panose="02070309020205020404" pitchFamily="49" charset="0"/>
              <a:buChar char="o"/>
            </a:pPr>
            <a:r>
              <a:rPr lang="en-IN" sz="1400" dirty="0">
                <a:latin typeface="Myriad Pro"/>
              </a:rPr>
              <a:t>MANUFACTURERS</a:t>
            </a:r>
          </a:p>
          <a:p>
            <a:pPr marL="285750" indent="-285750">
              <a:lnSpc>
                <a:spcPct val="200000"/>
              </a:lnSpc>
              <a:buClr>
                <a:srgbClr val="C00000"/>
              </a:buClr>
              <a:buFont typeface="Courier New" panose="02070309020205020404" pitchFamily="49" charset="0"/>
              <a:buChar char="o"/>
            </a:pPr>
            <a:r>
              <a:rPr lang="en-IN" sz="1400" dirty="0">
                <a:latin typeface="Myriad Pro"/>
              </a:rPr>
              <a:t>SUPPLIERS</a:t>
            </a:r>
          </a:p>
          <a:p>
            <a:pPr marL="285750" indent="-285750">
              <a:lnSpc>
                <a:spcPct val="200000"/>
              </a:lnSpc>
              <a:buClr>
                <a:srgbClr val="C00000"/>
              </a:buClr>
              <a:buFont typeface="Wingdings" pitchFamily="2" charset="2"/>
              <a:buChar char="§"/>
            </a:pPr>
            <a:r>
              <a:rPr lang="en-IN" sz="1400" dirty="0">
                <a:latin typeface="Myriad Pro"/>
              </a:rPr>
              <a:t>EACH STAGE IN A SUPPLY CHAIN IS CONNECTED THROUGH THE FLOW OF PRODUCTS, INFORMATION AND FUNDS WHICH OFTEN OCCUR IN BOTH DIRECTIONS.</a:t>
            </a:r>
          </a:p>
          <a:p>
            <a:pPr marL="285750" indent="-285750">
              <a:lnSpc>
                <a:spcPct val="200000"/>
              </a:lnSpc>
              <a:buClr>
                <a:srgbClr val="C00000"/>
              </a:buClr>
              <a:buFont typeface="Wingdings" pitchFamily="2" charset="2"/>
              <a:buChar char="§"/>
            </a:pPr>
            <a:endParaRPr lang="en-IN" sz="1400" b="1" dirty="0">
              <a:latin typeface="Myriad Pro"/>
            </a:endParaRPr>
          </a:p>
        </p:txBody>
      </p:sp>
    </p:spTree>
    <p:extLst>
      <p:ext uri="{BB962C8B-B14F-4D97-AF65-F5344CB8AC3E}">
        <p14:creationId xmlns:p14="http://schemas.microsoft.com/office/powerpoint/2010/main" val="43590356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527953" cy="353943"/>
          </a:xfrm>
          <a:prstGeom prst="rect">
            <a:avLst/>
          </a:prstGeom>
          <a:noFill/>
        </p:spPr>
        <p:txBody>
          <a:bodyPr wrap="none" rtlCol="0">
            <a:spAutoFit/>
          </a:bodyPr>
          <a:lstStyle/>
          <a:p>
            <a:r>
              <a:rPr lang="en-US" sz="1700" b="1" dirty="0">
                <a:solidFill>
                  <a:srgbClr val="C00000"/>
                </a:solidFill>
                <a:latin typeface="Myriad Pro" pitchFamily="34" charset="0"/>
              </a:rPr>
              <a:t>SUPPLY CHAIN PROCESS CYCLES</a:t>
            </a:r>
          </a:p>
        </p:txBody>
      </p:sp>
      <p:sp>
        <p:nvSpPr>
          <p:cNvPr id="16" name="Rectangle 7"/>
          <p:cNvSpPr>
            <a:spLocks noChangeArrowheads="1"/>
          </p:cNvSpPr>
          <p:nvPr/>
        </p:nvSpPr>
        <p:spPr bwMode="auto">
          <a:xfrm>
            <a:off x="251520" y="910695"/>
            <a:ext cx="8892480" cy="1748812"/>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FOUR CLEARLY DEFINED PROCESS CYCLES IN SC FROM DOWNSTREAM TO UPSTREAM.</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EACH PERFORMED AT THE INTERFACE BETWEEN TWO SUCCESSIVE STAGES OF THE SUPPLY CHAIN.</a:t>
            </a:r>
          </a:p>
          <a:p>
            <a:pPr marL="285750" indent="-285750">
              <a:lnSpc>
                <a:spcPct val="200000"/>
              </a:lnSpc>
              <a:buClr>
                <a:srgbClr val="C00000"/>
              </a:buClr>
              <a:buFont typeface="Wingdings" pitchFamily="2" charset="2"/>
              <a:buChar char="§"/>
            </a:pPr>
            <a:endParaRPr lang="en-IN" sz="1400" dirty="0">
              <a:latin typeface="Myriad Pro"/>
            </a:endParaRPr>
          </a:p>
        </p:txBody>
      </p:sp>
    </p:spTree>
    <p:extLst>
      <p:ext uri="{BB962C8B-B14F-4D97-AF65-F5344CB8AC3E}">
        <p14:creationId xmlns:p14="http://schemas.microsoft.com/office/powerpoint/2010/main" val="28260403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579313" cy="353943"/>
          </a:xfrm>
          <a:prstGeom prst="rect">
            <a:avLst/>
          </a:prstGeom>
          <a:noFill/>
        </p:spPr>
        <p:txBody>
          <a:bodyPr wrap="none" rtlCol="0">
            <a:spAutoFit/>
          </a:bodyPr>
          <a:lstStyle/>
          <a:p>
            <a:r>
              <a:rPr lang="en-IN" sz="1700" b="1" dirty="0">
                <a:solidFill>
                  <a:srgbClr val="C00000"/>
                </a:solidFill>
                <a:latin typeface="Myriad Pro" pitchFamily="34" charset="0"/>
              </a:rPr>
              <a:t>CYCLE VIEW OF A SUPPLY CHAIN</a:t>
            </a:r>
            <a:endParaRPr lang="en-US" sz="1700" b="1" dirty="0">
              <a:solidFill>
                <a:srgbClr val="C00000"/>
              </a:solidFill>
              <a:latin typeface="Myriad Pro" pitchFamily="34" charset="0"/>
            </a:endParaRPr>
          </a:p>
        </p:txBody>
      </p:sp>
      <p:pic>
        <p:nvPicPr>
          <p:cNvPr id="5" name="Picture 4">
            <a:extLst>
              <a:ext uri="{FF2B5EF4-FFF2-40B4-BE49-F238E27FC236}">
                <a16:creationId xmlns:a16="http://schemas.microsoft.com/office/drawing/2014/main" id="{61830AB0-F5A6-4BE9-864A-9A41B78A8801}"/>
              </a:ext>
            </a:extLst>
          </p:cNvPr>
          <p:cNvPicPr>
            <a:picLocks noChangeAspect="1"/>
          </p:cNvPicPr>
          <p:nvPr/>
        </p:nvPicPr>
        <p:blipFill>
          <a:blip r:embed="rId3"/>
          <a:stretch>
            <a:fillRect/>
          </a:stretch>
        </p:blipFill>
        <p:spPr>
          <a:xfrm>
            <a:off x="3275856" y="1357738"/>
            <a:ext cx="4728675" cy="3687552"/>
          </a:xfrm>
          <a:prstGeom prst="rect">
            <a:avLst/>
          </a:prstGeom>
        </p:spPr>
      </p:pic>
      <p:pic>
        <p:nvPicPr>
          <p:cNvPr id="6" name="Picture 5">
            <a:extLst>
              <a:ext uri="{FF2B5EF4-FFF2-40B4-BE49-F238E27FC236}">
                <a16:creationId xmlns:a16="http://schemas.microsoft.com/office/drawing/2014/main" id="{60345683-6A0B-4919-B913-5034279F1D3A}"/>
              </a:ext>
            </a:extLst>
          </p:cNvPr>
          <p:cNvPicPr>
            <a:picLocks noChangeAspect="1"/>
          </p:cNvPicPr>
          <p:nvPr/>
        </p:nvPicPr>
        <p:blipFill>
          <a:blip r:embed="rId4"/>
          <a:stretch>
            <a:fillRect/>
          </a:stretch>
        </p:blipFill>
        <p:spPr>
          <a:xfrm>
            <a:off x="1043608" y="1635646"/>
            <a:ext cx="4159374" cy="3701395"/>
          </a:xfrm>
          <a:prstGeom prst="rect">
            <a:avLst/>
          </a:prstGeom>
        </p:spPr>
      </p:pic>
      <p:sp>
        <p:nvSpPr>
          <p:cNvPr id="2" name="Rectangle 1">
            <a:extLst>
              <a:ext uri="{FF2B5EF4-FFF2-40B4-BE49-F238E27FC236}">
                <a16:creationId xmlns:a16="http://schemas.microsoft.com/office/drawing/2014/main" id="{AF5A24EC-8D32-4340-9CA9-A92AC3DD086B}"/>
              </a:ext>
            </a:extLst>
          </p:cNvPr>
          <p:cNvSpPr/>
          <p:nvPr/>
        </p:nvSpPr>
        <p:spPr>
          <a:xfrm>
            <a:off x="467544" y="771551"/>
            <a:ext cx="7848872" cy="553998"/>
          </a:xfrm>
          <a:prstGeom prst="rect">
            <a:avLst/>
          </a:prstGeom>
        </p:spPr>
        <p:txBody>
          <a:bodyPr wrap="square">
            <a:spAutoFit/>
          </a:bodyPr>
          <a:lstStyle/>
          <a:p>
            <a:r>
              <a:rPr lang="en-IN" sz="1500" dirty="0">
                <a:latin typeface="Myriad Pro"/>
              </a:rPr>
              <a:t>THE FIVE STAGES OF A SUPPLY CHAIN CAN BE BROKEN DOWN INTO FOUR PROCESS CYCLES.</a:t>
            </a:r>
          </a:p>
        </p:txBody>
      </p:sp>
    </p:spTree>
    <p:extLst>
      <p:ext uri="{BB962C8B-B14F-4D97-AF65-F5344CB8AC3E}">
        <p14:creationId xmlns:p14="http://schemas.microsoft.com/office/powerpoint/2010/main" val="216697054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4599657" cy="353943"/>
          </a:xfrm>
          <a:prstGeom prst="rect">
            <a:avLst/>
          </a:prstGeom>
          <a:noFill/>
        </p:spPr>
        <p:txBody>
          <a:bodyPr wrap="square" rtlCol="0">
            <a:spAutoFit/>
          </a:bodyPr>
          <a:lstStyle/>
          <a:p>
            <a:r>
              <a:rPr lang="en-IN" sz="1700" b="1" dirty="0">
                <a:solidFill>
                  <a:srgbClr val="C00000"/>
                </a:solidFill>
                <a:latin typeface="Myriad Pro" pitchFamily="34" charset="0"/>
              </a:rPr>
              <a:t>CYCLE VIEW OF A SUPPLY CHAIN</a:t>
            </a:r>
            <a:endParaRPr lang="en-US" sz="1700" b="1" dirty="0">
              <a:solidFill>
                <a:srgbClr val="C00000"/>
              </a:solidFill>
              <a:latin typeface="Myriad Pro" pitchFamily="34" charset="0"/>
            </a:endParaRPr>
          </a:p>
        </p:txBody>
      </p:sp>
      <p:sp>
        <p:nvSpPr>
          <p:cNvPr id="16" name="Rectangle 7"/>
          <p:cNvSpPr>
            <a:spLocks noChangeArrowheads="1"/>
          </p:cNvSpPr>
          <p:nvPr/>
        </p:nvSpPr>
        <p:spPr bwMode="auto">
          <a:xfrm>
            <a:off x="251520" y="910695"/>
            <a:ext cx="8892480" cy="3561168"/>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500" dirty="0">
                <a:latin typeface="Myriad Pro"/>
              </a:rPr>
              <a:t>EACH CYCLE OCCURS AT THE INTERFACE BETWEEN TWO SUCCESSIVE STAGES OF THE SUPPLY CHAIN</a:t>
            </a:r>
          </a:p>
          <a:p>
            <a:pPr marL="285750" indent="-285750">
              <a:lnSpc>
                <a:spcPct val="200000"/>
              </a:lnSpc>
              <a:buClr>
                <a:srgbClr val="C00000"/>
              </a:buClr>
              <a:buFont typeface="Wingdings" pitchFamily="2" charset="2"/>
              <a:buChar char="§"/>
            </a:pPr>
            <a:r>
              <a:rPr lang="en-IN" sz="1500" dirty="0">
                <a:latin typeface="Myriad Pro"/>
              </a:rPr>
              <a:t>FOUR SUPPLY CHAIN PROCESS BETWEEN FIVE STAGES.</a:t>
            </a:r>
          </a:p>
          <a:p>
            <a:pPr marL="285750" indent="-285750">
              <a:lnSpc>
                <a:spcPct val="200000"/>
              </a:lnSpc>
              <a:buClr>
                <a:srgbClr val="C00000"/>
              </a:buClr>
              <a:buFont typeface="Wingdings" pitchFamily="2" charset="2"/>
              <a:buChar char="§"/>
            </a:pPr>
            <a:r>
              <a:rPr lang="en-IN" sz="1500" dirty="0">
                <a:latin typeface="Myriad Pro"/>
              </a:rPr>
              <a:t>IT DEFINES PROCESSES INVOLVED AND OWNERS. </a:t>
            </a:r>
          </a:p>
          <a:p>
            <a:pPr marL="285750" indent="-285750">
              <a:lnSpc>
                <a:spcPct val="200000"/>
              </a:lnSpc>
              <a:buClr>
                <a:srgbClr val="C00000"/>
              </a:buClr>
              <a:buFont typeface="Wingdings" pitchFamily="2" charset="2"/>
              <a:buChar char="§"/>
            </a:pPr>
            <a:r>
              <a:rPr lang="en-IN" sz="1500" dirty="0">
                <a:latin typeface="Myriad Pro"/>
              </a:rPr>
              <a:t>NOT EVERY SUPPLY CHAIN WILL HAVE ALL THE FOUR CYCLES CLEARLY SEPARATED.</a:t>
            </a:r>
          </a:p>
          <a:p>
            <a:pPr marL="285750" indent="-285750">
              <a:lnSpc>
                <a:spcPct val="200000"/>
              </a:lnSpc>
              <a:buClr>
                <a:srgbClr val="C00000"/>
              </a:buClr>
              <a:buFont typeface="Wingdings" pitchFamily="2" charset="2"/>
              <a:buChar char="§"/>
            </a:pPr>
            <a:r>
              <a:rPr lang="en-IN" sz="1500" dirty="0">
                <a:latin typeface="Myriad Pro"/>
              </a:rPr>
              <a:t>DELL SELLS DIRECTLY TO CUSTOMERS, THUS BYPASSING THE RETAILER AND DISTRIBUTORS.</a:t>
            </a:r>
          </a:p>
          <a:p>
            <a:pPr marL="285750" indent="-285750">
              <a:lnSpc>
                <a:spcPct val="200000"/>
              </a:lnSpc>
              <a:buClr>
                <a:srgbClr val="C00000"/>
              </a:buClr>
              <a:buFont typeface="Wingdings" pitchFamily="2" charset="2"/>
              <a:buChar char="§"/>
            </a:pPr>
            <a:endParaRPr lang="en-IN" sz="1400" b="1"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70249493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5843587" cy="353943"/>
          </a:xfrm>
          <a:prstGeom prst="rect">
            <a:avLst/>
          </a:prstGeom>
          <a:noFill/>
        </p:spPr>
        <p:txBody>
          <a:bodyPr wrap="none" rtlCol="0">
            <a:spAutoFit/>
          </a:bodyPr>
          <a:lstStyle/>
          <a:p>
            <a:r>
              <a:rPr lang="en-IN" sz="1700" b="1" dirty="0">
                <a:solidFill>
                  <a:srgbClr val="C00000"/>
                </a:solidFill>
                <a:latin typeface="Myriad Pro" pitchFamily="34" charset="0"/>
              </a:rPr>
              <a:t>SUB-PROCESS IN EACH SUPPLY CHAIN PROCESS CYCLE</a:t>
            </a:r>
            <a:endParaRPr lang="en-US" sz="1700" b="1" dirty="0">
              <a:solidFill>
                <a:srgbClr val="C00000"/>
              </a:solidFill>
              <a:latin typeface="Myriad Pro" pitchFamily="34" charset="0"/>
            </a:endParaRPr>
          </a:p>
        </p:txBody>
      </p:sp>
      <p:sp>
        <p:nvSpPr>
          <p:cNvPr id="16" name="Rectangle 7"/>
          <p:cNvSpPr>
            <a:spLocks noChangeArrowheads="1"/>
          </p:cNvSpPr>
          <p:nvPr/>
        </p:nvSpPr>
        <p:spPr bwMode="auto">
          <a:xfrm>
            <a:off x="251520" y="910695"/>
            <a:ext cx="8892480" cy="791179"/>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EACH CYCLE CONSISTS OF SIX SUB-PROCESSES</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grpSp>
        <p:nvGrpSpPr>
          <p:cNvPr id="5" name="Group 4">
            <a:extLst>
              <a:ext uri="{FF2B5EF4-FFF2-40B4-BE49-F238E27FC236}">
                <a16:creationId xmlns:a16="http://schemas.microsoft.com/office/drawing/2014/main" id="{4C937765-C2B3-42E6-8342-7BE441F1437B}"/>
              </a:ext>
            </a:extLst>
          </p:cNvPr>
          <p:cNvGrpSpPr/>
          <p:nvPr/>
        </p:nvGrpSpPr>
        <p:grpSpPr>
          <a:xfrm>
            <a:off x="1093740" y="1779662"/>
            <a:ext cx="6956520" cy="2519948"/>
            <a:chOff x="1262130" y="2423251"/>
            <a:chExt cx="6756175" cy="2656573"/>
          </a:xfrm>
        </p:grpSpPr>
        <p:sp>
          <p:nvSpPr>
            <p:cNvPr id="6" name="Rounded Rectangle 3">
              <a:extLst>
                <a:ext uri="{FF2B5EF4-FFF2-40B4-BE49-F238E27FC236}">
                  <a16:creationId xmlns:a16="http://schemas.microsoft.com/office/drawing/2014/main" id="{FB730CF7-5D5E-4019-9619-44FD3949C1F4}"/>
                </a:ext>
              </a:extLst>
            </p:cNvPr>
            <p:cNvSpPr/>
            <p:nvPr/>
          </p:nvSpPr>
          <p:spPr>
            <a:xfrm>
              <a:off x="1328383" y="2423252"/>
              <a:ext cx="2818614" cy="65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MARKETS PRODUCTS </a:t>
              </a:r>
            </a:p>
          </p:txBody>
        </p:sp>
        <p:sp>
          <p:nvSpPr>
            <p:cNvPr id="7" name="Rounded Rectangle 4">
              <a:extLst>
                <a:ext uri="{FF2B5EF4-FFF2-40B4-BE49-F238E27FC236}">
                  <a16:creationId xmlns:a16="http://schemas.microsoft.com/office/drawing/2014/main" id="{47B533FE-63CC-4B9B-9467-2E0E6BCE1B89}"/>
                </a:ext>
              </a:extLst>
            </p:cNvPr>
            <p:cNvSpPr/>
            <p:nvPr/>
          </p:nvSpPr>
          <p:spPr>
            <a:xfrm>
              <a:off x="1262130" y="3519107"/>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STAGE PLACE ORDER</a:t>
              </a:r>
            </a:p>
          </p:txBody>
        </p:sp>
        <p:sp>
          <p:nvSpPr>
            <p:cNvPr id="8" name="Rounded Rectangle 5">
              <a:extLst>
                <a:ext uri="{FF2B5EF4-FFF2-40B4-BE49-F238E27FC236}">
                  <a16:creationId xmlns:a16="http://schemas.microsoft.com/office/drawing/2014/main" id="{85F9925D-0434-448F-AF3F-59C212982BDF}"/>
                </a:ext>
              </a:extLst>
            </p:cNvPr>
            <p:cNvSpPr/>
            <p:nvPr/>
          </p:nvSpPr>
          <p:spPr>
            <a:xfrm>
              <a:off x="1262130" y="4538911"/>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RECEIVES ORDER</a:t>
              </a:r>
            </a:p>
          </p:txBody>
        </p:sp>
        <p:sp>
          <p:nvSpPr>
            <p:cNvPr id="9" name="Rounded Rectangle 6">
              <a:extLst>
                <a:ext uri="{FF2B5EF4-FFF2-40B4-BE49-F238E27FC236}">
                  <a16:creationId xmlns:a16="http://schemas.microsoft.com/office/drawing/2014/main" id="{6E473128-8CA8-4AD6-B14F-24B662C50137}"/>
                </a:ext>
              </a:extLst>
            </p:cNvPr>
            <p:cNvSpPr/>
            <p:nvPr/>
          </p:nvSpPr>
          <p:spPr>
            <a:xfrm>
              <a:off x="5116635" y="4527370"/>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STAGE SUPPLIES ORDER</a:t>
              </a:r>
            </a:p>
          </p:txBody>
        </p:sp>
        <p:sp>
          <p:nvSpPr>
            <p:cNvPr id="10" name="Rounded Rectangle 7">
              <a:extLst>
                <a:ext uri="{FF2B5EF4-FFF2-40B4-BE49-F238E27FC236}">
                  <a16:creationId xmlns:a16="http://schemas.microsoft.com/office/drawing/2014/main" id="{50F7ADFA-A4E3-4C06-B6A8-CCBED72632EC}"/>
                </a:ext>
              </a:extLst>
            </p:cNvPr>
            <p:cNvSpPr/>
            <p:nvPr/>
          </p:nvSpPr>
          <p:spPr>
            <a:xfrm>
              <a:off x="5133438" y="3519104"/>
              <a:ext cx="2884867"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STAGE RECEIVES SUPPLY </a:t>
              </a:r>
            </a:p>
          </p:txBody>
        </p:sp>
        <p:sp>
          <p:nvSpPr>
            <p:cNvPr id="11" name="Rounded Rectangle 8">
              <a:extLst>
                <a:ext uri="{FF2B5EF4-FFF2-40B4-BE49-F238E27FC236}">
                  <a16:creationId xmlns:a16="http://schemas.microsoft.com/office/drawing/2014/main" id="{A1086079-EEC6-42F5-BFD0-6478D34B3644}"/>
                </a:ext>
              </a:extLst>
            </p:cNvPr>
            <p:cNvSpPr/>
            <p:nvPr/>
          </p:nvSpPr>
          <p:spPr>
            <a:xfrm>
              <a:off x="5199691" y="2423251"/>
              <a:ext cx="2818614" cy="65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BUYER RETURNS REVERSE FLOWS TO SUPPLIER OR THIRD PARTY </a:t>
              </a:r>
            </a:p>
          </p:txBody>
        </p:sp>
        <p:sp>
          <p:nvSpPr>
            <p:cNvPr id="12" name="Down Arrow 10">
              <a:extLst>
                <a:ext uri="{FF2B5EF4-FFF2-40B4-BE49-F238E27FC236}">
                  <a16:creationId xmlns:a16="http://schemas.microsoft.com/office/drawing/2014/main" id="{2C2571F9-4AA8-4F7A-A3CE-FC17C42593C9}"/>
                </a:ext>
              </a:extLst>
            </p:cNvPr>
            <p:cNvSpPr/>
            <p:nvPr/>
          </p:nvSpPr>
          <p:spPr>
            <a:xfrm>
              <a:off x="2504940" y="3078054"/>
              <a:ext cx="399245" cy="44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Down Arrow 11">
              <a:extLst>
                <a:ext uri="{FF2B5EF4-FFF2-40B4-BE49-F238E27FC236}">
                  <a16:creationId xmlns:a16="http://schemas.microsoft.com/office/drawing/2014/main" id="{508B7045-F9EF-462D-B1B2-849319238EF5}"/>
                </a:ext>
              </a:extLst>
            </p:cNvPr>
            <p:cNvSpPr/>
            <p:nvPr/>
          </p:nvSpPr>
          <p:spPr>
            <a:xfrm>
              <a:off x="2508763" y="4069056"/>
              <a:ext cx="399245" cy="477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Down Arrow 12">
              <a:extLst>
                <a:ext uri="{FF2B5EF4-FFF2-40B4-BE49-F238E27FC236}">
                  <a16:creationId xmlns:a16="http://schemas.microsoft.com/office/drawing/2014/main" id="{295E9AB2-3332-4008-AA82-594986612AE1}"/>
                </a:ext>
              </a:extLst>
            </p:cNvPr>
            <p:cNvSpPr/>
            <p:nvPr/>
          </p:nvSpPr>
          <p:spPr>
            <a:xfrm rot="10800000">
              <a:off x="6376247" y="4069054"/>
              <a:ext cx="399245" cy="458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Down Arrow 13">
              <a:extLst>
                <a:ext uri="{FF2B5EF4-FFF2-40B4-BE49-F238E27FC236}">
                  <a16:creationId xmlns:a16="http://schemas.microsoft.com/office/drawing/2014/main" id="{174712FD-0CD6-49F4-828A-E5DC0CE4189A}"/>
                </a:ext>
              </a:extLst>
            </p:cNvPr>
            <p:cNvSpPr/>
            <p:nvPr/>
          </p:nvSpPr>
          <p:spPr>
            <a:xfrm rot="10800000">
              <a:off x="6376247" y="3076435"/>
              <a:ext cx="399245" cy="44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ight Arrow 14">
              <a:extLst>
                <a:ext uri="{FF2B5EF4-FFF2-40B4-BE49-F238E27FC236}">
                  <a16:creationId xmlns:a16="http://schemas.microsoft.com/office/drawing/2014/main" id="{F4D3B57A-4C5F-4853-8F0D-21F0F34B1B0F}"/>
                </a:ext>
              </a:extLst>
            </p:cNvPr>
            <p:cNvSpPr/>
            <p:nvPr/>
          </p:nvSpPr>
          <p:spPr>
            <a:xfrm>
              <a:off x="4146997" y="4618178"/>
              <a:ext cx="969638" cy="359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56431601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dirty="0">
              <a:solidFill>
                <a:schemeClr val="bg1"/>
              </a:solidFill>
              <a:latin typeface="Myriad Pro" pitchFamily="34" charset="0"/>
            </a:endParaRPr>
          </a:p>
          <a:p>
            <a:endParaRPr lang="en-US" dirty="0">
              <a:latin typeface="Calibri" pitchFamily="34" charset="0"/>
            </a:endParaRPr>
          </a:p>
        </p:txBody>
      </p:sp>
      <p:sp>
        <p:nvSpPr>
          <p:cNvPr id="5" name="TextBox 4">
            <a:extLst>
              <a:ext uri="{FF2B5EF4-FFF2-40B4-BE49-F238E27FC236}">
                <a16:creationId xmlns:a16="http://schemas.microsoft.com/office/drawing/2014/main" id="{3DE42064-02B3-4872-9880-F05550C723CD}"/>
              </a:ext>
            </a:extLst>
          </p:cNvPr>
          <p:cNvSpPr txBox="1"/>
          <p:nvPr/>
        </p:nvSpPr>
        <p:spPr>
          <a:xfrm>
            <a:off x="223558" y="914519"/>
            <a:ext cx="7084746" cy="2703882"/>
          </a:xfrm>
          <a:prstGeom prst="rect">
            <a:avLst/>
          </a:prstGeom>
          <a:noFill/>
        </p:spPr>
        <p:txBody>
          <a:bodyPr wrap="square">
            <a:spAutoFit/>
          </a:bodyPr>
          <a:lstStyle/>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SUPPLY CHAIN CONCEPT</a:t>
            </a:r>
          </a:p>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 SUPPLY, SUPPLY CHAIN AND SUPPLY CHAIN MANAGEMENT</a:t>
            </a:r>
          </a:p>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 SUPPLY CHAIN ELEMENTS AND EXTENDED SUPPLY CHAIN</a:t>
            </a:r>
          </a:p>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 SUPPLY CHAIN LINKAGES AND INTEGRATION</a:t>
            </a:r>
          </a:p>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 SUPPLY CHAIN DECISIONS</a:t>
            </a:r>
          </a:p>
          <a:p>
            <a:pPr marL="285750" indent="-180000" algn="just" fontAlgn="auto">
              <a:lnSpc>
                <a:spcPct val="150000"/>
              </a:lnSpc>
              <a:spcBef>
                <a:spcPts val="900"/>
              </a:spcBef>
              <a:spcAft>
                <a:spcPts val="0"/>
              </a:spcAft>
              <a:buClr>
                <a:srgbClr val="C00000"/>
              </a:buClr>
              <a:buFont typeface="Wingdings" pitchFamily="2" charset="2"/>
              <a:buChar char="§"/>
              <a:defRPr/>
            </a:pPr>
            <a:r>
              <a:rPr lang="en-IN" sz="1500" dirty="0">
                <a:latin typeface="Myriad Pro" pitchFamily="34" charset="0"/>
              </a:rPr>
              <a:t> SUPPLY CHAIN CHALLENGES</a:t>
            </a:r>
            <a:endParaRPr lang="en-US" sz="1500" dirty="0">
              <a:latin typeface="Myriad Pro" pitchFamily="34" charset="0"/>
            </a:endParaRPr>
          </a:p>
        </p:txBody>
      </p:sp>
      <p:sp>
        <p:nvSpPr>
          <p:cNvPr id="7" name="TextBox 6">
            <a:extLst>
              <a:ext uri="{FF2B5EF4-FFF2-40B4-BE49-F238E27FC236}">
                <a16:creationId xmlns:a16="http://schemas.microsoft.com/office/drawing/2014/main" id="{39EC7AB8-22B1-4E0A-B8A1-3F6BA469070B}"/>
              </a:ext>
            </a:extLst>
          </p:cNvPr>
          <p:cNvSpPr txBox="1"/>
          <p:nvPr/>
        </p:nvSpPr>
        <p:spPr>
          <a:xfrm>
            <a:off x="304801" y="228600"/>
            <a:ext cx="1307922" cy="353943"/>
          </a:xfrm>
          <a:prstGeom prst="rect">
            <a:avLst/>
          </a:prstGeom>
          <a:noFill/>
        </p:spPr>
        <p:txBody>
          <a:bodyPr wrap="none" rtlCol="0">
            <a:spAutoFit/>
          </a:bodyPr>
          <a:lstStyle/>
          <a:p>
            <a:r>
              <a:rPr lang="en-US" sz="1700" b="1" dirty="0">
                <a:solidFill>
                  <a:srgbClr val="C00000"/>
                </a:solidFill>
                <a:latin typeface="Myriad Pro" pitchFamily="34" charset="0"/>
              </a:rPr>
              <a:t>OVERVIEW</a:t>
            </a:r>
          </a:p>
        </p:txBody>
      </p:sp>
      <p:pic>
        <p:nvPicPr>
          <p:cNvPr id="2" name="Picture 1">
            <a:extLst>
              <a:ext uri="{FF2B5EF4-FFF2-40B4-BE49-F238E27FC236}">
                <a16:creationId xmlns:a16="http://schemas.microsoft.com/office/drawing/2014/main" id="{BE13DE2B-EC2C-4348-A4F1-5971D61638BD}"/>
              </a:ext>
            </a:extLst>
          </p:cNvPr>
          <p:cNvPicPr>
            <a:picLocks noChangeAspect="1"/>
          </p:cNvPicPr>
          <p:nvPr/>
        </p:nvPicPr>
        <p:blipFill>
          <a:blip r:embed="rId3"/>
          <a:stretch>
            <a:fillRect/>
          </a:stretch>
        </p:blipFill>
        <p:spPr>
          <a:xfrm>
            <a:off x="5148064" y="2211710"/>
            <a:ext cx="3563888" cy="2794687"/>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959143" cy="353943"/>
          </a:xfrm>
          <a:prstGeom prst="rect">
            <a:avLst/>
          </a:prstGeom>
          <a:noFill/>
        </p:spPr>
        <p:txBody>
          <a:bodyPr wrap="none" rtlCol="0">
            <a:spAutoFit/>
          </a:bodyPr>
          <a:lstStyle/>
          <a:p>
            <a:r>
              <a:rPr lang="en-US" sz="1700" b="1" dirty="0">
                <a:solidFill>
                  <a:srgbClr val="C00000"/>
                </a:solidFill>
                <a:latin typeface="Myriad Pro" pitchFamily="34" charset="0"/>
              </a:rPr>
              <a:t>EXTENDED SUPPLY CHAIN</a:t>
            </a:r>
          </a:p>
        </p:txBody>
      </p:sp>
      <p:sp>
        <p:nvSpPr>
          <p:cNvPr id="16" name="Rectangle 7"/>
          <p:cNvSpPr>
            <a:spLocks noChangeArrowheads="1"/>
          </p:cNvSpPr>
          <p:nvPr/>
        </p:nvSpPr>
        <p:spPr bwMode="auto">
          <a:xfrm>
            <a:off x="467544" y="582543"/>
            <a:ext cx="8676456" cy="5100051"/>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SUPPLY CHAIN OF A MANUFACTURING FIRM HAS 3 MAIN FUNCTIONS TO INTEGRATE AND MANAGE: </a:t>
            </a:r>
          </a:p>
          <a:p>
            <a:pPr marL="627063" indent="-265113">
              <a:lnSpc>
                <a:spcPct val="200000"/>
              </a:lnSpc>
              <a:buClr>
                <a:srgbClr val="C00000"/>
              </a:buClr>
              <a:buFont typeface="Wingdings" panose="05000000000000000000" pitchFamily="2" charset="2"/>
              <a:buChar char="Ø"/>
            </a:pPr>
            <a:r>
              <a:rPr lang="en-IN" sz="1300" dirty="0">
                <a:latin typeface="Myriad Pro"/>
              </a:rPr>
              <a:t>BUY</a:t>
            </a:r>
          </a:p>
          <a:p>
            <a:pPr marL="627063" indent="-265113">
              <a:lnSpc>
                <a:spcPct val="200000"/>
              </a:lnSpc>
              <a:buClr>
                <a:srgbClr val="C00000"/>
              </a:buClr>
              <a:buFont typeface="Wingdings" panose="05000000000000000000" pitchFamily="2" charset="2"/>
              <a:buChar char="Ø"/>
            </a:pPr>
            <a:r>
              <a:rPr lang="en-IN" sz="1300" dirty="0">
                <a:latin typeface="Myriad Pro"/>
              </a:rPr>
              <a:t>MAKE </a:t>
            </a:r>
          </a:p>
          <a:p>
            <a:pPr marL="627063" indent="-265113">
              <a:lnSpc>
                <a:spcPct val="200000"/>
              </a:lnSpc>
              <a:buClr>
                <a:srgbClr val="C00000"/>
              </a:buClr>
              <a:buFont typeface="Wingdings" panose="05000000000000000000" pitchFamily="2" charset="2"/>
              <a:buChar char="Ø"/>
            </a:pPr>
            <a:r>
              <a:rPr lang="en-IN" sz="1300" dirty="0">
                <a:latin typeface="Myriad Pro"/>
              </a:rPr>
              <a:t>DISTRIBUTE</a:t>
            </a:r>
          </a:p>
          <a:p>
            <a:pPr marL="285750" indent="-285750">
              <a:lnSpc>
                <a:spcPct val="200000"/>
              </a:lnSpc>
              <a:buClr>
                <a:srgbClr val="C00000"/>
              </a:buClr>
              <a:buFont typeface="Wingdings" pitchFamily="2" charset="2"/>
              <a:buChar char="§"/>
            </a:pPr>
            <a:r>
              <a:rPr lang="en-IN" sz="1400" dirty="0">
                <a:latin typeface="Myriad Pro"/>
              </a:rPr>
              <a:t>IF SC IS FURTHER EXTENDED TO LOOK INTO </a:t>
            </a:r>
          </a:p>
          <a:p>
            <a:pPr marL="627063" indent="-265113">
              <a:lnSpc>
                <a:spcPct val="200000"/>
              </a:lnSpc>
              <a:buClr>
                <a:srgbClr val="C00000"/>
              </a:buClr>
              <a:buFont typeface="Wingdings" panose="05000000000000000000" pitchFamily="2" charset="2"/>
              <a:buChar char="Ø"/>
            </a:pPr>
            <a:r>
              <a:rPr lang="en-IN" sz="1300" dirty="0">
                <a:latin typeface="Myriad Pro"/>
              </a:rPr>
              <a:t>SUPPLIER’S SUPPLIERS AND </a:t>
            </a:r>
          </a:p>
          <a:p>
            <a:pPr marL="627063" indent="-265113">
              <a:lnSpc>
                <a:spcPct val="200000"/>
              </a:lnSpc>
              <a:buClr>
                <a:srgbClr val="C00000"/>
              </a:buClr>
              <a:buFont typeface="Wingdings" panose="05000000000000000000" pitchFamily="2" charset="2"/>
              <a:buChar char="Ø"/>
            </a:pPr>
            <a:r>
              <a:rPr lang="en-IN" sz="1300" dirty="0">
                <a:latin typeface="Myriad Pro"/>
              </a:rPr>
              <a:t>DOWNSTREAM TO CUSTOMER’S CUSTOMERS,</a:t>
            </a:r>
          </a:p>
          <a:p>
            <a:pPr marL="627063" indent="-265113">
              <a:lnSpc>
                <a:spcPct val="200000"/>
              </a:lnSpc>
              <a:buClr>
                <a:srgbClr val="C00000"/>
              </a:buClr>
              <a:buFont typeface="Wingdings" panose="05000000000000000000" pitchFamily="2" charset="2"/>
              <a:buChar char="Ø"/>
            </a:pPr>
            <a:r>
              <a:rPr lang="en-IN" sz="1300" dirty="0">
                <a:latin typeface="Myriad Pro"/>
              </a:rPr>
              <a:t> IT IS CALLED AN EXTENDED SC.</a:t>
            </a:r>
          </a:p>
          <a:p>
            <a:pPr marL="285750" indent="-285750">
              <a:lnSpc>
                <a:spcPct val="200000"/>
              </a:lnSpc>
              <a:buClr>
                <a:srgbClr val="C00000"/>
              </a:buClr>
              <a:buFont typeface="Wingdings" pitchFamily="2" charset="2"/>
              <a:buChar char="§"/>
            </a:pPr>
            <a:r>
              <a:rPr lang="en-IN" sz="1400" dirty="0">
                <a:latin typeface="Myriad Pro"/>
              </a:rPr>
              <a:t>TOO COMPLEX TO CONTROL</a:t>
            </a:r>
          </a:p>
          <a:p>
            <a:pPr marL="285750" indent="-285750">
              <a:lnSpc>
                <a:spcPct val="200000"/>
              </a:lnSpc>
              <a:buClr>
                <a:srgbClr val="C00000"/>
              </a:buClr>
              <a:buFont typeface="Wingdings" pitchFamily="2" charset="2"/>
              <a:buChar char="§"/>
            </a:pPr>
            <a:r>
              <a:rPr lang="en-IN" sz="1400" dirty="0">
                <a:latin typeface="Myriad Pro"/>
              </a:rPr>
              <a:t>BUT IF MANAGED PROPERLY, RESULTS IN BETTER CONTROL OF COST , DELIVERY AND END- PRODUCT QUALITY.</a:t>
            </a:r>
            <a:endParaRPr lang="en-US"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41581085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077766" cy="353943"/>
          </a:xfrm>
          <a:prstGeom prst="rect">
            <a:avLst/>
          </a:prstGeom>
          <a:noFill/>
        </p:spPr>
        <p:txBody>
          <a:bodyPr wrap="none" rtlCol="0">
            <a:spAutoFit/>
          </a:bodyPr>
          <a:lstStyle/>
          <a:p>
            <a:r>
              <a:rPr lang="en-US" sz="1700" b="1" dirty="0">
                <a:solidFill>
                  <a:srgbClr val="C00000"/>
                </a:solidFill>
                <a:latin typeface="Myriad Pro" pitchFamily="34" charset="0"/>
              </a:rPr>
              <a:t>EXTENDED SUPPLY CHAIN...</a:t>
            </a:r>
          </a:p>
        </p:txBody>
      </p:sp>
      <p:sp>
        <p:nvSpPr>
          <p:cNvPr id="16" name="Rectangle 7"/>
          <p:cNvSpPr>
            <a:spLocks noChangeArrowheads="1"/>
          </p:cNvSpPr>
          <p:nvPr/>
        </p:nvSpPr>
        <p:spPr bwMode="auto">
          <a:xfrm>
            <a:off x="251520" y="910695"/>
            <a:ext cx="8892480" cy="661912"/>
          </a:xfrm>
          <a:prstGeom prst="rect">
            <a:avLst/>
          </a:prstGeom>
          <a:noFill/>
          <a:ln w="9525">
            <a:noFill/>
            <a:miter lim="800000"/>
            <a:headEnd/>
            <a:tailEnd/>
          </a:ln>
        </p:spPr>
        <p:txBody>
          <a:bodyPr wrap="square">
            <a:spAutoFit/>
          </a:bodyPr>
          <a:lstStyle/>
          <a:p>
            <a:pPr marL="285750" indent="-285750">
              <a:lnSpc>
                <a:spcPct val="140000"/>
              </a:lnSpc>
              <a:buClr>
                <a:srgbClr val="C00000"/>
              </a:buClr>
              <a:buFont typeface="Wingdings" pitchFamily="2" charset="2"/>
              <a:buChar char="§"/>
            </a:pPr>
            <a:endParaRPr lang="en-US"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pic>
        <p:nvPicPr>
          <p:cNvPr id="5" name="Picture 9">
            <a:extLst>
              <a:ext uri="{FF2B5EF4-FFF2-40B4-BE49-F238E27FC236}">
                <a16:creationId xmlns:a16="http://schemas.microsoft.com/office/drawing/2014/main" id="{69B57502-C9A7-402E-A2DF-F1674D9EC9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54" y="910695"/>
            <a:ext cx="7670292" cy="389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12152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820067" cy="353943"/>
          </a:xfrm>
          <a:prstGeom prst="rect">
            <a:avLst/>
          </a:prstGeom>
          <a:noFill/>
        </p:spPr>
        <p:txBody>
          <a:bodyPr wrap="none" rtlCol="0">
            <a:spAutoFit/>
          </a:bodyPr>
          <a:lstStyle/>
          <a:p>
            <a:r>
              <a:rPr lang="en-US" sz="1700" b="1" dirty="0">
                <a:solidFill>
                  <a:srgbClr val="C00000"/>
                </a:solidFill>
                <a:latin typeface="Myriad Pro" pitchFamily="34" charset="0"/>
              </a:rPr>
              <a:t>SUPPLY CHAIN LINKAGES</a:t>
            </a:r>
          </a:p>
        </p:txBody>
      </p:sp>
      <p:sp>
        <p:nvSpPr>
          <p:cNvPr id="16" name="Rectangle 7"/>
          <p:cNvSpPr>
            <a:spLocks noChangeArrowheads="1"/>
          </p:cNvSpPr>
          <p:nvPr/>
        </p:nvSpPr>
        <p:spPr bwMode="auto">
          <a:xfrm>
            <a:off x="251520" y="910695"/>
            <a:ext cx="8892480" cy="122206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BETWEEN PROCUREMENT AND MANUFACTURING</a:t>
            </a:r>
          </a:p>
          <a:p>
            <a:pPr marL="285750" indent="-285750">
              <a:lnSpc>
                <a:spcPct val="200000"/>
              </a:lnSpc>
              <a:buClr>
                <a:srgbClr val="C00000"/>
              </a:buClr>
              <a:buFont typeface="Wingdings" pitchFamily="2" charset="2"/>
              <a:buChar char="§"/>
            </a:pPr>
            <a:r>
              <a:rPr lang="en-IN" sz="1400" dirty="0">
                <a:latin typeface="Myriad Pro"/>
              </a:rPr>
              <a:t>BETWEEN MANUFACTURING AND DISTRIBUTION</a:t>
            </a:r>
            <a:endParaRPr lang="en-US"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427771369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820067" cy="353943"/>
          </a:xfrm>
          <a:prstGeom prst="rect">
            <a:avLst/>
          </a:prstGeom>
          <a:noFill/>
        </p:spPr>
        <p:txBody>
          <a:bodyPr wrap="none" rtlCol="0">
            <a:spAutoFit/>
          </a:bodyPr>
          <a:lstStyle/>
          <a:p>
            <a:r>
              <a:rPr lang="en-US" sz="1700" b="1" dirty="0">
                <a:solidFill>
                  <a:srgbClr val="C00000"/>
                </a:solidFill>
                <a:latin typeface="Myriad Pro" pitchFamily="34" charset="0"/>
              </a:rPr>
              <a:t>SUPPLY CHAIN LINKAGES</a:t>
            </a:r>
          </a:p>
        </p:txBody>
      </p:sp>
      <p:pic>
        <p:nvPicPr>
          <p:cNvPr id="5" name="Picture 25">
            <a:extLst>
              <a:ext uri="{FF2B5EF4-FFF2-40B4-BE49-F238E27FC236}">
                <a16:creationId xmlns:a16="http://schemas.microsoft.com/office/drawing/2014/main" id="{26F36B02-27F5-4A22-BF45-8175354C59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 y="843558"/>
            <a:ext cx="797024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FED6B41-625B-437F-A807-85CD8F89B908}"/>
              </a:ext>
            </a:extLst>
          </p:cNvPr>
          <p:cNvSpPr/>
          <p:nvPr/>
        </p:nvSpPr>
        <p:spPr>
          <a:xfrm>
            <a:off x="718131" y="3264694"/>
            <a:ext cx="3061781" cy="1477328"/>
          </a:xfrm>
          <a:prstGeom prst="rect">
            <a:avLst/>
          </a:prstGeom>
          <a:solidFill>
            <a:schemeClr val="bg1">
              <a:lumMod val="75000"/>
            </a:schemeClr>
          </a:solidFill>
        </p:spPr>
        <p:txBody>
          <a:bodyPr wrap="square">
            <a:spAutoFit/>
          </a:bodyPr>
          <a:lstStyle/>
          <a:p>
            <a:pPr marL="285750" indent="-285750">
              <a:buFont typeface="Wingdings" panose="05000000000000000000" pitchFamily="2" charset="2"/>
              <a:buChar char="Ø"/>
            </a:pPr>
            <a:r>
              <a:rPr lang="en-IN" dirty="0"/>
              <a:t>C0-Makership</a:t>
            </a:r>
          </a:p>
          <a:p>
            <a:pPr marL="285750" indent="-285750">
              <a:buFont typeface="Wingdings" panose="05000000000000000000" pitchFamily="2" charset="2"/>
              <a:buChar char="Ø"/>
            </a:pPr>
            <a:r>
              <a:rPr lang="en-IN" dirty="0"/>
              <a:t>JIT Manufacturing</a:t>
            </a:r>
          </a:p>
          <a:p>
            <a:pPr marL="285750" indent="-285750">
              <a:buFont typeface="Wingdings" panose="05000000000000000000" pitchFamily="2" charset="2"/>
              <a:buChar char="Ø"/>
            </a:pPr>
            <a:r>
              <a:rPr lang="en-IN" dirty="0"/>
              <a:t>Trade off of Inventory and Transportation cost</a:t>
            </a:r>
          </a:p>
          <a:p>
            <a:pPr marL="285750" indent="-285750">
              <a:buFont typeface="Wingdings" panose="05000000000000000000" pitchFamily="2" charset="2"/>
              <a:buChar char="Ø"/>
            </a:pPr>
            <a:r>
              <a:rPr lang="en-IN" dirty="0"/>
              <a:t> Asian Paints</a:t>
            </a:r>
          </a:p>
        </p:txBody>
      </p:sp>
      <p:sp>
        <p:nvSpPr>
          <p:cNvPr id="4" name="Rectangle 3">
            <a:extLst>
              <a:ext uri="{FF2B5EF4-FFF2-40B4-BE49-F238E27FC236}">
                <a16:creationId xmlns:a16="http://schemas.microsoft.com/office/drawing/2014/main" id="{6DBBAC94-D95C-4092-927E-5FCCE6E24A05}"/>
              </a:ext>
            </a:extLst>
          </p:cNvPr>
          <p:cNvSpPr/>
          <p:nvPr/>
        </p:nvSpPr>
        <p:spPr>
          <a:xfrm>
            <a:off x="4283968" y="3301106"/>
            <a:ext cx="4320480" cy="1477328"/>
          </a:xfrm>
          <a:prstGeom prst="rect">
            <a:avLst/>
          </a:prstGeom>
          <a:solidFill>
            <a:schemeClr val="bg1">
              <a:lumMod val="75000"/>
            </a:schemeClr>
          </a:solidFill>
        </p:spPr>
        <p:txBody>
          <a:bodyPr wrap="square">
            <a:spAutoFit/>
          </a:bodyPr>
          <a:lstStyle/>
          <a:p>
            <a:pPr marL="285750" indent="-285750">
              <a:buFont typeface="Wingdings" panose="05000000000000000000" pitchFamily="2" charset="2"/>
              <a:buChar char="Ø"/>
            </a:pPr>
            <a:r>
              <a:rPr lang="en-IN" dirty="0"/>
              <a:t>Demand </a:t>
            </a:r>
            <a:r>
              <a:rPr lang="en-IN" dirty="0" err="1"/>
              <a:t>Mgmt</a:t>
            </a:r>
            <a:endParaRPr lang="en-IN" dirty="0"/>
          </a:p>
          <a:p>
            <a:pPr marL="285750" indent="-285750">
              <a:buFont typeface="Wingdings" panose="05000000000000000000" pitchFamily="2" charset="2"/>
              <a:buChar char="Ø"/>
            </a:pPr>
            <a:r>
              <a:rPr lang="en-IN" dirty="0"/>
              <a:t>Not always dependent on forecast</a:t>
            </a:r>
          </a:p>
          <a:p>
            <a:pPr marL="285750" indent="-285750">
              <a:buFont typeface="Wingdings" panose="05000000000000000000" pitchFamily="2" charset="2"/>
              <a:buChar char="Ø"/>
            </a:pPr>
            <a:r>
              <a:rPr lang="en-IN" dirty="0"/>
              <a:t>Customer actual usage </a:t>
            </a:r>
          </a:p>
          <a:p>
            <a:pPr marL="285750" indent="-285750">
              <a:buFont typeface="Wingdings" panose="05000000000000000000" pitchFamily="2" charset="2"/>
              <a:buChar char="Ø"/>
            </a:pPr>
            <a:r>
              <a:rPr lang="en-IN" dirty="0"/>
              <a:t>Production schedule and inventory status</a:t>
            </a:r>
          </a:p>
          <a:p>
            <a:pPr marL="285750" indent="-285750">
              <a:buFont typeface="Wingdings" panose="05000000000000000000" pitchFamily="2" charset="2"/>
              <a:buChar char="Ø"/>
            </a:pPr>
            <a:r>
              <a:rPr lang="en-IN" dirty="0"/>
              <a:t>Promotion plan</a:t>
            </a:r>
          </a:p>
        </p:txBody>
      </p:sp>
    </p:spTree>
    <p:extLst>
      <p:ext uri="{BB962C8B-B14F-4D97-AF65-F5344CB8AC3E}">
        <p14:creationId xmlns:p14="http://schemas.microsoft.com/office/powerpoint/2010/main" val="50865668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236592" cy="353943"/>
          </a:xfrm>
          <a:prstGeom prst="rect">
            <a:avLst/>
          </a:prstGeom>
          <a:noFill/>
        </p:spPr>
        <p:txBody>
          <a:bodyPr wrap="none" rtlCol="0">
            <a:spAutoFit/>
          </a:bodyPr>
          <a:lstStyle/>
          <a:p>
            <a:r>
              <a:rPr lang="en-US" sz="1700" b="1" dirty="0">
                <a:solidFill>
                  <a:srgbClr val="C00000"/>
                </a:solidFill>
                <a:latin typeface="Myriad Pro" pitchFamily="34" charset="0"/>
              </a:rPr>
              <a:t>SUPPLY CHAIN INTEGRATION</a:t>
            </a:r>
          </a:p>
        </p:txBody>
      </p:sp>
      <p:sp>
        <p:nvSpPr>
          <p:cNvPr id="16" name="Rectangle 7"/>
          <p:cNvSpPr>
            <a:spLocks noChangeArrowheads="1"/>
          </p:cNvSpPr>
          <p:nvPr/>
        </p:nvSpPr>
        <p:spPr bwMode="auto">
          <a:xfrm>
            <a:off x="251520" y="582543"/>
            <a:ext cx="8359080" cy="466916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TODAY IS A COMPETITIVE WORLD</a:t>
            </a:r>
          </a:p>
          <a:p>
            <a:pPr marL="285750" indent="-285750">
              <a:lnSpc>
                <a:spcPct val="200000"/>
              </a:lnSpc>
              <a:buClr>
                <a:srgbClr val="C00000"/>
              </a:buClr>
              <a:buFont typeface="Wingdings" pitchFamily="2" charset="2"/>
              <a:buChar char="§"/>
            </a:pPr>
            <a:r>
              <a:rPr lang="en-IN" sz="1400" dirty="0">
                <a:latin typeface="Myriad Pro"/>
              </a:rPr>
              <a:t>COMPANY CANNOT SURVIVE ON ITS OWN</a:t>
            </a:r>
          </a:p>
          <a:p>
            <a:pPr marL="285750" indent="-285750">
              <a:lnSpc>
                <a:spcPct val="200000"/>
              </a:lnSpc>
              <a:buClr>
                <a:srgbClr val="C00000"/>
              </a:buClr>
              <a:buFont typeface="Wingdings" pitchFamily="2" charset="2"/>
              <a:buChar char="§"/>
            </a:pPr>
            <a:r>
              <a:rPr lang="en-IN" sz="1400" dirty="0">
                <a:latin typeface="Myriad Pro"/>
              </a:rPr>
              <a:t>CAN GROW WITH THE HELP OF SUPPLIERS AND THEIR CO-OPERATION</a:t>
            </a:r>
          </a:p>
          <a:p>
            <a:pPr marL="285750" indent="-285750">
              <a:lnSpc>
                <a:spcPct val="200000"/>
              </a:lnSpc>
              <a:buClr>
                <a:srgbClr val="C00000"/>
              </a:buClr>
              <a:buFont typeface="Wingdings" pitchFamily="2" charset="2"/>
              <a:buChar char="§"/>
            </a:pPr>
            <a:r>
              <a:rPr lang="en-IN" sz="1400" dirty="0">
                <a:latin typeface="Myriad Pro"/>
              </a:rPr>
              <a:t>PROPER INFORMATION FLOW TO MANUFACTURER</a:t>
            </a:r>
          </a:p>
          <a:p>
            <a:pPr marL="285750" indent="-285750">
              <a:lnSpc>
                <a:spcPct val="200000"/>
              </a:lnSpc>
              <a:buClr>
                <a:srgbClr val="C00000"/>
              </a:buClr>
              <a:buFont typeface="Wingdings" pitchFamily="2" charset="2"/>
              <a:buChar char="§"/>
            </a:pPr>
            <a:r>
              <a:rPr lang="en-IN" sz="1400" dirty="0">
                <a:latin typeface="Myriad Pro"/>
              </a:rPr>
              <a:t>UNCERTAINTY CAN BE HANDLED WITH ACCURATE MARKET FEEDBACK</a:t>
            </a:r>
          </a:p>
          <a:p>
            <a:pPr marL="285750" indent="-285750">
              <a:lnSpc>
                <a:spcPct val="200000"/>
              </a:lnSpc>
              <a:buClr>
                <a:srgbClr val="C00000"/>
              </a:buClr>
              <a:buFont typeface="Wingdings" pitchFamily="2" charset="2"/>
              <a:buChar char="§"/>
            </a:pPr>
            <a:r>
              <a:rPr lang="en-IN" sz="1400" dirty="0">
                <a:latin typeface="Myriad Pro"/>
              </a:rPr>
              <a:t>DECISION MAKING NODES IN CHAIN TO JOIN HANDS TO </a:t>
            </a:r>
          </a:p>
          <a:p>
            <a:pPr marL="627063" indent="-180975">
              <a:lnSpc>
                <a:spcPct val="200000"/>
              </a:lnSpc>
              <a:buClr>
                <a:srgbClr val="C00000"/>
              </a:buClr>
              <a:buFont typeface="Wingdings" panose="05000000000000000000" pitchFamily="2" charset="2"/>
              <a:buChar char="Ø"/>
            </a:pPr>
            <a:r>
              <a:rPr lang="en-IN" sz="1400" dirty="0">
                <a:latin typeface="Myriad Pro"/>
              </a:rPr>
              <a:t>IMPROVE QUALITY</a:t>
            </a:r>
          </a:p>
          <a:p>
            <a:pPr marL="627063" indent="-180975">
              <a:lnSpc>
                <a:spcPct val="200000"/>
              </a:lnSpc>
              <a:buClr>
                <a:srgbClr val="C00000"/>
              </a:buClr>
              <a:buFont typeface="Wingdings" panose="05000000000000000000" pitchFamily="2" charset="2"/>
              <a:buChar char="Ø"/>
            </a:pPr>
            <a:r>
              <a:rPr lang="en-IN" sz="1400" dirty="0">
                <a:latin typeface="Myriad Pro"/>
              </a:rPr>
              <a:t>REDUCE COSTS</a:t>
            </a:r>
          </a:p>
          <a:p>
            <a:pPr marL="627063" indent="-180975">
              <a:lnSpc>
                <a:spcPct val="200000"/>
              </a:lnSpc>
              <a:buClr>
                <a:srgbClr val="C00000"/>
              </a:buClr>
              <a:buFont typeface="Wingdings" panose="05000000000000000000" pitchFamily="2" charset="2"/>
              <a:buChar char="Ø"/>
            </a:pPr>
            <a:r>
              <a:rPr lang="en-IN" sz="1400" dirty="0">
                <a:latin typeface="Myriad Pro"/>
              </a:rPr>
              <a:t>REDUCE LEAD TIMES</a:t>
            </a:r>
          </a:p>
          <a:p>
            <a:pPr marL="627063" indent="-180975">
              <a:lnSpc>
                <a:spcPct val="200000"/>
              </a:lnSpc>
              <a:buClr>
                <a:srgbClr val="C00000"/>
              </a:buClr>
              <a:buFont typeface="Wingdings" panose="05000000000000000000" pitchFamily="2" charset="2"/>
              <a:buChar char="Ø"/>
            </a:pPr>
            <a:r>
              <a:rPr lang="en-IN" sz="1400" dirty="0">
                <a:latin typeface="Myriad Pro"/>
              </a:rPr>
              <a:t>ENHANCE INFORMATION SHARING</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324867160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6" name="Rectangle 7"/>
          <p:cNvSpPr>
            <a:spLocks noChangeArrowheads="1"/>
          </p:cNvSpPr>
          <p:nvPr/>
        </p:nvSpPr>
        <p:spPr bwMode="auto">
          <a:xfrm>
            <a:off x="251520" y="582543"/>
            <a:ext cx="8359080" cy="851515"/>
          </a:xfrm>
          <a:prstGeom prst="rect">
            <a:avLst/>
          </a:prstGeom>
          <a:noFill/>
          <a:ln w="9525">
            <a:noFill/>
            <a:miter lim="800000"/>
            <a:headEnd/>
            <a:tailEnd/>
          </a:ln>
        </p:spPr>
        <p:txBody>
          <a:bodyPr wrap="square">
            <a:spAutoFit/>
          </a:bodyPr>
          <a:lstStyle/>
          <a:p>
            <a:pPr marL="285750" indent="-285750" defTabSz="228600">
              <a:lnSpc>
                <a:spcPct val="114000"/>
              </a:lnSpc>
              <a:spcBef>
                <a:spcPct val="20000"/>
              </a:spcBef>
              <a:buClr>
                <a:srgbClr val="C00000"/>
              </a:buClr>
              <a:buFont typeface="Wingdings" panose="05000000000000000000" pitchFamily="2" charset="2"/>
              <a:buChar char="§"/>
            </a:pPr>
            <a:r>
              <a:rPr lang="en-IN" sz="2800" dirty="0"/>
              <a:t>Video: Color Ideas, by Asian Paints</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11585354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286203" cy="353943"/>
          </a:xfrm>
          <a:prstGeom prst="rect">
            <a:avLst/>
          </a:prstGeom>
          <a:noFill/>
        </p:spPr>
        <p:txBody>
          <a:bodyPr wrap="none" rtlCol="0">
            <a:spAutoFit/>
          </a:bodyPr>
          <a:lstStyle/>
          <a:p>
            <a:r>
              <a:rPr lang="en-US" sz="1700" b="1" dirty="0">
                <a:solidFill>
                  <a:srgbClr val="C00000"/>
                </a:solidFill>
                <a:latin typeface="Myriad Pro" pitchFamily="34" charset="0"/>
              </a:rPr>
              <a:t>OBJECTIVES OF SCM</a:t>
            </a:r>
          </a:p>
        </p:txBody>
      </p:sp>
      <p:sp>
        <p:nvSpPr>
          <p:cNvPr id="16" name="Rectangle 7"/>
          <p:cNvSpPr>
            <a:spLocks noChangeArrowheads="1"/>
          </p:cNvSpPr>
          <p:nvPr/>
        </p:nvSpPr>
        <p:spPr bwMode="auto">
          <a:xfrm>
            <a:off x="251520" y="910695"/>
            <a:ext cx="8892480" cy="2514727"/>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IMPROVEMENT – COST AND QUALITY</a:t>
            </a:r>
          </a:p>
          <a:p>
            <a:pPr marL="285750" indent="-285750">
              <a:lnSpc>
                <a:spcPct val="200000"/>
              </a:lnSpc>
              <a:buClr>
                <a:srgbClr val="C00000"/>
              </a:buClr>
              <a:buFont typeface="Wingdings" pitchFamily="2" charset="2"/>
              <a:buChar char="§"/>
            </a:pPr>
            <a:r>
              <a:rPr lang="en-IN" sz="1400" dirty="0">
                <a:latin typeface="Myriad Pro"/>
              </a:rPr>
              <a:t>SHORTENING PERFORMANCE CYCLE </a:t>
            </a:r>
          </a:p>
          <a:p>
            <a:pPr marL="285750" indent="-285750">
              <a:lnSpc>
                <a:spcPct val="200000"/>
              </a:lnSpc>
              <a:buClr>
                <a:srgbClr val="C00000"/>
              </a:buClr>
              <a:buFont typeface="Wingdings" pitchFamily="2" charset="2"/>
              <a:buChar char="§"/>
            </a:pPr>
            <a:r>
              <a:rPr lang="en-IN" sz="1400" dirty="0">
                <a:latin typeface="Myriad Pro"/>
              </a:rPr>
              <a:t>  SPEED TO MARKET</a:t>
            </a:r>
          </a:p>
          <a:p>
            <a:pPr marL="285750" indent="-285750">
              <a:lnSpc>
                <a:spcPct val="200000"/>
              </a:lnSpc>
              <a:buClr>
                <a:srgbClr val="C00000"/>
              </a:buClr>
              <a:buFont typeface="Wingdings" pitchFamily="2" charset="2"/>
              <a:buChar char="§"/>
            </a:pPr>
            <a:r>
              <a:rPr lang="en-IN" sz="1400" dirty="0">
                <a:latin typeface="Myriad Pro"/>
              </a:rPr>
              <a:t>FLEXIBILITY – VOLUMES AND VARIETY</a:t>
            </a:r>
          </a:p>
          <a:p>
            <a:pPr marL="285750" indent="-285750">
              <a:lnSpc>
                <a:spcPct val="200000"/>
              </a:lnSpc>
              <a:buClr>
                <a:srgbClr val="C00000"/>
              </a:buClr>
              <a:buFont typeface="Wingdings" pitchFamily="2" charset="2"/>
              <a:buChar char="§"/>
            </a:pPr>
            <a:r>
              <a:rPr lang="en-IN" sz="1400" dirty="0">
                <a:latin typeface="Myriad Pro"/>
              </a:rPr>
              <a:t>DEMAND MANAGEMENT </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454819230"/>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286203" cy="353943"/>
          </a:xfrm>
          <a:prstGeom prst="rect">
            <a:avLst/>
          </a:prstGeom>
          <a:noFill/>
        </p:spPr>
        <p:txBody>
          <a:bodyPr wrap="none" rtlCol="0">
            <a:spAutoFit/>
          </a:bodyPr>
          <a:lstStyle/>
          <a:p>
            <a:r>
              <a:rPr lang="en-US" sz="1700" b="1" dirty="0">
                <a:solidFill>
                  <a:srgbClr val="C00000"/>
                </a:solidFill>
                <a:latin typeface="Myriad Pro" pitchFamily="34" charset="0"/>
              </a:rPr>
              <a:t>OBJECTIVES OF SCM</a:t>
            </a:r>
          </a:p>
        </p:txBody>
      </p:sp>
      <p:sp>
        <p:nvSpPr>
          <p:cNvPr id="16" name="Rectangle 7"/>
          <p:cNvSpPr>
            <a:spLocks noChangeArrowheads="1"/>
          </p:cNvSpPr>
          <p:nvPr/>
        </p:nvSpPr>
        <p:spPr bwMode="auto">
          <a:xfrm>
            <a:off x="251520" y="411510"/>
            <a:ext cx="8752060" cy="516160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300" dirty="0">
                <a:latin typeface="Myriad Pro"/>
              </a:rPr>
              <a:t>MAXIMISE OVERALL VALUE CREATED.</a:t>
            </a:r>
          </a:p>
          <a:p>
            <a:pPr marL="285750" indent="-285750">
              <a:lnSpc>
                <a:spcPct val="200000"/>
              </a:lnSpc>
              <a:buClr>
                <a:srgbClr val="C00000"/>
              </a:buClr>
              <a:buFont typeface="Wingdings" pitchFamily="2" charset="2"/>
              <a:buChar char="§"/>
            </a:pPr>
            <a:r>
              <a:rPr lang="en-IN" sz="1300" dirty="0">
                <a:latin typeface="Myriad Pro"/>
              </a:rPr>
              <a:t>SUPPLY CHAIN VALUE : DIFFERENCE BETWEEN WHAT THE FINAL PRODUCT IS WORTH TO THE CUSTOMER AND THE EFFORTS THE SUPPLY CHAIN EXPANDS IN FILLING THE CUSTOMER'S REQUEST.</a:t>
            </a:r>
          </a:p>
          <a:p>
            <a:pPr marL="285750" indent="-285750">
              <a:lnSpc>
                <a:spcPct val="200000"/>
              </a:lnSpc>
              <a:buClr>
                <a:srgbClr val="C00000"/>
              </a:buClr>
              <a:buFont typeface="Wingdings" pitchFamily="2" charset="2"/>
              <a:buChar char="§"/>
            </a:pPr>
            <a:r>
              <a:rPr lang="en-IN" sz="1300" dirty="0">
                <a:latin typeface="Myriad Pro"/>
              </a:rPr>
              <a:t>VALUE IS CORRELATED TO SUPPLY CHAIN PROFITABILITY. TO MAXIMISE THE SUPPLY CHAIN PROFITABILITY ( DIFFERENCE BETWEEN REVENUE GENERATED FROM THE CUSTOMER AND THE OVERALL COST ACROSS THE SUPPLY CHAIN.</a:t>
            </a:r>
          </a:p>
          <a:p>
            <a:pPr marL="285750" indent="-285750">
              <a:lnSpc>
                <a:spcPct val="200000"/>
              </a:lnSpc>
              <a:buClr>
                <a:srgbClr val="C00000"/>
              </a:buClr>
              <a:buFont typeface="Wingdings" pitchFamily="2" charset="2"/>
              <a:buChar char="§"/>
            </a:pPr>
            <a:r>
              <a:rPr lang="en-IN" sz="1300" dirty="0">
                <a:latin typeface="Myriad Pro"/>
              </a:rPr>
              <a:t>TO REDUCE THE SUPPLY CHAIN COST TO MINIMUM.</a:t>
            </a:r>
          </a:p>
          <a:p>
            <a:pPr marL="285750" indent="-285750">
              <a:lnSpc>
                <a:spcPct val="200000"/>
              </a:lnSpc>
              <a:buClr>
                <a:srgbClr val="C00000"/>
              </a:buClr>
              <a:buFont typeface="Wingdings" pitchFamily="2" charset="2"/>
              <a:buChar char="§"/>
            </a:pPr>
            <a:r>
              <a:rPr lang="en-IN" sz="1300" dirty="0">
                <a:latin typeface="Myriad Pro"/>
              </a:rPr>
              <a:t>SOURCES OF SUPPLY CHAIN REVENUE : CUSTOMER</a:t>
            </a:r>
          </a:p>
          <a:p>
            <a:pPr marL="285750" indent="-285750">
              <a:lnSpc>
                <a:spcPct val="200000"/>
              </a:lnSpc>
              <a:buClr>
                <a:srgbClr val="C00000"/>
              </a:buClr>
              <a:buFont typeface="Wingdings" pitchFamily="2" charset="2"/>
              <a:buChar char="§"/>
            </a:pPr>
            <a:r>
              <a:rPr lang="en-IN" sz="1300" dirty="0">
                <a:latin typeface="Myriad Pro"/>
              </a:rPr>
              <a:t>SOURCES OF SUPPLY CHAIN COST: FLOWS OF INFORMATION,PRODUCTS OR FUNDS BETWEEN STAGES OF THE SUPPLY CHAIN.</a:t>
            </a:r>
          </a:p>
          <a:p>
            <a:pPr marL="285750" indent="-285750">
              <a:lnSpc>
                <a:spcPct val="200000"/>
              </a:lnSpc>
              <a:buClr>
                <a:srgbClr val="C00000"/>
              </a:buClr>
              <a:buFont typeface="Wingdings" pitchFamily="2" charset="2"/>
              <a:buChar char="§"/>
            </a:pPr>
            <a:r>
              <a:rPr lang="en-IN" sz="1300" dirty="0">
                <a:latin typeface="Myriad Pro"/>
              </a:rPr>
              <a:t>SUPPLY CHAIN MANAGEMENT IS THE MANAGEMENT OF FLOWS BETWEEN AND AMONG SUPPLY CHAIN STAGES TO MAXIMIZE TOTAL SUPPLY CHAIN PROFITABILITY.</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98066008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2271340" cy="615553"/>
          </a:xfrm>
          <a:prstGeom prst="rect">
            <a:avLst/>
          </a:prstGeom>
          <a:noFill/>
        </p:spPr>
        <p:txBody>
          <a:bodyPr wrap="square" rtlCol="0">
            <a:spAutoFit/>
          </a:bodyPr>
          <a:lstStyle/>
          <a:p>
            <a:endParaRPr lang="en-US" sz="1700" b="1" dirty="0">
              <a:solidFill>
                <a:srgbClr val="C00000"/>
              </a:solidFill>
              <a:latin typeface="Myriad Pro" pitchFamily="34" charset="0"/>
            </a:endParaRPr>
          </a:p>
          <a:p>
            <a:r>
              <a:rPr lang="en-US" sz="1700" b="1" dirty="0">
                <a:solidFill>
                  <a:srgbClr val="C00000"/>
                </a:solidFill>
                <a:latin typeface="Myriad Pro" pitchFamily="34" charset="0"/>
              </a:rPr>
              <a:t>DECISIONS IN SCM</a:t>
            </a:r>
          </a:p>
        </p:txBody>
      </p:sp>
      <p:sp>
        <p:nvSpPr>
          <p:cNvPr id="16" name="Rectangle 7"/>
          <p:cNvSpPr>
            <a:spLocks noChangeArrowheads="1"/>
          </p:cNvSpPr>
          <p:nvPr/>
        </p:nvSpPr>
        <p:spPr bwMode="auto">
          <a:xfrm>
            <a:off x="251520" y="910695"/>
            <a:ext cx="8892480" cy="261058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NETWORK</a:t>
            </a:r>
          </a:p>
          <a:p>
            <a:pPr marL="285750" indent="-285750">
              <a:lnSpc>
                <a:spcPct val="200000"/>
              </a:lnSpc>
              <a:buClr>
                <a:srgbClr val="C00000"/>
              </a:buClr>
              <a:buFont typeface="Wingdings" pitchFamily="2" charset="2"/>
              <a:buChar char="§"/>
            </a:pPr>
            <a:r>
              <a:rPr lang="en-IN" sz="1400" dirty="0">
                <a:latin typeface="Myriad Pro"/>
              </a:rPr>
              <a:t>VENDORS</a:t>
            </a:r>
          </a:p>
          <a:p>
            <a:pPr marL="285750" indent="-285750">
              <a:lnSpc>
                <a:spcPct val="200000"/>
              </a:lnSpc>
              <a:buClr>
                <a:srgbClr val="C00000"/>
              </a:buClr>
              <a:buFont typeface="Wingdings" pitchFamily="2" charset="2"/>
              <a:buChar char="§"/>
            </a:pPr>
            <a:r>
              <a:rPr lang="en-IN" sz="1400" dirty="0">
                <a:latin typeface="Myriad Pro"/>
              </a:rPr>
              <a:t>PRODUCTION</a:t>
            </a:r>
          </a:p>
          <a:p>
            <a:pPr marL="285750" indent="-285750">
              <a:lnSpc>
                <a:spcPct val="200000"/>
              </a:lnSpc>
              <a:buClr>
                <a:srgbClr val="C00000"/>
              </a:buClr>
              <a:buFont typeface="Wingdings" pitchFamily="2" charset="2"/>
              <a:buChar char="§"/>
            </a:pPr>
            <a:r>
              <a:rPr lang="en-IN" sz="1400" dirty="0">
                <a:latin typeface="Myriad Pro"/>
              </a:rPr>
              <a:t>INVENTORY</a:t>
            </a:r>
          </a:p>
          <a:p>
            <a:pPr marL="285750" indent="-285750">
              <a:lnSpc>
                <a:spcPct val="200000"/>
              </a:lnSpc>
              <a:buClr>
                <a:srgbClr val="C00000"/>
              </a:buClr>
              <a:buFont typeface="Wingdings" pitchFamily="2" charset="2"/>
              <a:buChar char="§"/>
            </a:pPr>
            <a:r>
              <a:rPr lang="en-IN" sz="1400" dirty="0">
                <a:latin typeface="Myriad Pro"/>
              </a:rPr>
              <a:t>DISTRIBUTION</a:t>
            </a:r>
          </a:p>
          <a:p>
            <a:pPr marL="285750" indent="-285750">
              <a:lnSpc>
                <a:spcPct val="200000"/>
              </a:lnSpc>
              <a:buClr>
                <a:srgbClr val="C00000"/>
              </a:buClr>
              <a:buFont typeface="Wingdings" pitchFamily="2" charset="2"/>
              <a:buChar char="§"/>
            </a:pPr>
            <a:r>
              <a:rPr lang="en-IN" sz="1400" dirty="0">
                <a:latin typeface="Myriad Pro"/>
              </a:rPr>
              <a:t>INFORMATION</a:t>
            </a:r>
            <a:endParaRPr lang="en-US" sz="1400" dirty="0">
              <a:latin typeface="Myriad Pro"/>
            </a:endParaRPr>
          </a:p>
        </p:txBody>
      </p:sp>
    </p:spTree>
    <p:extLst>
      <p:ext uri="{BB962C8B-B14F-4D97-AF65-F5344CB8AC3E}">
        <p14:creationId xmlns:p14="http://schemas.microsoft.com/office/powerpoint/2010/main" val="44717105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335494" cy="353943"/>
          </a:xfrm>
          <a:prstGeom prst="rect">
            <a:avLst/>
          </a:prstGeom>
          <a:noFill/>
        </p:spPr>
        <p:txBody>
          <a:bodyPr wrap="none" rtlCol="0">
            <a:spAutoFit/>
          </a:bodyPr>
          <a:lstStyle/>
          <a:p>
            <a:r>
              <a:rPr lang="en-US" sz="1700" b="1" dirty="0">
                <a:solidFill>
                  <a:srgbClr val="C00000"/>
                </a:solidFill>
                <a:latin typeface="Myriad Pro" pitchFamily="34" charset="0"/>
              </a:rPr>
              <a:t>NETWORK </a:t>
            </a:r>
          </a:p>
        </p:txBody>
      </p:sp>
      <p:sp>
        <p:nvSpPr>
          <p:cNvPr id="16" name="Rectangle 7"/>
          <p:cNvSpPr>
            <a:spLocks noChangeArrowheads="1"/>
          </p:cNvSpPr>
          <p:nvPr/>
        </p:nvSpPr>
        <p:spPr bwMode="auto">
          <a:xfrm>
            <a:off x="251520" y="910695"/>
            <a:ext cx="8892480" cy="3376502"/>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CHOICE OF SUPPLY POINTS NEAR DEMAND POINTS</a:t>
            </a:r>
          </a:p>
          <a:p>
            <a:pPr marL="627063" indent="-180975">
              <a:lnSpc>
                <a:spcPct val="200000"/>
              </a:lnSpc>
              <a:buClr>
                <a:srgbClr val="C00000"/>
              </a:buClr>
              <a:buFont typeface="Wingdings" panose="05000000000000000000" pitchFamily="2" charset="2"/>
              <a:buChar char="Ø"/>
            </a:pPr>
            <a:r>
              <a:rPr lang="en-IN" sz="1400" dirty="0">
                <a:latin typeface="Myriad Pro"/>
              </a:rPr>
              <a:t>PRODUCTION FACILITIES</a:t>
            </a:r>
          </a:p>
          <a:p>
            <a:pPr marL="627063" indent="-180975">
              <a:lnSpc>
                <a:spcPct val="200000"/>
              </a:lnSpc>
              <a:buClr>
                <a:srgbClr val="C00000"/>
              </a:buClr>
              <a:buFont typeface="Wingdings" panose="05000000000000000000" pitchFamily="2" charset="2"/>
              <a:buChar char="Ø"/>
            </a:pPr>
            <a:r>
              <a:rPr lang="en-IN" sz="1400" dirty="0">
                <a:latin typeface="Myriad Pro"/>
              </a:rPr>
              <a:t>STOCKING POINTS</a:t>
            </a:r>
          </a:p>
          <a:p>
            <a:pPr marL="627063" indent="-180975">
              <a:lnSpc>
                <a:spcPct val="200000"/>
              </a:lnSpc>
              <a:buClr>
                <a:srgbClr val="C00000"/>
              </a:buClr>
              <a:buFont typeface="Wingdings" panose="05000000000000000000" pitchFamily="2" charset="2"/>
              <a:buChar char="Ø"/>
            </a:pPr>
            <a:r>
              <a:rPr lang="en-IN" sz="1400" dirty="0">
                <a:latin typeface="Myriad Pro"/>
              </a:rPr>
              <a:t>SOURCING POINTS</a:t>
            </a:r>
          </a:p>
          <a:p>
            <a:pPr marL="285750" indent="-285750">
              <a:lnSpc>
                <a:spcPct val="200000"/>
              </a:lnSpc>
              <a:buClr>
                <a:srgbClr val="C00000"/>
              </a:buClr>
              <a:buFont typeface="Wingdings" pitchFamily="2" charset="2"/>
              <a:buChar char="§"/>
            </a:pPr>
            <a:r>
              <a:rPr lang="en-IN" sz="1400" dirty="0">
                <a:latin typeface="Myriad Pro"/>
              </a:rPr>
              <a:t>LONG TERM PLANNING HORIZON</a:t>
            </a:r>
          </a:p>
          <a:p>
            <a:pPr marL="285750" indent="-285750">
              <a:lnSpc>
                <a:spcPct val="200000"/>
              </a:lnSpc>
              <a:buClr>
                <a:srgbClr val="C00000"/>
              </a:buClr>
              <a:buFont typeface="Wingdings" pitchFamily="2" charset="2"/>
              <a:buChar char="§"/>
            </a:pPr>
            <a:r>
              <a:rPr lang="en-IN" sz="1400" dirty="0">
                <a:latin typeface="Myriad Pro"/>
              </a:rPr>
              <a:t>IMPACTS REVENUE, COST AND LEVEL OF SERVICE</a:t>
            </a:r>
          </a:p>
          <a:p>
            <a:pPr marL="285750" indent="-285750">
              <a:lnSpc>
                <a:spcPct val="200000"/>
              </a:lnSpc>
              <a:buClr>
                <a:srgbClr val="C00000"/>
              </a:buClr>
              <a:buFont typeface="Wingdings" pitchFamily="2" charset="2"/>
              <a:buChar char="§"/>
            </a:pPr>
            <a:r>
              <a:rPr lang="en-IN" sz="1400" dirty="0">
                <a:latin typeface="Myriad Pro"/>
              </a:rPr>
              <a:t>HAVE IMPLICATIONS ON OPERATIONAL LEVEL ACTIVITIES</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52940589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6375796" cy="353943"/>
          </a:xfrm>
          <a:prstGeom prst="rect">
            <a:avLst/>
          </a:prstGeom>
          <a:noFill/>
        </p:spPr>
        <p:txBody>
          <a:bodyPr wrap="square" rtlCol="0">
            <a:spAutoFit/>
          </a:bodyPr>
          <a:lstStyle/>
          <a:p>
            <a:r>
              <a:rPr lang="en-IN" sz="1700" b="1" dirty="0">
                <a:solidFill>
                  <a:srgbClr val="C00000"/>
                </a:solidFill>
                <a:latin typeface="Myriad Pro" pitchFamily="34" charset="0"/>
              </a:rPr>
              <a:t>SUPPLY, SUPPLY CHAIN AND SUPPLY CHAIN MANAGEMENT</a:t>
            </a:r>
            <a:endParaRPr lang="en-US" sz="1700" b="1" dirty="0">
              <a:solidFill>
                <a:srgbClr val="C00000"/>
              </a:solidFill>
              <a:latin typeface="Myriad Pro" pitchFamily="34" charset="0"/>
            </a:endParaRPr>
          </a:p>
        </p:txBody>
      </p:sp>
      <p:sp>
        <p:nvSpPr>
          <p:cNvPr id="16" name="Rectangle 7"/>
          <p:cNvSpPr>
            <a:spLocks noChangeArrowheads="1"/>
          </p:cNvSpPr>
          <p:nvPr/>
        </p:nvSpPr>
        <p:spPr bwMode="auto">
          <a:xfrm>
            <a:off x="251520" y="910695"/>
            <a:ext cx="8568952" cy="3073790"/>
          </a:xfrm>
          <a:prstGeom prst="rect">
            <a:avLst/>
          </a:prstGeom>
          <a:noFill/>
          <a:ln w="9525">
            <a:noFill/>
            <a:miter lim="800000"/>
            <a:headEnd/>
            <a:tailEnd/>
          </a:ln>
        </p:spPr>
        <p:txBody>
          <a:bodyPr wrap="square">
            <a:spAutoFit/>
          </a:bodyPr>
          <a:lstStyle/>
          <a:p>
            <a:pPr marL="285750" indent="-285750">
              <a:lnSpc>
                <a:spcPct val="140000"/>
              </a:lnSpc>
              <a:buClr>
                <a:srgbClr val="C00000"/>
              </a:buClr>
              <a:buFont typeface="Wingdings" pitchFamily="2" charset="2"/>
              <a:buChar char="§"/>
            </a:pPr>
            <a:r>
              <a:rPr lang="en-IN" sz="1400" b="1" dirty="0">
                <a:latin typeface="Myriad Pro"/>
              </a:rPr>
              <a:t>A SUPPLY </a:t>
            </a:r>
            <a:r>
              <a:rPr lang="en-IN" sz="1400" dirty="0">
                <a:latin typeface="Myriad Pro"/>
              </a:rPr>
              <a:t>IS THE QUANTITY OF INVENTORY/GOODS AVAILABLE (IN REQUIRED QUANTITY) FOR USE OR THE ACTUAL REPLENISHMENT OF A PRODUCT OR COMPONENT. </a:t>
            </a:r>
          </a:p>
          <a:p>
            <a:pPr>
              <a:lnSpc>
                <a:spcPct val="140000"/>
              </a:lnSpc>
              <a:buClr>
                <a:srgbClr val="C00000"/>
              </a:buClr>
            </a:pPr>
            <a:endParaRPr lang="en-IN" sz="1400" dirty="0">
              <a:latin typeface="Myriad Pro"/>
            </a:endParaRPr>
          </a:p>
          <a:p>
            <a:pPr marL="285750" indent="-285750">
              <a:lnSpc>
                <a:spcPct val="140000"/>
              </a:lnSpc>
              <a:buClr>
                <a:srgbClr val="C00000"/>
              </a:buClr>
              <a:buFont typeface="Wingdings" pitchFamily="2" charset="2"/>
              <a:buChar char="§"/>
            </a:pPr>
            <a:r>
              <a:rPr lang="en-IN" sz="1400" b="1" dirty="0">
                <a:latin typeface="Myriad Pro"/>
              </a:rPr>
              <a:t>A SUPPLY CHAIN </a:t>
            </a:r>
            <a:r>
              <a:rPr lang="en-IN" sz="1400" dirty="0">
                <a:latin typeface="Myriad Pro"/>
              </a:rPr>
              <a:t>IS THE LINK CONNECTING SET OF FACILITIES, COMPANIES, DEMAND AND SUPPLY POINTS AND SERVICE PROVIDERS. CHAIN LINKS SUPPLIERS AND DOWNSTREAM CUSTOMERS WITH THE FLOWS OF PRODUCTS, SERVICES, FINANCES.</a:t>
            </a:r>
          </a:p>
          <a:p>
            <a:pPr>
              <a:lnSpc>
                <a:spcPct val="140000"/>
              </a:lnSpc>
              <a:buClr>
                <a:srgbClr val="C00000"/>
              </a:buClr>
            </a:pPr>
            <a:r>
              <a:rPr lang="en-IN" sz="1400" dirty="0">
                <a:latin typeface="Myriad Pro"/>
              </a:rPr>
              <a:t> </a:t>
            </a:r>
          </a:p>
          <a:p>
            <a:pPr marL="285750" indent="-285750">
              <a:lnSpc>
                <a:spcPct val="140000"/>
              </a:lnSpc>
              <a:buClr>
                <a:srgbClr val="C00000"/>
              </a:buClr>
              <a:buFont typeface="Wingdings" pitchFamily="2" charset="2"/>
              <a:buChar char="§"/>
            </a:pPr>
            <a:r>
              <a:rPr lang="en-IN" sz="1400" b="1" dirty="0">
                <a:latin typeface="Myriad Pro"/>
              </a:rPr>
              <a:t>SUPPLY CHAIN MANAGEMENT </a:t>
            </a:r>
            <a:r>
              <a:rPr lang="en-IN" sz="1400" dirty="0">
                <a:latin typeface="Myriad Pro"/>
              </a:rPr>
              <a:t>(SCM) IS THE SYSTEMATIC AND STRATEGIC COORDINATION OF ALL BUSINESS FUNCTIONS WITHIN A COMPANY FOR THE PURPOSES OF IMPROVING THE LONG TERM PERFORMANCE OF THE SUPPLY CHAIN AS A WHOLE. </a:t>
            </a:r>
            <a:endParaRPr lang="en-US" sz="1400" dirty="0">
              <a:latin typeface="Myriad Pro"/>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1911300" cy="615553"/>
          </a:xfrm>
          <a:prstGeom prst="rect">
            <a:avLst/>
          </a:prstGeom>
          <a:noFill/>
        </p:spPr>
        <p:txBody>
          <a:bodyPr wrap="square" rtlCol="0">
            <a:spAutoFit/>
          </a:bodyPr>
          <a:lstStyle/>
          <a:p>
            <a:endParaRPr lang="en-US" sz="1700" b="1" dirty="0">
              <a:solidFill>
                <a:srgbClr val="C00000"/>
              </a:solidFill>
              <a:latin typeface="Myriad Pro" pitchFamily="34" charset="0"/>
            </a:endParaRPr>
          </a:p>
          <a:p>
            <a:r>
              <a:rPr lang="en-US" sz="1700" b="1" dirty="0">
                <a:solidFill>
                  <a:srgbClr val="C00000"/>
                </a:solidFill>
                <a:latin typeface="Myriad Pro" pitchFamily="34" charset="0"/>
              </a:rPr>
              <a:t>VENDOR </a:t>
            </a:r>
          </a:p>
        </p:txBody>
      </p:sp>
      <p:sp>
        <p:nvSpPr>
          <p:cNvPr id="16" name="Rectangle 7"/>
          <p:cNvSpPr>
            <a:spLocks noChangeArrowheads="1"/>
          </p:cNvSpPr>
          <p:nvPr/>
        </p:nvSpPr>
        <p:spPr bwMode="auto">
          <a:xfrm>
            <a:off x="251520" y="611097"/>
            <a:ext cx="8892480" cy="2945615"/>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FIRMS NEED RELIABLE SUPPLIERS, CONFORMING TO DELIVERY SCHEDULES AND LEAD TIMES.</a:t>
            </a:r>
          </a:p>
          <a:p>
            <a:pPr marL="285750" indent="-285750">
              <a:lnSpc>
                <a:spcPct val="200000"/>
              </a:lnSpc>
              <a:buClr>
                <a:srgbClr val="C00000"/>
              </a:buClr>
              <a:buFont typeface="Wingdings" pitchFamily="2" charset="2"/>
              <a:buChar char="§"/>
            </a:pPr>
            <a:r>
              <a:rPr lang="en-IN" sz="1400" dirty="0">
                <a:latin typeface="Myriad Pro"/>
              </a:rPr>
              <a:t>REDUCING SUPPLIER’S BASE ENHANCES CONTROL, RELIABILITY AND LOYALTY OF SUPPLIERS.</a:t>
            </a:r>
          </a:p>
          <a:p>
            <a:pPr marL="285750" indent="-285750">
              <a:lnSpc>
                <a:spcPct val="200000"/>
              </a:lnSpc>
              <a:buClr>
                <a:srgbClr val="C00000"/>
              </a:buClr>
              <a:buFont typeface="Wingdings" pitchFamily="2" charset="2"/>
              <a:buChar char="§"/>
            </a:pPr>
            <a:r>
              <a:rPr lang="en-IN" sz="1400" dirty="0">
                <a:latin typeface="Myriad Pro"/>
              </a:rPr>
              <a:t>HELPS IN DEVELOPING LONG TERM RELATIONSHIP BASED UPON TRUST, MUTUAL DEPENDENCE AND SINCERITY</a:t>
            </a:r>
          </a:p>
          <a:p>
            <a:pPr marL="285750" indent="-285750">
              <a:lnSpc>
                <a:spcPct val="200000"/>
              </a:lnSpc>
              <a:buClr>
                <a:srgbClr val="C00000"/>
              </a:buClr>
              <a:buFont typeface="Wingdings" pitchFamily="2" charset="2"/>
              <a:buChar char="§"/>
            </a:pPr>
            <a:r>
              <a:rPr lang="en-IN" sz="1400" dirty="0">
                <a:latin typeface="Myriad Pro"/>
              </a:rPr>
              <a:t>FIRMS CAN EMPLOY DISTRIBUTORS, WHO COLLECT RAW MATERIALS FROM VARIOUS SUPPLIERS AND DISPATCH IT TO MANUFACTURER</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
        <p:nvSpPr>
          <p:cNvPr id="2" name="Rectangle 1">
            <a:extLst>
              <a:ext uri="{FF2B5EF4-FFF2-40B4-BE49-F238E27FC236}">
                <a16:creationId xmlns:a16="http://schemas.microsoft.com/office/drawing/2014/main" id="{90CCF072-7E2F-4A75-8A3D-50D35F84D305}"/>
              </a:ext>
            </a:extLst>
          </p:cNvPr>
          <p:cNvSpPr/>
          <p:nvPr/>
        </p:nvSpPr>
        <p:spPr>
          <a:xfrm flipH="1">
            <a:off x="1187624" y="3864410"/>
            <a:ext cx="1060872" cy="369332"/>
          </a:xfrm>
          <a:prstGeom prst="rect">
            <a:avLst/>
          </a:prstGeom>
        </p:spPr>
        <p:txBody>
          <a:bodyPr wrap="square">
            <a:spAutoFit/>
          </a:bodyPr>
          <a:lstStyle/>
          <a:p>
            <a:pPr lvl="0"/>
            <a:r>
              <a:rPr lang="en-US" dirty="0"/>
              <a:t>Suppliers</a:t>
            </a:r>
          </a:p>
        </p:txBody>
      </p:sp>
      <p:grpSp>
        <p:nvGrpSpPr>
          <p:cNvPr id="6" name="Group 5">
            <a:extLst>
              <a:ext uri="{FF2B5EF4-FFF2-40B4-BE49-F238E27FC236}">
                <a16:creationId xmlns:a16="http://schemas.microsoft.com/office/drawing/2014/main" id="{984DB846-0255-4BE8-A839-7ECC29515E26}"/>
              </a:ext>
            </a:extLst>
          </p:cNvPr>
          <p:cNvGrpSpPr/>
          <p:nvPr/>
        </p:nvGrpSpPr>
        <p:grpSpPr>
          <a:xfrm flipV="1">
            <a:off x="4998615" y="3939209"/>
            <a:ext cx="423664" cy="303400"/>
            <a:chOff x="2364911" y="177350"/>
            <a:chExt cx="454400" cy="531563"/>
          </a:xfrm>
        </p:grpSpPr>
        <p:sp>
          <p:nvSpPr>
            <p:cNvPr id="7" name="Arrow: Right 6">
              <a:extLst>
                <a:ext uri="{FF2B5EF4-FFF2-40B4-BE49-F238E27FC236}">
                  <a16:creationId xmlns:a16="http://schemas.microsoft.com/office/drawing/2014/main" id="{C8060C65-0565-4CCD-80DC-82281A2C11E4}"/>
                </a:ext>
              </a:extLst>
            </p:cNvPr>
            <p:cNvSpPr/>
            <p:nvPr/>
          </p:nvSpPr>
          <p:spPr>
            <a:xfrm>
              <a:off x="2364911" y="177350"/>
              <a:ext cx="454400" cy="531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35DC6991-18F8-451F-AC86-A9936278CF36}"/>
                </a:ext>
              </a:extLst>
            </p:cNvPr>
            <p:cNvSpPr txBox="1"/>
            <p:nvPr/>
          </p:nvSpPr>
          <p:spPr>
            <a:xfrm>
              <a:off x="2364911" y="283663"/>
              <a:ext cx="318080" cy="31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p:txBody>
        </p:sp>
      </p:grpSp>
      <p:sp>
        <p:nvSpPr>
          <p:cNvPr id="3" name="Rectangle 2">
            <a:extLst>
              <a:ext uri="{FF2B5EF4-FFF2-40B4-BE49-F238E27FC236}">
                <a16:creationId xmlns:a16="http://schemas.microsoft.com/office/drawing/2014/main" id="{99C138C6-EA9A-47D8-8C46-2B2F87FCA263}"/>
              </a:ext>
            </a:extLst>
          </p:cNvPr>
          <p:cNvSpPr/>
          <p:nvPr/>
        </p:nvSpPr>
        <p:spPr>
          <a:xfrm>
            <a:off x="2843809" y="3864408"/>
            <a:ext cx="2068982" cy="369332"/>
          </a:xfrm>
          <a:prstGeom prst="rect">
            <a:avLst/>
          </a:prstGeom>
        </p:spPr>
        <p:txBody>
          <a:bodyPr wrap="square">
            <a:spAutoFit/>
          </a:bodyPr>
          <a:lstStyle/>
          <a:p>
            <a:pPr lvl="0"/>
            <a:r>
              <a:rPr lang="en-US" dirty="0"/>
              <a:t>Consolidation Agent</a:t>
            </a:r>
          </a:p>
        </p:txBody>
      </p:sp>
      <p:grpSp>
        <p:nvGrpSpPr>
          <p:cNvPr id="10" name="Group 9">
            <a:extLst>
              <a:ext uri="{FF2B5EF4-FFF2-40B4-BE49-F238E27FC236}">
                <a16:creationId xmlns:a16="http://schemas.microsoft.com/office/drawing/2014/main" id="{F1D096C9-4C7F-4AB3-A330-E25D66E6DFA9}"/>
              </a:ext>
            </a:extLst>
          </p:cNvPr>
          <p:cNvGrpSpPr/>
          <p:nvPr/>
        </p:nvGrpSpPr>
        <p:grpSpPr>
          <a:xfrm flipV="1">
            <a:off x="2325018" y="3931538"/>
            <a:ext cx="432048" cy="303400"/>
            <a:chOff x="2364911" y="177350"/>
            <a:chExt cx="454400" cy="531563"/>
          </a:xfrm>
        </p:grpSpPr>
        <p:sp>
          <p:nvSpPr>
            <p:cNvPr id="11" name="Arrow: Right 10">
              <a:extLst>
                <a:ext uri="{FF2B5EF4-FFF2-40B4-BE49-F238E27FC236}">
                  <a16:creationId xmlns:a16="http://schemas.microsoft.com/office/drawing/2014/main" id="{E832FD32-9F46-4F52-9820-48CE69AF31C3}"/>
                </a:ext>
              </a:extLst>
            </p:cNvPr>
            <p:cNvSpPr/>
            <p:nvPr/>
          </p:nvSpPr>
          <p:spPr>
            <a:xfrm>
              <a:off x="2364911" y="177350"/>
              <a:ext cx="454400" cy="531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Arrow: Right 4">
              <a:extLst>
                <a:ext uri="{FF2B5EF4-FFF2-40B4-BE49-F238E27FC236}">
                  <a16:creationId xmlns:a16="http://schemas.microsoft.com/office/drawing/2014/main" id="{EEA94376-6719-4696-8FC6-1E0BBF38097D}"/>
                </a:ext>
              </a:extLst>
            </p:cNvPr>
            <p:cNvSpPr txBox="1"/>
            <p:nvPr/>
          </p:nvSpPr>
          <p:spPr>
            <a:xfrm>
              <a:off x="2364911" y="283663"/>
              <a:ext cx="318080" cy="31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p:txBody>
        </p:sp>
      </p:grpSp>
      <p:sp>
        <p:nvSpPr>
          <p:cNvPr id="4" name="Rectangle 3">
            <a:extLst>
              <a:ext uri="{FF2B5EF4-FFF2-40B4-BE49-F238E27FC236}">
                <a16:creationId xmlns:a16="http://schemas.microsoft.com/office/drawing/2014/main" id="{E3991E25-1A5B-4DFB-8578-E4BD46C00E11}"/>
              </a:ext>
            </a:extLst>
          </p:cNvPr>
          <p:cNvSpPr/>
          <p:nvPr/>
        </p:nvSpPr>
        <p:spPr>
          <a:xfrm>
            <a:off x="5508104" y="3864411"/>
            <a:ext cx="1512168" cy="369332"/>
          </a:xfrm>
          <a:prstGeom prst="rect">
            <a:avLst/>
          </a:prstGeom>
        </p:spPr>
        <p:txBody>
          <a:bodyPr wrap="square">
            <a:spAutoFit/>
          </a:bodyPr>
          <a:lstStyle/>
          <a:p>
            <a:pPr lvl="0"/>
            <a:r>
              <a:rPr lang="en-US" dirty="0"/>
              <a:t>Manufacturer</a:t>
            </a:r>
          </a:p>
        </p:txBody>
      </p:sp>
    </p:spTree>
    <p:extLst>
      <p:ext uri="{BB962C8B-B14F-4D97-AF65-F5344CB8AC3E}">
        <p14:creationId xmlns:p14="http://schemas.microsoft.com/office/powerpoint/2010/main" val="338737847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232582" cy="353943"/>
          </a:xfrm>
          <a:prstGeom prst="rect">
            <a:avLst/>
          </a:prstGeom>
          <a:noFill/>
        </p:spPr>
        <p:txBody>
          <a:bodyPr wrap="none" rtlCol="0">
            <a:spAutoFit/>
          </a:bodyPr>
          <a:lstStyle/>
          <a:p>
            <a:r>
              <a:rPr lang="en-US" sz="1700" b="1" dirty="0">
                <a:solidFill>
                  <a:srgbClr val="C00000"/>
                </a:solidFill>
                <a:latin typeface="Myriad Pro" pitchFamily="34" charset="0"/>
              </a:rPr>
              <a:t>EXAMPLE </a:t>
            </a:r>
          </a:p>
        </p:txBody>
      </p:sp>
      <p:sp>
        <p:nvSpPr>
          <p:cNvPr id="16" name="Rectangle 7"/>
          <p:cNvSpPr>
            <a:spLocks noChangeArrowheads="1"/>
          </p:cNvSpPr>
          <p:nvPr/>
        </p:nvSpPr>
        <p:spPr bwMode="auto">
          <a:xfrm>
            <a:off x="251520" y="910695"/>
            <a:ext cx="8892480" cy="3807389"/>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FOR MCDONALDS,</a:t>
            </a:r>
          </a:p>
          <a:p>
            <a:pPr marL="627063" indent="-180975">
              <a:lnSpc>
                <a:spcPct val="200000"/>
              </a:lnSpc>
              <a:buClr>
                <a:srgbClr val="C00000"/>
              </a:buClr>
              <a:buFont typeface="Wingdings" panose="05000000000000000000" pitchFamily="2" charset="2"/>
              <a:buChar char="Ø"/>
            </a:pPr>
            <a:r>
              <a:rPr lang="en-IN" sz="1400" dirty="0">
                <a:latin typeface="Myriad Pro"/>
              </a:rPr>
              <a:t>MUTTON COMES FROM HYDERABAD BASED AL-KABEER</a:t>
            </a:r>
          </a:p>
          <a:p>
            <a:pPr marL="627063" indent="-180975">
              <a:lnSpc>
                <a:spcPct val="200000"/>
              </a:lnSpc>
              <a:buClr>
                <a:srgbClr val="C00000"/>
              </a:buClr>
              <a:buFont typeface="Wingdings" panose="05000000000000000000" pitchFamily="2" charset="2"/>
              <a:buChar char="Ø"/>
            </a:pPr>
            <a:r>
              <a:rPr lang="en-IN" sz="1400" dirty="0">
                <a:latin typeface="Myriad Pro"/>
              </a:rPr>
              <a:t>LETTUCE IS FLOWN IN FROM PUNE AND OOTY</a:t>
            </a:r>
          </a:p>
          <a:p>
            <a:pPr marL="627063" indent="-180975">
              <a:lnSpc>
                <a:spcPct val="200000"/>
              </a:lnSpc>
              <a:buClr>
                <a:srgbClr val="C00000"/>
              </a:buClr>
              <a:buFont typeface="Wingdings" panose="05000000000000000000" pitchFamily="2" charset="2"/>
              <a:buChar char="Ø"/>
            </a:pPr>
            <a:r>
              <a:rPr lang="en-IN" sz="1400" dirty="0">
                <a:latin typeface="Myriad Pro"/>
              </a:rPr>
              <a:t>BUNS FROM CREMICA INDUSTRIES, LUDHIANA</a:t>
            </a:r>
          </a:p>
          <a:p>
            <a:pPr marL="627063" indent="-180975">
              <a:lnSpc>
                <a:spcPct val="200000"/>
              </a:lnSpc>
              <a:buClr>
                <a:srgbClr val="C00000"/>
              </a:buClr>
              <a:buFont typeface="Wingdings" panose="05000000000000000000" pitchFamily="2" charset="2"/>
              <a:buChar char="Ø"/>
            </a:pPr>
            <a:r>
              <a:rPr lang="en-IN" sz="1400" dirty="0">
                <a:latin typeface="Myriad Pro"/>
              </a:rPr>
              <a:t>CHEESE FROM DYNAMICA INDUSTRIES, BARAMATI (MAHARASTRA)</a:t>
            </a:r>
          </a:p>
          <a:p>
            <a:pPr marL="285750" indent="-285750">
              <a:lnSpc>
                <a:spcPct val="200000"/>
              </a:lnSpc>
              <a:buClr>
                <a:srgbClr val="C00000"/>
              </a:buClr>
              <a:buFont typeface="Wingdings" pitchFamily="2" charset="2"/>
              <a:buChar char="§"/>
            </a:pPr>
            <a:r>
              <a:rPr lang="en-IN" sz="1400" dirty="0">
                <a:latin typeface="Myriad Pro"/>
              </a:rPr>
              <a:t>HUBS OF COLD CHAIN IS LOCATED IN NORTH AND WEST , MANAGED BY RADHAKRISHNA FOODLAND, WHO DISPATCHES SUPPLIES TO RESTAURANTS, PROCESSES INFORMATION AND COORDINATES THE WORK.</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47305556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673343" cy="353943"/>
          </a:xfrm>
          <a:prstGeom prst="rect">
            <a:avLst/>
          </a:prstGeom>
          <a:noFill/>
        </p:spPr>
        <p:txBody>
          <a:bodyPr wrap="none" rtlCol="0">
            <a:spAutoFit/>
          </a:bodyPr>
          <a:lstStyle/>
          <a:p>
            <a:r>
              <a:rPr lang="en-US" sz="1700" b="1" dirty="0">
                <a:solidFill>
                  <a:srgbClr val="C00000"/>
                </a:solidFill>
                <a:latin typeface="Myriad Pro" pitchFamily="34" charset="0"/>
              </a:rPr>
              <a:t>PRODUCTION </a:t>
            </a:r>
          </a:p>
        </p:txBody>
      </p:sp>
      <p:sp>
        <p:nvSpPr>
          <p:cNvPr id="16" name="Rectangle 7"/>
          <p:cNvSpPr>
            <a:spLocks noChangeArrowheads="1"/>
          </p:cNvSpPr>
          <p:nvPr/>
        </p:nvSpPr>
        <p:spPr bwMode="auto">
          <a:xfrm>
            <a:off x="251520" y="910695"/>
            <a:ext cx="8892480" cy="3376502"/>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ABOUT PRODUCT MIX, LOCATION OF PLANT, SUPPLIER BASE TO THAT PLANT</a:t>
            </a:r>
          </a:p>
          <a:p>
            <a:pPr marL="285750" indent="-285750">
              <a:lnSpc>
                <a:spcPct val="200000"/>
              </a:lnSpc>
              <a:buClr>
                <a:srgbClr val="C00000"/>
              </a:buClr>
              <a:buFont typeface="Wingdings" pitchFamily="2" charset="2"/>
              <a:buChar char="§"/>
            </a:pPr>
            <a:r>
              <a:rPr lang="en-IN" sz="1400" dirty="0">
                <a:latin typeface="Myriad Pro"/>
              </a:rPr>
              <a:t>DECISIONS ABOUT ALLOCATION OF PLANTS TO DCS AND DCS TO MARKET</a:t>
            </a:r>
          </a:p>
          <a:p>
            <a:pPr marL="285750" indent="-285750">
              <a:lnSpc>
                <a:spcPct val="200000"/>
              </a:lnSpc>
              <a:buClr>
                <a:srgbClr val="C00000"/>
              </a:buClr>
              <a:buFont typeface="Wingdings" pitchFamily="2" charset="2"/>
              <a:buChar char="§"/>
            </a:pPr>
            <a:r>
              <a:rPr lang="en-IN" sz="1400" dirty="0">
                <a:latin typeface="Myriad Pro"/>
              </a:rPr>
              <a:t>CAPACITIES OF THE MANUFACTURING FACILITIES</a:t>
            </a:r>
          </a:p>
          <a:p>
            <a:pPr marL="285750" indent="-285750">
              <a:lnSpc>
                <a:spcPct val="200000"/>
              </a:lnSpc>
              <a:buClr>
                <a:srgbClr val="C00000"/>
              </a:buClr>
              <a:buFont typeface="Wingdings" pitchFamily="2" charset="2"/>
              <a:buChar char="§"/>
            </a:pPr>
            <a:r>
              <a:rPr lang="en-IN" sz="1400" dirty="0">
                <a:latin typeface="Myriad Pro"/>
              </a:rPr>
              <a:t>DECISION IMPACTS REVENUES, COSTS, CUSTOMER SERVICE</a:t>
            </a:r>
          </a:p>
          <a:p>
            <a:pPr marL="285750" indent="-285750">
              <a:lnSpc>
                <a:spcPct val="200000"/>
              </a:lnSpc>
              <a:buClr>
                <a:srgbClr val="C00000"/>
              </a:buClr>
              <a:buFont typeface="Wingdings" pitchFamily="2" charset="2"/>
              <a:buChar char="§"/>
            </a:pPr>
            <a:r>
              <a:rPr lang="en-IN" sz="1400" dirty="0">
                <a:latin typeface="Myriad Pro"/>
              </a:rPr>
              <a:t>FLEXIBLE MANUFACTURING SYSTEM</a:t>
            </a:r>
          </a:p>
          <a:p>
            <a:pPr marL="285750" indent="-285750">
              <a:lnSpc>
                <a:spcPct val="200000"/>
              </a:lnSpc>
              <a:buClr>
                <a:srgbClr val="C00000"/>
              </a:buClr>
              <a:buFont typeface="Wingdings" pitchFamily="2" charset="2"/>
              <a:buChar char="§"/>
            </a:pPr>
            <a:r>
              <a:rPr lang="en-IN" sz="1400" dirty="0">
                <a:latin typeface="Myriad Pro"/>
              </a:rPr>
              <a:t>PRODUCTION PLANNING, EQUIPMENT MAINTENANCE</a:t>
            </a:r>
          </a:p>
          <a:p>
            <a:pPr marL="285750" indent="-285750">
              <a:lnSpc>
                <a:spcPct val="200000"/>
              </a:lnSpc>
              <a:buClr>
                <a:srgbClr val="C00000"/>
              </a:buClr>
              <a:buFont typeface="Wingdings" pitchFamily="2" charset="2"/>
              <a:buChar char="§"/>
            </a:pPr>
            <a:r>
              <a:rPr lang="en-IN" sz="1400" dirty="0">
                <a:latin typeface="Myriad Pro"/>
              </a:rPr>
              <a:t>WORKLOAD BALANCING, QUALITY CONTROL</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10165643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416798" cy="353943"/>
          </a:xfrm>
          <a:prstGeom prst="rect">
            <a:avLst/>
          </a:prstGeom>
          <a:noFill/>
        </p:spPr>
        <p:txBody>
          <a:bodyPr wrap="none" rtlCol="0">
            <a:spAutoFit/>
          </a:bodyPr>
          <a:lstStyle/>
          <a:p>
            <a:r>
              <a:rPr lang="en-US" sz="1700" b="1" dirty="0">
                <a:solidFill>
                  <a:srgbClr val="C00000"/>
                </a:solidFill>
                <a:latin typeface="Myriad Pro" pitchFamily="34" charset="0"/>
              </a:rPr>
              <a:t>INVENTORY</a:t>
            </a:r>
          </a:p>
        </p:txBody>
      </p:sp>
      <p:sp>
        <p:nvSpPr>
          <p:cNvPr id="16" name="Rectangle 7"/>
          <p:cNvSpPr>
            <a:spLocks noChangeArrowheads="1"/>
          </p:cNvSpPr>
          <p:nvPr/>
        </p:nvSpPr>
        <p:spPr bwMode="auto">
          <a:xfrm>
            <a:off x="251520" y="910695"/>
            <a:ext cx="8892480" cy="2083840"/>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R/M, SEMI-FINISHED, FINISHED GOODS</a:t>
            </a:r>
          </a:p>
          <a:p>
            <a:pPr marL="285750" indent="-285750">
              <a:lnSpc>
                <a:spcPct val="200000"/>
              </a:lnSpc>
              <a:buClr>
                <a:srgbClr val="C00000"/>
              </a:buClr>
              <a:buFont typeface="Wingdings" pitchFamily="2" charset="2"/>
              <a:buChar char="§"/>
            </a:pPr>
            <a:r>
              <a:rPr lang="en-IN" sz="1400" dirty="0">
                <a:latin typeface="Myriad Pro"/>
              </a:rPr>
              <a:t>PURPOSE OF INVENTORY IS TO REDUCE THE LEVEL OF UNCERTAINTY IN SC.</a:t>
            </a:r>
          </a:p>
          <a:p>
            <a:pPr marL="285750" indent="-285750">
              <a:lnSpc>
                <a:spcPct val="200000"/>
              </a:lnSpc>
              <a:buClr>
                <a:srgbClr val="C00000"/>
              </a:buClr>
              <a:buFont typeface="Wingdings" pitchFamily="2" charset="2"/>
              <a:buChar char="§"/>
            </a:pPr>
            <a:r>
              <a:rPr lang="en-IN" sz="1400" dirty="0">
                <a:latin typeface="Myriad Pro"/>
              </a:rPr>
              <a:t>PROPER INVENTORY CONTROL POLICY</a:t>
            </a:r>
          </a:p>
          <a:p>
            <a:pPr marL="285750" indent="-285750">
              <a:lnSpc>
                <a:spcPct val="200000"/>
              </a:lnSpc>
              <a:buClr>
                <a:srgbClr val="C00000"/>
              </a:buClr>
              <a:buFont typeface="Wingdings" pitchFamily="2" charset="2"/>
              <a:buChar char="§"/>
            </a:pPr>
            <a:r>
              <a:rPr lang="en-IN" sz="1400" dirty="0">
                <a:latin typeface="Myriad Pro"/>
              </a:rPr>
              <a:t>ORDER QUANTITY, REORDER POINTS, SAFETY STOCK LEVEL</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72483436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705916" cy="353943"/>
          </a:xfrm>
          <a:prstGeom prst="rect">
            <a:avLst/>
          </a:prstGeom>
          <a:noFill/>
        </p:spPr>
        <p:txBody>
          <a:bodyPr wrap="none" rtlCol="0">
            <a:spAutoFit/>
          </a:bodyPr>
          <a:lstStyle/>
          <a:p>
            <a:r>
              <a:rPr lang="en-US" sz="1700" b="1" dirty="0">
                <a:solidFill>
                  <a:srgbClr val="C00000"/>
                </a:solidFill>
                <a:latin typeface="Myriad Pro" pitchFamily="34" charset="0"/>
              </a:rPr>
              <a:t>DISTRIBUTION</a:t>
            </a:r>
          </a:p>
        </p:txBody>
      </p:sp>
      <p:sp>
        <p:nvSpPr>
          <p:cNvPr id="16" name="Rectangle 7"/>
          <p:cNvSpPr>
            <a:spLocks noChangeArrowheads="1"/>
          </p:cNvSpPr>
          <p:nvPr/>
        </p:nvSpPr>
        <p:spPr bwMode="auto">
          <a:xfrm>
            <a:off x="251520" y="910695"/>
            <a:ext cx="8892480" cy="2083840"/>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MODE OF TRANSPORT AND ROUTE</a:t>
            </a:r>
          </a:p>
          <a:p>
            <a:pPr marL="285750" indent="-285750">
              <a:lnSpc>
                <a:spcPct val="200000"/>
              </a:lnSpc>
              <a:buClr>
                <a:srgbClr val="C00000"/>
              </a:buClr>
              <a:buFont typeface="Wingdings" pitchFamily="2" charset="2"/>
              <a:buChar char="§"/>
            </a:pPr>
            <a:r>
              <a:rPr lang="en-IN" sz="1400" dirty="0">
                <a:latin typeface="Myriad Pro"/>
              </a:rPr>
              <a:t>CONTROLLING THE COST AND SPEED TO THE MARKET</a:t>
            </a:r>
          </a:p>
          <a:p>
            <a:pPr marL="285750" indent="-285750">
              <a:lnSpc>
                <a:spcPct val="200000"/>
              </a:lnSpc>
              <a:buClr>
                <a:srgbClr val="C00000"/>
              </a:buClr>
              <a:buFont typeface="Wingdings" pitchFamily="2" charset="2"/>
              <a:buChar char="§"/>
            </a:pPr>
            <a:r>
              <a:rPr lang="en-IN" sz="1400" dirty="0">
                <a:latin typeface="Myriad Pro"/>
              </a:rPr>
              <a:t>SELECTION OF TRANSPORTATION MIX</a:t>
            </a:r>
          </a:p>
          <a:p>
            <a:pPr marL="285750" indent="-285750">
              <a:lnSpc>
                <a:spcPct val="200000"/>
              </a:lnSpc>
              <a:buClr>
                <a:srgbClr val="C00000"/>
              </a:buClr>
              <a:buFont typeface="Wingdings" pitchFamily="2" charset="2"/>
              <a:buChar char="§"/>
            </a:pPr>
            <a:r>
              <a:rPr lang="en-IN" sz="1400" dirty="0">
                <a:latin typeface="Myriad Pro"/>
              </a:rPr>
              <a:t>TRADE OFF OF COST OF TRANSPORTATION AND COST OF INVENTORY……AIR VS. SHIP</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73310213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2559372" cy="615553"/>
          </a:xfrm>
          <a:prstGeom prst="rect">
            <a:avLst/>
          </a:prstGeom>
          <a:noFill/>
        </p:spPr>
        <p:txBody>
          <a:bodyPr wrap="square" rtlCol="0">
            <a:spAutoFit/>
          </a:bodyPr>
          <a:lstStyle/>
          <a:p>
            <a:endParaRPr lang="en-US" sz="1700" b="1" dirty="0">
              <a:solidFill>
                <a:srgbClr val="C00000"/>
              </a:solidFill>
              <a:latin typeface="Myriad Pro" pitchFamily="34" charset="0"/>
            </a:endParaRPr>
          </a:p>
          <a:p>
            <a:r>
              <a:rPr lang="en-US" sz="1700" b="1" dirty="0">
                <a:solidFill>
                  <a:srgbClr val="C00000"/>
                </a:solidFill>
                <a:latin typeface="Myriad Pro" pitchFamily="34" charset="0"/>
              </a:rPr>
              <a:t>INFORMATION FLOW</a:t>
            </a:r>
          </a:p>
        </p:txBody>
      </p:sp>
      <p:sp>
        <p:nvSpPr>
          <p:cNvPr id="16" name="Rectangle 7"/>
          <p:cNvSpPr>
            <a:spLocks noChangeArrowheads="1"/>
          </p:cNvSpPr>
          <p:nvPr/>
        </p:nvSpPr>
        <p:spPr bwMode="auto">
          <a:xfrm>
            <a:off x="251520" y="910695"/>
            <a:ext cx="8892480" cy="2083840"/>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MOST CRUCIAL ELEMENT</a:t>
            </a:r>
          </a:p>
          <a:p>
            <a:pPr marL="285750" indent="-285750">
              <a:lnSpc>
                <a:spcPct val="200000"/>
              </a:lnSpc>
              <a:buClr>
                <a:srgbClr val="C00000"/>
              </a:buClr>
              <a:buFont typeface="Wingdings" pitchFamily="2" charset="2"/>
              <a:buChar char="§"/>
            </a:pPr>
            <a:r>
              <a:rPr lang="en-IN" sz="1400" dirty="0">
                <a:latin typeface="Myriad Pro"/>
              </a:rPr>
              <a:t>PROPER INTEGRATION THROUGHOUT THE CHAIN</a:t>
            </a:r>
          </a:p>
          <a:p>
            <a:pPr marL="285750" indent="-285750">
              <a:lnSpc>
                <a:spcPct val="200000"/>
              </a:lnSpc>
              <a:buClr>
                <a:srgbClr val="C00000"/>
              </a:buClr>
              <a:buFont typeface="Wingdings" pitchFamily="2" charset="2"/>
              <a:buChar char="§"/>
            </a:pPr>
            <a:r>
              <a:rPr lang="en-IN" sz="1400" dirty="0">
                <a:latin typeface="Myriad Pro"/>
              </a:rPr>
              <a:t>USE OF INTERNET</a:t>
            </a:r>
          </a:p>
          <a:p>
            <a:pPr marL="285750" indent="-285750">
              <a:lnSpc>
                <a:spcPct val="200000"/>
              </a:lnSpc>
              <a:buClr>
                <a:srgbClr val="C00000"/>
              </a:buClr>
              <a:buFont typeface="Wingdings" pitchFamily="2" charset="2"/>
              <a:buChar char="§"/>
            </a:pPr>
            <a:r>
              <a:rPr lang="en-IN" sz="1400" dirty="0">
                <a:latin typeface="Myriad Pro"/>
              </a:rPr>
              <a:t>ERP CAN BE ADOPTED TO CONNECT CUSTOMERS, SUPPLIERS AND ENTERPRISE </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3416062945"/>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3999532" cy="615553"/>
          </a:xfrm>
          <a:prstGeom prst="rect">
            <a:avLst/>
          </a:prstGeom>
          <a:noFill/>
        </p:spPr>
        <p:txBody>
          <a:bodyPr wrap="square" rtlCol="0">
            <a:spAutoFit/>
          </a:bodyPr>
          <a:lstStyle/>
          <a:p>
            <a:endParaRPr lang="en-US" sz="1700" b="1" dirty="0">
              <a:solidFill>
                <a:srgbClr val="C00000"/>
              </a:solidFill>
              <a:latin typeface="Myriad Pro" pitchFamily="34" charset="0"/>
            </a:endParaRPr>
          </a:p>
          <a:p>
            <a:r>
              <a:rPr lang="en-US" sz="1700" b="1" dirty="0">
                <a:solidFill>
                  <a:srgbClr val="C00000"/>
                </a:solidFill>
                <a:latin typeface="Myriad Pro" pitchFamily="34" charset="0"/>
              </a:rPr>
              <a:t>PERFORMANCE METRICS OF SCM</a:t>
            </a:r>
          </a:p>
        </p:txBody>
      </p:sp>
      <p:sp>
        <p:nvSpPr>
          <p:cNvPr id="16" name="Rectangle 7"/>
          <p:cNvSpPr>
            <a:spLocks noChangeArrowheads="1"/>
          </p:cNvSpPr>
          <p:nvPr/>
        </p:nvSpPr>
        <p:spPr bwMode="auto">
          <a:xfrm>
            <a:off x="251520" y="910695"/>
            <a:ext cx="8892480" cy="3376502"/>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FOUR MEASURES OF SUPPLY CHAIN PERFORMANCE ARE:</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DELIVERY</a:t>
            </a:r>
          </a:p>
          <a:p>
            <a:pPr marL="285750" indent="-285750">
              <a:lnSpc>
                <a:spcPct val="200000"/>
              </a:lnSpc>
              <a:buClr>
                <a:srgbClr val="C00000"/>
              </a:buClr>
              <a:buFont typeface="Wingdings" pitchFamily="2" charset="2"/>
              <a:buChar char="§"/>
            </a:pPr>
            <a:r>
              <a:rPr lang="en-IN" sz="1400" dirty="0">
                <a:latin typeface="Myriad Pro"/>
              </a:rPr>
              <a:t>QUALITY</a:t>
            </a:r>
          </a:p>
          <a:p>
            <a:pPr marL="285750" indent="-285750">
              <a:lnSpc>
                <a:spcPct val="200000"/>
              </a:lnSpc>
              <a:buClr>
                <a:srgbClr val="C00000"/>
              </a:buClr>
              <a:buFont typeface="Wingdings" pitchFamily="2" charset="2"/>
              <a:buChar char="§"/>
            </a:pPr>
            <a:r>
              <a:rPr lang="en-IN" sz="1400" dirty="0">
                <a:latin typeface="Myriad Pro"/>
              </a:rPr>
              <a:t>TIME</a:t>
            </a:r>
          </a:p>
          <a:p>
            <a:pPr marL="285750" indent="-285750">
              <a:lnSpc>
                <a:spcPct val="200000"/>
              </a:lnSpc>
              <a:buClr>
                <a:srgbClr val="C00000"/>
              </a:buClr>
              <a:buFont typeface="Wingdings" pitchFamily="2" charset="2"/>
              <a:buChar char="§"/>
            </a:pPr>
            <a:r>
              <a:rPr lang="en-IN" sz="1400" dirty="0">
                <a:latin typeface="Myriad Pro"/>
              </a:rPr>
              <a:t>COST</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329542138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374368" cy="353943"/>
          </a:xfrm>
          <a:prstGeom prst="rect">
            <a:avLst/>
          </a:prstGeom>
          <a:noFill/>
        </p:spPr>
        <p:txBody>
          <a:bodyPr wrap="none" rtlCol="0">
            <a:spAutoFit/>
          </a:bodyPr>
          <a:lstStyle/>
          <a:p>
            <a:r>
              <a:rPr lang="en-US" sz="1700" b="1" dirty="0">
                <a:solidFill>
                  <a:srgbClr val="C00000"/>
                </a:solidFill>
                <a:latin typeface="Myriad Pro" pitchFamily="34" charset="0"/>
              </a:rPr>
              <a:t>CHALLENGES IN SCM</a:t>
            </a:r>
          </a:p>
        </p:txBody>
      </p:sp>
      <p:sp>
        <p:nvSpPr>
          <p:cNvPr id="16" name="Rectangle 7"/>
          <p:cNvSpPr>
            <a:spLocks noChangeArrowheads="1"/>
          </p:cNvSpPr>
          <p:nvPr/>
        </p:nvSpPr>
        <p:spPr bwMode="auto">
          <a:xfrm>
            <a:off x="253351" y="915566"/>
            <a:ext cx="8892480" cy="2514727"/>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INCREASED SUPPLY CHAIN VOLATILITY AND UNCERTAINTY </a:t>
            </a:r>
          </a:p>
          <a:p>
            <a:pPr marL="285750" indent="-285750">
              <a:lnSpc>
                <a:spcPct val="200000"/>
              </a:lnSpc>
              <a:buClr>
                <a:srgbClr val="C00000"/>
              </a:buClr>
              <a:buFont typeface="Wingdings" pitchFamily="2" charset="2"/>
              <a:buChar char="§"/>
            </a:pPr>
            <a:r>
              <a:rPr lang="en-IN" sz="1400" dirty="0">
                <a:latin typeface="Myriad Pro"/>
              </a:rPr>
              <a:t>CREATING GLOBAL CUSTOMER AND SUPPLIER NETWORK</a:t>
            </a:r>
          </a:p>
          <a:p>
            <a:pPr marL="285750" indent="-285750">
              <a:lnSpc>
                <a:spcPct val="200000"/>
              </a:lnSpc>
              <a:buClr>
                <a:srgbClr val="C00000"/>
              </a:buClr>
              <a:buFont typeface="Wingdings" pitchFamily="2" charset="2"/>
              <a:buChar char="§"/>
            </a:pPr>
            <a:r>
              <a:rPr lang="en-IN" sz="1400" dirty="0">
                <a:latin typeface="Myriad Pro"/>
              </a:rPr>
              <a:t>CREATING OPTIMIZED SUPPLY CHAIN CONFIGURATION</a:t>
            </a:r>
          </a:p>
          <a:p>
            <a:pPr marL="285750" indent="-285750">
              <a:lnSpc>
                <a:spcPct val="200000"/>
              </a:lnSpc>
              <a:buClr>
                <a:srgbClr val="C00000"/>
              </a:buClr>
              <a:buFont typeface="Wingdings" pitchFamily="2" charset="2"/>
              <a:buChar char="§"/>
            </a:pPr>
            <a:r>
              <a:rPr lang="en-IN" sz="1400" dirty="0">
                <a:latin typeface="Myriad Pro"/>
              </a:rPr>
              <a:t>RISK MANAGEMENT IN THE END-TO-END SUPPLY CHAIN</a:t>
            </a:r>
          </a:p>
          <a:p>
            <a:pPr marL="285750" indent="-285750">
              <a:lnSpc>
                <a:spcPct val="200000"/>
              </a:lnSpc>
              <a:buClr>
                <a:srgbClr val="C00000"/>
              </a:buClr>
              <a:buFont typeface="Wingdings" pitchFamily="2" charset="2"/>
              <a:buChar char="§"/>
            </a:pPr>
            <a:r>
              <a:rPr lang="en-IN" sz="1400" dirty="0">
                <a:latin typeface="Myriad Pro"/>
              </a:rPr>
              <a:t>INTEGRATING AND EMPOWERING EXISTING SUPPLY CHAIN </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63805830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498971" cy="353943"/>
          </a:xfrm>
          <a:prstGeom prst="rect">
            <a:avLst/>
          </a:prstGeom>
          <a:noFill/>
        </p:spPr>
        <p:txBody>
          <a:bodyPr wrap="none" rtlCol="0">
            <a:spAutoFit/>
          </a:bodyPr>
          <a:lstStyle/>
          <a:p>
            <a:r>
              <a:rPr lang="en-US" sz="1700" b="1" dirty="0">
                <a:solidFill>
                  <a:srgbClr val="C00000"/>
                </a:solidFill>
                <a:latin typeface="Myriad Pro" pitchFamily="34" charset="0"/>
              </a:rPr>
              <a:t>MODERN APPROACHES TO SCM</a:t>
            </a:r>
          </a:p>
        </p:txBody>
      </p:sp>
      <p:sp>
        <p:nvSpPr>
          <p:cNvPr id="16" name="Rectangle 7"/>
          <p:cNvSpPr>
            <a:spLocks noChangeArrowheads="1"/>
          </p:cNvSpPr>
          <p:nvPr/>
        </p:nvSpPr>
        <p:spPr bwMode="auto">
          <a:xfrm>
            <a:off x="251520" y="910695"/>
            <a:ext cx="8892480" cy="165295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JUST-IN TIME (JIT) INVENTORY MANAGEMENT</a:t>
            </a:r>
          </a:p>
          <a:p>
            <a:pPr marL="285750" indent="-285750">
              <a:lnSpc>
                <a:spcPct val="200000"/>
              </a:lnSpc>
              <a:buClr>
                <a:srgbClr val="C00000"/>
              </a:buClr>
              <a:buFont typeface="Wingdings" pitchFamily="2" charset="2"/>
              <a:buChar char="§"/>
            </a:pPr>
            <a:r>
              <a:rPr lang="en-IN" sz="1400" dirty="0">
                <a:latin typeface="Myriad Pro"/>
              </a:rPr>
              <a:t>TOTAL QUALITY MANAGEMENT (TQM) MODEL</a:t>
            </a:r>
          </a:p>
          <a:p>
            <a:pPr marL="285750" indent="-285750">
              <a:lnSpc>
                <a:spcPct val="200000"/>
              </a:lnSpc>
              <a:buClr>
                <a:srgbClr val="C00000"/>
              </a:buClr>
              <a:buFont typeface="Wingdings" pitchFamily="2" charset="2"/>
              <a:buChar char="§"/>
            </a:pPr>
            <a:r>
              <a:rPr lang="en-IN" sz="1400" dirty="0">
                <a:latin typeface="Myriad Pro"/>
              </a:rPr>
              <a:t>EFFICIENT CONSUMER RESPONSE (ECR)</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393469137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5223668" cy="615553"/>
          </a:xfrm>
          <a:prstGeom prst="rect">
            <a:avLst/>
          </a:prstGeom>
          <a:noFill/>
        </p:spPr>
        <p:txBody>
          <a:bodyPr wrap="square" rtlCol="0">
            <a:spAutoFit/>
          </a:bodyPr>
          <a:lstStyle/>
          <a:p>
            <a:endParaRPr lang="en-IN" sz="1700" b="1" dirty="0">
              <a:solidFill>
                <a:srgbClr val="C00000"/>
              </a:solidFill>
              <a:latin typeface="Myriad Pro" pitchFamily="34" charset="0"/>
            </a:endParaRPr>
          </a:p>
          <a:p>
            <a:r>
              <a:rPr lang="en-IN" sz="1700" b="1" dirty="0">
                <a:solidFill>
                  <a:srgbClr val="C00000"/>
                </a:solidFill>
                <a:latin typeface="Myriad Pro" pitchFamily="34" charset="0"/>
              </a:rPr>
              <a:t>THE IMPORTANCE OF SUPPLY CHAIN DECISIONS</a:t>
            </a:r>
            <a:endParaRPr lang="en-US" sz="1700" b="1" dirty="0">
              <a:solidFill>
                <a:srgbClr val="C00000"/>
              </a:solidFill>
              <a:latin typeface="Myriad Pro" pitchFamily="34" charset="0"/>
            </a:endParaRPr>
          </a:p>
        </p:txBody>
      </p:sp>
      <p:sp>
        <p:nvSpPr>
          <p:cNvPr id="16" name="Rectangle 7"/>
          <p:cNvSpPr>
            <a:spLocks noChangeArrowheads="1"/>
          </p:cNvSpPr>
          <p:nvPr/>
        </p:nvSpPr>
        <p:spPr bwMode="auto">
          <a:xfrm>
            <a:off x="251520" y="910695"/>
            <a:ext cx="8892480" cy="2179699"/>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CLOSE CONNECTION BETWEEN THE DESIGN AND MANAGEMENT OF SUPPLY CHAIN FLOWS  (PRODUCT, INFORMATION AND FUNDS) AND THE SUCCESS OF A SUPPLY CHAIN.</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WAL-MART, DELL COMPUTER ARE FEW EXAMPLES OF COMPANIES THAT HAVE BUILT THEIR SUCCESS ON SUPERIOR DESIGN, PLANNING AND OPERATION OF THE SUPPLY CHAIN.</a:t>
            </a:r>
            <a:endParaRPr lang="en-US" sz="1400" dirty="0">
              <a:latin typeface="Myriad Pro"/>
            </a:endParaRPr>
          </a:p>
        </p:txBody>
      </p:sp>
    </p:spTree>
    <p:extLst>
      <p:ext uri="{BB962C8B-B14F-4D97-AF65-F5344CB8AC3E}">
        <p14:creationId xmlns:p14="http://schemas.microsoft.com/office/powerpoint/2010/main" val="236857210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1" y="228600"/>
            <a:ext cx="1781834" cy="353943"/>
          </a:xfrm>
          <a:prstGeom prst="rect">
            <a:avLst/>
          </a:prstGeom>
          <a:noFill/>
        </p:spPr>
        <p:txBody>
          <a:bodyPr wrap="none" rtlCol="0">
            <a:spAutoFit/>
          </a:bodyPr>
          <a:lstStyle/>
          <a:p>
            <a:r>
              <a:rPr lang="en-US" sz="1700" b="1" dirty="0">
                <a:solidFill>
                  <a:srgbClr val="C00000"/>
                </a:solidFill>
                <a:latin typeface="Myriad Pro" pitchFamily="34" charset="0"/>
              </a:rPr>
              <a:t>SUPPLY CHAIN </a:t>
            </a:r>
          </a:p>
        </p:txBody>
      </p:sp>
      <p:sp>
        <p:nvSpPr>
          <p:cNvPr id="16" name="Rectangle 7"/>
          <p:cNvSpPr>
            <a:spLocks noChangeArrowheads="1"/>
          </p:cNvSpPr>
          <p:nvPr/>
        </p:nvSpPr>
        <p:spPr bwMode="auto">
          <a:xfrm>
            <a:off x="395536" y="1347614"/>
            <a:ext cx="7992888" cy="1648978"/>
          </a:xfrm>
          <a:prstGeom prst="rect">
            <a:avLst/>
          </a:prstGeom>
          <a:noFill/>
          <a:ln w="9525">
            <a:noFill/>
            <a:miter lim="800000"/>
            <a:headEnd/>
            <a:tailEnd/>
          </a:ln>
        </p:spPr>
        <p:txBody>
          <a:bodyPr wrap="square">
            <a:spAutoFit/>
          </a:bodyPr>
          <a:lstStyle/>
          <a:p>
            <a:pPr>
              <a:lnSpc>
                <a:spcPct val="114000"/>
              </a:lnSpc>
              <a:buClr>
                <a:srgbClr val="C00000"/>
              </a:buClr>
              <a:buFont typeface="Wingdings" pitchFamily="2" charset="2"/>
              <a:buChar char="§"/>
            </a:pPr>
            <a:r>
              <a:rPr lang="en-US" sz="1500" dirty="0">
                <a:latin typeface="Myriad Pro" pitchFamily="34" charset="0"/>
              </a:rPr>
              <a:t> </a:t>
            </a:r>
            <a:r>
              <a:rPr lang="en-IN" sz="1500" dirty="0">
                <a:latin typeface="Myriad Pro" pitchFamily="34" charset="0"/>
              </a:rPr>
              <a:t>SUPPLY CHAIN CONSISTS OF ALL LINKS/STAGES INVOLVED DIRECTLY OR INDIRECTLY IN FULFILLING CUSTOMER’S REQUEST /ORDER.</a:t>
            </a:r>
          </a:p>
          <a:p>
            <a:pPr>
              <a:lnSpc>
                <a:spcPct val="114000"/>
              </a:lnSpc>
              <a:buClr>
                <a:srgbClr val="C00000"/>
              </a:buClr>
            </a:pPr>
            <a:endParaRPr lang="en-IN" sz="1500" dirty="0">
              <a:latin typeface="Myriad Pro" pitchFamily="34" charset="0"/>
            </a:endParaRPr>
          </a:p>
          <a:p>
            <a:pPr>
              <a:lnSpc>
                <a:spcPct val="114000"/>
              </a:lnSpc>
              <a:buClr>
                <a:srgbClr val="C00000"/>
              </a:buClr>
              <a:buFont typeface="Wingdings" pitchFamily="2" charset="2"/>
              <a:buChar char="§"/>
            </a:pPr>
            <a:r>
              <a:rPr lang="en-IN" sz="1500" dirty="0">
                <a:latin typeface="Myriad Pro" pitchFamily="34" charset="0"/>
              </a:rPr>
              <a:t>THE SUPPLY CHAIN INCLUDES NOT ONLY THE MANUFACTURERS AND SUPPLIERS, BUT ALSO TRANSPORTERS, WAREHOUSES, RETAILERS AND EVEN CUSTOMERS THEMSELVES.</a:t>
            </a:r>
          </a:p>
          <a:p>
            <a:pPr>
              <a:lnSpc>
                <a:spcPct val="114000"/>
              </a:lnSpc>
              <a:buClr>
                <a:srgbClr val="C00000"/>
              </a:buClr>
            </a:pPr>
            <a:endParaRPr lang="en-US" sz="1500" dirty="0">
              <a:latin typeface="Myriad Pro" pitchFamily="34" charset="0"/>
            </a:endParaRPr>
          </a:p>
        </p:txBody>
      </p:sp>
      <p:pic>
        <p:nvPicPr>
          <p:cNvPr id="2" name="Picture 1">
            <a:extLst>
              <a:ext uri="{FF2B5EF4-FFF2-40B4-BE49-F238E27FC236}">
                <a16:creationId xmlns:a16="http://schemas.microsoft.com/office/drawing/2014/main" id="{340DFD85-2A0E-439F-A351-26D58FF5E990}"/>
              </a:ext>
            </a:extLst>
          </p:cNvPr>
          <p:cNvPicPr>
            <a:picLocks noChangeAspect="1"/>
          </p:cNvPicPr>
          <p:nvPr/>
        </p:nvPicPr>
        <p:blipFill>
          <a:blip r:embed="rId2"/>
          <a:stretch>
            <a:fillRect/>
          </a:stretch>
        </p:blipFill>
        <p:spPr>
          <a:xfrm>
            <a:off x="1115616" y="2715766"/>
            <a:ext cx="6624735" cy="2199134"/>
          </a:xfrm>
          <a:prstGeom prst="rect">
            <a:avLst/>
          </a:prstGeom>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1379673" cy="353943"/>
          </a:xfrm>
          <a:prstGeom prst="rect">
            <a:avLst/>
          </a:prstGeom>
          <a:noFill/>
        </p:spPr>
        <p:txBody>
          <a:bodyPr wrap="none" rtlCol="0">
            <a:spAutoFit/>
          </a:bodyPr>
          <a:lstStyle/>
          <a:p>
            <a:r>
              <a:rPr lang="en-US" sz="1700" b="1" dirty="0">
                <a:solidFill>
                  <a:srgbClr val="C00000"/>
                </a:solidFill>
                <a:latin typeface="Myriad Pro" pitchFamily="34" charset="0"/>
              </a:rPr>
              <a:t>WAL-MART</a:t>
            </a:r>
          </a:p>
        </p:txBody>
      </p:sp>
      <p:sp>
        <p:nvSpPr>
          <p:cNvPr id="16" name="Rectangle 7"/>
          <p:cNvSpPr>
            <a:spLocks noChangeArrowheads="1"/>
          </p:cNvSpPr>
          <p:nvPr/>
        </p:nvSpPr>
        <p:spPr bwMode="auto">
          <a:xfrm>
            <a:off x="251520" y="910695"/>
            <a:ext cx="8892480" cy="1748812"/>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WAL-MART HAS INVESTED HEAVILY IN TRANSPORTATION AND INFORMATION INFRASTRUCTURE</a:t>
            </a:r>
          </a:p>
          <a:p>
            <a:pPr marL="285750" indent="-285750">
              <a:lnSpc>
                <a:spcPct val="200000"/>
              </a:lnSpc>
              <a:buClr>
                <a:srgbClr val="C00000"/>
              </a:buClr>
              <a:buFont typeface="Wingdings" pitchFamily="2" charset="2"/>
              <a:buChar char="§"/>
            </a:pPr>
            <a:r>
              <a:rPr lang="en-IN" sz="1400" dirty="0">
                <a:latin typeface="Myriad Pro"/>
              </a:rPr>
              <a:t>CLUSTER OF STORES AROUND DISTRIBUTION CENTRES </a:t>
            </a:r>
          </a:p>
          <a:p>
            <a:pPr marL="285750" indent="-285750">
              <a:lnSpc>
                <a:spcPct val="200000"/>
              </a:lnSpc>
              <a:buClr>
                <a:srgbClr val="C00000"/>
              </a:buClr>
              <a:buFont typeface="Wingdings" pitchFamily="2" charset="2"/>
              <a:buChar char="§"/>
            </a:pPr>
            <a:r>
              <a:rPr lang="en-IN" sz="1400" dirty="0">
                <a:latin typeface="Myriad Pro"/>
              </a:rPr>
              <a:t>FREQUENT REPLENISHMENT </a:t>
            </a:r>
          </a:p>
          <a:p>
            <a:pPr marL="285750" indent="-285750">
              <a:lnSpc>
                <a:spcPct val="200000"/>
              </a:lnSpc>
              <a:buClr>
                <a:srgbClr val="C00000"/>
              </a:buClr>
              <a:buFont typeface="Wingdings" pitchFamily="2" charset="2"/>
              <a:buChar char="§"/>
            </a:pPr>
            <a:r>
              <a:rPr lang="en-IN" sz="1400" dirty="0">
                <a:latin typeface="Myriad Pro"/>
              </a:rPr>
              <a:t>LEADER IN SHARING INFORMATION AND COLLABORATING WITH SUPPLIERS</a:t>
            </a:r>
            <a:endParaRPr lang="en-US" sz="1400" dirty="0">
              <a:latin typeface="Myriad Pro"/>
            </a:endParaRPr>
          </a:p>
        </p:txBody>
      </p:sp>
    </p:spTree>
    <p:extLst>
      <p:ext uri="{BB962C8B-B14F-4D97-AF65-F5344CB8AC3E}">
        <p14:creationId xmlns:p14="http://schemas.microsoft.com/office/powerpoint/2010/main" val="80559485"/>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684803" cy="353943"/>
          </a:xfrm>
          <a:prstGeom prst="rect">
            <a:avLst/>
          </a:prstGeom>
          <a:noFill/>
        </p:spPr>
        <p:txBody>
          <a:bodyPr wrap="none" rtlCol="0">
            <a:spAutoFit/>
          </a:bodyPr>
          <a:lstStyle/>
          <a:p>
            <a:r>
              <a:rPr lang="en-US" sz="1700" b="1" dirty="0">
                <a:solidFill>
                  <a:srgbClr val="C00000"/>
                </a:solidFill>
                <a:latin typeface="Myriad Pro" pitchFamily="34" charset="0"/>
              </a:rPr>
              <a:t>DELL</a:t>
            </a:r>
          </a:p>
        </p:txBody>
      </p:sp>
      <p:sp>
        <p:nvSpPr>
          <p:cNvPr id="16" name="Rectangle 7"/>
          <p:cNvSpPr>
            <a:spLocks noChangeArrowheads="1"/>
          </p:cNvSpPr>
          <p:nvPr/>
        </p:nvSpPr>
        <p:spPr bwMode="auto">
          <a:xfrm>
            <a:off x="251520" y="910695"/>
            <a:ext cx="8892480" cy="423827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DELL BYPASSED DISTRIBUTORS AND RETAILERS </a:t>
            </a:r>
          </a:p>
          <a:p>
            <a:pPr marL="285750" indent="-285750">
              <a:lnSpc>
                <a:spcPct val="200000"/>
              </a:lnSpc>
              <a:buClr>
                <a:srgbClr val="C00000"/>
              </a:buClr>
              <a:buFont typeface="Wingdings" pitchFamily="2" charset="2"/>
              <a:buChar char="§"/>
            </a:pPr>
            <a:r>
              <a:rPr lang="en-IN" sz="1400" dirty="0">
                <a:latin typeface="Myriad Pro"/>
              </a:rPr>
              <a:t>SELLS DIRECTLY TO CUSTOMERS.</a:t>
            </a:r>
          </a:p>
          <a:p>
            <a:pPr marL="285750" indent="-285750">
              <a:lnSpc>
                <a:spcPct val="200000"/>
              </a:lnSpc>
              <a:buClr>
                <a:srgbClr val="C00000"/>
              </a:buClr>
              <a:buFont typeface="Wingdings" pitchFamily="2" charset="2"/>
              <a:buChar char="§"/>
            </a:pPr>
            <a:r>
              <a:rPr lang="en-IN" sz="1400" dirty="0">
                <a:latin typeface="Myriad Pro"/>
              </a:rPr>
              <a:t>CLOSE CONTACT WITH CUSTOMERS</a:t>
            </a:r>
          </a:p>
          <a:p>
            <a:pPr marL="285750" indent="-285750">
              <a:lnSpc>
                <a:spcPct val="200000"/>
              </a:lnSpc>
              <a:buClr>
                <a:srgbClr val="C00000"/>
              </a:buClr>
              <a:buFont typeface="Wingdings" pitchFamily="2" charset="2"/>
              <a:buChar char="§"/>
            </a:pPr>
            <a:r>
              <a:rPr lang="en-IN" sz="1400" dirty="0">
                <a:latin typeface="Myriad Pro"/>
              </a:rPr>
              <a:t>IT STEER CUSTOMERS IN REAL TIME</a:t>
            </a:r>
          </a:p>
          <a:p>
            <a:pPr marL="285750" indent="-285750">
              <a:lnSpc>
                <a:spcPct val="200000"/>
              </a:lnSpc>
              <a:buClr>
                <a:srgbClr val="C00000"/>
              </a:buClr>
              <a:buFont typeface="Wingdings" pitchFamily="2" charset="2"/>
              <a:buChar char="§"/>
            </a:pPr>
            <a:r>
              <a:rPr lang="en-IN" sz="1400" dirty="0">
                <a:latin typeface="Myriad Pro"/>
              </a:rPr>
              <a:t>CENTRALIZED MANUFACTURING AND INVENTORIES AT FEW LOCATIONS AND POSTPONEMENT TILL ORDER ARRIVES</a:t>
            </a:r>
          </a:p>
          <a:p>
            <a:pPr marL="627063" indent="-180975">
              <a:lnSpc>
                <a:spcPct val="200000"/>
              </a:lnSpc>
              <a:buClr>
                <a:srgbClr val="C00000"/>
              </a:buClr>
              <a:buFont typeface="Wingdings" panose="05000000000000000000" pitchFamily="2" charset="2"/>
              <a:buChar char="Ø"/>
            </a:pPr>
            <a:r>
              <a:rPr lang="en-IN" sz="1400" dirty="0">
                <a:latin typeface="Myriad Pro"/>
              </a:rPr>
              <a:t>IF INTEL INTRODUCED A NEW CHIP, LOW LEVEL OF INVENTORY ALLOW IT TO REACH MARKET FAST WITH A NEW PC </a:t>
            </a:r>
          </a:p>
          <a:p>
            <a:pPr marL="627063" indent="-180975">
              <a:lnSpc>
                <a:spcPct val="200000"/>
              </a:lnSpc>
              <a:buClr>
                <a:srgbClr val="C00000"/>
              </a:buClr>
              <a:buFont typeface="Wingdings" panose="05000000000000000000" pitchFamily="2" charset="2"/>
              <a:buChar char="Ø"/>
            </a:pPr>
            <a:r>
              <a:rPr lang="en-IN" sz="1400" dirty="0">
                <a:latin typeface="Myriad Pro"/>
              </a:rPr>
              <a:t>WITH SUDDEN DROP IN PRICE OF OLD STOCK, IT HAS LESS LOSS. </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36380715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498971" cy="353943"/>
          </a:xfrm>
          <a:prstGeom prst="rect">
            <a:avLst/>
          </a:prstGeom>
          <a:noFill/>
        </p:spPr>
        <p:txBody>
          <a:bodyPr wrap="none" rtlCol="0">
            <a:spAutoFit/>
          </a:bodyPr>
          <a:lstStyle/>
          <a:p>
            <a:r>
              <a:rPr lang="en-US" sz="1700" b="1" dirty="0">
                <a:solidFill>
                  <a:srgbClr val="C00000"/>
                </a:solidFill>
                <a:latin typeface="Myriad Pro" pitchFamily="34" charset="0"/>
              </a:rPr>
              <a:t>EFFICIENT AND RESPONSIVE SC</a:t>
            </a:r>
          </a:p>
        </p:txBody>
      </p:sp>
      <p:sp>
        <p:nvSpPr>
          <p:cNvPr id="16" name="Rectangle 7"/>
          <p:cNvSpPr>
            <a:spLocks noChangeArrowheads="1"/>
          </p:cNvSpPr>
          <p:nvPr/>
        </p:nvSpPr>
        <p:spPr bwMode="auto">
          <a:xfrm>
            <a:off x="251520" y="910695"/>
            <a:ext cx="8892480" cy="466916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MANY COMPANIES HAVE MADE THEIR GLOBAL SC RUN EFFICIENTLY.</a:t>
            </a:r>
          </a:p>
          <a:p>
            <a:pPr marL="285750" indent="-285750">
              <a:lnSpc>
                <a:spcPct val="200000"/>
              </a:lnSpc>
              <a:buClr>
                <a:srgbClr val="C00000"/>
              </a:buClr>
              <a:buFont typeface="Wingdings" pitchFamily="2" charset="2"/>
              <a:buChar char="§"/>
            </a:pPr>
            <a:r>
              <a:rPr lang="en-IN" sz="1400" dirty="0">
                <a:latin typeface="Myriad Pro"/>
              </a:rPr>
              <a:t>BUT THE TRUE TEST IN RUNNING A GLOBAL OPERATION ISN’T JUST EFFICIENCY—IT’S RESPONSIVENESS.</a:t>
            </a:r>
          </a:p>
          <a:p>
            <a:pPr marL="285750" indent="-285750">
              <a:lnSpc>
                <a:spcPct val="200000"/>
              </a:lnSpc>
              <a:buClr>
                <a:srgbClr val="C00000"/>
              </a:buClr>
              <a:buFont typeface="Wingdings" pitchFamily="2" charset="2"/>
              <a:buChar char="§"/>
            </a:pPr>
            <a:r>
              <a:rPr lang="en-IN" sz="1400" dirty="0">
                <a:latin typeface="Myriad Pro"/>
              </a:rPr>
              <a:t>UNEXPECTED EVENTS, SUCH AS CHANGES IN CONSUMER DEMAND OR NATURAL DISASTERS, THREATEN TO UNDERMINE EVEN THE MOST EFFICIENT GLOBAL SUPPLY CHAIN OPERATIONS. </a:t>
            </a:r>
          </a:p>
          <a:p>
            <a:pPr marL="285750" indent="-285750">
              <a:lnSpc>
                <a:spcPct val="200000"/>
              </a:lnSpc>
              <a:buClr>
                <a:srgbClr val="C00000"/>
              </a:buClr>
              <a:buFont typeface="Wingdings" pitchFamily="2" charset="2"/>
              <a:buChar char="§"/>
            </a:pPr>
            <a:r>
              <a:rPr lang="en-IN" sz="1400" dirty="0">
                <a:latin typeface="Myriad Pro"/>
              </a:rPr>
              <a:t>OPERATIONAL RESPONSIVENESS PROVIDES COMPANIES WITH THE FLEXIBILITY TO QUICKLY REACT TO THESE TYPES OF EVENTS AND REMAIN A STRONG PLAYER IN THE SUPPLY CHAIN GAME.)</a:t>
            </a:r>
          </a:p>
          <a:p>
            <a:pPr marL="285750" indent="-285750">
              <a:lnSpc>
                <a:spcPct val="200000"/>
              </a:lnSpc>
              <a:buClr>
                <a:srgbClr val="C00000"/>
              </a:buClr>
              <a:buFont typeface="Wingdings" pitchFamily="2" charset="2"/>
              <a:buChar char="§"/>
            </a:pPr>
            <a:r>
              <a:rPr lang="en-IN" sz="1400" dirty="0">
                <a:latin typeface="Myriad Pro"/>
              </a:rPr>
              <a:t>THE DIFFERENCE BETWEEN AN EFFICIENT SUPPLY CHAIN AND A RESPONSIVE ONE COMES DOWN TO THE ABILITY TO MEET UNCERTAIN DEMAND. </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054572433"/>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498971" cy="353943"/>
          </a:xfrm>
          <a:prstGeom prst="rect">
            <a:avLst/>
          </a:prstGeom>
          <a:noFill/>
        </p:spPr>
        <p:txBody>
          <a:bodyPr wrap="none" rtlCol="0">
            <a:spAutoFit/>
          </a:bodyPr>
          <a:lstStyle/>
          <a:p>
            <a:r>
              <a:rPr lang="en-US" sz="1700" b="1" dirty="0">
                <a:solidFill>
                  <a:srgbClr val="C00000"/>
                </a:solidFill>
                <a:latin typeface="Myriad Pro" pitchFamily="34" charset="0"/>
              </a:rPr>
              <a:t>EFFICIENT AND RESPONSIVE SC</a:t>
            </a:r>
          </a:p>
        </p:txBody>
      </p:sp>
      <p:sp>
        <p:nvSpPr>
          <p:cNvPr id="16" name="Rectangle 7"/>
          <p:cNvSpPr>
            <a:spLocks noChangeArrowheads="1"/>
          </p:cNvSpPr>
          <p:nvPr/>
        </p:nvSpPr>
        <p:spPr bwMode="auto">
          <a:xfrm>
            <a:off x="251520" y="582543"/>
            <a:ext cx="8752060" cy="5530938"/>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THE DIFFERENCE BETWEEN AN EFFICIENT SUPPLY CHAIN AND A RESPONSIVE ONE COMES DOWN TO THE ABILITY TO MEET UNCERTAIN DEMAND. </a:t>
            </a:r>
          </a:p>
          <a:p>
            <a:pPr marL="285750" indent="-285750">
              <a:lnSpc>
                <a:spcPct val="200000"/>
              </a:lnSpc>
              <a:buClr>
                <a:srgbClr val="C00000"/>
              </a:buClr>
              <a:buFont typeface="Wingdings" pitchFamily="2" charset="2"/>
              <a:buChar char="§"/>
            </a:pPr>
            <a:r>
              <a:rPr lang="en-IN" sz="1400" dirty="0">
                <a:latin typeface="Myriad Pro"/>
              </a:rPr>
              <a:t>AN EFFICIENT SUPPLY CHAIN CAN CORRAL ITS SUPPLIERS, MANUFACTURERS AND RETAILERS TO MANAGE ORDERS AND PROCESSING, AND MEET A </a:t>
            </a:r>
            <a:r>
              <a:rPr lang="en-IN" sz="1400" b="1" dirty="0">
                <a:latin typeface="Myriad Pro"/>
              </a:rPr>
              <a:t>STABLE, PREDICTABLE DEMAND AT A LOWER COST</a:t>
            </a:r>
            <a:r>
              <a:rPr lang="en-IN" sz="1400" dirty="0">
                <a:latin typeface="Myriad Pro"/>
              </a:rPr>
              <a:t>.</a:t>
            </a:r>
          </a:p>
          <a:p>
            <a:pPr marL="285750" indent="-285750">
              <a:lnSpc>
                <a:spcPct val="200000"/>
              </a:lnSpc>
              <a:buClr>
                <a:srgbClr val="C00000"/>
              </a:buClr>
              <a:buFont typeface="Wingdings" pitchFamily="2" charset="2"/>
              <a:buChar char="§"/>
            </a:pPr>
            <a:r>
              <a:rPr lang="en-IN" sz="1400" dirty="0">
                <a:latin typeface="Myriad Pro"/>
              </a:rPr>
              <a:t>A RESPONSIVE SUPPLY CHAIN WORKS COLLABORATIVELY AMONG STAKEHOLDERS TO EXCHANGE INFORMATION IN A FEEDBACK LOOP IN ORDER TO PRODUCE ENOUGH OF A PRODUCT TO SATISFY </a:t>
            </a:r>
            <a:r>
              <a:rPr lang="en-IN" sz="1400" b="1" dirty="0">
                <a:latin typeface="Myriad Pro"/>
              </a:rPr>
              <a:t>UNCERTAIN DEMAND.</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979665911"/>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0"/>
            <a:ext cx="2199332" cy="615553"/>
          </a:xfrm>
          <a:prstGeom prst="rect">
            <a:avLst/>
          </a:prstGeom>
          <a:noFill/>
        </p:spPr>
        <p:txBody>
          <a:bodyPr wrap="square" rtlCol="0">
            <a:spAutoFit/>
          </a:bodyPr>
          <a:lstStyle/>
          <a:p>
            <a:endParaRPr lang="en-US" sz="1700" b="1" dirty="0">
              <a:solidFill>
                <a:srgbClr val="C00000"/>
              </a:solidFill>
              <a:latin typeface="Myriad Pro" pitchFamily="34" charset="0"/>
            </a:endParaRPr>
          </a:p>
          <a:p>
            <a:r>
              <a:rPr lang="en-US" sz="1700" b="1" dirty="0">
                <a:solidFill>
                  <a:srgbClr val="C00000"/>
                </a:solidFill>
                <a:latin typeface="Myriad Pro" pitchFamily="34" charset="0"/>
              </a:rPr>
              <a:t>PUSH/PULL VIEW</a:t>
            </a:r>
          </a:p>
        </p:txBody>
      </p:sp>
      <p:sp>
        <p:nvSpPr>
          <p:cNvPr id="16" name="Rectangle 7"/>
          <p:cNvSpPr>
            <a:spLocks noChangeArrowheads="1"/>
          </p:cNvSpPr>
          <p:nvPr/>
        </p:nvSpPr>
        <p:spPr bwMode="auto">
          <a:xfrm>
            <a:off x="251520" y="910695"/>
            <a:ext cx="8892480" cy="4238276"/>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r>
              <a:rPr lang="en-IN" sz="1400" dirty="0">
                <a:latin typeface="Myriad Pro"/>
              </a:rPr>
              <a:t>THE PROCESSES IN A SUPPLY CHAIN ARE DIVIDED INTO TWO CATEGORIES DEPENDING ON WHETHER THEY ARE EXECUTED IN RESPONSE TO A CUSTOMER ORDER OR IN ANTICIPATION OF CUSTOMER ORDERS. </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PULL PROCESSES ARE INITIATED ON CUSTOMER ORDER, WHEREAS PUSH PROCESSES ARE INITIATED AND PERFORMED IN ANTICIPATION OF CUSTOMER ORDERS.</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85543174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4051237" cy="353943"/>
          </a:xfrm>
          <a:prstGeom prst="rect">
            <a:avLst/>
          </a:prstGeom>
          <a:noFill/>
        </p:spPr>
        <p:txBody>
          <a:bodyPr wrap="none" rtlCol="0">
            <a:spAutoFit/>
          </a:bodyPr>
          <a:lstStyle/>
          <a:p>
            <a:r>
              <a:rPr lang="en-US" sz="1700" b="1" dirty="0">
                <a:solidFill>
                  <a:srgbClr val="C00000"/>
                </a:solidFill>
                <a:latin typeface="Myriad Pro" pitchFamily="34" charset="0"/>
              </a:rPr>
              <a:t>PUSH/PULL VIEW OF SUPPLY CHAINS</a:t>
            </a:r>
          </a:p>
        </p:txBody>
      </p:sp>
      <p:pic>
        <p:nvPicPr>
          <p:cNvPr id="2" name="Picture 1">
            <a:extLst>
              <a:ext uri="{FF2B5EF4-FFF2-40B4-BE49-F238E27FC236}">
                <a16:creationId xmlns:a16="http://schemas.microsoft.com/office/drawing/2014/main" id="{3CC24C00-A097-420F-864D-5DAEF2BE619D}"/>
              </a:ext>
            </a:extLst>
          </p:cNvPr>
          <p:cNvPicPr>
            <a:picLocks noChangeAspect="1"/>
          </p:cNvPicPr>
          <p:nvPr/>
        </p:nvPicPr>
        <p:blipFill>
          <a:blip r:embed="rId3"/>
          <a:stretch>
            <a:fillRect/>
          </a:stretch>
        </p:blipFill>
        <p:spPr>
          <a:xfrm>
            <a:off x="1259632" y="910695"/>
            <a:ext cx="6336704" cy="3605271"/>
          </a:xfrm>
          <a:prstGeom prst="rect">
            <a:avLst/>
          </a:prstGeom>
        </p:spPr>
      </p:pic>
    </p:spTree>
    <p:extLst>
      <p:ext uri="{BB962C8B-B14F-4D97-AF65-F5344CB8AC3E}">
        <p14:creationId xmlns:p14="http://schemas.microsoft.com/office/powerpoint/2010/main" val="384256149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4069768" cy="353943"/>
          </a:xfrm>
          <a:prstGeom prst="rect">
            <a:avLst/>
          </a:prstGeom>
          <a:noFill/>
        </p:spPr>
        <p:txBody>
          <a:bodyPr wrap="none" rtlCol="0">
            <a:spAutoFit/>
          </a:bodyPr>
          <a:lstStyle/>
          <a:p>
            <a:r>
              <a:rPr lang="en-US" sz="1700" b="1" dirty="0">
                <a:solidFill>
                  <a:srgbClr val="C00000"/>
                </a:solidFill>
                <a:latin typeface="Myriad Pro" pitchFamily="34" charset="0"/>
              </a:rPr>
              <a:t>PUSH/PULL VIEW OF LL BEAN &amp; DELL</a:t>
            </a:r>
          </a:p>
        </p:txBody>
      </p:sp>
      <p:pic>
        <p:nvPicPr>
          <p:cNvPr id="2" name="Picture 1">
            <a:extLst>
              <a:ext uri="{FF2B5EF4-FFF2-40B4-BE49-F238E27FC236}">
                <a16:creationId xmlns:a16="http://schemas.microsoft.com/office/drawing/2014/main" id="{AE431C71-4E6C-4EB6-80DD-3BA4A16F69F2}"/>
              </a:ext>
            </a:extLst>
          </p:cNvPr>
          <p:cNvPicPr>
            <a:picLocks noChangeAspect="1"/>
          </p:cNvPicPr>
          <p:nvPr/>
        </p:nvPicPr>
        <p:blipFill>
          <a:blip r:embed="rId3"/>
          <a:stretch>
            <a:fillRect/>
          </a:stretch>
        </p:blipFill>
        <p:spPr>
          <a:xfrm>
            <a:off x="1475656" y="795337"/>
            <a:ext cx="5904656" cy="4008661"/>
          </a:xfrm>
          <a:prstGeom prst="rect">
            <a:avLst/>
          </a:prstGeom>
        </p:spPr>
      </p:pic>
    </p:spTree>
    <p:extLst>
      <p:ext uri="{BB962C8B-B14F-4D97-AF65-F5344CB8AC3E}">
        <p14:creationId xmlns:p14="http://schemas.microsoft.com/office/powerpoint/2010/main" val="150083964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4069768" cy="353943"/>
          </a:xfrm>
          <a:prstGeom prst="rect">
            <a:avLst/>
          </a:prstGeom>
          <a:noFill/>
        </p:spPr>
        <p:txBody>
          <a:bodyPr wrap="none" rtlCol="0">
            <a:spAutoFit/>
          </a:bodyPr>
          <a:lstStyle/>
          <a:p>
            <a:r>
              <a:rPr lang="en-US" sz="1700" b="1" dirty="0">
                <a:solidFill>
                  <a:srgbClr val="C00000"/>
                </a:solidFill>
                <a:latin typeface="Myriad Pro" pitchFamily="34" charset="0"/>
              </a:rPr>
              <a:t>PUSH/PULL VIEW OF LL BEAN &amp; DELL</a:t>
            </a:r>
          </a:p>
        </p:txBody>
      </p:sp>
      <p:pic>
        <p:nvPicPr>
          <p:cNvPr id="5" name="Content Placeholder 3">
            <a:extLst>
              <a:ext uri="{FF2B5EF4-FFF2-40B4-BE49-F238E27FC236}">
                <a16:creationId xmlns:a16="http://schemas.microsoft.com/office/drawing/2014/main" id="{09B5CA53-CE98-4629-B11C-EE640416A75D}"/>
              </a:ext>
            </a:extLst>
          </p:cNvPr>
          <p:cNvPicPr>
            <a:picLocks noChangeAspect="1"/>
          </p:cNvPicPr>
          <p:nvPr/>
        </p:nvPicPr>
        <p:blipFill>
          <a:blip r:embed="rId3"/>
          <a:stretch>
            <a:fillRect/>
          </a:stretch>
        </p:blipFill>
        <p:spPr>
          <a:xfrm>
            <a:off x="1187625" y="910695"/>
            <a:ext cx="6048672" cy="3461255"/>
          </a:xfrm>
          <a:prstGeom prst="rect">
            <a:avLst/>
          </a:prstGeom>
        </p:spPr>
      </p:pic>
    </p:spTree>
    <p:extLst>
      <p:ext uri="{BB962C8B-B14F-4D97-AF65-F5344CB8AC3E}">
        <p14:creationId xmlns:p14="http://schemas.microsoft.com/office/powerpoint/2010/main" val="396048869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5620769" cy="353943"/>
          </a:xfrm>
          <a:prstGeom prst="rect">
            <a:avLst/>
          </a:prstGeom>
          <a:noFill/>
        </p:spPr>
        <p:txBody>
          <a:bodyPr wrap="none" rtlCol="0">
            <a:spAutoFit/>
          </a:bodyPr>
          <a:lstStyle/>
          <a:p>
            <a:r>
              <a:rPr lang="en-IN" sz="1700" b="1" dirty="0">
                <a:solidFill>
                  <a:srgbClr val="C00000"/>
                </a:solidFill>
                <a:latin typeface="Myriad Pro" pitchFamily="34" charset="0"/>
              </a:rPr>
              <a:t>SC INTEGRATION THROUGH MACRO LEVEL PROCESS</a:t>
            </a:r>
          </a:p>
        </p:txBody>
      </p:sp>
      <p:sp>
        <p:nvSpPr>
          <p:cNvPr id="16" name="Rectangle 7"/>
          <p:cNvSpPr>
            <a:spLocks noChangeArrowheads="1"/>
          </p:cNvSpPr>
          <p:nvPr/>
        </p:nvSpPr>
        <p:spPr bwMode="auto">
          <a:xfrm>
            <a:off x="251520" y="987574"/>
            <a:ext cx="8208912" cy="466916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b="1" dirty="0">
                <a:latin typeface="Myriad Pro"/>
              </a:rPr>
              <a:t>CUSTOMER RELATIONSHIP MANAGEMENT</a:t>
            </a:r>
            <a:r>
              <a:rPr lang="en-IN" sz="1400" dirty="0">
                <a:latin typeface="Myriad Pro"/>
              </a:rPr>
              <a:t> (CRM) PROCESSES THAT FOCUS ON DOWNSTREAM INTERACTIONS BETWEEN THE ENTERPRISE AND ITS CUSTOMERS.</a:t>
            </a:r>
          </a:p>
          <a:p>
            <a:pPr marL="285750" indent="-285750">
              <a:lnSpc>
                <a:spcPct val="200000"/>
              </a:lnSpc>
              <a:buClr>
                <a:srgbClr val="C00000"/>
              </a:buClr>
              <a:buFont typeface="Wingdings" pitchFamily="2" charset="2"/>
              <a:buChar char="§"/>
            </a:pPr>
            <a:r>
              <a:rPr lang="en-IN" sz="1400" b="1" dirty="0">
                <a:latin typeface="Myriad Pro"/>
              </a:rPr>
              <a:t>INTERNAL SUPPLY CHAIN MANAGEMENT </a:t>
            </a:r>
            <a:r>
              <a:rPr lang="en-IN" sz="1400" dirty="0">
                <a:latin typeface="Myriad Pro"/>
              </a:rPr>
              <a:t>(ISCM) PROCESSES THAT FOCUS ON INTERNAL OPERATIONS  WITHIN THE ENTERPRISE. </a:t>
            </a:r>
          </a:p>
          <a:p>
            <a:pPr marL="285750" indent="-285750">
              <a:lnSpc>
                <a:spcPct val="200000"/>
              </a:lnSpc>
              <a:buClr>
                <a:srgbClr val="C00000"/>
              </a:buClr>
              <a:buFont typeface="Wingdings" pitchFamily="2" charset="2"/>
              <a:buChar char="§"/>
            </a:pPr>
            <a:r>
              <a:rPr lang="en-IN" sz="1400" b="1" dirty="0">
                <a:latin typeface="Myriad Pro"/>
              </a:rPr>
              <a:t>SUPPLIER RELATIONSHIP MANAGEMENT </a:t>
            </a:r>
            <a:r>
              <a:rPr lang="en-IN" sz="1400" dirty="0">
                <a:latin typeface="Myriad Pro"/>
              </a:rPr>
              <a:t>(SRM PROCESSES THAT FOCUS ON UPSTREAM INTERACTIONS BETWEEN THE ENTERPRISE AND ITS SUPPLIERS.</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83576845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5620769" cy="353943"/>
          </a:xfrm>
          <a:prstGeom prst="rect">
            <a:avLst/>
          </a:prstGeom>
          <a:noFill/>
        </p:spPr>
        <p:txBody>
          <a:bodyPr wrap="none" rtlCol="0">
            <a:spAutoFit/>
          </a:bodyPr>
          <a:lstStyle/>
          <a:p>
            <a:r>
              <a:rPr lang="en-IN" sz="1700" b="1" dirty="0">
                <a:solidFill>
                  <a:srgbClr val="C00000"/>
                </a:solidFill>
                <a:latin typeface="Myriad Pro" pitchFamily="34" charset="0"/>
              </a:rPr>
              <a:t>SC INTEGRATION THROUGH MACRO LEVEL PROCESS</a:t>
            </a:r>
          </a:p>
        </p:txBody>
      </p:sp>
      <p:sp>
        <p:nvSpPr>
          <p:cNvPr id="16" name="Rectangle 7"/>
          <p:cNvSpPr>
            <a:spLocks noChangeArrowheads="1"/>
          </p:cNvSpPr>
          <p:nvPr/>
        </p:nvSpPr>
        <p:spPr bwMode="auto">
          <a:xfrm>
            <a:off x="251520" y="582543"/>
            <a:ext cx="8752060" cy="165295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pic>
        <p:nvPicPr>
          <p:cNvPr id="5" name="Content Placeholder 3">
            <a:extLst>
              <a:ext uri="{FF2B5EF4-FFF2-40B4-BE49-F238E27FC236}">
                <a16:creationId xmlns:a16="http://schemas.microsoft.com/office/drawing/2014/main" id="{95088B32-FA5D-4946-92A7-10C11A8CAF80}"/>
              </a:ext>
            </a:extLst>
          </p:cNvPr>
          <p:cNvPicPr/>
          <p:nvPr/>
        </p:nvPicPr>
        <p:blipFill>
          <a:blip r:embed="rId3"/>
          <a:stretch>
            <a:fillRect/>
          </a:stretch>
        </p:blipFill>
        <p:spPr>
          <a:xfrm>
            <a:off x="899592" y="867998"/>
            <a:ext cx="7416824" cy="3935999"/>
          </a:xfrm>
          <a:prstGeom prst="rect">
            <a:avLst/>
          </a:prstGeom>
          <a:ln>
            <a:noFill/>
          </a:ln>
        </p:spPr>
      </p:pic>
    </p:spTree>
    <p:extLst>
      <p:ext uri="{BB962C8B-B14F-4D97-AF65-F5344CB8AC3E}">
        <p14:creationId xmlns:p14="http://schemas.microsoft.com/office/powerpoint/2010/main" val="353409121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38797" y="-167315"/>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138797" y="582544"/>
            <a:ext cx="9005203" cy="4583434"/>
          </a:xfrm>
          <a:prstGeom prst="rect">
            <a:avLst/>
          </a:prstGeom>
          <a:noFill/>
        </p:spPr>
        <p:txBody>
          <a:bodyPr wrap="square">
            <a:spAutoFit/>
          </a:bodyPr>
          <a:lstStyle/>
          <a:p>
            <a:pPr marL="285750" indent="-285750" algn="just" fontAlgn="auto">
              <a:lnSpc>
                <a:spcPct val="120000"/>
              </a:lnSpc>
              <a:spcBef>
                <a:spcPts val="1000"/>
              </a:spcBef>
              <a:spcAft>
                <a:spcPts val="0"/>
              </a:spcAft>
              <a:buClr>
                <a:srgbClr val="C00000"/>
              </a:buClr>
              <a:buFont typeface="Wingdings" pitchFamily="2" charset="2"/>
              <a:buChar char="§"/>
              <a:defRPr/>
            </a:pPr>
            <a:r>
              <a:rPr lang="en-IN" sz="1400" dirty="0">
                <a:latin typeface="Myriad Pro" pitchFamily="34" charset="0"/>
              </a:rPr>
              <a:t>SUPPLY CHAIN MANAGEMENT ENCOMPASSES THE PLANNING AND MANAGEMENT OF ALL ACTIVITIES INVOLVED IN </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SOURCING AND PROCUREMENT </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CONVERSION </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AND ALL LOGISTICS MANAGEMENT ACTIVITIES </a:t>
            </a:r>
          </a:p>
          <a:p>
            <a:pPr marL="285750" indent="-285750" algn="just" fontAlgn="auto">
              <a:lnSpc>
                <a:spcPct val="120000"/>
              </a:lnSpc>
              <a:spcBef>
                <a:spcPts val="1000"/>
              </a:spcBef>
              <a:spcAft>
                <a:spcPts val="0"/>
              </a:spcAft>
              <a:buClr>
                <a:srgbClr val="C00000"/>
              </a:buClr>
              <a:buFont typeface="Wingdings" pitchFamily="2" charset="2"/>
              <a:buChar char="§"/>
              <a:defRPr/>
            </a:pPr>
            <a:r>
              <a:rPr lang="en-IN" sz="1400" dirty="0">
                <a:latin typeface="Myriad Pro" pitchFamily="34" charset="0"/>
              </a:rPr>
              <a:t>IMPORTANTLY, IT ALSO INCLUDES COORDINATION AND COLLABORATION WITH CHANNEL PARTNERS, WHICH CAN BE </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SUPPLIERS</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INTERMEDIARIES</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THIRD PARTY SERVICE PROVIDERS</a:t>
            </a:r>
          </a:p>
          <a:p>
            <a:pPr marL="285750" indent="-285750" algn="just" fontAlgn="auto">
              <a:lnSpc>
                <a:spcPct val="120000"/>
              </a:lnSpc>
              <a:spcBef>
                <a:spcPts val="1000"/>
              </a:spcBef>
              <a:spcAft>
                <a:spcPts val="0"/>
              </a:spcAft>
              <a:buClr>
                <a:srgbClr val="C00000"/>
              </a:buClr>
              <a:buFont typeface="Courier New" panose="02070309020205020404" pitchFamily="49" charset="0"/>
              <a:buChar char="o"/>
              <a:defRPr/>
            </a:pPr>
            <a:r>
              <a:rPr lang="en-IN" sz="1400" dirty="0">
                <a:latin typeface="Myriad Pro" pitchFamily="34" charset="0"/>
              </a:rPr>
              <a:t>AND CUSTOMERS </a:t>
            </a:r>
          </a:p>
          <a:p>
            <a:pPr marL="285750" indent="-285750" algn="just" fontAlgn="auto">
              <a:lnSpc>
                <a:spcPct val="120000"/>
              </a:lnSpc>
              <a:spcBef>
                <a:spcPts val="1000"/>
              </a:spcBef>
              <a:spcAft>
                <a:spcPts val="0"/>
              </a:spcAft>
              <a:buClr>
                <a:srgbClr val="C00000"/>
              </a:buClr>
              <a:buFont typeface="Wingdings" panose="05000000000000000000" pitchFamily="2" charset="2"/>
              <a:buChar char="§"/>
              <a:defRPr/>
            </a:pPr>
            <a:r>
              <a:rPr lang="en-IN" sz="1400" dirty="0">
                <a:latin typeface="Myriad Pro" pitchFamily="34" charset="0"/>
              </a:rPr>
              <a:t>IN ESSENCE, SUPPLY CHAIN MANAGEMENT INTEGRATES SUPPLY AND DEMAND MANAGEMENT WITHIN AND ACROSS COMPANIES. </a:t>
            </a:r>
            <a:endParaRPr lang="en-GB" sz="14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3545458" cy="353943"/>
          </a:xfrm>
          <a:prstGeom prst="rect">
            <a:avLst/>
          </a:prstGeom>
          <a:noFill/>
        </p:spPr>
        <p:txBody>
          <a:bodyPr wrap="none" rtlCol="0">
            <a:spAutoFit/>
          </a:bodyPr>
          <a:lstStyle/>
          <a:p>
            <a:r>
              <a:rPr lang="en-US" sz="1700" b="1" dirty="0">
                <a:solidFill>
                  <a:srgbClr val="C00000"/>
                </a:solidFill>
                <a:latin typeface="Myriad Pro" pitchFamily="34" charset="0"/>
              </a:rPr>
              <a:t>SUPPLY CHAIN MANAGEMENT…</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071721" cy="353943"/>
          </a:xfrm>
          <a:prstGeom prst="rect">
            <a:avLst/>
          </a:prstGeom>
          <a:noFill/>
        </p:spPr>
        <p:txBody>
          <a:bodyPr wrap="none" rtlCol="0">
            <a:spAutoFit/>
          </a:bodyPr>
          <a:lstStyle/>
          <a:p>
            <a:r>
              <a:rPr lang="en-US" sz="1700" b="1" dirty="0">
                <a:solidFill>
                  <a:srgbClr val="C00000"/>
                </a:solidFill>
                <a:latin typeface="Myriad Pro" pitchFamily="34" charset="0"/>
              </a:rPr>
              <a:t>BULLWHIP EFFECT</a:t>
            </a:r>
          </a:p>
        </p:txBody>
      </p:sp>
      <p:sp>
        <p:nvSpPr>
          <p:cNvPr id="16" name="Rectangle 7"/>
          <p:cNvSpPr>
            <a:spLocks noChangeArrowheads="1"/>
          </p:cNvSpPr>
          <p:nvPr/>
        </p:nvSpPr>
        <p:spPr bwMode="auto">
          <a:xfrm>
            <a:off x="251520" y="582543"/>
            <a:ext cx="8752060" cy="3807389"/>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IT REFERS TO INCREASE IN VARIANCE IN THE DEMAND AS ONE MOVES UP IN THE SUPPLY CHAIN FROM RETAILERS TO WHOLESALERS TO MANUFACTURERS TO SUPPLIERS. </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IT DISTORTS DEMAND INFORMATION WITHIN SC, WITH EACH STAGE HAVING A DIFFERENT ESTIMATE OF WHAT DEMAND LOOKS LIKE. THE RESULT IS A LOSS OF SUPPLY CHAIN COORDINATION.</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1563820813"/>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2071721" cy="353943"/>
          </a:xfrm>
          <a:prstGeom prst="rect">
            <a:avLst/>
          </a:prstGeom>
          <a:noFill/>
        </p:spPr>
        <p:txBody>
          <a:bodyPr wrap="none" rtlCol="0">
            <a:spAutoFit/>
          </a:bodyPr>
          <a:lstStyle/>
          <a:p>
            <a:r>
              <a:rPr lang="en-IN" sz="1700" b="1" dirty="0">
                <a:solidFill>
                  <a:srgbClr val="C00000"/>
                </a:solidFill>
                <a:latin typeface="Myriad Pro" pitchFamily="34" charset="0"/>
              </a:rPr>
              <a:t>BULLWHIP EFFECT</a:t>
            </a:r>
          </a:p>
        </p:txBody>
      </p:sp>
      <p:sp>
        <p:nvSpPr>
          <p:cNvPr id="16" name="Rectangle 7"/>
          <p:cNvSpPr>
            <a:spLocks noChangeArrowheads="1"/>
          </p:cNvSpPr>
          <p:nvPr/>
        </p:nvSpPr>
        <p:spPr bwMode="auto">
          <a:xfrm>
            <a:off x="251520" y="582543"/>
            <a:ext cx="8752060" cy="165295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pic>
        <p:nvPicPr>
          <p:cNvPr id="6" name="Picture 3">
            <a:extLst>
              <a:ext uri="{FF2B5EF4-FFF2-40B4-BE49-F238E27FC236}">
                <a16:creationId xmlns:a16="http://schemas.microsoft.com/office/drawing/2014/main" id="{1852B05A-EDAC-4101-B8FB-84808C5B2CAD}"/>
              </a:ext>
            </a:extLst>
          </p:cNvPr>
          <p:cNvPicPr/>
          <p:nvPr/>
        </p:nvPicPr>
        <p:blipFill>
          <a:blip r:embed="rId3"/>
          <a:stretch>
            <a:fillRect/>
          </a:stretch>
        </p:blipFill>
        <p:spPr>
          <a:xfrm>
            <a:off x="1111111" y="582543"/>
            <a:ext cx="6485225" cy="4463280"/>
          </a:xfrm>
          <a:prstGeom prst="rect">
            <a:avLst/>
          </a:prstGeom>
          <a:ln>
            <a:noFill/>
          </a:ln>
        </p:spPr>
      </p:pic>
    </p:spTree>
    <p:extLst>
      <p:ext uri="{BB962C8B-B14F-4D97-AF65-F5344CB8AC3E}">
        <p14:creationId xmlns:p14="http://schemas.microsoft.com/office/powerpoint/2010/main" val="2064515512"/>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5636415" cy="353943"/>
          </a:xfrm>
          <a:prstGeom prst="rect">
            <a:avLst/>
          </a:prstGeom>
          <a:noFill/>
        </p:spPr>
        <p:txBody>
          <a:bodyPr wrap="none" rtlCol="0">
            <a:spAutoFit/>
          </a:bodyPr>
          <a:lstStyle/>
          <a:p>
            <a:r>
              <a:rPr lang="en-IN" sz="1700" b="1" dirty="0">
                <a:solidFill>
                  <a:srgbClr val="C00000"/>
                </a:solidFill>
                <a:latin typeface="Myriad Pro" pitchFamily="34" charset="0"/>
              </a:rPr>
              <a:t>INFORMATION DISTORTION: THE BULLWHIP EFFECT </a:t>
            </a:r>
          </a:p>
        </p:txBody>
      </p:sp>
      <p:sp>
        <p:nvSpPr>
          <p:cNvPr id="16" name="Rectangle 7"/>
          <p:cNvSpPr>
            <a:spLocks noChangeArrowheads="1"/>
          </p:cNvSpPr>
          <p:nvPr/>
        </p:nvSpPr>
        <p:spPr bwMode="auto">
          <a:xfrm>
            <a:off x="251520" y="582543"/>
            <a:ext cx="8752060" cy="165295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pic>
        <p:nvPicPr>
          <p:cNvPr id="2" name="Picture 1">
            <a:extLst>
              <a:ext uri="{FF2B5EF4-FFF2-40B4-BE49-F238E27FC236}">
                <a16:creationId xmlns:a16="http://schemas.microsoft.com/office/drawing/2014/main" id="{7644D056-AEFF-42DA-80D8-ED5A54FF0638}"/>
              </a:ext>
            </a:extLst>
          </p:cNvPr>
          <p:cNvPicPr>
            <a:picLocks noChangeAspect="1"/>
          </p:cNvPicPr>
          <p:nvPr/>
        </p:nvPicPr>
        <p:blipFill>
          <a:blip r:embed="rId3"/>
          <a:stretch>
            <a:fillRect/>
          </a:stretch>
        </p:blipFill>
        <p:spPr>
          <a:xfrm>
            <a:off x="718130" y="936486"/>
            <a:ext cx="7526277" cy="3507471"/>
          </a:xfrm>
          <a:prstGeom prst="rect">
            <a:avLst/>
          </a:prstGeom>
        </p:spPr>
      </p:pic>
    </p:spTree>
    <p:extLst>
      <p:ext uri="{BB962C8B-B14F-4D97-AF65-F5344CB8AC3E}">
        <p14:creationId xmlns:p14="http://schemas.microsoft.com/office/powerpoint/2010/main" val="2695269339"/>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3889013" cy="353943"/>
          </a:xfrm>
          <a:prstGeom prst="rect">
            <a:avLst/>
          </a:prstGeom>
          <a:noFill/>
        </p:spPr>
        <p:txBody>
          <a:bodyPr wrap="none" rtlCol="0">
            <a:spAutoFit/>
          </a:bodyPr>
          <a:lstStyle/>
          <a:p>
            <a:r>
              <a:rPr lang="en-IN" sz="1700" b="1" dirty="0">
                <a:solidFill>
                  <a:srgbClr val="C00000"/>
                </a:solidFill>
                <a:latin typeface="Myriad Pro" pitchFamily="34" charset="0"/>
              </a:rPr>
              <a:t>CAUSES FOR THE BULLWHIP EFFECT</a:t>
            </a:r>
          </a:p>
        </p:txBody>
      </p:sp>
      <p:sp>
        <p:nvSpPr>
          <p:cNvPr id="16" name="Rectangle 7"/>
          <p:cNvSpPr>
            <a:spLocks noChangeArrowheads="1"/>
          </p:cNvSpPr>
          <p:nvPr/>
        </p:nvSpPr>
        <p:spPr bwMode="auto">
          <a:xfrm>
            <a:off x="251520" y="582543"/>
            <a:ext cx="8752060" cy="2945615"/>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FAULTY DEMAND FORECAST UPDATING </a:t>
            </a:r>
          </a:p>
          <a:p>
            <a:pPr marL="285750" indent="-285750">
              <a:lnSpc>
                <a:spcPct val="200000"/>
              </a:lnSpc>
              <a:buClr>
                <a:srgbClr val="C00000"/>
              </a:buClr>
              <a:buFont typeface="Wingdings" pitchFamily="2" charset="2"/>
              <a:buChar char="§"/>
            </a:pPr>
            <a:r>
              <a:rPr lang="en-IN" sz="1400" dirty="0">
                <a:latin typeface="Myriad Pro"/>
              </a:rPr>
              <a:t>ORDER BATCHING</a:t>
            </a:r>
          </a:p>
          <a:p>
            <a:pPr marL="285750" indent="-285750">
              <a:lnSpc>
                <a:spcPct val="200000"/>
              </a:lnSpc>
              <a:buClr>
                <a:srgbClr val="C00000"/>
              </a:buClr>
              <a:buFont typeface="Wingdings" pitchFamily="2" charset="2"/>
              <a:buChar char="§"/>
            </a:pPr>
            <a:r>
              <a:rPr lang="en-IN" sz="1400" dirty="0">
                <a:latin typeface="Myriad Pro"/>
              </a:rPr>
              <a:t>PRICE FLUCTUATIONS</a:t>
            </a:r>
          </a:p>
          <a:p>
            <a:pPr marL="285750" indent="-285750">
              <a:lnSpc>
                <a:spcPct val="200000"/>
              </a:lnSpc>
              <a:buClr>
                <a:srgbClr val="C00000"/>
              </a:buClr>
              <a:buFont typeface="Wingdings" pitchFamily="2" charset="2"/>
              <a:buChar char="§"/>
            </a:pPr>
            <a:r>
              <a:rPr lang="en-IN" sz="1400" dirty="0">
                <a:latin typeface="Myriad Pro"/>
              </a:rPr>
              <a:t>SHORTAGE GAMING </a:t>
            </a:r>
          </a:p>
          <a:p>
            <a:pPr marL="285750" indent="-285750">
              <a:lnSpc>
                <a:spcPct val="200000"/>
              </a:lnSpc>
              <a:buClr>
                <a:srgbClr val="C00000"/>
              </a:buClr>
              <a:buFont typeface="Wingdings" pitchFamily="2" charset="2"/>
              <a:buChar char="§"/>
            </a:pPr>
            <a:r>
              <a:rPr lang="en-IN" sz="1400" dirty="0">
                <a:latin typeface="Myriad Pro"/>
              </a:rPr>
              <a:t>LONG LEAD TIME </a:t>
            </a: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3557027446"/>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6463308" cy="353943"/>
          </a:xfrm>
          <a:prstGeom prst="rect">
            <a:avLst/>
          </a:prstGeom>
          <a:noFill/>
        </p:spPr>
        <p:txBody>
          <a:bodyPr wrap="none" rtlCol="0">
            <a:spAutoFit/>
          </a:bodyPr>
          <a:lstStyle/>
          <a:p>
            <a:r>
              <a:rPr lang="en-IN" sz="1700" b="1" dirty="0">
                <a:solidFill>
                  <a:srgbClr val="C00000"/>
                </a:solidFill>
                <a:latin typeface="Myriad Pro" pitchFamily="34" charset="0"/>
              </a:rPr>
              <a:t>THE EFFECT OF LACK OF COORDINATION ON PERFORMANCE</a:t>
            </a:r>
          </a:p>
        </p:txBody>
      </p:sp>
      <p:sp>
        <p:nvSpPr>
          <p:cNvPr id="16" name="Rectangle 7"/>
          <p:cNvSpPr>
            <a:spLocks noChangeArrowheads="1"/>
          </p:cNvSpPr>
          <p:nvPr/>
        </p:nvSpPr>
        <p:spPr bwMode="auto">
          <a:xfrm>
            <a:off x="251520" y="582543"/>
            <a:ext cx="8752060" cy="1652953"/>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graphicFrame>
        <p:nvGraphicFramePr>
          <p:cNvPr id="3" name="Table 2">
            <a:extLst>
              <a:ext uri="{FF2B5EF4-FFF2-40B4-BE49-F238E27FC236}">
                <a16:creationId xmlns:a16="http://schemas.microsoft.com/office/drawing/2014/main" id="{C6C0099A-44AB-4A54-98EF-2053332EA586}"/>
              </a:ext>
            </a:extLst>
          </p:cNvPr>
          <p:cNvGraphicFramePr>
            <a:graphicFrameLocks noGrp="1"/>
          </p:cNvGraphicFramePr>
          <p:nvPr>
            <p:extLst>
              <p:ext uri="{D42A27DB-BD31-4B8C-83A1-F6EECF244321}">
                <p14:modId xmlns:p14="http://schemas.microsoft.com/office/powerpoint/2010/main" val="4208687868"/>
              </p:ext>
            </p:extLst>
          </p:nvPr>
        </p:nvGraphicFramePr>
        <p:xfrm>
          <a:off x="140420" y="690265"/>
          <a:ext cx="6102424" cy="4175760"/>
        </p:xfrm>
        <a:graphic>
          <a:graphicData uri="http://schemas.openxmlformats.org/drawingml/2006/table">
            <a:tbl>
              <a:tblPr/>
              <a:tblGrid>
                <a:gridCol w="3285907">
                  <a:extLst>
                    <a:ext uri="{9D8B030D-6E8A-4147-A177-3AD203B41FA5}">
                      <a16:colId xmlns:a16="http://schemas.microsoft.com/office/drawing/2014/main" val="2730873939"/>
                    </a:ext>
                  </a:extLst>
                </a:gridCol>
                <a:gridCol w="2816517">
                  <a:extLst>
                    <a:ext uri="{9D8B030D-6E8A-4147-A177-3AD203B41FA5}">
                      <a16:colId xmlns:a16="http://schemas.microsoft.com/office/drawing/2014/main" val="2823014098"/>
                    </a:ext>
                  </a:extLst>
                </a:gridCol>
              </a:tblGrid>
              <a:tr h="373607">
                <a:tc>
                  <a:txBody>
                    <a:bodyPr/>
                    <a:lstStyle/>
                    <a:p>
                      <a:pPr>
                        <a:lnSpc>
                          <a:spcPct val="100000"/>
                        </a:lnSpc>
                      </a:pPr>
                      <a:r>
                        <a:rPr lang="en-IN" sz="2000" b="1" dirty="0">
                          <a:solidFill>
                            <a:srgbClr val="FFFFFF"/>
                          </a:solidFill>
                          <a:latin typeface="Calibri"/>
                        </a:rPr>
                        <a:t>Performance Measure</a:t>
                      </a:r>
                      <a:endParaRPr dirty="0"/>
                    </a:p>
                  </a:txBody>
                  <a:tcPr>
                    <a:solidFill>
                      <a:srgbClr val="1C5B93"/>
                    </a:solidFill>
                  </a:tcPr>
                </a:tc>
                <a:tc>
                  <a:txBody>
                    <a:bodyPr/>
                    <a:lstStyle/>
                    <a:p>
                      <a:pPr>
                        <a:lnSpc>
                          <a:spcPct val="100000"/>
                        </a:lnSpc>
                      </a:pPr>
                      <a:r>
                        <a:rPr lang="en-IN" sz="2000" b="1" dirty="0">
                          <a:solidFill>
                            <a:srgbClr val="FFFFFF"/>
                          </a:solidFill>
                          <a:latin typeface="Calibri"/>
                        </a:rPr>
                        <a:t>Impact</a:t>
                      </a:r>
                      <a:endParaRPr dirty="0"/>
                    </a:p>
                  </a:txBody>
                  <a:tcPr>
                    <a:solidFill>
                      <a:srgbClr val="1C5B93"/>
                    </a:solidFill>
                  </a:tcPr>
                </a:tc>
                <a:extLst>
                  <a:ext uri="{0D108BD9-81ED-4DB2-BD59-A6C34878D82A}">
                    <a16:rowId xmlns:a16="http://schemas.microsoft.com/office/drawing/2014/main" val="2168226717"/>
                  </a:ext>
                </a:extLst>
              </a:tr>
              <a:tr h="373607">
                <a:tc>
                  <a:txBody>
                    <a:bodyPr/>
                    <a:lstStyle/>
                    <a:p>
                      <a:pPr>
                        <a:lnSpc>
                          <a:spcPct val="100000"/>
                        </a:lnSpc>
                      </a:pPr>
                      <a:r>
                        <a:rPr lang="en-IN" sz="2000" dirty="0">
                          <a:solidFill>
                            <a:srgbClr val="000000"/>
                          </a:solidFill>
                          <a:latin typeface="Calibri"/>
                        </a:rPr>
                        <a:t>Manufacturing cost </a:t>
                      </a:r>
                      <a:endParaRPr dirty="0"/>
                    </a:p>
                  </a:txBody>
                  <a:tcPr/>
                </a:tc>
                <a:tc>
                  <a:txBody>
                    <a:bodyPr/>
                    <a:lstStyle/>
                    <a:p>
                      <a:pPr>
                        <a:lnSpc>
                          <a:spcPct val="100000"/>
                        </a:lnSpc>
                      </a:pPr>
                      <a:r>
                        <a:rPr lang="en-IN" sz="2000">
                          <a:solidFill>
                            <a:srgbClr val="000000"/>
                          </a:solidFill>
                          <a:latin typeface="Calibri"/>
                        </a:rPr>
                        <a:t>Increases</a:t>
                      </a:r>
                      <a:endParaRPr/>
                    </a:p>
                  </a:txBody>
                  <a:tcPr/>
                </a:tc>
                <a:extLst>
                  <a:ext uri="{0D108BD9-81ED-4DB2-BD59-A6C34878D82A}">
                    <a16:rowId xmlns:a16="http://schemas.microsoft.com/office/drawing/2014/main" val="3394140331"/>
                  </a:ext>
                </a:extLst>
              </a:tr>
              <a:tr h="373607">
                <a:tc>
                  <a:txBody>
                    <a:bodyPr/>
                    <a:lstStyle/>
                    <a:p>
                      <a:pPr>
                        <a:lnSpc>
                          <a:spcPct val="100000"/>
                        </a:lnSpc>
                      </a:pPr>
                      <a:r>
                        <a:rPr lang="en-IN" sz="2000" dirty="0">
                          <a:solidFill>
                            <a:srgbClr val="000000"/>
                          </a:solidFill>
                          <a:latin typeface="Calibri"/>
                        </a:rPr>
                        <a:t>Inventory cost </a:t>
                      </a:r>
                      <a:endParaRPr dirty="0"/>
                    </a:p>
                  </a:txBody>
                  <a:tcPr/>
                </a:tc>
                <a:tc>
                  <a:txBody>
                    <a:bodyPr/>
                    <a:lstStyle/>
                    <a:p>
                      <a:pPr>
                        <a:lnSpc>
                          <a:spcPct val="100000"/>
                        </a:lnSpc>
                      </a:pPr>
                      <a:r>
                        <a:rPr lang="en-IN" sz="2000">
                          <a:solidFill>
                            <a:srgbClr val="000000"/>
                          </a:solidFill>
                          <a:latin typeface="Calibri"/>
                        </a:rPr>
                        <a:t>Increases</a:t>
                      </a:r>
                      <a:endParaRPr/>
                    </a:p>
                  </a:txBody>
                  <a:tcPr/>
                </a:tc>
                <a:extLst>
                  <a:ext uri="{0D108BD9-81ED-4DB2-BD59-A6C34878D82A}">
                    <a16:rowId xmlns:a16="http://schemas.microsoft.com/office/drawing/2014/main" val="1633638913"/>
                  </a:ext>
                </a:extLst>
              </a:tr>
              <a:tr h="373607">
                <a:tc>
                  <a:txBody>
                    <a:bodyPr/>
                    <a:lstStyle/>
                    <a:p>
                      <a:pPr>
                        <a:lnSpc>
                          <a:spcPct val="100000"/>
                        </a:lnSpc>
                      </a:pPr>
                      <a:r>
                        <a:rPr lang="en-IN" sz="2000" dirty="0">
                          <a:solidFill>
                            <a:srgbClr val="000000"/>
                          </a:solidFill>
                          <a:latin typeface="Calibri"/>
                        </a:rPr>
                        <a:t>Replenishment lead time</a:t>
                      </a:r>
                      <a:endParaRPr dirty="0"/>
                    </a:p>
                  </a:txBody>
                  <a:tcPr/>
                </a:tc>
                <a:tc>
                  <a:txBody>
                    <a:bodyPr/>
                    <a:lstStyle/>
                    <a:p>
                      <a:pPr>
                        <a:lnSpc>
                          <a:spcPct val="100000"/>
                        </a:lnSpc>
                      </a:pPr>
                      <a:r>
                        <a:rPr lang="en-IN" sz="2000" dirty="0">
                          <a:solidFill>
                            <a:srgbClr val="000000"/>
                          </a:solidFill>
                          <a:latin typeface="Calibri"/>
                        </a:rPr>
                        <a:t>Increases</a:t>
                      </a:r>
                      <a:endParaRPr dirty="0"/>
                    </a:p>
                  </a:txBody>
                  <a:tcPr/>
                </a:tc>
                <a:extLst>
                  <a:ext uri="{0D108BD9-81ED-4DB2-BD59-A6C34878D82A}">
                    <a16:rowId xmlns:a16="http://schemas.microsoft.com/office/drawing/2014/main" val="2017671714"/>
                  </a:ext>
                </a:extLst>
              </a:tr>
              <a:tr h="373607">
                <a:tc>
                  <a:txBody>
                    <a:bodyPr/>
                    <a:lstStyle/>
                    <a:p>
                      <a:pPr>
                        <a:lnSpc>
                          <a:spcPct val="100000"/>
                        </a:lnSpc>
                      </a:pPr>
                      <a:r>
                        <a:rPr lang="en-IN" sz="2000" dirty="0">
                          <a:solidFill>
                            <a:srgbClr val="000000"/>
                          </a:solidFill>
                          <a:latin typeface="Calibri"/>
                        </a:rPr>
                        <a:t>Transportation cost </a:t>
                      </a:r>
                      <a:endParaRPr dirty="0"/>
                    </a:p>
                  </a:txBody>
                  <a:tcPr/>
                </a:tc>
                <a:tc>
                  <a:txBody>
                    <a:bodyPr/>
                    <a:lstStyle/>
                    <a:p>
                      <a:pPr>
                        <a:lnSpc>
                          <a:spcPct val="100000"/>
                        </a:lnSpc>
                      </a:pPr>
                      <a:r>
                        <a:rPr lang="en-IN" sz="2000" dirty="0">
                          <a:solidFill>
                            <a:srgbClr val="000000"/>
                          </a:solidFill>
                          <a:latin typeface="Calibri"/>
                        </a:rPr>
                        <a:t>Increases</a:t>
                      </a:r>
                      <a:endParaRPr dirty="0"/>
                    </a:p>
                  </a:txBody>
                  <a:tcPr/>
                </a:tc>
                <a:extLst>
                  <a:ext uri="{0D108BD9-81ED-4DB2-BD59-A6C34878D82A}">
                    <a16:rowId xmlns:a16="http://schemas.microsoft.com/office/drawing/2014/main" val="3490095434"/>
                  </a:ext>
                </a:extLst>
              </a:tr>
              <a:tr h="660997">
                <a:tc>
                  <a:txBody>
                    <a:bodyPr/>
                    <a:lstStyle/>
                    <a:p>
                      <a:pPr>
                        <a:lnSpc>
                          <a:spcPct val="100000"/>
                        </a:lnSpc>
                      </a:pPr>
                      <a:r>
                        <a:rPr lang="en-IN" sz="2000">
                          <a:solidFill>
                            <a:srgbClr val="000000"/>
                          </a:solidFill>
                          <a:latin typeface="Calibri"/>
                        </a:rPr>
                        <a:t>Labor cost for shipping and receiving </a:t>
                      </a:r>
                      <a:endParaRPr/>
                    </a:p>
                  </a:txBody>
                  <a:tcPr/>
                </a:tc>
                <a:tc>
                  <a:txBody>
                    <a:bodyPr/>
                    <a:lstStyle/>
                    <a:p>
                      <a:pPr>
                        <a:lnSpc>
                          <a:spcPct val="100000"/>
                        </a:lnSpc>
                      </a:pPr>
                      <a:r>
                        <a:rPr lang="en-IN" sz="2000" dirty="0">
                          <a:solidFill>
                            <a:srgbClr val="000000"/>
                          </a:solidFill>
                          <a:latin typeface="Calibri"/>
                        </a:rPr>
                        <a:t>Increases</a:t>
                      </a:r>
                      <a:endParaRPr dirty="0"/>
                    </a:p>
                  </a:txBody>
                  <a:tcPr/>
                </a:tc>
                <a:extLst>
                  <a:ext uri="{0D108BD9-81ED-4DB2-BD59-A6C34878D82A}">
                    <a16:rowId xmlns:a16="http://schemas.microsoft.com/office/drawing/2014/main" val="2870611463"/>
                  </a:ext>
                </a:extLst>
              </a:tr>
              <a:tr h="351373">
                <a:tc>
                  <a:txBody>
                    <a:bodyPr/>
                    <a:lstStyle/>
                    <a:p>
                      <a:pPr>
                        <a:lnSpc>
                          <a:spcPct val="100000"/>
                        </a:lnSpc>
                      </a:pPr>
                      <a:r>
                        <a:rPr lang="en-IN" sz="2000" dirty="0">
                          <a:solidFill>
                            <a:srgbClr val="000000"/>
                          </a:solidFill>
                          <a:latin typeface="Calibri"/>
                        </a:rPr>
                        <a:t>Level of product availability </a:t>
                      </a:r>
                      <a:endParaRPr dirty="0"/>
                    </a:p>
                  </a:txBody>
                  <a:tcPr/>
                </a:tc>
                <a:tc>
                  <a:txBody>
                    <a:bodyPr/>
                    <a:lstStyle/>
                    <a:p>
                      <a:pPr>
                        <a:lnSpc>
                          <a:spcPct val="100000"/>
                        </a:lnSpc>
                      </a:pPr>
                      <a:r>
                        <a:rPr lang="en-IN" sz="2000" dirty="0">
                          <a:solidFill>
                            <a:srgbClr val="000000"/>
                          </a:solidFill>
                          <a:latin typeface="Calibri"/>
                        </a:rPr>
                        <a:t>Decreases</a:t>
                      </a:r>
                      <a:endParaRPr dirty="0"/>
                    </a:p>
                  </a:txBody>
                  <a:tcPr/>
                </a:tc>
                <a:extLst>
                  <a:ext uri="{0D108BD9-81ED-4DB2-BD59-A6C34878D82A}">
                    <a16:rowId xmlns:a16="http://schemas.microsoft.com/office/drawing/2014/main" val="1421676456"/>
                  </a:ext>
                </a:extLst>
              </a:tr>
              <a:tr h="660997">
                <a:tc>
                  <a:txBody>
                    <a:bodyPr/>
                    <a:lstStyle/>
                    <a:p>
                      <a:pPr>
                        <a:lnSpc>
                          <a:spcPct val="100000"/>
                        </a:lnSpc>
                      </a:pPr>
                      <a:r>
                        <a:rPr lang="en-IN" sz="2000">
                          <a:solidFill>
                            <a:srgbClr val="000000"/>
                          </a:solidFill>
                          <a:latin typeface="Calibri"/>
                        </a:rPr>
                        <a:t>Relationships across the supply chain </a:t>
                      </a:r>
                      <a:endParaRPr/>
                    </a:p>
                  </a:txBody>
                  <a:tcPr/>
                </a:tc>
                <a:tc>
                  <a:txBody>
                    <a:bodyPr/>
                    <a:lstStyle/>
                    <a:p>
                      <a:pPr>
                        <a:lnSpc>
                          <a:spcPct val="100000"/>
                        </a:lnSpc>
                      </a:pPr>
                      <a:r>
                        <a:rPr lang="en-IN" sz="2000" dirty="0">
                          <a:solidFill>
                            <a:srgbClr val="000000"/>
                          </a:solidFill>
                          <a:latin typeface="Calibri"/>
                        </a:rPr>
                        <a:t>Worsens</a:t>
                      </a:r>
                      <a:endParaRPr dirty="0"/>
                    </a:p>
                  </a:txBody>
                  <a:tcPr/>
                </a:tc>
                <a:extLst>
                  <a:ext uri="{0D108BD9-81ED-4DB2-BD59-A6C34878D82A}">
                    <a16:rowId xmlns:a16="http://schemas.microsoft.com/office/drawing/2014/main" val="1914061656"/>
                  </a:ext>
                </a:extLst>
              </a:tr>
              <a:tr h="373607">
                <a:tc>
                  <a:txBody>
                    <a:bodyPr/>
                    <a:lstStyle/>
                    <a:p>
                      <a:pPr>
                        <a:lnSpc>
                          <a:spcPct val="100000"/>
                        </a:lnSpc>
                      </a:pPr>
                      <a:r>
                        <a:rPr lang="en-IN" sz="2000" dirty="0">
                          <a:solidFill>
                            <a:srgbClr val="000000"/>
                          </a:solidFill>
                          <a:latin typeface="Calibri"/>
                        </a:rPr>
                        <a:t>Profitability </a:t>
                      </a:r>
                      <a:endParaRPr dirty="0"/>
                    </a:p>
                  </a:txBody>
                  <a:tcPr/>
                </a:tc>
                <a:tc>
                  <a:txBody>
                    <a:bodyPr/>
                    <a:lstStyle/>
                    <a:p>
                      <a:pPr>
                        <a:lnSpc>
                          <a:spcPct val="100000"/>
                        </a:lnSpc>
                      </a:pPr>
                      <a:r>
                        <a:rPr lang="en-IN" sz="2000" dirty="0">
                          <a:solidFill>
                            <a:srgbClr val="000000"/>
                          </a:solidFill>
                          <a:latin typeface="Calibri"/>
                        </a:rPr>
                        <a:t>Decreases</a:t>
                      </a:r>
                      <a:endParaRPr dirty="0"/>
                    </a:p>
                  </a:txBody>
                  <a:tcPr/>
                </a:tc>
                <a:extLst>
                  <a:ext uri="{0D108BD9-81ED-4DB2-BD59-A6C34878D82A}">
                    <a16:rowId xmlns:a16="http://schemas.microsoft.com/office/drawing/2014/main" val="317226877"/>
                  </a:ext>
                </a:extLst>
              </a:tr>
            </a:tbl>
          </a:graphicData>
        </a:graphic>
      </p:graphicFrame>
      <p:sp>
        <p:nvSpPr>
          <p:cNvPr id="4" name="Rectangle 3">
            <a:extLst>
              <a:ext uri="{FF2B5EF4-FFF2-40B4-BE49-F238E27FC236}">
                <a16:creationId xmlns:a16="http://schemas.microsoft.com/office/drawing/2014/main" id="{EF0023FE-0564-41B3-8183-C6CBF06B71BB}"/>
              </a:ext>
            </a:extLst>
          </p:cNvPr>
          <p:cNvSpPr/>
          <p:nvPr/>
        </p:nvSpPr>
        <p:spPr>
          <a:xfrm>
            <a:off x="6524724" y="690265"/>
            <a:ext cx="1863700" cy="2585323"/>
          </a:xfrm>
          <a:prstGeom prst="rect">
            <a:avLst/>
          </a:prstGeom>
        </p:spPr>
        <p:txBody>
          <a:bodyPr wrap="square">
            <a:spAutoFit/>
          </a:bodyPr>
          <a:lstStyle/>
          <a:p>
            <a:r>
              <a:rPr lang="en-IN" dirty="0"/>
              <a:t>The bullwhip effect reduces supply chain profitability by making it more expensive to provide a given level of product availability.</a:t>
            </a:r>
          </a:p>
        </p:txBody>
      </p:sp>
    </p:spTree>
    <p:extLst>
      <p:ext uri="{BB962C8B-B14F-4D97-AF65-F5344CB8AC3E}">
        <p14:creationId xmlns:p14="http://schemas.microsoft.com/office/powerpoint/2010/main" val="2672272086"/>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1"/>
          <p:cNvSpPr txBox="1">
            <a:spLocks noChangeArrowheads="1"/>
          </p:cNvSpPr>
          <p:nvPr/>
        </p:nvSpPr>
        <p:spPr bwMode="auto">
          <a:xfrm>
            <a:off x="533400" y="228600"/>
            <a:ext cx="184731" cy="461665"/>
          </a:xfrm>
          <a:prstGeom prst="rect">
            <a:avLst/>
          </a:prstGeom>
          <a:noFill/>
          <a:ln w="9525">
            <a:noFill/>
            <a:miter lim="800000"/>
            <a:headEnd/>
            <a:tailEnd/>
          </a:ln>
        </p:spPr>
        <p:txBody>
          <a:bodyPr wrap="none">
            <a:spAutoFit/>
          </a:bodyPr>
          <a:lstStyle/>
          <a:p>
            <a:endParaRPr lang="en-US" sz="2400" b="1" dirty="0">
              <a:solidFill>
                <a:schemeClr val="bg1"/>
              </a:solidFill>
            </a:endParaRPr>
          </a:p>
        </p:txBody>
      </p:sp>
      <p:sp>
        <p:nvSpPr>
          <p:cNvPr id="15" name="TextBox 14"/>
          <p:cNvSpPr txBox="1"/>
          <p:nvPr/>
        </p:nvSpPr>
        <p:spPr>
          <a:xfrm>
            <a:off x="140420" y="228600"/>
            <a:ext cx="4781565" cy="353943"/>
          </a:xfrm>
          <a:prstGeom prst="rect">
            <a:avLst/>
          </a:prstGeom>
          <a:noFill/>
        </p:spPr>
        <p:txBody>
          <a:bodyPr wrap="none" rtlCol="0">
            <a:spAutoFit/>
          </a:bodyPr>
          <a:lstStyle/>
          <a:p>
            <a:r>
              <a:rPr lang="en-IN" sz="1700" b="1" dirty="0">
                <a:solidFill>
                  <a:srgbClr val="C00000"/>
                </a:solidFill>
                <a:latin typeface="Myriad Pro" pitchFamily="34" charset="0"/>
              </a:rPr>
              <a:t>INITIATIVES TO CONTROL BULLWHIP EFFECT</a:t>
            </a:r>
            <a:endParaRPr lang="en-US" sz="1700" b="1" dirty="0">
              <a:solidFill>
                <a:srgbClr val="C00000"/>
              </a:solidFill>
              <a:latin typeface="Myriad Pro" pitchFamily="34" charset="0"/>
            </a:endParaRPr>
          </a:p>
        </p:txBody>
      </p:sp>
      <p:sp>
        <p:nvSpPr>
          <p:cNvPr id="16" name="Rectangle 7"/>
          <p:cNvSpPr>
            <a:spLocks noChangeArrowheads="1"/>
          </p:cNvSpPr>
          <p:nvPr/>
        </p:nvSpPr>
        <p:spPr bwMode="auto">
          <a:xfrm>
            <a:off x="251520" y="915565"/>
            <a:ext cx="8712968" cy="3807389"/>
          </a:xfrm>
          <a:prstGeom prst="rect">
            <a:avLst/>
          </a:prstGeom>
          <a:noFill/>
          <a:ln w="9525">
            <a:noFill/>
            <a:miter lim="800000"/>
            <a:headEnd/>
            <a:tailEnd/>
          </a:ln>
        </p:spPr>
        <p:txBody>
          <a:bodyPr wrap="square">
            <a:spAutoFit/>
          </a:bodyPr>
          <a:lstStyle/>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r>
              <a:rPr lang="en-IN" sz="1400" dirty="0">
                <a:latin typeface="Myriad Pro"/>
              </a:rPr>
              <a:t>INFORMATION SHARING (POS DATA)</a:t>
            </a:r>
          </a:p>
          <a:p>
            <a:pPr marL="285750" indent="-285750">
              <a:lnSpc>
                <a:spcPct val="200000"/>
              </a:lnSpc>
              <a:buClr>
                <a:srgbClr val="C00000"/>
              </a:buClr>
              <a:buFont typeface="Wingdings" pitchFamily="2" charset="2"/>
              <a:buChar char="§"/>
            </a:pPr>
            <a:r>
              <a:rPr lang="en-IN" sz="1400" dirty="0">
                <a:latin typeface="Myriad Pro"/>
              </a:rPr>
              <a:t>CHANNEL ALIGNMENT</a:t>
            </a:r>
          </a:p>
          <a:p>
            <a:pPr marL="285750" indent="-285750">
              <a:lnSpc>
                <a:spcPct val="200000"/>
              </a:lnSpc>
              <a:buClr>
                <a:srgbClr val="C00000"/>
              </a:buClr>
              <a:buFont typeface="Wingdings" pitchFamily="2" charset="2"/>
              <a:buChar char="§"/>
            </a:pPr>
            <a:r>
              <a:rPr lang="en-IN" sz="1400" dirty="0">
                <a:latin typeface="Myriad Pro"/>
              </a:rPr>
              <a:t>DISCOURAGEMENT OF PROMOTIONAL PRICING</a:t>
            </a:r>
          </a:p>
          <a:p>
            <a:pPr marL="285750" indent="-285750">
              <a:lnSpc>
                <a:spcPct val="200000"/>
              </a:lnSpc>
              <a:buClr>
                <a:srgbClr val="C00000"/>
              </a:buClr>
              <a:buFont typeface="Wingdings" pitchFamily="2" charset="2"/>
              <a:buChar char="§"/>
            </a:pPr>
            <a:r>
              <a:rPr lang="en-IN" sz="1400" dirty="0">
                <a:latin typeface="Myriad Pro"/>
              </a:rPr>
              <a:t>DISCOURAGEMENT OF SHORTAGE GAMING</a:t>
            </a: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a:lnSpc>
                <a:spcPct val="200000"/>
              </a:lnSpc>
              <a:buClr>
                <a:srgbClr val="C00000"/>
              </a:buClr>
              <a:buFont typeface="Wingdings" pitchFamily="2" charset="2"/>
              <a:buChar char="§"/>
            </a:pPr>
            <a:endParaRPr lang="en-IN" sz="1400" dirty="0">
              <a:latin typeface="Myriad Pro"/>
            </a:endParaRPr>
          </a:p>
          <a:p>
            <a:pPr marL="285750" indent="-285750" defTabSz="228600">
              <a:lnSpc>
                <a:spcPct val="114000"/>
              </a:lnSpc>
              <a:spcBef>
                <a:spcPct val="20000"/>
              </a:spcBef>
              <a:buClr>
                <a:srgbClr val="C00000"/>
              </a:buClr>
              <a:buFont typeface="Wingdings" panose="05000000000000000000" pitchFamily="2" charset="2"/>
              <a:buChar char="§"/>
            </a:pPr>
            <a:endParaRPr lang="en-US" sz="1400" dirty="0">
              <a:latin typeface="Myriad Pro"/>
            </a:endParaRPr>
          </a:p>
        </p:txBody>
      </p:sp>
    </p:spTree>
    <p:extLst>
      <p:ext uri="{BB962C8B-B14F-4D97-AF65-F5344CB8AC3E}">
        <p14:creationId xmlns:p14="http://schemas.microsoft.com/office/powerpoint/2010/main" val="2179975597"/>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6" name="Rectangle 7"/>
          <p:cNvSpPr>
            <a:spLocks noChangeArrowheads="1"/>
          </p:cNvSpPr>
          <p:nvPr/>
        </p:nvSpPr>
        <p:spPr bwMode="auto">
          <a:xfrm>
            <a:off x="0" y="2285998"/>
            <a:ext cx="9144000" cy="630942"/>
          </a:xfrm>
          <a:prstGeom prst="rect">
            <a:avLst/>
          </a:prstGeom>
          <a:noFill/>
          <a:ln w="9525">
            <a:noFill/>
            <a:miter lim="800000"/>
            <a:headEnd/>
            <a:tailEnd/>
          </a:ln>
        </p:spPr>
        <p:txBody>
          <a:bodyPr>
            <a:spAutoFit/>
          </a:bodyPr>
          <a:lstStyle/>
          <a:p>
            <a:pPr algn="ctr"/>
            <a:r>
              <a:rPr lang="en-US" sz="3500" b="1" dirty="0">
                <a:solidFill>
                  <a:srgbClr val="C00000"/>
                </a:solidFill>
                <a:latin typeface="Myriad Pro" pitchFamily="34" charset="0"/>
              </a:rPr>
              <a:t>THANK YOU.</a:t>
            </a:r>
          </a:p>
        </p:txBody>
      </p:sp>
    </p:spTree>
    <p:extLst>
      <p:ext uri="{BB962C8B-B14F-4D97-AF65-F5344CB8AC3E}">
        <p14:creationId xmlns:p14="http://schemas.microsoft.com/office/powerpoint/2010/main" val="195733842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38797" y="-167315"/>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687531" cy="353943"/>
          </a:xfrm>
          <a:prstGeom prst="rect">
            <a:avLst/>
          </a:prstGeom>
          <a:noFill/>
        </p:spPr>
        <p:txBody>
          <a:bodyPr wrap="none" rtlCol="0">
            <a:spAutoFit/>
          </a:bodyPr>
          <a:lstStyle/>
          <a:p>
            <a:r>
              <a:rPr lang="en-US" sz="1700" b="1" dirty="0">
                <a:solidFill>
                  <a:srgbClr val="C00000"/>
                </a:solidFill>
                <a:latin typeface="Myriad Pro" pitchFamily="34" charset="0"/>
              </a:rPr>
              <a:t>GENERIC SUPPLY CHAIN</a:t>
            </a:r>
          </a:p>
        </p:txBody>
      </p:sp>
      <p:pic>
        <p:nvPicPr>
          <p:cNvPr id="6" name="Picture 8">
            <a:extLst>
              <a:ext uri="{FF2B5EF4-FFF2-40B4-BE49-F238E27FC236}">
                <a16:creationId xmlns:a16="http://schemas.microsoft.com/office/drawing/2014/main" id="{223433AD-33DA-44C6-97E4-E92A24E13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318" y="776220"/>
            <a:ext cx="6723363" cy="4104506"/>
          </a:xfrm>
          <a:prstGeom prst="rect">
            <a:avLst/>
          </a:prstGeom>
          <a:solidFill>
            <a:schemeClr val="bg1">
              <a:lumMod val="75000"/>
            </a:schemeClr>
          </a:solidFill>
          <a:ln>
            <a:noFill/>
          </a:ln>
        </p:spPr>
      </p:pic>
    </p:spTree>
    <p:extLst>
      <p:ext uri="{BB962C8B-B14F-4D97-AF65-F5344CB8AC3E}">
        <p14:creationId xmlns:p14="http://schemas.microsoft.com/office/powerpoint/2010/main" val="278828834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38797" y="-167315"/>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2281971" cy="353943"/>
          </a:xfrm>
          <a:prstGeom prst="rect">
            <a:avLst/>
          </a:prstGeom>
          <a:noFill/>
        </p:spPr>
        <p:txBody>
          <a:bodyPr wrap="none" rtlCol="0">
            <a:spAutoFit/>
          </a:bodyPr>
          <a:lstStyle/>
          <a:p>
            <a:r>
              <a:rPr lang="en-US" sz="1700" b="1" dirty="0">
                <a:solidFill>
                  <a:srgbClr val="C00000"/>
                </a:solidFill>
                <a:latin typeface="Myriad Pro" pitchFamily="34" charset="0"/>
              </a:rPr>
              <a:t>DELL SUPPLY CHAIN</a:t>
            </a:r>
          </a:p>
        </p:txBody>
      </p:sp>
      <p:pic>
        <p:nvPicPr>
          <p:cNvPr id="6" name="Picture 7">
            <a:extLst>
              <a:ext uri="{FF2B5EF4-FFF2-40B4-BE49-F238E27FC236}">
                <a16:creationId xmlns:a16="http://schemas.microsoft.com/office/drawing/2014/main" id="{705B37DE-BAA0-43C5-937B-3F7E76DF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131590"/>
            <a:ext cx="6696744" cy="3418953"/>
          </a:xfrm>
          <a:prstGeom prst="rect">
            <a:avLst/>
          </a:prstGeom>
          <a:solidFill>
            <a:schemeClr val="bg1">
              <a:lumMod val="75000"/>
            </a:schemeClr>
          </a:solidFill>
          <a:ln>
            <a:noFill/>
          </a:ln>
        </p:spPr>
      </p:pic>
    </p:spTree>
    <p:extLst>
      <p:ext uri="{BB962C8B-B14F-4D97-AF65-F5344CB8AC3E}">
        <p14:creationId xmlns:p14="http://schemas.microsoft.com/office/powerpoint/2010/main" val="29201782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323528" y="914400"/>
            <a:ext cx="8229600" cy="343620"/>
          </a:xfrm>
          <a:prstGeom prst="rect">
            <a:avLst/>
          </a:prstGeom>
          <a:noFill/>
        </p:spPr>
        <p:txBody>
          <a:bodyPr>
            <a:spAutoFit/>
          </a:bodyPr>
          <a:lstStyle/>
          <a:p>
            <a:pPr marL="285750" indent="-285750" algn="just" fontAlgn="auto">
              <a:lnSpc>
                <a:spcPct val="120000"/>
              </a:lnSpc>
              <a:spcBef>
                <a:spcPts val="1000"/>
              </a:spcBef>
              <a:spcAft>
                <a:spcPts val="0"/>
              </a:spcAft>
              <a:buClr>
                <a:srgbClr val="C00000"/>
              </a:buClr>
              <a:buFont typeface="Wingdings" pitchFamily="2" charset="2"/>
              <a:buChar char="§"/>
              <a:defRPr/>
            </a:pPr>
            <a:r>
              <a:rPr lang="en-GB" sz="1500" dirty="0">
                <a:latin typeface="Myriad Pro" pitchFamily="34" charset="0"/>
              </a:rPr>
              <a:t>Video- Supply chain Management 1.</a:t>
            </a: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484817" cy="353943"/>
          </a:xfrm>
          <a:prstGeom prst="rect">
            <a:avLst/>
          </a:prstGeom>
          <a:noFill/>
        </p:spPr>
        <p:txBody>
          <a:bodyPr wrap="none" rtlCol="0">
            <a:spAutoFit/>
          </a:bodyPr>
          <a:lstStyle/>
          <a:p>
            <a:r>
              <a:rPr lang="en-IN" sz="1700" b="1" dirty="0">
                <a:solidFill>
                  <a:srgbClr val="C00000"/>
                </a:solidFill>
                <a:latin typeface="Myriad Pro" pitchFamily="34" charset="0"/>
              </a:rPr>
              <a:t>WHAT IS SUPPLY CHAIN MANAGEMENT ?</a:t>
            </a:r>
          </a:p>
        </p:txBody>
      </p:sp>
    </p:spTree>
    <p:extLst>
      <p:ext uri="{BB962C8B-B14F-4D97-AF65-F5344CB8AC3E}">
        <p14:creationId xmlns:p14="http://schemas.microsoft.com/office/powerpoint/2010/main" val="285588539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9564" y="114300"/>
            <a:ext cx="184731" cy="800219"/>
          </a:xfrm>
          <a:prstGeom prst="rect">
            <a:avLst/>
          </a:prstGeom>
          <a:noFill/>
          <a:ln w="9525">
            <a:noFill/>
            <a:miter lim="800000"/>
            <a:headEnd/>
            <a:tailEnd/>
          </a:ln>
        </p:spPr>
        <p:txBody>
          <a:bodyPr wrap="none">
            <a:spAutoFit/>
          </a:bodyPr>
          <a:lstStyle/>
          <a:p>
            <a:endParaRPr lang="en-US" sz="2800">
              <a:solidFill>
                <a:schemeClr val="bg1"/>
              </a:solidFill>
              <a:latin typeface="Myriad Pro" pitchFamily="34" charset="0"/>
            </a:endParaRPr>
          </a:p>
          <a:p>
            <a:endParaRPr lang="en-US">
              <a:latin typeface="Calibri" pitchFamily="34" charset="0"/>
            </a:endParaRPr>
          </a:p>
        </p:txBody>
      </p:sp>
      <p:sp>
        <p:nvSpPr>
          <p:cNvPr id="8" name="TextBox 7"/>
          <p:cNvSpPr txBox="1"/>
          <p:nvPr/>
        </p:nvSpPr>
        <p:spPr>
          <a:xfrm>
            <a:off x="323528" y="914400"/>
            <a:ext cx="8229600" cy="1431097"/>
          </a:xfrm>
          <a:prstGeom prst="rect">
            <a:avLst/>
          </a:prstGeom>
          <a:noFill/>
        </p:spPr>
        <p:txBody>
          <a:bodyPr>
            <a:spAutoFit/>
          </a:bodyPr>
          <a:lstStyle/>
          <a:p>
            <a:pPr marL="285750" indent="-285750" algn="just" fontAlgn="auto">
              <a:lnSpc>
                <a:spcPct val="120000"/>
              </a:lnSpc>
              <a:spcBef>
                <a:spcPts val="1000"/>
              </a:spcBef>
              <a:spcAft>
                <a:spcPts val="0"/>
              </a:spcAft>
              <a:buClr>
                <a:srgbClr val="C00000"/>
              </a:buClr>
              <a:buFont typeface="Wingdings" pitchFamily="2" charset="2"/>
              <a:buChar char="§"/>
              <a:defRPr/>
            </a:pPr>
            <a:r>
              <a:rPr lang="en-IN" sz="1500" dirty="0">
                <a:latin typeface="Myriad Pro" pitchFamily="34" charset="0"/>
              </a:rPr>
              <a:t>SUPPLY CHAIN MANAGEMENT IS NOTHING BUT MANAGING THE FLOW THROUGHOUT  THE CHAIN.</a:t>
            </a:r>
          </a:p>
          <a:p>
            <a:pPr marL="285750" indent="-285750" algn="just" fontAlgn="auto">
              <a:lnSpc>
                <a:spcPct val="120000"/>
              </a:lnSpc>
              <a:spcBef>
                <a:spcPts val="1000"/>
              </a:spcBef>
              <a:spcAft>
                <a:spcPts val="0"/>
              </a:spcAft>
              <a:buClr>
                <a:srgbClr val="C00000"/>
              </a:buClr>
              <a:buFont typeface="Wingdings" pitchFamily="2" charset="2"/>
              <a:buChar char="§"/>
              <a:defRPr/>
            </a:pPr>
            <a:endParaRPr lang="en-IN" sz="1500" dirty="0">
              <a:latin typeface="Myriad Pro" pitchFamily="34" charset="0"/>
            </a:endParaRPr>
          </a:p>
          <a:p>
            <a:pPr marL="285750" indent="-285750" algn="just" fontAlgn="auto">
              <a:lnSpc>
                <a:spcPct val="120000"/>
              </a:lnSpc>
              <a:spcBef>
                <a:spcPts val="1000"/>
              </a:spcBef>
              <a:spcAft>
                <a:spcPts val="0"/>
              </a:spcAft>
              <a:buClr>
                <a:srgbClr val="C00000"/>
              </a:buClr>
              <a:buFont typeface="Wingdings" pitchFamily="2" charset="2"/>
              <a:buChar char="§"/>
              <a:defRPr/>
            </a:pPr>
            <a:endParaRPr lang="en-GB" sz="1500" dirty="0">
              <a:latin typeface="Myriad Pro" pitchFamily="34" charset="0"/>
            </a:endParaRPr>
          </a:p>
        </p:txBody>
      </p:sp>
      <p:sp>
        <p:nvSpPr>
          <p:cNvPr id="5" name="TextBox 4">
            <a:extLst>
              <a:ext uri="{FF2B5EF4-FFF2-40B4-BE49-F238E27FC236}">
                <a16:creationId xmlns:a16="http://schemas.microsoft.com/office/drawing/2014/main" id="{C457C2CE-FD2F-4119-8831-CA0FED84A488}"/>
              </a:ext>
            </a:extLst>
          </p:cNvPr>
          <p:cNvSpPr txBox="1"/>
          <p:nvPr/>
        </p:nvSpPr>
        <p:spPr>
          <a:xfrm>
            <a:off x="140421" y="228600"/>
            <a:ext cx="4484817" cy="353943"/>
          </a:xfrm>
          <a:prstGeom prst="rect">
            <a:avLst/>
          </a:prstGeom>
          <a:noFill/>
        </p:spPr>
        <p:txBody>
          <a:bodyPr wrap="none" rtlCol="0">
            <a:spAutoFit/>
          </a:bodyPr>
          <a:lstStyle/>
          <a:p>
            <a:r>
              <a:rPr lang="en-IN" sz="1700" b="1" dirty="0">
                <a:solidFill>
                  <a:srgbClr val="C00000"/>
                </a:solidFill>
                <a:latin typeface="Myriad Pro" pitchFamily="34" charset="0"/>
              </a:rPr>
              <a:t>WHAT IS SUPPLY CHAIN MANAGEMENT ?</a:t>
            </a:r>
          </a:p>
        </p:txBody>
      </p:sp>
      <p:pic>
        <p:nvPicPr>
          <p:cNvPr id="6" name="Picture 5">
            <a:extLst>
              <a:ext uri="{FF2B5EF4-FFF2-40B4-BE49-F238E27FC236}">
                <a16:creationId xmlns:a16="http://schemas.microsoft.com/office/drawing/2014/main" id="{62E7E4EC-B1AB-43B9-87F6-8A93AE38EAB6}"/>
              </a:ext>
            </a:extLst>
          </p:cNvPr>
          <p:cNvPicPr>
            <a:picLocks noChangeAspect="1"/>
          </p:cNvPicPr>
          <p:nvPr/>
        </p:nvPicPr>
        <p:blipFill>
          <a:blip r:embed="rId2"/>
          <a:stretch>
            <a:fillRect/>
          </a:stretch>
        </p:blipFill>
        <p:spPr>
          <a:xfrm>
            <a:off x="1800964" y="1995686"/>
            <a:ext cx="5274728" cy="2328413"/>
          </a:xfrm>
          <a:prstGeom prst="rect">
            <a:avLst/>
          </a:prstGeom>
          <a:solidFill>
            <a:schemeClr val="bg1">
              <a:lumMod val="65000"/>
            </a:schemeClr>
          </a:solidFill>
        </p:spPr>
      </p:pic>
    </p:spTree>
    <p:extLst>
      <p:ext uri="{BB962C8B-B14F-4D97-AF65-F5344CB8AC3E}">
        <p14:creationId xmlns:p14="http://schemas.microsoft.com/office/powerpoint/2010/main" val="1629175455"/>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15558</TotalTime>
  <Words>2075</Words>
  <Application>Microsoft Office PowerPoint</Application>
  <PresentationFormat>On-screen Show (16:9)</PresentationFormat>
  <Paragraphs>363</Paragraphs>
  <Slides>56</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Futura Bk BT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IV-PCN-Admin</dc:creator>
  <cp:lastModifiedBy>Gayatri Kaple</cp:lastModifiedBy>
  <cp:revision>278</cp:revision>
  <cp:lastPrinted>2018-10-30T07:47:07Z</cp:lastPrinted>
  <dcterms:created xsi:type="dcterms:W3CDTF">2014-04-23T09:55:21Z</dcterms:created>
  <dcterms:modified xsi:type="dcterms:W3CDTF">2020-08-27T05:00:01Z</dcterms:modified>
</cp:coreProperties>
</file>