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A9273-4962-4063-A407-97AE04E155B7}" type="datetimeFigureOut">
              <a:rPr lang="en-IN" smtClean="0"/>
              <a:t>22-09-2019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9AB22-AB4A-4076-8F23-37EC7BEEEE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337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05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52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45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2 videos AMHSA and tow lines</a:t>
            </a:r>
          </a:p>
        </p:txBody>
      </p:sp>
    </p:spTree>
    <p:extLst>
      <p:ext uri="{BB962C8B-B14F-4D97-AF65-F5344CB8AC3E}">
        <p14:creationId xmlns:p14="http://schemas.microsoft.com/office/powerpoint/2010/main" val="2578733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3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Dead weight- the weight of the machine should not be too heavy or </a:t>
            </a:r>
            <a:r>
              <a:rPr lang="en-US" dirty="0" err="1"/>
              <a:t>bilky</a:t>
            </a:r>
            <a:r>
              <a:rPr lang="en-US" dirty="0"/>
              <a:t> ,reduce weight n </a:t>
            </a:r>
            <a:r>
              <a:rPr lang="en-US"/>
              <a:t>save money.</a:t>
            </a:r>
          </a:p>
        </p:txBody>
      </p:sp>
    </p:spTree>
    <p:extLst>
      <p:ext uri="{BB962C8B-B14F-4D97-AF65-F5344CB8AC3E}">
        <p14:creationId xmlns:p14="http://schemas.microsoft.com/office/powerpoint/2010/main" val="123981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58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7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42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26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47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Video  on tow lines</a:t>
            </a:r>
          </a:p>
        </p:txBody>
      </p:sp>
    </p:spTree>
    <p:extLst>
      <p:ext uri="{BB962C8B-B14F-4D97-AF65-F5344CB8AC3E}">
        <p14:creationId xmlns:p14="http://schemas.microsoft.com/office/powerpoint/2010/main" val="198342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2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8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0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14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3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9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2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4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01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89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244204" y="1980807"/>
            <a:ext cx="6703243" cy="168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3600" b="1" dirty="0">
                <a:solidFill>
                  <a:schemeClr val="tx2"/>
                </a:solidFill>
              </a:rPr>
              <a:t>Material  Handling Systems: For Exploiting Productivity Potential in Logistics </a:t>
            </a:r>
          </a:p>
        </p:txBody>
      </p:sp>
    </p:spTree>
    <p:extLst>
      <p:ext uri="{BB962C8B-B14F-4D97-AF65-F5344CB8AC3E}">
        <p14:creationId xmlns:p14="http://schemas.microsoft.com/office/powerpoint/2010/main" val="295808086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 noChangeArrowheads="1"/>
          </p:cNvSpPr>
          <p:nvPr/>
        </p:nvSpPr>
        <p:spPr bwMode="auto">
          <a:xfrm>
            <a:off x="1792389" y="1320404"/>
            <a:ext cx="6331843" cy="857250"/>
          </a:xfrm>
          <a:prstGeom prst="roundRect">
            <a:avLst>
              <a:gd name="adj" fmla="val 13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4200525" y="3193256"/>
            <a:ext cx="7429500" cy="1191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4196656" y="3150394"/>
            <a:ext cx="7429500" cy="1191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57250" y="322538"/>
            <a:ext cx="7429500" cy="5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3200" b="1" dirty="0">
                <a:solidFill>
                  <a:schemeClr val="bg1"/>
                </a:solidFill>
              </a:rPr>
              <a:t>Towlines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035" y="1536802"/>
            <a:ext cx="4416901" cy="4032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b="1" dirty="0">
                <a:solidFill>
                  <a:srgbClr val="000000"/>
                </a:solidFill>
                <a:latin typeface="+mj-lt"/>
              </a:rPr>
              <a:t>For continuous movement of material</a:t>
            </a:r>
          </a:p>
          <a:p>
            <a:pPr marL="342900" indent="-342900">
              <a:lnSpc>
                <a:spcPct val="9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400" b="1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lnSpc>
                <a:spcPct val="9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b="1" dirty="0">
                <a:solidFill>
                  <a:srgbClr val="000000"/>
                </a:solidFill>
                <a:latin typeface="+mj-lt"/>
              </a:rPr>
              <a:t>Towlines consists of number of trailers</a:t>
            </a:r>
          </a:p>
          <a:p>
            <a:pPr marL="342900" indent="-342900">
              <a:lnSpc>
                <a:spcPct val="9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400" b="1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lnSpc>
                <a:spcPct val="9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b="1" dirty="0">
                <a:solidFill>
                  <a:srgbClr val="000000"/>
                </a:solidFill>
                <a:latin typeface="+mj-lt"/>
              </a:rPr>
              <a:t>Custom designed for product volume application </a:t>
            </a:r>
          </a:p>
          <a:p>
            <a:pPr marL="342900" indent="-342900">
              <a:lnSpc>
                <a:spcPct val="97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400" b="1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261BD-AF1B-4B8F-9855-46E4974D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656" y="2263785"/>
            <a:ext cx="4735309" cy="330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4184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7">
            <a:extLst>
              <a:ext uri="{FF2B5EF4-FFF2-40B4-BE49-F238E27FC236}">
                <a16:creationId xmlns:a16="http://schemas.microsoft.com/office/drawing/2014/main" id="{84285DFD-1043-4A87-9185-533B37678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809" y="1948780"/>
            <a:ext cx="4346713" cy="4348471"/>
          </a:xfrm>
          <a:prstGeom prst="roundRect">
            <a:avLst>
              <a:gd name="adj" fmla="val 125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1792389" y="1320404"/>
            <a:ext cx="6331843" cy="857250"/>
          </a:xfrm>
          <a:prstGeom prst="roundRect">
            <a:avLst>
              <a:gd name="adj" fmla="val 13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4057353" y="2978944"/>
            <a:ext cx="7429500" cy="1191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4010918" y="2943225"/>
            <a:ext cx="7429500" cy="1191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810172" y="41695"/>
            <a:ext cx="4148138" cy="1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500" tIns="35100" rIns="67500" bIns="351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Mechanised Material Handling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8536" y="2233947"/>
            <a:ext cx="3458817" cy="2241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7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Conveyors</a:t>
            </a:r>
          </a:p>
          <a:p>
            <a:pPr marL="342900" indent="-342900">
              <a:lnSpc>
                <a:spcPct val="97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Wheel Conveyors</a:t>
            </a:r>
          </a:p>
          <a:p>
            <a:pPr marL="342900" indent="-342900">
              <a:lnSpc>
                <a:spcPct val="97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Roller Conveyors</a:t>
            </a:r>
          </a:p>
          <a:p>
            <a:pPr marL="342900" indent="-342900">
              <a:lnSpc>
                <a:spcPct val="97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Belt Conveyors</a:t>
            </a:r>
          </a:p>
          <a:p>
            <a:pPr marL="342900" indent="-342900">
              <a:lnSpc>
                <a:spcPct val="97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Chain Conveyors</a:t>
            </a:r>
          </a:p>
          <a:p>
            <a:pPr marL="342900" indent="-342900">
              <a:lnSpc>
                <a:spcPct val="97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63B0B6-2DBD-4D50-A783-063473BB2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118" y="554832"/>
            <a:ext cx="2114550" cy="2162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24211B-EA19-47FB-9E9E-D793DC9FC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569" y="3572792"/>
            <a:ext cx="5434619" cy="2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7172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 noChangeArrowheads="1"/>
          </p:cNvSpPr>
          <p:nvPr/>
        </p:nvSpPr>
        <p:spPr bwMode="auto">
          <a:xfrm>
            <a:off x="1792389" y="1320404"/>
            <a:ext cx="6331843" cy="857250"/>
          </a:xfrm>
          <a:prstGeom prst="roundRect">
            <a:avLst>
              <a:gd name="adj" fmla="val 13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4335959" y="2811068"/>
            <a:ext cx="7429500" cy="119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0305" y="1500800"/>
            <a:ext cx="2324927" cy="3299187"/>
          </a:xfrm>
          <a:prstGeom prst="rect">
            <a:avLst/>
          </a:prstGeom>
          <a:noFill/>
        </p:spPr>
      </p:pic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4243091" y="3193256"/>
            <a:ext cx="7429500" cy="1191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380740"/>
              </p:ext>
            </p:extLst>
          </p:nvPr>
        </p:nvGraphicFramePr>
        <p:xfrm>
          <a:off x="5273447" y="1297420"/>
          <a:ext cx="2204475" cy="1649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r:id="rId5" imgW="6908417" imgH="6125430" progId="PBrush">
                  <p:embed/>
                </p:oleObj>
              </mc:Choice>
              <mc:Fallback>
                <p:oleObj r:id="rId5" imgW="6908417" imgH="6125430" progId="PBrush">
                  <p:embed/>
                  <p:pic>
                    <p:nvPicPr>
                      <p:cNvPr id="122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447" y="1297420"/>
                        <a:ext cx="2204475" cy="16490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4200525" y="3193256"/>
            <a:ext cx="7429500" cy="1191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4196656" y="3150394"/>
            <a:ext cx="7429500" cy="1191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4243091" y="3150394"/>
            <a:ext cx="7429500" cy="1191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4243091" y="3150394"/>
            <a:ext cx="7429500" cy="1191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273447" y="3407377"/>
            <a:ext cx="2087896" cy="1687293"/>
            <a:chOff x="3788" y="2796"/>
            <a:chExt cx="1139" cy="1093"/>
          </a:xfrm>
        </p:grpSpPr>
        <p:sp>
          <p:nvSpPr>
            <p:cNvPr id="12299" name="AutoShape 11"/>
            <p:cNvSpPr>
              <a:spLocks noChangeArrowheads="1"/>
            </p:cNvSpPr>
            <p:nvPr/>
          </p:nvSpPr>
          <p:spPr bwMode="auto">
            <a:xfrm>
              <a:off x="3788" y="2796"/>
              <a:ext cx="1140" cy="1094"/>
            </a:xfrm>
            <a:prstGeom prst="roundRect">
              <a:avLst>
                <a:gd name="adj" fmla="val 88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pic>
          <p:nvPicPr>
            <p:cNvPr id="12300" name="Picture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788" y="2796"/>
              <a:ext cx="1140" cy="1094"/>
            </a:xfrm>
            <a:prstGeom prst="rect">
              <a:avLst/>
            </a:prstGeom>
            <a:noFill/>
          </p:spPr>
        </p:pic>
      </p:grp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60902" y="338981"/>
            <a:ext cx="7429500" cy="5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Material Handling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361580" y="2675336"/>
            <a:ext cx="2102445" cy="20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1350" b="1" dirty="0">
              <a:solidFill>
                <a:srgbClr val="000000"/>
              </a:solidFill>
              <a:latin typeface="Bitstream Vera Sans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7130" y="5176149"/>
            <a:ext cx="6000792" cy="45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b="1" dirty="0">
                <a:latin typeface="+mj-lt"/>
              </a:rPr>
              <a:t>Material handling at sea ports</a:t>
            </a:r>
          </a:p>
        </p:txBody>
      </p:sp>
    </p:spTree>
    <p:extLst>
      <p:ext uri="{BB962C8B-B14F-4D97-AF65-F5344CB8AC3E}">
        <p14:creationId xmlns:p14="http://schemas.microsoft.com/office/powerpoint/2010/main" val="264800705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1792389" y="1320404"/>
            <a:ext cx="6331843" cy="857250"/>
          </a:xfrm>
          <a:prstGeom prst="roundRect">
            <a:avLst>
              <a:gd name="adj" fmla="val 13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4335959" y="2811068"/>
            <a:ext cx="7429500" cy="119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4243091" y="3193256"/>
            <a:ext cx="7429500" cy="1191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4200525" y="3193256"/>
            <a:ext cx="7429500" cy="1191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196656" y="3150394"/>
            <a:ext cx="7429500" cy="1191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4243091" y="3150394"/>
            <a:ext cx="7429500" cy="1191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4243091" y="3150394"/>
            <a:ext cx="7429500" cy="1191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950118" y="273293"/>
            <a:ext cx="7243763" cy="1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500" tIns="35100" rIns="67500" bIns="351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Advanced Material Handling Systems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1303710" y="1485271"/>
            <a:ext cx="6820521" cy="4650637"/>
          </a:xfrm>
          <a:prstGeom prst="roundRect">
            <a:avLst>
              <a:gd name="adj" fmla="val 32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1303711" y="1660910"/>
            <a:ext cx="63758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Pneumatic tube system</a:t>
            </a:r>
          </a:p>
          <a:p>
            <a:pPr marL="971550" lvl="1" indent="-342900">
              <a:buClr>
                <a:srgbClr val="000000"/>
              </a:buClr>
              <a:buSzPct val="80000"/>
              <a:buBlip>
                <a:blip r:embed="rId3"/>
              </a:buBlip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For handling material in powdered form</a:t>
            </a:r>
          </a:p>
          <a:p>
            <a:pPr marL="342900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Semi-automatic system</a:t>
            </a:r>
          </a:p>
          <a:p>
            <a:pPr marL="971550" lvl="1" indent="-342900">
              <a:buClr>
                <a:srgbClr val="000000"/>
              </a:buClr>
              <a:buSzPct val="80000"/>
              <a:buBlip>
                <a:blip r:embed="rId3"/>
              </a:buBlip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Sorting devices</a:t>
            </a:r>
          </a:p>
          <a:p>
            <a:pPr marL="971550" lvl="1" indent="-342900">
              <a:buClr>
                <a:srgbClr val="000000"/>
              </a:buClr>
              <a:buSzPct val="80000"/>
              <a:buBlip>
                <a:blip r:embed="rId3"/>
              </a:buBlip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Robotics</a:t>
            </a:r>
          </a:p>
          <a:p>
            <a:pPr marL="342900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Automatic guided vehicle system</a:t>
            </a:r>
          </a:p>
          <a:p>
            <a:pPr marL="971550" lvl="1" indent="-342900">
              <a:buClr>
                <a:srgbClr val="000000"/>
              </a:buClr>
              <a:buSzPct val="80000"/>
              <a:buBlip>
                <a:blip r:embed="rId3"/>
              </a:buBlip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Material handling on a fixed path</a:t>
            </a:r>
          </a:p>
          <a:p>
            <a:pPr marL="971550" lvl="1" indent="-342900">
              <a:buClr>
                <a:srgbClr val="000000"/>
              </a:buClr>
              <a:buSzPct val="80000"/>
              <a:buBlip>
                <a:blip r:embed="rId3"/>
              </a:buBlip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Computer operated guided vehicle</a:t>
            </a:r>
          </a:p>
          <a:p>
            <a:pPr marL="971550" lvl="1" indent="-342900">
              <a:buClr>
                <a:srgbClr val="000000"/>
              </a:buClr>
              <a:buSzPct val="80000"/>
              <a:buBlip>
                <a:blip r:embed="rId3"/>
              </a:buBlip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Speed of operation 150-250 feet per minute</a:t>
            </a:r>
          </a:p>
          <a:p>
            <a:pPr marL="342900" indent="-342900"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Automatic system</a:t>
            </a:r>
          </a:p>
          <a:p>
            <a:pPr marL="971550" lvl="1" indent="-342900">
              <a:buClr>
                <a:srgbClr val="000000"/>
              </a:buClr>
              <a:buSzPct val="80000"/>
              <a:buBlip>
                <a:blip r:embed="rId3"/>
              </a:buBlip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Human factor eliminated</a:t>
            </a:r>
          </a:p>
          <a:p>
            <a:pPr marL="971550" lvl="1" indent="-342900">
              <a:buClr>
                <a:srgbClr val="000000"/>
              </a:buClr>
              <a:buSzPct val="80000"/>
              <a:buBlip>
                <a:blip r:embed="rId3"/>
              </a:buBlip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Operator required for programming and controls</a:t>
            </a:r>
          </a:p>
          <a:p>
            <a:pPr marL="971550" lvl="1" indent="-342900">
              <a:buClr>
                <a:srgbClr val="000000"/>
              </a:buClr>
              <a:buSzPct val="80000"/>
              <a:buBlip>
                <a:blip r:embed="rId3"/>
              </a:buBlip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Productivity</a:t>
            </a:r>
          </a:p>
        </p:txBody>
      </p:sp>
    </p:spTree>
    <p:extLst>
      <p:ext uri="{BB962C8B-B14F-4D97-AF65-F5344CB8AC3E}">
        <p14:creationId xmlns:p14="http://schemas.microsoft.com/office/powerpoint/2010/main" val="310222933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166811" y="2303165"/>
            <a:ext cx="674846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To understand role of material handling in logistics.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To understand types of material handling systems and their features.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/>
              <a:t>To understand selection criteria for material handling systems and equipments.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785937" y="1019075"/>
            <a:ext cx="5510213" cy="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US" sz="3600" b="1" dirty="0">
                <a:solidFill>
                  <a:schemeClr val="tx2"/>
                </a:solidFill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08944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1792389" y="1320404"/>
            <a:ext cx="6331843" cy="857250"/>
          </a:xfrm>
          <a:prstGeom prst="roundRect">
            <a:avLst>
              <a:gd name="adj" fmla="val 13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223343" y="557512"/>
            <a:ext cx="6331844" cy="5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500" tIns="35100" rIns="67500" bIns="351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Material Handling Stages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23343" y="1320404"/>
            <a:ext cx="6697313" cy="5342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Unloading the incoming material from transport vehicle.</a:t>
            </a:r>
          </a:p>
          <a:p>
            <a:pPr marL="342900" indent="-342900" algn="just">
              <a:lnSpc>
                <a:spcPct val="11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400" dirty="0"/>
          </a:p>
          <a:p>
            <a:pPr marL="342900" indent="-342900" algn="just">
              <a:lnSpc>
                <a:spcPct val="11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Moving the unloaded material to assigned storage place in the warehouse.</a:t>
            </a:r>
          </a:p>
          <a:p>
            <a:pPr marL="342900" indent="-342900" algn="just">
              <a:lnSpc>
                <a:spcPct val="110000"/>
              </a:lnSpc>
              <a:buClr>
                <a:schemeClr val="tx1"/>
              </a:buClr>
              <a:buSzPct val="100000"/>
              <a:buFont typeface="Wingdings" pitchFamily="50" charset="0"/>
              <a:buChar char="ü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400" dirty="0"/>
          </a:p>
          <a:p>
            <a:pPr marL="342900" indent="-342900" algn="just">
              <a:lnSpc>
                <a:spcPct val="11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Lifting the material from storage place during order picking.</a:t>
            </a:r>
          </a:p>
          <a:p>
            <a:pPr marL="342900" indent="-342900" algn="just">
              <a:lnSpc>
                <a:spcPct val="110000"/>
              </a:lnSpc>
              <a:buClr>
                <a:schemeClr val="tx1"/>
              </a:buClr>
              <a:buSzPct val="100000"/>
              <a:buFont typeface="Wingdings" pitchFamily="50" charset="0"/>
              <a:buChar char="ü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400" dirty="0"/>
          </a:p>
          <a:p>
            <a:pPr marL="342900" indent="-342900" algn="just">
              <a:lnSpc>
                <a:spcPct val="11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Moving material for inspection and packing.</a:t>
            </a:r>
          </a:p>
          <a:p>
            <a:pPr marL="342900" indent="-342900" algn="just">
              <a:lnSpc>
                <a:spcPct val="110000"/>
              </a:lnSpc>
              <a:buClr>
                <a:schemeClr val="tx1"/>
              </a:buClr>
              <a:buSzPct val="100000"/>
              <a:buFont typeface="Wingdings" pitchFamily="50" charset="0"/>
              <a:buChar char="ü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400" dirty="0"/>
          </a:p>
          <a:p>
            <a:pPr marL="342900" indent="-342900" algn="just">
              <a:lnSpc>
                <a:spcPct val="11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Loading the boxes/cartons on the transport vehicle.</a:t>
            </a:r>
          </a:p>
        </p:txBody>
      </p:sp>
    </p:spTree>
    <p:extLst>
      <p:ext uri="{BB962C8B-B14F-4D97-AF65-F5344CB8AC3E}">
        <p14:creationId xmlns:p14="http://schemas.microsoft.com/office/powerpoint/2010/main" val="22926294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1792389" y="1320404"/>
            <a:ext cx="6331843" cy="857250"/>
          </a:xfrm>
          <a:prstGeom prst="roundRect">
            <a:avLst>
              <a:gd name="adj" fmla="val 13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282212" y="269840"/>
            <a:ext cx="6331844" cy="5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500" tIns="35100" rIns="67500" bIns="351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Material Handling Principles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19768" y="818420"/>
            <a:ext cx="7116417" cy="578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200" dirty="0"/>
              <a:t>Standard equipment should be preferred to keep low capital investments. </a:t>
            </a:r>
          </a:p>
          <a:p>
            <a:pPr marL="342900" indent="-342900" algn="just">
              <a:lnSpc>
                <a:spcPct val="12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200" dirty="0"/>
          </a:p>
          <a:p>
            <a:pPr marL="342900" indent="-342900" algn="just">
              <a:lnSpc>
                <a:spcPct val="12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200" dirty="0"/>
              <a:t>Design the system for continuous flow of material, so that idle time should be zero.</a:t>
            </a:r>
          </a:p>
          <a:p>
            <a:pPr marL="342900" indent="-342900" algn="just">
              <a:lnSpc>
                <a:spcPct val="12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200" dirty="0"/>
          </a:p>
          <a:p>
            <a:pPr marL="342900" indent="-342900" algn="just">
              <a:lnSpc>
                <a:spcPct val="12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200" dirty="0"/>
              <a:t>Portable or movable equipments to be preferred.</a:t>
            </a:r>
          </a:p>
          <a:p>
            <a:pPr marL="342900" indent="-342900" algn="just">
              <a:lnSpc>
                <a:spcPct val="12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200" dirty="0"/>
          </a:p>
          <a:p>
            <a:pPr marL="342900" indent="-342900" algn="just">
              <a:lnSpc>
                <a:spcPct val="12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200" dirty="0"/>
              <a:t>Ratio of dead-weight to pay-load should be minimum for handling equipment, </a:t>
            </a:r>
            <a:r>
              <a:rPr lang="en-IN" sz="2200" dirty="0"/>
              <a:t>and not wasting unnecessary capacity of equipment.</a:t>
            </a:r>
          </a:p>
          <a:p>
            <a:pPr marL="342900" indent="-342900" algn="just">
              <a:lnSpc>
                <a:spcPct val="12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200" dirty="0"/>
          </a:p>
          <a:p>
            <a:pPr marL="342900" indent="-342900" algn="just">
              <a:lnSpc>
                <a:spcPct val="12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200" dirty="0"/>
              <a:t>Gravity flow should be incorporated in the system design.</a:t>
            </a:r>
          </a:p>
        </p:txBody>
      </p:sp>
    </p:spTree>
    <p:extLst>
      <p:ext uri="{BB962C8B-B14F-4D97-AF65-F5344CB8AC3E}">
        <p14:creationId xmlns:p14="http://schemas.microsoft.com/office/powerpoint/2010/main" val="340246690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1792389" y="1320404"/>
            <a:ext cx="6331843" cy="857250"/>
          </a:xfrm>
          <a:prstGeom prst="roundRect">
            <a:avLst>
              <a:gd name="adj" fmla="val 13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290637" y="921185"/>
            <a:ext cx="6331844" cy="5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500" tIns="35100" rIns="67500" bIns="351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 Material Handling Systems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10869" y="2142478"/>
            <a:ext cx="473814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Manual</a:t>
            </a: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Mechanized system</a:t>
            </a: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Semi-automatic</a:t>
            </a: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Automatic</a:t>
            </a: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Information guides</a:t>
            </a: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SzPct val="100000"/>
              <a:buFont typeface="Wingdings" pitchFamily="50" charset="0"/>
              <a:buChar char="ü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6939493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1792389" y="1320404"/>
            <a:ext cx="6331843" cy="857250"/>
          </a:xfrm>
          <a:prstGeom prst="roundRect">
            <a:avLst>
              <a:gd name="adj" fmla="val 13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857250" y="795371"/>
            <a:ext cx="7429500" cy="1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Selection Criteria: Material Handling Systems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6555" y="2143116"/>
            <a:ext cx="6536577" cy="3883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Volumes to be handled</a:t>
            </a: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Speed in handling</a:t>
            </a: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Productivity</a:t>
            </a: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Product characteristics—weight, size and shape</a:t>
            </a: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/>
              <a:t>Nature of the product—hazardous, perishable and crushable</a:t>
            </a:r>
          </a:p>
          <a:p>
            <a:pPr marL="342900" indent="-342900">
              <a:lnSpc>
                <a:spcPct val="130000"/>
              </a:lnSpc>
              <a:buClr>
                <a:schemeClr val="tx1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3599910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1792389" y="1320404"/>
            <a:ext cx="6331843" cy="857250"/>
          </a:xfrm>
          <a:prstGeom prst="roundRect">
            <a:avLst>
              <a:gd name="adj" fmla="val 13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3821311" y="3064669"/>
            <a:ext cx="7429500" cy="1191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3782616" y="2936081"/>
            <a:ext cx="7429500" cy="1191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639443" y="2911081"/>
            <a:ext cx="7429500" cy="1190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212439"/>
              </p:ext>
            </p:extLst>
          </p:nvPr>
        </p:nvGraphicFramePr>
        <p:xfrm>
          <a:off x="4370049" y="1139984"/>
          <a:ext cx="2214917" cy="23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4" imgW="6010200" imgH="3895560" progId="">
                  <p:embed/>
                </p:oleObj>
              </mc:Choice>
              <mc:Fallback>
                <p:oleObj r:id="rId4" imgW="6010200" imgH="3895560" progId="">
                  <p:embed/>
                  <p:pic>
                    <p:nvPicPr>
                      <p:cNvPr id="9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0049" y="1139984"/>
                        <a:ext cx="2214917" cy="2362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94732" y="265425"/>
            <a:ext cx="7429500" cy="5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3200" b="1" dirty="0">
                <a:solidFill>
                  <a:schemeClr val="bg1"/>
                </a:solidFill>
              </a:rPr>
              <a:t>Mechanised Material Handling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28907" y="2750197"/>
            <a:ext cx="3031922" cy="202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b="1" dirty="0">
                <a:solidFill>
                  <a:schemeClr val="bg1"/>
                </a:solidFill>
                <a:latin typeface="+mj-lt"/>
              </a:rPr>
              <a:t>Manual trolley</a:t>
            </a: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Versatile (Flexible)</a:t>
            </a: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For smaller loads </a:t>
            </a: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For short distance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2E0AC1-DA83-4985-A2A7-4B57E5D7C8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0355" y="3866664"/>
            <a:ext cx="2615518" cy="261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3950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7">
            <a:extLst>
              <a:ext uri="{FF2B5EF4-FFF2-40B4-BE49-F238E27FC236}">
                <a16:creationId xmlns:a16="http://schemas.microsoft.com/office/drawing/2014/main" id="{84285DFD-1043-4A87-9185-533B37678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374" y="1878442"/>
            <a:ext cx="4346713" cy="4348471"/>
          </a:xfrm>
          <a:prstGeom prst="roundRect">
            <a:avLst>
              <a:gd name="adj" fmla="val 125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1792389" y="1320404"/>
            <a:ext cx="6331843" cy="857250"/>
          </a:xfrm>
          <a:prstGeom prst="roundRect">
            <a:avLst>
              <a:gd name="adj" fmla="val 13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4057353" y="2978944"/>
            <a:ext cx="7429500" cy="1191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4010918" y="2943225"/>
            <a:ext cx="7429500" cy="1191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073266"/>
              </p:ext>
            </p:extLst>
          </p:nvPr>
        </p:nvGraphicFramePr>
        <p:xfrm>
          <a:off x="5187180" y="3223980"/>
          <a:ext cx="2732504" cy="3520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4" imgW="3639058" imgH="5047619" progId="PBrush">
                  <p:embed/>
                </p:oleObj>
              </mc:Choice>
              <mc:Fallback>
                <p:oleObj r:id="rId4" imgW="3639058" imgH="5047619" progId="PBrush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180" y="3223980"/>
                        <a:ext cx="2732504" cy="35201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974062" y="172874"/>
            <a:ext cx="2150170" cy="2908697"/>
            <a:chOff x="196" y="1443"/>
            <a:chExt cx="1667" cy="2443"/>
          </a:xfrm>
        </p:grpSpPr>
        <p:sp>
          <p:nvSpPr>
            <p:cNvPr id="10246" name="AutoShape 6"/>
            <p:cNvSpPr>
              <a:spLocks noChangeArrowheads="1"/>
            </p:cNvSpPr>
            <p:nvPr/>
          </p:nvSpPr>
          <p:spPr bwMode="auto">
            <a:xfrm>
              <a:off x="196" y="1443"/>
              <a:ext cx="1668" cy="2444"/>
            </a:xfrm>
            <a:prstGeom prst="roundRect">
              <a:avLst>
                <a:gd name="adj" fmla="val 56"/>
              </a:avLst>
            </a:pr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350"/>
            </a:p>
          </p:txBody>
        </p:sp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6" y="1443"/>
              <a:ext cx="1668" cy="2444"/>
            </a:xfrm>
            <a:prstGeom prst="rect">
              <a:avLst/>
            </a:prstGeom>
            <a:noFill/>
          </p:spPr>
        </p:pic>
      </p:grp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11920" y="407579"/>
            <a:ext cx="5316037" cy="1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Mechanised Material Handling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6255" y="2017600"/>
            <a:ext cx="3458817" cy="3346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b="1" dirty="0">
                <a:solidFill>
                  <a:schemeClr val="bg1"/>
                </a:solidFill>
                <a:latin typeface="+mj-lt"/>
              </a:rPr>
              <a:t>Forklift</a:t>
            </a:r>
          </a:p>
          <a:p>
            <a:pPr marL="342900" indent="-342900">
              <a:lnSpc>
                <a:spcPct val="98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Manual or mechanized</a:t>
            </a:r>
          </a:p>
          <a:p>
            <a:pPr marL="342900" indent="-342900">
              <a:lnSpc>
                <a:spcPct val="98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Portable</a:t>
            </a:r>
          </a:p>
          <a:p>
            <a:pPr marL="342900" indent="-342900">
              <a:lnSpc>
                <a:spcPct val="98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Large distance travel</a:t>
            </a:r>
          </a:p>
          <a:p>
            <a:pPr marL="342900" indent="-342900">
              <a:lnSpc>
                <a:spcPct val="98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Medium and large loads handling</a:t>
            </a:r>
          </a:p>
          <a:p>
            <a:pPr marL="342900" indent="-342900">
              <a:lnSpc>
                <a:spcPct val="98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Vertical movement</a:t>
            </a:r>
          </a:p>
          <a:p>
            <a:pPr marL="342900" indent="-342900">
              <a:lnSpc>
                <a:spcPct val="98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>
                <a:solidFill>
                  <a:schemeClr val="bg1"/>
                </a:solidFill>
                <a:latin typeface="+mj-lt"/>
              </a:rPr>
              <a:t>Intermittent duty</a:t>
            </a:r>
          </a:p>
        </p:txBody>
      </p:sp>
    </p:spTree>
    <p:extLst>
      <p:ext uri="{BB962C8B-B14F-4D97-AF65-F5344CB8AC3E}">
        <p14:creationId xmlns:p14="http://schemas.microsoft.com/office/powerpoint/2010/main" val="414352847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 noChangeArrowheads="1"/>
          </p:cNvSpPr>
          <p:nvPr/>
        </p:nvSpPr>
        <p:spPr bwMode="auto">
          <a:xfrm>
            <a:off x="1792389" y="1320404"/>
            <a:ext cx="6331843" cy="857250"/>
          </a:xfrm>
          <a:prstGeom prst="roundRect">
            <a:avLst>
              <a:gd name="adj" fmla="val 13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4200525" y="3193256"/>
            <a:ext cx="7429500" cy="1191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4196656" y="3150394"/>
            <a:ext cx="7429500" cy="1191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195112"/>
              </p:ext>
            </p:extLst>
          </p:nvPr>
        </p:nvGraphicFramePr>
        <p:xfrm>
          <a:off x="4049613" y="2134790"/>
          <a:ext cx="3959737" cy="3402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4" imgW="2895238" imgH="2201165" progId="PBrush">
                  <p:embed/>
                </p:oleObj>
              </mc:Choice>
              <mc:Fallback>
                <p:oleObj r:id="rId4" imgW="2895238" imgH="2201165" progId="PBrush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613" y="2134790"/>
                        <a:ext cx="3959737" cy="34028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94732" y="559744"/>
            <a:ext cx="7429500" cy="5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7500" tIns="35100" rIns="67500" bIns="35100" anchor="b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3200" b="1" dirty="0">
                <a:solidFill>
                  <a:schemeClr val="tx2"/>
                </a:solidFill>
              </a:rPr>
              <a:t>Mechanised Material Handling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648274" y="2177654"/>
            <a:ext cx="3223676" cy="3601277"/>
          </a:xfrm>
          <a:prstGeom prst="roundRect">
            <a:avLst>
              <a:gd name="adj" fmla="val 125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1142976" y="2143117"/>
            <a:ext cx="2786082" cy="3342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b="1" dirty="0">
                <a:solidFill>
                  <a:srgbClr val="000000"/>
                </a:solidFill>
                <a:latin typeface="+mj-lt"/>
              </a:rPr>
              <a:t>Overhead crane</a:t>
            </a:r>
          </a:p>
          <a:p>
            <a:pPr>
              <a:lnSpc>
                <a:spcPct val="97000"/>
              </a:lnSpc>
              <a:buClr>
                <a:srgbClr val="000000"/>
              </a:buClr>
              <a:buSzPct val="100000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400" b="1" dirty="0">
              <a:solidFill>
                <a:srgbClr val="000000"/>
              </a:solidFill>
              <a:latin typeface="+mj-lt"/>
            </a:endParaRPr>
          </a:p>
          <a:p>
            <a:pPr marL="205740" indent="-205740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>
                <a:solidFill>
                  <a:srgbClr val="000000"/>
                </a:solidFill>
                <a:latin typeface="+mj-lt"/>
              </a:rPr>
              <a:t>Carry heavy loads</a:t>
            </a:r>
          </a:p>
          <a:p>
            <a:pPr marL="205740" indent="-205740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400" dirty="0">
              <a:solidFill>
                <a:srgbClr val="000000"/>
              </a:solidFill>
              <a:latin typeface="+mj-lt"/>
            </a:endParaRPr>
          </a:p>
          <a:p>
            <a:pPr marL="205740" indent="-205740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>
                <a:solidFill>
                  <a:srgbClr val="000000"/>
                </a:solidFill>
                <a:latin typeface="+mj-lt"/>
              </a:rPr>
              <a:t>Continuous duty</a:t>
            </a:r>
          </a:p>
          <a:p>
            <a:pPr marL="205740" indent="-205740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endParaRPr lang="en-GB" sz="2400" dirty="0">
              <a:solidFill>
                <a:srgbClr val="000000"/>
              </a:solidFill>
              <a:latin typeface="+mj-lt"/>
            </a:endParaRPr>
          </a:p>
          <a:p>
            <a:pPr marL="205740" indent="-205740">
              <a:lnSpc>
                <a:spcPct val="98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2400" dirty="0">
                <a:solidFill>
                  <a:srgbClr val="000000"/>
                </a:solidFill>
                <a:latin typeface="+mj-lt"/>
              </a:rPr>
              <a:t>Size, shape no bar</a:t>
            </a:r>
          </a:p>
        </p:txBody>
      </p:sp>
    </p:spTree>
    <p:extLst>
      <p:ext uri="{BB962C8B-B14F-4D97-AF65-F5344CB8AC3E}">
        <p14:creationId xmlns:p14="http://schemas.microsoft.com/office/powerpoint/2010/main" val="242481227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2115</TotalTime>
  <Words>374</Words>
  <Application>Microsoft Office PowerPoint</Application>
  <PresentationFormat>On-screen Show (4:3)</PresentationFormat>
  <Paragraphs>91</Paragraphs>
  <Slides>13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Bitstream Vera Sans</vt:lpstr>
      <vt:lpstr>Calibri</vt:lpstr>
      <vt:lpstr>MS Shell Dlg 2</vt:lpstr>
      <vt:lpstr>Wingdings</vt:lpstr>
      <vt:lpstr>Wingdings 3</vt:lpstr>
      <vt:lpstr>Madison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shweta kishore</dc:creator>
  <cp:lastModifiedBy>Gayatri Kaple</cp:lastModifiedBy>
  <cp:revision>20</cp:revision>
  <dcterms:created xsi:type="dcterms:W3CDTF">2017-11-13T10:27:53Z</dcterms:created>
  <dcterms:modified xsi:type="dcterms:W3CDTF">2019-09-23T11:39:36Z</dcterms:modified>
</cp:coreProperties>
</file>