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6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1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02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45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6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1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4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1036" y="1339596"/>
            <a:ext cx="6249923" cy="1565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467994"/>
            <a:ext cx="68992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Criticism of </a:t>
            </a:r>
            <a:r>
              <a:rPr sz="4600" spc="-25" dirty="0"/>
              <a:t>Walter's</a:t>
            </a:r>
            <a:r>
              <a:rPr sz="4600" spc="-5" dirty="0"/>
              <a:t> Model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572516" y="1622501"/>
            <a:ext cx="42627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3555" indent="-491490">
              <a:lnSpc>
                <a:spcPct val="100000"/>
              </a:lnSpc>
              <a:spcBef>
                <a:spcPts val="100"/>
              </a:spcBef>
              <a:buClr>
                <a:srgbClr val="6D9FAF"/>
              </a:buClr>
              <a:buSzPct val="80000"/>
              <a:buFont typeface="Wingdings 2"/>
              <a:buChar char=""/>
              <a:tabLst>
                <a:tab pos="503555" algn="l"/>
                <a:tab pos="504190" algn="l"/>
              </a:tabLst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3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Financing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1475" y="2689860"/>
            <a:ext cx="336803" cy="276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268" y="6155435"/>
            <a:ext cx="4998720" cy="33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4892" y="2231135"/>
            <a:ext cx="614171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7788" y="2231135"/>
            <a:ext cx="614172" cy="2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767" y="2211323"/>
            <a:ext cx="614172" cy="240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94332" y="2667761"/>
            <a:ext cx="5276215" cy="3429000"/>
            <a:chOff x="1894332" y="2667761"/>
            <a:chExt cx="5276215" cy="3429000"/>
          </a:xfrm>
        </p:grpSpPr>
        <p:sp>
          <p:nvSpPr>
            <p:cNvPr id="10" name="object 10"/>
            <p:cNvSpPr/>
            <p:nvPr/>
          </p:nvSpPr>
          <p:spPr>
            <a:xfrm>
              <a:off x="1905762" y="2667761"/>
              <a:ext cx="4006215" cy="3146425"/>
            </a:xfrm>
            <a:custGeom>
              <a:avLst/>
              <a:gdLst/>
              <a:ahLst/>
              <a:cxnLst/>
              <a:rect l="l" t="t" r="r" b="b"/>
              <a:pathLst>
                <a:path w="4006215" h="3146425">
                  <a:moveTo>
                    <a:pt x="0" y="0"/>
                  </a:moveTo>
                  <a:lnTo>
                    <a:pt x="0" y="2895600"/>
                  </a:lnTo>
                </a:path>
                <a:path w="4006215" h="3146425">
                  <a:moveTo>
                    <a:pt x="4005961" y="2906522"/>
                  </a:moveTo>
                  <a:lnTo>
                    <a:pt x="0" y="2895600"/>
                  </a:lnTo>
                </a:path>
                <a:path w="4006215" h="3146425">
                  <a:moveTo>
                    <a:pt x="3505200" y="2209800"/>
                  </a:moveTo>
                  <a:lnTo>
                    <a:pt x="0" y="2209800"/>
                  </a:lnTo>
                </a:path>
                <a:path w="4006215" h="3146425">
                  <a:moveTo>
                    <a:pt x="3178683" y="3145967"/>
                  </a:moveTo>
                  <a:lnTo>
                    <a:pt x="0" y="685800"/>
                  </a:lnTo>
                </a:path>
              </a:pathLst>
            </a:custGeom>
            <a:ln w="22860">
              <a:solidFill>
                <a:srgbClr val="209A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86961" y="2667761"/>
              <a:ext cx="0" cy="3429000"/>
            </a:xfrm>
            <a:custGeom>
              <a:avLst/>
              <a:gdLst/>
              <a:ahLst/>
              <a:cxnLst/>
              <a:rect l="l" t="t" r="r" b="b"/>
              <a:pathLst>
                <a:path h="3429000">
                  <a:moveTo>
                    <a:pt x="0" y="0"/>
                  </a:moveTo>
                  <a:lnTo>
                    <a:pt x="0" y="3429000"/>
                  </a:lnTo>
                </a:path>
              </a:pathLst>
            </a:custGeom>
            <a:ln w="22860">
              <a:solidFill>
                <a:srgbClr val="209AC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28388" y="4477511"/>
              <a:ext cx="2193036" cy="3642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92140" y="4649723"/>
              <a:ext cx="257556" cy="2667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35140" y="4649723"/>
              <a:ext cx="335279" cy="2636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29783" y="5763767"/>
              <a:ext cx="144779" cy="19354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2252" y="5734811"/>
              <a:ext cx="336803" cy="2407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6332" y="5734811"/>
              <a:ext cx="309371" cy="2407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119" y="0"/>
            <a:ext cx="7802880" cy="6858000"/>
            <a:chOff x="1341119" y="0"/>
            <a:chExt cx="7802880" cy="6858000"/>
          </a:xfrm>
        </p:grpSpPr>
        <p:sp>
          <p:nvSpPr>
            <p:cNvPr id="3" name="object 3"/>
            <p:cNvSpPr/>
            <p:nvPr/>
          </p:nvSpPr>
          <p:spPr>
            <a:xfrm>
              <a:off x="7315199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41119" y="175260"/>
              <a:ext cx="6149339" cy="662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2516" y="1530667"/>
            <a:ext cx="4499610" cy="30142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200" dirty="0"/>
              <a:t>Assumptions:</a:t>
            </a: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200" dirty="0"/>
              <a:t>All equity Firm</a:t>
            </a: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200" dirty="0"/>
              <a:t>No external financing</a:t>
            </a: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200" dirty="0"/>
              <a:t>Constant return</a:t>
            </a:r>
          </a:p>
          <a:p>
            <a:pPr marL="527685" indent="-515620">
              <a:lnSpc>
                <a:spcPct val="100000"/>
              </a:lnSpc>
              <a:spcBef>
                <a:spcPts val="725"/>
              </a:spcBef>
              <a:buClr>
                <a:srgbClr val="6D9FA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200" dirty="0"/>
              <a:t>Constant cost of capital</a:t>
            </a: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200" dirty="0"/>
              <a:t>Perpetual earning</a:t>
            </a: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200" dirty="0"/>
              <a:t>No taxes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92" y="764794"/>
            <a:ext cx="6620509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dirty="0"/>
              <a:t>Objective of Dividend</a:t>
            </a:r>
            <a:r>
              <a:rPr sz="4100" spc="-135" dirty="0"/>
              <a:t> </a:t>
            </a:r>
            <a:r>
              <a:rPr sz="4100" dirty="0"/>
              <a:t>Policy: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953820" y="2568698"/>
            <a:ext cx="5641340" cy="8713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03505" rIns="0" bIns="0" rtlCol="0">
            <a:spAutoFit/>
          </a:bodyPr>
          <a:lstStyle/>
          <a:p>
            <a:pPr marL="502920" indent="-490855">
              <a:lnSpc>
                <a:spcPct val="100000"/>
              </a:lnSpc>
              <a:spcBef>
                <a:spcPts val="815"/>
              </a:spcBef>
              <a:buClr>
                <a:srgbClr val="6D9FAF"/>
              </a:buClr>
              <a:buSzPct val="80000"/>
              <a:buFont typeface="Wingdings 2"/>
              <a:buChar char=""/>
              <a:tabLst>
                <a:tab pos="502920" algn="l"/>
                <a:tab pos="503555" algn="l"/>
              </a:tabLst>
            </a:pPr>
            <a:r>
              <a:rPr sz="2200" dirty="0"/>
              <a:t>Firm’s Need for Funds</a:t>
            </a:r>
          </a:p>
          <a:p>
            <a:pPr marL="396240" indent="-384175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 2"/>
              <a:buChar char=""/>
              <a:tabLst>
                <a:tab pos="396875" algn="l"/>
              </a:tabLst>
            </a:pPr>
            <a:r>
              <a:rPr lang="en-US" sz="2200" dirty="0"/>
              <a:t> </a:t>
            </a:r>
            <a:r>
              <a:rPr sz="2200" dirty="0"/>
              <a:t>Shareholders’ Need for income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473" y="1259789"/>
            <a:ext cx="52203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Forms of</a:t>
            </a:r>
            <a:r>
              <a:rPr sz="4600" spc="-15" dirty="0"/>
              <a:t> </a:t>
            </a:r>
            <a:r>
              <a:rPr sz="4600" spc="-5" dirty="0"/>
              <a:t>Dividends: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2477770" y="2293746"/>
            <a:ext cx="2995930" cy="13003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04139" rIns="0" bIns="0" rtlCol="0">
            <a:spAutoFit/>
          </a:bodyPr>
          <a:lstStyle/>
          <a:p>
            <a:pPr marL="502920" indent="-490855">
              <a:lnSpc>
                <a:spcPct val="100000"/>
              </a:lnSpc>
              <a:spcBef>
                <a:spcPts val="819"/>
              </a:spcBef>
              <a:buClr>
                <a:srgbClr val="6D9FAF"/>
              </a:buClr>
              <a:buSzPct val="80000"/>
              <a:buFont typeface="Wingdings 2"/>
              <a:buChar char=""/>
              <a:tabLst>
                <a:tab pos="502920" algn="l"/>
                <a:tab pos="503555" algn="l"/>
              </a:tabLst>
            </a:pPr>
            <a:r>
              <a:rPr sz="2200" dirty="0"/>
              <a:t>Cash Dividend</a:t>
            </a:r>
          </a:p>
          <a:p>
            <a:pPr marL="396240" indent="-384175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 2"/>
              <a:buChar char=""/>
              <a:tabLst>
                <a:tab pos="396875" algn="l"/>
              </a:tabLst>
            </a:pPr>
            <a:r>
              <a:rPr lang="en-US" sz="2200" dirty="0"/>
              <a:t> </a:t>
            </a:r>
            <a:r>
              <a:rPr sz="2200" dirty="0"/>
              <a:t>Bonus Shares</a:t>
            </a:r>
          </a:p>
          <a:p>
            <a:pPr marL="396240" indent="-384175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 2"/>
              <a:buChar char=""/>
              <a:tabLst>
                <a:tab pos="396875" algn="l"/>
              </a:tabLst>
            </a:pPr>
            <a:r>
              <a:rPr lang="en-US" sz="2200" dirty="0"/>
              <a:t> </a:t>
            </a:r>
            <a:r>
              <a:rPr sz="2200" dirty="0"/>
              <a:t>Stock Dividend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8B80-A0B9-4FA3-8E28-682444E5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F1E4-5726-4870-AD95-53E673B3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177800">
              <a:lnSpc>
                <a:spcPct val="100000"/>
              </a:lnSpc>
              <a:spcBef>
                <a:spcPts val="95"/>
              </a:spcBef>
            </a:pPr>
            <a:r>
              <a:rPr lang="en-IN" sz="2200" spc="15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IN" sz="2200" spc="10" dirty="0">
                <a:solidFill>
                  <a:schemeClr val="tx1"/>
                </a:solidFill>
                <a:latin typeface="Arial Black"/>
                <a:cs typeface="Arial Black"/>
              </a:rPr>
              <a:t>important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aspect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of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dividend </a:t>
            </a:r>
            <a:r>
              <a:rPr lang="en-IN" sz="2200" spc="-15" dirty="0">
                <a:solidFill>
                  <a:schemeClr val="tx1"/>
                </a:solidFill>
                <a:latin typeface="Arial Black"/>
                <a:cs typeface="Arial Black"/>
              </a:rPr>
              <a:t>policy 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is to </a:t>
            </a:r>
            <a:r>
              <a:rPr lang="en-IN" sz="2200" spc="10" dirty="0">
                <a:solidFill>
                  <a:schemeClr val="tx1"/>
                </a:solidFill>
                <a:latin typeface="Arial Black"/>
                <a:cs typeface="Arial Black"/>
              </a:rPr>
              <a:t>determine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the amount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of </a:t>
            </a:r>
            <a:r>
              <a:rPr lang="en-IN" sz="2200" spc="15" dirty="0">
                <a:solidFill>
                  <a:schemeClr val="tx1"/>
                </a:solidFill>
                <a:latin typeface="Arial Black"/>
                <a:cs typeface="Arial Black"/>
              </a:rPr>
              <a:t>earning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to 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distributed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to </a:t>
            </a:r>
            <a:r>
              <a:rPr lang="en-IN" sz="2200" dirty="0">
                <a:solidFill>
                  <a:schemeClr val="tx1"/>
                </a:solidFill>
                <a:latin typeface="Arial Black"/>
                <a:cs typeface="Arial Black"/>
              </a:rPr>
              <a:t>shareholders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and amount 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to be retained in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the</a:t>
            </a:r>
            <a:r>
              <a:rPr lang="en-IN" sz="2200" spc="1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IN" sz="2200" spc="25" dirty="0">
                <a:solidFill>
                  <a:schemeClr val="tx1"/>
                </a:solidFill>
                <a:latin typeface="Arial Black"/>
                <a:cs typeface="Arial Black"/>
              </a:rPr>
              <a:t>firm.</a:t>
            </a:r>
            <a:endParaRPr lang="en-IN" sz="22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IN" sz="22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lang="en-IN" sz="2200" spc="-20" dirty="0">
                <a:solidFill>
                  <a:schemeClr val="tx1"/>
                </a:solidFill>
                <a:latin typeface="Arial Black"/>
                <a:cs typeface="Arial Black"/>
              </a:rPr>
              <a:t>Retained </a:t>
            </a:r>
            <a:r>
              <a:rPr lang="en-IN" sz="2200" spc="10" dirty="0">
                <a:solidFill>
                  <a:schemeClr val="tx1"/>
                </a:solidFill>
                <a:latin typeface="Arial Black"/>
                <a:cs typeface="Arial Black"/>
              </a:rPr>
              <a:t>earning </a:t>
            </a:r>
            <a:r>
              <a:rPr lang="en-IN" sz="2200" spc="5" dirty="0">
                <a:solidFill>
                  <a:schemeClr val="tx1"/>
                </a:solidFill>
                <a:latin typeface="Arial Black"/>
                <a:cs typeface="Arial Black"/>
              </a:rPr>
              <a:t>are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the most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significant  </a:t>
            </a:r>
            <a:r>
              <a:rPr lang="en-IN" sz="2200" spc="10" dirty="0">
                <a:solidFill>
                  <a:schemeClr val="tx1"/>
                </a:solidFill>
                <a:latin typeface="Arial Black"/>
                <a:cs typeface="Arial Black"/>
              </a:rPr>
              <a:t>internal </a:t>
            </a:r>
            <a:r>
              <a:rPr lang="en-IN" sz="2200" dirty="0">
                <a:solidFill>
                  <a:schemeClr val="tx1"/>
                </a:solidFill>
                <a:latin typeface="Arial Black"/>
                <a:cs typeface="Arial Black"/>
              </a:rPr>
              <a:t>source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od financing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the </a:t>
            </a:r>
            <a:r>
              <a:rPr lang="en-IN" sz="2200" spc="-5" dirty="0">
                <a:solidFill>
                  <a:schemeClr val="tx1"/>
                </a:solidFill>
                <a:latin typeface="Arial Black"/>
                <a:cs typeface="Arial Black"/>
              </a:rPr>
              <a:t>growth  of </a:t>
            </a:r>
            <a:r>
              <a:rPr lang="en-IN" sz="2200" spc="-10" dirty="0">
                <a:solidFill>
                  <a:schemeClr val="tx1"/>
                </a:solidFill>
                <a:latin typeface="Arial Black"/>
                <a:cs typeface="Arial Black"/>
              </a:rPr>
              <a:t>the</a:t>
            </a:r>
            <a:r>
              <a:rPr lang="en-IN" sz="2200" spc="160" dirty="0">
                <a:solidFill>
                  <a:schemeClr val="tx1"/>
                </a:solidFill>
                <a:latin typeface="Arial Black"/>
                <a:cs typeface="Arial Black"/>
              </a:rPr>
              <a:t> </a:t>
            </a:r>
            <a:r>
              <a:rPr lang="en-IN" sz="2200" spc="25" dirty="0">
                <a:solidFill>
                  <a:schemeClr val="tx1"/>
                </a:solidFill>
                <a:latin typeface="Arial Black"/>
                <a:cs typeface="Arial Black"/>
              </a:rPr>
              <a:t>firm.</a:t>
            </a:r>
            <a:endParaRPr lang="en-IN" sz="22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4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245" y="40335"/>
            <a:ext cx="622871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5" dirty="0"/>
              <a:t>Issue In Dividend</a:t>
            </a:r>
            <a:r>
              <a:rPr sz="4600" spc="15" dirty="0"/>
              <a:t> </a:t>
            </a:r>
            <a:r>
              <a:rPr sz="4600" spc="-5" dirty="0"/>
              <a:t>Policy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43915" y="1622501"/>
            <a:ext cx="8058784" cy="25365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In theory, the objective of financial policy should  be to maximize a shareholder’s return so that  the value of his investment is maximized.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/>
          </a:p>
          <a:p>
            <a:pPr marL="12700">
              <a:lnSpc>
                <a:spcPct val="100000"/>
              </a:lnSpc>
            </a:pPr>
            <a:r>
              <a:rPr sz="2200" dirty="0"/>
              <a:t>Shareholders’ return consists of two component:-</a:t>
            </a:r>
          </a:p>
          <a:p>
            <a:pPr marL="958215" indent="-440690">
              <a:lnSpc>
                <a:spcPct val="100000"/>
              </a:lnSpc>
              <a:spcBef>
                <a:spcPts val="580"/>
              </a:spcBef>
              <a:buAutoNum type="romanLcParenBoth"/>
              <a:tabLst>
                <a:tab pos="958215" algn="l"/>
                <a:tab pos="958850" algn="l"/>
              </a:tabLst>
            </a:pPr>
            <a:r>
              <a:rPr sz="2200" dirty="0"/>
              <a:t>Payout Ratio</a:t>
            </a:r>
          </a:p>
          <a:p>
            <a:pPr marL="940435" indent="-422909">
              <a:lnSpc>
                <a:spcPct val="100000"/>
              </a:lnSpc>
              <a:spcBef>
                <a:spcPts val="575"/>
              </a:spcBef>
              <a:buAutoNum type="romanLcParenBoth"/>
              <a:tabLst>
                <a:tab pos="941069" algn="l"/>
              </a:tabLst>
            </a:pPr>
            <a:r>
              <a:rPr sz="2200" dirty="0"/>
              <a:t>Retention Ratio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69342"/>
            <a:ext cx="237109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/>
              <a:t>Example</a:t>
            </a:r>
            <a:r>
              <a:rPr sz="4100" spc="-5" dirty="0"/>
              <a:t>:</a:t>
            </a:r>
            <a:r>
              <a:rPr sz="4100" dirty="0"/>
              <a:t>-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267715" y="1303146"/>
            <a:ext cx="7808595" cy="3513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Low Payout (A) and High Payout company (B)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8665" y="1900831"/>
          <a:ext cx="7219950" cy="2071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6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ts val="3315"/>
                        </a:lnSpc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1023619">
                        <a:lnSpc>
                          <a:spcPts val="3315"/>
                        </a:lnSpc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Return </a:t>
                      </a:r>
                      <a:r>
                        <a:rPr sz="3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3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8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Share</a:t>
                      </a:r>
                      <a:r>
                        <a:rPr sz="30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Price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100/-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3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334">
                <a:tc>
                  <a:txBody>
                    <a:bodyPr/>
                    <a:lstStyle/>
                    <a:p>
                      <a:pPr marL="31750">
                        <a:lnSpc>
                          <a:spcPts val="3535"/>
                        </a:lnSpc>
                        <a:spcBef>
                          <a:spcPts val="200"/>
                        </a:spcBef>
                      </a:pPr>
                      <a:r>
                        <a:rPr sz="3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Distribute</a:t>
                      </a:r>
                      <a:r>
                        <a:rPr sz="3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Dividend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ts val="3535"/>
                        </a:lnSpc>
                        <a:spcBef>
                          <a:spcPts val="200"/>
                        </a:spcBef>
                      </a:pPr>
                      <a:r>
                        <a:rPr sz="3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535"/>
                        </a:lnSpc>
                        <a:spcBef>
                          <a:spcPts val="200"/>
                        </a:spcBef>
                      </a:pPr>
                      <a:r>
                        <a:rPr sz="3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3A3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15" y="0"/>
            <a:ext cx="5601970" cy="2153285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2360"/>
              </a:spcBef>
            </a:pPr>
            <a:r>
              <a:rPr sz="4100" dirty="0"/>
              <a:t>Solution:</a:t>
            </a:r>
            <a:endParaRPr sz="4100"/>
          </a:p>
          <a:p>
            <a:pPr marL="969644" marR="5080" indent="-957580">
              <a:lnSpc>
                <a:spcPct val="120000"/>
              </a:lnSpc>
              <a:spcBef>
                <a:spcPts val="935"/>
              </a:spcBef>
              <a:tabLst>
                <a:tab pos="1452245" algn="l"/>
                <a:tab pos="1478915" algn="l"/>
                <a:tab pos="1886585" algn="l"/>
              </a:tabLst>
            </a:pPr>
            <a:r>
              <a:rPr sz="3000" spc="-5" dirty="0"/>
              <a:t>Growth	</a:t>
            </a:r>
            <a:r>
              <a:rPr sz="3000" dirty="0"/>
              <a:t>=	ROE x </a:t>
            </a:r>
            <a:r>
              <a:rPr sz="3000" spc="-5" dirty="0"/>
              <a:t>Retention</a:t>
            </a:r>
            <a:r>
              <a:rPr sz="3000" spc="-70" dirty="0"/>
              <a:t> </a:t>
            </a:r>
            <a:r>
              <a:rPr sz="3000" spc="-5" dirty="0"/>
              <a:t>ratio  </a:t>
            </a:r>
            <a:r>
              <a:rPr sz="3000" dirty="0"/>
              <a:t>G		= ROE x</a:t>
            </a:r>
            <a:r>
              <a:rPr sz="3000" spc="-10" dirty="0"/>
              <a:t> </a:t>
            </a:r>
            <a:r>
              <a:rPr sz="3000" spc="-5" dirty="0"/>
              <a:t>(b)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540512" y="2491867"/>
            <a:ext cx="75082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3880" marR="5080" indent="-563880">
              <a:lnSpc>
                <a:spcPct val="120000"/>
              </a:lnSpc>
              <a:spcBef>
                <a:spcPts val="100"/>
              </a:spcBef>
              <a:buAutoNum type="romanLcParenBoth"/>
              <a:tabLst>
                <a:tab pos="563880" algn="l"/>
                <a:tab pos="5189220" algn="l"/>
              </a:tabLst>
            </a:pP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Low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Payout </a:t>
            </a:r>
            <a:r>
              <a:rPr sz="3000" spc="-30" dirty="0">
                <a:solidFill>
                  <a:srgbClr val="F8E98E"/>
                </a:solidFill>
                <a:latin typeface="Arial"/>
                <a:cs typeface="Arial"/>
              </a:rPr>
              <a:t>Company,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growth rate</a:t>
            </a:r>
            <a:r>
              <a:rPr sz="3000" spc="-45" dirty="0">
                <a:solidFill>
                  <a:srgbClr val="F8E98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is:  G = 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0.20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x</a:t>
            </a:r>
            <a:r>
              <a:rPr sz="3000" spc="20" dirty="0">
                <a:solidFill>
                  <a:srgbClr val="F8E98E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0.80</a:t>
            </a:r>
            <a:r>
              <a:rPr sz="3000" spc="5" dirty="0">
                <a:solidFill>
                  <a:srgbClr val="F8E98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=	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16%</a:t>
            </a:r>
            <a:endParaRPr sz="3000">
              <a:latin typeface="Arial"/>
              <a:cs typeface="Arial"/>
            </a:endParaRPr>
          </a:p>
          <a:p>
            <a:pPr marL="541655" marR="487680" indent="-541655">
              <a:lnSpc>
                <a:spcPct val="120000"/>
              </a:lnSpc>
              <a:buAutoNum type="romanLcParenBoth"/>
              <a:tabLst>
                <a:tab pos="541655" algn="l"/>
                <a:tab pos="4860925" algn="l"/>
                <a:tab pos="5295265" algn="l"/>
              </a:tabLst>
            </a:pP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High Payout 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Company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the 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rate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will</a:t>
            </a:r>
            <a:r>
              <a:rPr sz="3000" spc="-135" dirty="0">
                <a:solidFill>
                  <a:srgbClr val="F8E98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be:  G = 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0.20</a:t>
            </a:r>
            <a:r>
              <a:rPr sz="3000" spc="15" dirty="0">
                <a:solidFill>
                  <a:srgbClr val="F8E98E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x</a:t>
            </a:r>
            <a:r>
              <a:rPr sz="3000" spc="5" dirty="0">
                <a:solidFill>
                  <a:srgbClr val="F8E98E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0.20	</a:t>
            </a:r>
            <a:r>
              <a:rPr sz="3000" dirty="0">
                <a:solidFill>
                  <a:srgbClr val="F8E98E"/>
                </a:solidFill>
                <a:latin typeface="Arial"/>
                <a:cs typeface="Arial"/>
              </a:rPr>
              <a:t>=	</a:t>
            </a:r>
            <a:r>
              <a:rPr sz="3000" spc="-5" dirty="0">
                <a:solidFill>
                  <a:srgbClr val="F8E98E"/>
                </a:solidFill>
                <a:latin typeface="Arial"/>
                <a:cs typeface="Arial"/>
              </a:rPr>
              <a:t>4%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4316" y="658368"/>
            <a:ext cx="6493764" cy="516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506" y="1697177"/>
            <a:ext cx="7507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There are </a:t>
            </a:r>
            <a:r>
              <a:rPr sz="3200" dirty="0"/>
              <a:t>two types </a:t>
            </a:r>
            <a:r>
              <a:rPr sz="3200" spc="-15" dirty="0"/>
              <a:t>model’s </a:t>
            </a:r>
            <a:r>
              <a:rPr sz="3200" dirty="0"/>
              <a:t>of</a:t>
            </a:r>
            <a:r>
              <a:rPr sz="3200" spc="-114" dirty="0"/>
              <a:t> </a:t>
            </a:r>
            <a:r>
              <a:rPr sz="3200" spc="-5" dirty="0"/>
              <a:t>Dividend:-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1665731" y="2938579"/>
            <a:ext cx="6149340" cy="1938219"/>
            <a:chOff x="1665731" y="2938579"/>
            <a:chExt cx="6149340" cy="1938219"/>
          </a:xfrm>
        </p:grpSpPr>
        <p:sp>
          <p:nvSpPr>
            <p:cNvPr id="5" name="object 5"/>
            <p:cNvSpPr/>
            <p:nvPr/>
          </p:nvSpPr>
          <p:spPr>
            <a:xfrm>
              <a:off x="1665731" y="2938579"/>
              <a:ext cx="5730240" cy="656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5731" y="4213859"/>
              <a:ext cx="6149340" cy="662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85915" y="0"/>
            <a:ext cx="2958465" cy="6858000"/>
            <a:chOff x="6185915" y="0"/>
            <a:chExt cx="2958465" cy="6858000"/>
          </a:xfrm>
        </p:grpSpPr>
        <p:sp>
          <p:nvSpPr>
            <p:cNvPr id="3" name="object 3"/>
            <p:cNvSpPr/>
            <p:nvPr/>
          </p:nvSpPr>
          <p:spPr>
            <a:xfrm>
              <a:off x="7315199" y="0"/>
              <a:ext cx="1828800" cy="6858000"/>
            </a:xfrm>
            <a:custGeom>
              <a:avLst/>
              <a:gdLst/>
              <a:ahLst/>
              <a:cxnLst/>
              <a:rect l="l" t="t" r="r" b="b"/>
              <a:pathLst>
                <a:path w="1828800" h="6858000">
                  <a:moveTo>
                    <a:pt x="0" y="0"/>
                  </a:moveTo>
                  <a:lnTo>
                    <a:pt x="37678" y="52510"/>
                  </a:lnTo>
                  <a:lnTo>
                    <a:pt x="74692" y="105059"/>
                  </a:lnTo>
                  <a:lnTo>
                    <a:pt x="111045" y="157642"/>
                  </a:lnTo>
                  <a:lnTo>
                    <a:pt x="146740" y="210258"/>
                  </a:lnTo>
                  <a:lnTo>
                    <a:pt x="181781" y="262903"/>
                  </a:lnTo>
                  <a:lnTo>
                    <a:pt x="216173" y="315574"/>
                  </a:lnTo>
                  <a:lnTo>
                    <a:pt x="249918" y="368268"/>
                  </a:lnTo>
                  <a:lnTo>
                    <a:pt x="283022" y="420982"/>
                  </a:lnTo>
                  <a:lnTo>
                    <a:pt x="315488" y="473715"/>
                  </a:lnTo>
                  <a:lnTo>
                    <a:pt x="347319" y="526461"/>
                  </a:lnTo>
                  <a:lnTo>
                    <a:pt x="378519" y="579219"/>
                  </a:lnTo>
                  <a:lnTo>
                    <a:pt x="409092" y="631986"/>
                  </a:lnTo>
                  <a:lnTo>
                    <a:pt x="439043" y="684758"/>
                  </a:lnTo>
                  <a:lnTo>
                    <a:pt x="468375" y="737534"/>
                  </a:lnTo>
                  <a:lnTo>
                    <a:pt x="497091" y="790309"/>
                  </a:lnTo>
                  <a:lnTo>
                    <a:pt x="525196" y="843081"/>
                  </a:lnTo>
                  <a:lnTo>
                    <a:pt x="552693" y="895847"/>
                  </a:lnTo>
                  <a:lnTo>
                    <a:pt x="579586" y="948604"/>
                  </a:lnTo>
                  <a:lnTo>
                    <a:pt x="605880" y="1001349"/>
                  </a:lnTo>
                  <a:lnTo>
                    <a:pt x="631577" y="1054080"/>
                  </a:lnTo>
                  <a:lnTo>
                    <a:pt x="656682" y="1106792"/>
                  </a:lnTo>
                  <a:lnTo>
                    <a:pt x="681198" y="1159484"/>
                  </a:lnTo>
                  <a:lnTo>
                    <a:pt x="705130" y="1212153"/>
                  </a:lnTo>
                  <a:lnTo>
                    <a:pt x="728481" y="1264795"/>
                  </a:lnTo>
                  <a:lnTo>
                    <a:pt x="751256" y="1317407"/>
                  </a:lnTo>
                  <a:lnTo>
                    <a:pt x="773457" y="1369987"/>
                  </a:lnTo>
                  <a:lnTo>
                    <a:pt x="795088" y="1422532"/>
                  </a:lnTo>
                  <a:lnTo>
                    <a:pt x="816155" y="1475038"/>
                  </a:lnTo>
                  <a:lnTo>
                    <a:pt x="836659" y="1527504"/>
                  </a:lnTo>
                  <a:lnTo>
                    <a:pt x="856606" y="1579925"/>
                  </a:lnTo>
                  <a:lnTo>
                    <a:pt x="875999" y="1632299"/>
                  </a:lnTo>
                  <a:lnTo>
                    <a:pt x="894841" y="1684623"/>
                  </a:lnTo>
                  <a:lnTo>
                    <a:pt x="913138" y="1736895"/>
                  </a:lnTo>
                  <a:lnTo>
                    <a:pt x="930891" y="1789110"/>
                  </a:lnTo>
                  <a:lnTo>
                    <a:pt x="948107" y="1841267"/>
                  </a:lnTo>
                  <a:lnTo>
                    <a:pt x="964787" y="1893362"/>
                  </a:lnTo>
                  <a:lnTo>
                    <a:pt x="980936" y="1945392"/>
                  </a:lnTo>
                  <a:lnTo>
                    <a:pt x="996558" y="1997355"/>
                  </a:lnTo>
                  <a:lnTo>
                    <a:pt x="1011657" y="2049248"/>
                  </a:lnTo>
                  <a:lnTo>
                    <a:pt x="1026237" y="2101067"/>
                  </a:lnTo>
                  <a:lnTo>
                    <a:pt x="1040300" y="2152809"/>
                  </a:lnTo>
                  <a:lnTo>
                    <a:pt x="1053852" y="2204473"/>
                  </a:lnTo>
                  <a:lnTo>
                    <a:pt x="1066896" y="2256054"/>
                  </a:lnTo>
                  <a:lnTo>
                    <a:pt x="1079436" y="2307550"/>
                  </a:lnTo>
                  <a:lnTo>
                    <a:pt x="1091475" y="2358958"/>
                  </a:lnTo>
                  <a:lnTo>
                    <a:pt x="1103018" y="2410275"/>
                  </a:lnTo>
                  <a:lnTo>
                    <a:pt x="1114068" y="2461498"/>
                  </a:lnTo>
                  <a:lnTo>
                    <a:pt x="1124629" y="2512625"/>
                  </a:lnTo>
                  <a:lnTo>
                    <a:pt x="1134705" y="2563651"/>
                  </a:lnTo>
                  <a:lnTo>
                    <a:pt x="1144300" y="2614575"/>
                  </a:lnTo>
                  <a:lnTo>
                    <a:pt x="1153418" y="2665393"/>
                  </a:lnTo>
                  <a:lnTo>
                    <a:pt x="1162062" y="2716103"/>
                  </a:lnTo>
                  <a:lnTo>
                    <a:pt x="1170236" y="2766701"/>
                  </a:lnTo>
                  <a:lnTo>
                    <a:pt x="1177945" y="2817185"/>
                  </a:lnTo>
                  <a:lnTo>
                    <a:pt x="1185192" y="2867551"/>
                  </a:lnTo>
                  <a:lnTo>
                    <a:pt x="1191980" y="2917797"/>
                  </a:lnTo>
                  <a:lnTo>
                    <a:pt x="1198314" y="2967920"/>
                  </a:lnTo>
                  <a:lnTo>
                    <a:pt x="1204197" y="3017916"/>
                  </a:lnTo>
                  <a:lnTo>
                    <a:pt x="1209634" y="3067784"/>
                  </a:lnTo>
                  <a:lnTo>
                    <a:pt x="1214628" y="3117520"/>
                  </a:lnTo>
                  <a:lnTo>
                    <a:pt x="1219183" y="3167120"/>
                  </a:lnTo>
                  <a:lnTo>
                    <a:pt x="1223302" y="3216583"/>
                  </a:lnTo>
                  <a:lnTo>
                    <a:pt x="1226990" y="3265905"/>
                  </a:lnTo>
                  <a:lnTo>
                    <a:pt x="1230251" y="3315083"/>
                  </a:lnTo>
                  <a:lnTo>
                    <a:pt x="1233088" y="3364115"/>
                  </a:lnTo>
                  <a:lnTo>
                    <a:pt x="1235505" y="3412997"/>
                  </a:lnTo>
                  <a:lnTo>
                    <a:pt x="1237506" y="3461726"/>
                  </a:lnTo>
                  <a:lnTo>
                    <a:pt x="1239095" y="3510300"/>
                  </a:lnTo>
                  <a:lnTo>
                    <a:pt x="1240275" y="3558716"/>
                  </a:lnTo>
                  <a:lnTo>
                    <a:pt x="1241051" y="3606970"/>
                  </a:lnTo>
                  <a:lnTo>
                    <a:pt x="1241426" y="3655060"/>
                  </a:lnTo>
                  <a:lnTo>
                    <a:pt x="1241404" y="3702983"/>
                  </a:lnTo>
                  <a:lnTo>
                    <a:pt x="1240989" y="3750736"/>
                  </a:lnTo>
                  <a:lnTo>
                    <a:pt x="1240185" y="3798316"/>
                  </a:lnTo>
                  <a:lnTo>
                    <a:pt x="1238995" y="3845719"/>
                  </a:lnTo>
                  <a:lnTo>
                    <a:pt x="1237424" y="3892944"/>
                  </a:lnTo>
                  <a:lnTo>
                    <a:pt x="1235475" y="3939987"/>
                  </a:lnTo>
                  <a:lnTo>
                    <a:pt x="1233152" y="3986846"/>
                  </a:lnTo>
                  <a:lnTo>
                    <a:pt x="1230459" y="4033516"/>
                  </a:lnTo>
                  <a:lnTo>
                    <a:pt x="1227400" y="4079996"/>
                  </a:lnTo>
                  <a:lnTo>
                    <a:pt x="1223979" y="4126283"/>
                  </a:lnTo>
                  <a:lnTo>
                    <a:pt x="1220198" y="4172373"/>
                  </a:lnTo>
                  <a:lnTo>
                    <a:pt x="1216063" y="4218264"/>
                  </a:lnTo>
                  <a:lnTo>
                    <a:pt x="1211578" y="4263952"/>
                  </a:lnTo>
                  <a:lnTo>
                    <a:pt x="1206745" y="4309435"/>
                  </a:lnTo>
                  <a:lnTo>
                    <a:pt x="1201568" y="4354710"/>
                  </a:lnTo>
                  <a:lnTo>
                    <a:pt x="1196053" y="4399773"/>
                  </a:lnTo>
                  <a:lnTo>
                    <a:pt x="1190201" y="4444623"/>
                  </a:lnTo>
                  <a:lnTo>
                    <a:pt x="1184018" y="4489256"/>
                  </a:lnTo>
                  <a:lnTo>
                    <a:pt x="1177507" y="4533668"/>
                  </a:lnTo>
                  <a:lnTo>
                    <a:pt x="1170672" y="4577858"/>
                  </a:lnTo>
                  <a:lnTo>
                    <a:pt x="1163517" y="4621822"/>
                  </a:lnTo>
                  <a:lnTo>
                    <a:pt x="1156045" y="4665558"/>
                  </a:lnTo>
                  <a:lnTo>
                    <a:pt x="1148260" y="4709062"/>
                  </a:lnTo>
                  <a:lnTo>
                    <a:pt x="1140167" y="4752331"/>
                  </a:lnTo>
                  <a:lnTo>
                    <a:pt x="1131769" y="4795362"/>
                  </a:lnTo>
                  <a:lnTo>
                    <a:pt x="1123069" y="4838154"/>
                  </a:lnTo>
                  <a:lnTo>
                    <a:pt x="1114073" y="4880702"/>
                  </a:lnTo>
                  <a:lnTo>
                    <a:pt x="1104783" y="4923003"/>
                  </a:lnTo>
                  <a:lnTo>
                    <a:pt x="1095203" y="4965056"/>
                  </a:lnTo>
                  <a:lnTo>
                    <a:pt x="1085337" y="5006856"/>
                  </a:lnTo>
                  <a:lnTo>
                    <a:pt x="1075190" y="5048401"/>
                  </a:lnTo>
                  <a:lnTo>
                    <a:pt x="1064764" y="5089688"/>
                  </a:lnTo>
                  <a:lnTo>
                    <a:pt x="1054064" y="5130715"/>
                  </a:lnTo>
                  <a:lnTo>
                    <a:pt x="1043094" y="5171477"/>
                  </a:lnTo>
                  <a:lnTo>
                    <a:pt x="1031857" y="5211973"/>
                  </a:lnTo>
                  <a:lnTo>
                    <a:pt x="1020357" y="5252199"/>
                  </a:lnTo>
                  <a:lnTo>
                    <a:pt x="1008598" y="5292152"/>
                  </a:lnTo>
                  <a:lnTo>
                    <a:pt x="996584" y="5331829"/>
                  </a:lnTo>
                  <a:lnTo>
                    <a:pt x="984319" y="5371228"/>
                  </a:lnTo>
                  <a:lnTo>
                    <a:pt x="971806" y="5410346"/>
                  </a:lnTo>
                  <a:lnTo>
                    <a:pt x="959049" y="5449179"/>
                  </a:lnTo>
                  <a:lnTo>
                    <a:pt x="946053" y="5487725"/>
                  </a:lnTo>
                  <a:lnTo>
                    <a:pt x="932821" y="5525981"/>
                  </a:lnTo>
                  <a:lnTo>
                    <a:pt x="919356" y="5563944"/>
                  </a:lnTo>
                  <a:lnTo>
                    <a:pt x="905664" y="5601610"/>
                  </a:lnTo>
                  <a:lnTo>
                    <a:pt x="891746" y="5638977"/>
                  </a:lnTo>
                  <a:lnTo>
                    <a:pt x="877608" y="5676043"/>
                  </a:lnTo>
                  <a:lnTo>
                    <a:pt x="863253" y="5712803"/>
                  </a:lnTo>
                  <a:lnTo>
                    <a:pt x="848686" y="5749256"/>
                  </a:lnTo>
                  <a:lnTo>
                    <a:pt x="833909" y="5785398"/>
                  </a:lnTo>
                  <a:lnTo>
                    <a:pt x="818926" y="5821227"/>
                  </a:lnTo>
                  <a:lnTo>
                    <a:pt x="803742" y="5856738"/>
                  </a:lnTo>
                  <a:lnTo>
                    <a:pt x="788361" y="5891930"/>
                  </a:lnTo>
                  <a:lnTo>
                    <a:pt x="772785" y="5926800"/>
                  </a:lnTo>
                  <a:lnTo>
                    <a:pt x="741068" y="5995560"/>
                  </a:lnTo>
                  <a:lnTo>
                    <a:pt x="708622" y="6062996"/>
                  </a:lnTo>
                  <a:lnTo>
                    <a:pt x="675477" y="6129082"/>
                  </a:lnTo>
                  <a:lnTo>
                    <a:pt x="641663" y="6193797"/>
                  </a:lnTo>
                  <a:lnTo>
                    <a:pt x="607212" y="6257116"/>
                  </a:lnTo>
                  <a:lnTo>
                    <a:pt x="572155" y="6319017"/>
                  </a:lnTo>
                  <a:lnTo>
                    <a:pt x="536521" y="6379475"/>
                  </a:lnTo>
                  <a:lnTo>
                    <a:pt x="500341" y="6438468"/>
                  </a:lnTo>
                  <a:lnTo>
                    <a:pt x="463647" y="6495971"/>
                  </a:lnTo>
                  <a:lnTo>
                    <a:pt x="426469" y="6551962"/>
                  </a:lnTo>
                  <a:lnTo>
                    <a:pt x="388836" y="6606417"/>
                  </a:lnTo>
                  <a:lnTo>
                    <a:pt x="350781" y="6659313"/>
                  </a:lnTo>
                  <a:lnTo>
                    <a:pt x="312334" y="6710625"/>
                  </a:lnTo>
                  <a:lnTo>
                    <a:pt x="273525" y="6760331"/>
                  </a:lnTo>
                  <a:lnTo>
                    <a:pt x="234385" y="6808408"/>
                  </a:lnTo>
                  <a:lnTo>
                    <a:pt x="194945" y="6854831"/>
                  </a:lnTo>
                  <a:lnTo>
                    <a:pt x="1828800" y="6857999"/>
                  </a:lnTo>
                  <a:lnTo>
                    <a:pt x="1828800" y="1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5915" y="1338072"/>
              <a:ext cx="2543556" cy="2087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06616" y="1342389"/>
              <a:ext cx="2514091" cy="17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7715" y="1912746"/>
            <a:ext cx="5044440" cy="2585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200" dirty="0"/>
              <a:t>Assumptions:</a:t>
            </a: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romanLcParenBoth"/>
              <a:tabLst>
                <a:tab pos="583565" algn="l"/>
                <a:tab pos="584200" algn="l"/>
              </a:tabLst>
            </a:pPr>
            <a:r>
              <a:rPr sz="2200" dirty="0"/>
              <a:t>Internal Financing</a:t>
            </a: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romanLcParenBoth"/>
              <a:tabLst>
                <a:tab pos="583565" algn="l"/>
                <a:tab pos="584200" algn="l"/>
              </a:tabLst>
            </a:pPr>
            <a:r>
              <a:rPr sz="2200" dirty="0"/>
              <a:t>Constant Return</a:t>
            </a: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romanLcParenBoth"/>
              <a:tabLst>
                <a:tab pos="583565" algn="l"/>
                <a:tab pos="584200" algn="l"/>
              </a:tabLst>
            </a:pPr>
            <a:r>
              <a:rPr sz="2200" dirty="0"/>
              <a:t>100% Payout or Retention</a:t>
            </a: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romanLcParenBoth"/>
              <a:tabLst>
                <a:tab pos="583565" algn="l"/>
                <a:tab pos="584200" algn="l"/>
              </a:tabLst>
            </a:pPr>
            <a:r>
              <a:rPr sz="2200" dirty="0"/>
              <a:t>Constant EPS and DIV</a:t>
            </a:r>
          </a:p>
          <a:p>
            <a:pPr marL="584200" indent="-57150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AutoNum type="romanLcParenBoth"/>
              <a:tabLst>
                <a:tab pos="583565" algn="l"/>
                <a:tab pos="584200" algn="l"/>
              </a:tabLst>
            </a:pPr>
            <a:r>
              <a:rPr sz="2200" dirty="0"/>
              <a:t>Infinite Time</a:t>
            </a:r>
          </a:p>
        </p:txBody>
      </p:sp>
      <p:sp>
        <p:nvSpPr>
          <p:cNvPr id="7" name="object 7"/>
          <p:cNvSpPr/>
          <p:nvPr/>
        </p:nvSpPr>
        <p:spPr>
          <a:xfrm>
            <a:off x="1280160" y="554736"/>
            <a:ext cx="5728716" cy="656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Walter’s </a:t>
            </a:r>
            <a:r>
              <a:rPr spc="-5" dirty="0"/>
              <a:t>formula </a:t>
            </a:r>
            <a:r>
              <a:rPr dirty="0"/>
              <a:t>to </a:t>
            </a:r>
            <a:r>
              <a:rPr spc="-5" dirty="0"/>
              <a:t>determine </a:t>
            </a:r>
            <a:r>
              <a:rPr dirty="0"/>
              <a:t>the market </a:t>
            </a:r>
            <a:r>
              <a:rPr spc="-5" dirty="0"/>
              <a:t>price per </a:t>
            </a:r>
            <a:r>
              <a:rPr dirty="0"/>
              <a:t>share </a:t>
            </a:r>
            <a:r>
              <a:rPr spc="-5" dirty="0"/>
              <a:t>as</a:t>
            </a:r>
            <a:r>
              <a:rPr spc="-20" dirty="0"/>
              <a:t> </a:t>
            </a:r>
            <a:r>
              <a:rPr spc="-5" dirty="0"/>
              <a:t>follow</a:t>
            </a:r>
          </a:p>
        </p:txBody>
      </p:sp>
      <p:sp>
        <p:nvSpPr>
          <p:cNvPr id="3" name="object 3"/>
          <p:cNvSpPr/>
          <p:nvPr/>
        </p:nvSpPr>
        <p:spPr>
          <a:xfrm>
            <a:off x="909827" y="3058669"/>
            <a:ext cx="790956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2744" y="2677669"/>
            <a:ext cx="893063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5594" y="3200400"/>
            <a:ext cx="1039494" cy="0"/>
          </a:xfrm>
          <a:custGeom>
            <a:avLst/>
            <a:gdLst/>
            <a:ahLst/>
            <a:cxnLst/>
            <a:rect l="l" t="t" r="r" b="b"/>
            <a:pathLst>
              <a:path w="1039494">
                <a:moveTo>
                  <a:pt x="0" y="0"/>
                </a:moveTo>
                <a:lnTo>
                  <a:pt x="1039113" y="0"/>
                </a:lnTo>
              </a:path>
            </a:pathLst>
          </a:custGeom>
          <a:ln w="41148">
            <a:solidFill>
              <a:srgbClr val="209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3364992"/>
            <a:ext cx="414527" cy="445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97351" y="3015997"/>
            <a:ext cx="336803" cy="336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57962" y="2641092"/>
            <a:ext cx="8228076" cy="3633216"/>
            <a:chOff x="457962" y="2641092"/>
            <a:chExt cx="8228076" cy="3633216"/>
          </a:xfrm>
        </p:grpSpPr>
        <p:sp>
          <p:nvSpPr>
            <p:cNvPr id="9" name="object 9"/>
            <p:cNvSpPr/>
            <p:nvPr/>
          </p:nvSpPr>
          <p:spPr>
            <a:xfrm>
              <a:off x="3739896" y="2641092"/>
              <a:ext cx="3550920" cy="5593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1994" y="3200400"/>
              <a:ext cx="3706495" cy="0"/>
            </a:xfrm>
            <a:custGeom>
              <a:avLst/>
              <a:gdLst/>
              <a:ahLst/>
              <a:cxnLst/>
              <a:rect l="l" t="t" r="r" b="b"/>
              <a:pathLst>
                <a:path w="3706495">
                  <a:moveTo>
                    <a:pt x="0" y="0"/>
                  </a:moveTo>
                  <a:lnTo>
                    <a:pt x="3706113" y="0"/>
                  </a:lnTo>
                </a:path>
              </a:pathLst>
            </a:custGeom>
            <a:ln w="41148">
              <a:solidFill>
                <a:srgbClr val="209A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98947" y="3352800"/>
              <a:ext cx="414527" cy="4450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62" y="4064508"/>
              <a:ext cx="8228076" cy="2209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923" y="1075944"/>
            <a:ext cx="5942076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923" y="2716529"/>
            <a:ext cx="542544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112" y="4355591"/>
            <a:ext cx="6275832" cy="711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262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Times New Roman</vt:lpstr>
      <vt:lpstr>Trebuchet MS</vt:lpstr>
      <vt:lpstr>Wingdings 2</vt:lpstr>
      <vt:lpstr>Wingdings 3</vt:lpstr>
      <vt:lpstr>Facet</vt:lpstr>
      <vt:lpstr>PowerPoint Presentation</vt:lpstr>
      <vt:lpstr>Introduction</vt:lpstr>
      <vt:lpstr>Issue In Dividend Policy</vt:lpstr>
      <vt:lpstr>Example:-</vt:lpstr>
      <vt:lpstr>Solution: Growth = ROE x Retention ratio  G  = ROE x (b)</vt:lpstr>
      <vt:lpstr>There are two types model’s of Dividend:-</vt:lpstr>
      <vt:lpstr>PowerPoint Presentation</vt:lpstr>
      <vt:lpstr>Walter’s formula to determine the market price per share as follow</vt:lpstr>
      <vt:lpstr>PowerPoint Presentation</vt:lpstr>
      <vt:lpstr>Criticism of Walter's Model</vt:lpstr>
      <vt:lpstr>PowerPoint Presentation</vt:lpstr>
      <vt:lpstr>Objective of Dividend Policy:</vt:lpstr>
      <vt:lpstr>Forms of Dividends: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Pinky Agarwal</cp:lastModifiedBy>
  <cp:revision>7</cp:revision>
  <dcterms:created xsi:type="dcterms:W3CDTF">2021-02-02T09:47:32Z</dcterms:created>
  <dcterms:modified xsi:type="dcterms:W3CDTF">2021-02-03T08:10:07Z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2021-02-02T00:00:00Z</vt:filetime>
  </property>
</Properties>
</file>