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3" r:id="rId1"/>
  </p:sldMasterIdLst>
  <p:sldIdLst>
    <p:sldId id="28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90" r:id="rId34"/>
  </p:sldIdLst>
  <p:sldSz cx="12192000" cy="6858000"/>
  <p:notesSz cx="12192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87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948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613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5278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6143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08475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89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138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49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390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715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027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75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12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117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052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2/3/2021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151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011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  <p:sldLayoutId id="2147483698" r:id="rId15"/>
    <p:sldLayoutId id="214748369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FF2ED-04BF-4BCB-8E74-7B911C0FF2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802370"/>
            <a:ext cx="10058400" cy="1917236"/>
          </a:xfrm>
        </p:spPr>
        <p:txBody>
          <a:bodyPr/>
          <a:lstStyle/>
          <a:p>
            <a:pPr algn="l"/>
            <a:r>
              <a:rPr lang="en-US" sz="5400" b="1" i="1" dirty="0">
                <a:solidFill>
                  <a:srgbClr val="00B0F0"/>
                </a:solidFill>
                <a:latin typeface="Consolas"/>
                <a:cs typeface="Consolas"/>
              </a:rPr>
              <a:t>Working Capital</a:t>
            </a:r>
            <a:r>
              <a:rPr lang="en-US" sz="5400" b="1" i="1" spc="-90" dirty="0">
                <a:solidFill>
                  <a:srgbClr val="00B0F0"/>
                </a:solidFill>
                <a:latin typeface="Consolas"/>
                <a:cs typeface="Consolas"/>
              </a:rPr>
              <a:t> </a:t>
            </a:r>
            <a:r>
              <a:rPr lang="en-US" sz="5400" b="1" i="1" dirty="0">
                <a:solidFill>
                  <a:srgbClr val="00B0F0"/>
                </a:solidFill>
                <a:latin typeface="Consolas"/>
                <a:cs typeface="Consolas"/>
              </a:rPr>
              <a:t>Estimation</a:t>
            </a:r>
            <a:br>
              <a:rPr lang="en-US" sz="5400" b="1" dirty="0">
                <a:solidFill>
                  <a:srgbClr val="00B0F0"/>
                </a:solidFill>
                <a:latin typeface="Consolas"/>
                <a:cs typeface="Consolas"/>
              </a:rPr>
            </a:br>
            <a:endParaRPr lang="en-US" sz="5000" dirty="0">
              <a:solidFill>
                <a:srgbClr val="00B0F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0373E3-B184-4D09-9B0A-E461199520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050833"/>
            <a:ext cx="8512003" cy="1096899"/>
          </a:xfrm>
        </p:spPr>
        <p:txBody>
          <a:bodyPr>
            <a:noAutofit/>
          </a:bodyPr>
          <a:lstStyle/>
          <a:p>
            <a:pPr algn="ctr"/>
            <a:endParaRPr lang="en-US" sz="40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782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2523" y="13842"/>
            <a:ext cx="7617459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68575" algn="l"/>
              </a:tabLst>
            </a:pPr>
            <a:r>
              <a:rPr sz="4800" b="1" spc="-5" dirty="0">
                <a:solidFill>
                  <a:srgbClr val="464646"/>
                </a:solidFill>
                <a:latin typeface="Times New Roman"/>
                <a:cs typeface="Times New Roman"/>
              </a:rPr>
              <a:t>Concepts	</a:t>
            </a:r>
            <a:r>
              <a:rPr sz="4800" b="1" dirty="0">
                <a:solidFill>
                  <a:srgbClr val="464646"/>
                </a:solidFill>
                <a:latin typeface="Times New Roman"/>
                <a:cs typeface="Times New Roman"/>
              </a:rPr>
              <a:t>of </a:t>
            </a:r>
            <a:r>
              <a:rPr sz="4800" b="1" spc="-40" dirty="0">
                <a:solidFill>
                  <a:srgbClr val="464646"/>
                </a:solidFill>
                <a:latin typeface="Times New Roman"/>
                <a:cs typeface="Times New Roman"/>
              </a:rPr>
              <a:t>Working</a:t>
            </a:r>
            <a:r>
              <a:rPr sz="4800" b="1" spc="-15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4800" b="1" spc="-5" dirty="0">
                <a:solidFill>
                  <a:srgbClr val="464646"/>
                </a:solidFill>
                <a:latin typeface="Times New Roman"/>
                <a:cs typeface="Times New Roman"/>
              </a:rPr>
              <a:t>Capital</a:t>
            </a:r>
            <a:endParaRPr sz="4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9871" y="1188796"/>
            <a:ext cx="10965815" cy="43922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585858"/>
                </a:solidFill>
                <a:latin typeface="Times New Roman"/>
                <a:cs typeface="Times New Roman"/>
              </a:rPr>
              <a:t>Net working capital</a:t>
            </a:r>
            <a:r>
              <a:rPr sz="3200" b="1" spc="-65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585858"/>
                </a:solidFill>
                <a:latin typeface="Times New Roman"/>
                <a:cs typeface="Times New Roman"/>
              </a:rPr>
              <a:t>(NWC)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3535" algn="just">
              <a:lnSpc>
                <a:spcPts val="3070"/>
              </a:lnSpc>
              <a:spcBef>
                <a:spcPts val="745"/>
              </a:spcBef>
              <a:buFont typeface="Arial"/>
              <a:buChar char="•"/>
              <a:tabLst>
                <a:tab pos="356235" algn="l"/>
              </a:tabLst>
            </a:pPr>
            <a:r>
              <a:rPr sz="3200" dirty="0">
                <a:solidFill>
                  <a:srgbClr val="7ACF27"/>
                </a:solidFill>
                <a:latin typeface="Times New Roman"/>
                <a:cs typeface="Times New Roman"/>
              </a:rPr>
              <a:t>NWC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refers to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the </a:t>
            </a:r>
            <a:r>
              <a:rPr sz="3200" spc="-10" dirty="0">
                <a:solidFill>
                  <a:srgbClr val="464646"/>
                </a:solidFill>
                <a:latin typeface="Times New Roman"/>
                <a:cs typeface="Times New Roman"/>
              </a:rPr>
              <a:t>difference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between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current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assets </a:t>
            </a:r>
            <a:r>
              <a:rPr sz="3200" spc="5" dirty="0">
                <a:solidFill>
                  <a:srgbClr val="464646"/>
                </a:solidFill>
                <a:latin typeface="Times New Roman"/>
                <a:cs typeface="Times New Roman"/>
              </a:rPr>
              <a:t>and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current  liabilities.</a:t>
            </a:r>
            <a:endParaRPr sz="3200">
              <a:latin typeface="Times New Roman"/>
              <a:cs typeface="Times New Roman"/>
            </a:endParaRPr>
          </a:p>
          <a:p>
            <a:pPr marL="355600" marR="5715" indent="-343535" algn="just">
              <a:lnSpc>
                <a:spcPct val="80000"/>
              </a:lnSpc>
              <a:spcBef>
                <a:spcPts val="800"/>
              </a:spcBef>
              <a:buFont typeface="Arial"/>
              <a:buChar char="•"/>
              <a:tabLst>
                <a:tab pos="356235" algn="l"/>
              </a:tabLst>
            </a:pPr>
            <a:r>
              <a:rPr sz="3200" dirty="0">
                <a:solidFill>
                  <a:srgbClr val="7ACF27"/>
                </a:solidFill>
                <a:latin typeface="Times New Roman"/>
                <a:cs typeface="Times New Roman"/>
              </a:rPr>
              <a:t>Current </a:t>
            </a:r>
            <a:r>
              <a:rPr sz="3200" spc="-5" dirty="0">
                <a:solidFill>
                  <a:srgbClr val="7ACF27"/>
                </a:solidFill>
                <a:latin typeface="Times New Roman"/>
                <a:cs typeface="Times New Roman"/>
              </a:rPr>
              <a:t>liabilities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(CL) are those claims of outsiders which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are 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expected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to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mature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for payment within an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accounting year and  include creditors (accounts payable), bills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payable,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and  outstanding</a:t>
            </a:r>
            <a:r>
              <a:rPr sz="3200" spc="-5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expenses.</a:t>
            </a:r>
            <a:endParaRPr sz="3200">
              <a:latin typeface="Times New Roman"/>
              <a:cs typeface="Times New Roman"/>
            </a:endParaRPr>
          </a:p>
          <a:p>
            <a:pPr marL="355600" indent="-343535" algn="just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NWC can be positive or</a:t>
            </a:r>
            <a:r>
              <a:rPr sz="3200" spc="-5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negative.</a:t>
            </a:r>
            <a:endParaRPr sz="3200">
              <a:latin typeface="Times New Roman"/>
              <a:cs typeface="Times New Roman"/>
            </a:endParaRPr>
          </a:p>
          <a:p>
            <a:pPr marL="1174115" lvl="1" indent="-357505">
              <a:lnSpc>
                <a:spcPct val="100000"/>
              </a:lnSpc>
              <a:spcBef>
                <a:spcPts val="5"/>
              </a:spcBef>
              <a:buFont typeface="Courier New"/>
              <a:buChar char="o"/>
              <a:tabLst>
                <a:tab pos="1174750" algn="l"/>
              </a:tabLst>
            </a:pPr>
            <a:r>
              <a:rPr sz="2800" dirty="0">
                <a:solidFill>
                  <a:srgbClr val="7ACF27"/>
                </a:solidFill>
                <a:latin typeface="Times New Roman"/>
                <a:cs typeface="Times New Roman"/>
              </a:rPr>
              <a:t>Positive </a:t>
            </a:r>
            <a:r>
              <a:rPr sz="2800" spc="-5" dirty="0">
                <a:solidFill>
                  <a:srgbClr val="7ACF27"/>
                </a:solidFill>
                <a:latin typeface="Times New Roman"/>
                <a:cs typeface="Times New Roman"/>
              </a:rPr>
              <a:t>NWC = </a:t>
            </a:r>
            <a:r>
              <a:rPr sz="2800" spc="-10" dirty="0">
                <a:solidFill>
                  <a:srgbClr val="7ACF27"/>
                </a:solidFill>
                <a:latin typeface="Times New Roman"/>
                <a:cs typeface="Times New Roman"/>
              </a:rPr>
              <a:t>CA </a:t>
            </a:r>
            <a:r>
              <a:rPr sz="2800" spc="-5" dirty="0">
                <a:solidFill>
                  <a:srgbClr val="7ACF27"/>
                </a:solidFill>
                <a:latin typeface="Times New Roman"/>
                <a:cs typeface="Times New Roman"/>
              </a:rPr>
              <a:t>&gt;</a:t>
            </a:r>
            <a:r>
              <a:rPr sz="2800" spc="-165" dirty="0">
                <a:solidFill>
                  <a:srgbClr val="7ACF27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7ACF27"/>
                </a:solidFill>
                <a:latin typeface="Times New Roman"/>
                <a:cs typeface="Times New Roman"/>
              </a:rPr>
              <a:t>CL</a:t>
            </a:r>
            <a:endParaRPr sz="2800">
              <a:latin typeface="Times New Roman"/>
              <a:cs typeface="Times New Roman"/>
            </a:endParaRPr>
          </a:p>
          <a:p>
            <a:pPr marL="1174115" lvl="1" indent="-357505">
              <a:lnSpc>
                <a:spcPct val="100000"/>
              </a:lnSpc>
              <a:buFont typeface="Courier New"/>
              <a:buChar char="o"/>
              <a:tabLst>
                <a:tab pos="1174750" algn="l"/>
              </a:tabLst>
            </a:pPr>
            <a:r>
              <a:rPr sz="2800" spc="-5" dirty="0">
                <a:solidFill>
                  <a:srgbClr val="7ACF27"/>
                </a:solidFill>
                <a:latin typeface="Times New Roman"/>
                <a:cs typeface="Times New Roman"/>
              </a:rPr>
              <a:t>Negative NWC = </a:t>
            </a:r>
            <a:r>
              <a:rPr sz="2800" spc="-10" dirty="0">
                <a:solidFill>
                  <a:srgbClr val="7ACF27"/>
                </a:solidFill>
                <a:latin typeface="Times New Roman"/>
                <a:cs typeface="Times New Roman"/>
              </a:rPr>
              <a:t>CA </a:t>
            </a:r>
            <a:r>
              <a:rPr sz="2800" spc="-5" dirty="0">
                <a:solidFill>
                  <a:srgbClr val="7ACF27"/>
                </a:solidFill>
                <a:latin typeface="Times New Roman"/>
                <a:cs typeface="Times New Roman"/>
              </a:rPr>
              <a:t>&lt;</a:t>
            </a:r>
            <a:r>
              <a:rPr sz="2800" spc="-140" dirty="0">
                <a:solidFill>
                  <a:srgbClr val="7ACF27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7ACF27"/>
                </a:solidFill>
                <a:latin typeface="Times New Roman"/>
                <a:cs typeface="Times New Roman"/>
              </a:rPr>
              <a:t>CL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286490" y="6405168"/>
            <a:ext cx="21844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Lucida Sans Unicode"/>
                <a:cs typeface="Lucida Sans Unicode"/>
              </a:rPr>
              <a:t>10</a:t>
            </a:r>
            <a:endParaRPr sz="12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9955" y="27559"/>
            <a:ext cx="7617459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68575" algn="l"/>
              </a:tabLst>
            </a:pPr>
            <a:r>
              <a:rPr sz="4800" b="1" spc="-5" dirty="0">
                <a:solidFill>
                  <a:srgbClr val="464646"/>
                </a:solidFill>
                <a:latin typeface="Times New Roman"/>
                <a:cs typeface="Times New Roman"/>
              </a:rPr>
              <a:t>Concepts	</a:t>
            </a:r>
            <a:r>
              <a:rPr sz="4800" b="1" dirty="0">
                <a:solidFill>
                  <a:srgbClr val="464646"/>
                </a:solidFill>
                <a:latin typeface="Times New Roman"/>
                <a:cs typeface="Times New Roman"/>
              </a:rPr>
              <a:t>of </a:t>
            </a:r>
            <a:r>
              <a:rPr sz="4800" b="1" spc="-40" dirty="0">
                <a:solidFill>
                  <a:srgbClr val="464646"/>
                </a:solidFill>
                <a:latin typeface="Times New Roman"/>
                <a:cs typeface="Times New Roman"/>
              </a:rPr>
              <a:t>Working</a:t>
            </a:r>
            <a:r>
              <a:rPr sz="4800" b="1" spc="-15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4800" b="1" spc="-5" dirty="0">
                <a:solidFill>
                  <a:srgbClr val="464646"/>
                </a:solidFill>
                <a:latin typeface="Times New Roman"/>
                <a:cs typeface="Times New Roman"/>
              </a:rPr>
              <a:t>Capital</a:t>
            </a:r>
            <a:endParaRPr sz="4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41908" y="1311379"/>
            <a:ext cx="8134350" cy="3248025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GWC focuses</a:t>
            </a:r>
            <a:r>
              <a:rPr sz="3200" spc="-3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on</a:t>
            </a:r>
            <a:endParaRPr sz="32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spcBef>
                <a:spcPts val="68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5" dirty="0">
                <a:solidFill>
                  <a:srgbClr val="464646"/>
                </a:solidFill>
                <a:latin typeface="Times New Roman"/>
                <a:cs typeface="Times New Roman"/>
              </a:rPr>
              <a:t>Optimisation </a:t>
            </a:r>
            <a:r>
              <a:rPr sz="2800" dirty="0">
                <a:solidFill>
                  <a:srgbClr val="464646"/>
                </a:solidFill>
                <a:latin typeface="Times New Roman"/>
                <a:cs typeface="Times New Roman"/>
              </a:rPr>
              <a:t>of </a:t>
            </a:r>
            <a:r>
              <a:rPr sz="2800" spc="-5" dirty="0">
                <a:solidFill>
                  <a:srgbClr val="464646"/>
                </a:solidFill>
                <a:latin typeface="Times New Roman"/>
                <a:cs typeface="Times New Roman"/>
              </a:rPr>
              <a:t>investment in</a:t>
            </a:r>
            <a:r>
              <a:rPr sz="2800" spc="-4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64646"/>
                </a:solidFill>
                <a:latin typeface="Times New Roman"/>
                <a:cs typeface="Times New Roman"/>
              </a:rPr>
              <a:t>current</a:t>
            </a:r>
            <a:endParaRPr sz="28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sz="2800" dirty="0">
                <a:solidFill>
                  <a:srgbClr val="464646"/>
                </a:solidFill>
                <a:latin typeface="Times New Roman"/>
                <a:cs typeface="Times New Roman"/>
              </a:rPr>
              <a:t>Financing of </a:t>
            </a:r>
            <a:r>
              <a:rPr sz="2800" spc="-5" dirty="0">
                <a:solidFill>
                  <a:srgbClr val="464646"/>
                </a:solidFill>
                <a:latin typeface="Times New Roman"/>
                <a:cs typeface="Times New Roman"/>
              </a:rPr>
              <a:t>current</a:t>
            </a:r>
            <a:r>
              <a:rPr sz="2800" spc="-2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64646"/>
                </a:solidFill>
                <a:latin typeface="Times New Roman"/>
                <a:cs typeface="Times New Roman"/>
              </a:rPr>
              <a:t>assets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NWC focuses</a:t>
            </a:r>
            <a:r>
              <a:rPr sz="3200" spc="-3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on</a:t>
            </a:r>
            <a:endParaRPr sz="32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spcBef>
                <a:spcPts val="680"/>
              </a:spcBef>
              <a:buFont typeface="Arial"/>
              <a:buChar char="–"/>
              <a:tabLst>
                <a:tab pos="756920" algn="l"/>
              </a:tabLst>
            </a:pPr>
            <a:r>
              <a:rPr sz="2800" dirty="0">
                <a:solidFill>
                  <a:srgbClr val="464646"/>
                </a:solidFill>
                <a:latin typeface="Times New Roman"/>
                <a:cs typeface="Times New Roman"/>
              </a:rPr>
              <a:t>Liquidity position of the</a:t>
            </a:r>
            <a:r>
              <a:rPr sz="2800" spc="-7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64646"/>
                </a:solidFill>
                <a:latin typeface="Times New Roman"/>
                <a:cs typeface="Times New Roman"/>
              </a:rPr>
              <a:t>firm</a:t>
            </a:r>
            <a:endParaRPr sz="28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spcBef>
                <a:spcPts val="670"/>
              </a:spcBef>
              <a:buFont typeface="Arial"/>
              <a:buChar char="–"/>
              <a:tabLst>
                <a:tab pos="756920" algn="l"/>
              </a:tabLst>
            </a:pPr>
            <a:r>
              <a:rPr sz="2800" dirty="0">
                <a:solidFill>
                  <a:srgbClr val="464646"/>
                </a:solidFill>
                <a:latin typeface="Times New Roman"/>
                <a:cs typeface="Times New Roman"/>
              </a:rPr>
              <a:t>Judicious </a:t>
            </a:r>
            <a:r>
              <a:rPr sz="2800" spc="-10" dirty="0">
                <a:solidFill>
                  <a:srgbClr val="464646"/>
                </a:solidFill>
                <a:latin typeface="Times New Roman"/>
                <a:cs typeface="Times New Roman"/>
              </a:rPr>
              <a:t>mix </a:t>
            </a:r>
            <a:r>
              <a:rPr sz="2800" dirty="0">
                <a:solidFill>
                  <a:srgbClr val="464646"/>
                </a:solidFill>
                <a:latin typeface="Times New Roman"/>
                <a:cs typeface="Times New Roman"/>
              </a:rPr>
              <a:t>of short-term </a:t>
            </a:r>
            <a:r>
              <a:rPr sz="2800" spc="-5" dirty="0">
                <a:solidFill>
                  <a:srgbClr val="464646"/>
                </a:solidFill>
                <a:latin typeface="Times New Roman"/>
                <a:cs typeface="Times New Roman"/>
              </a:rPr>
              <a:t>and </a:t>
            </a:r>
            <a:r>
              <a:rPr sz="2800" dirty="0">
                <a:solidFill>
                  <a:srgbClr val="464646"/>
                </a:solidFill>
                <a:latin typeface="Times New Roman"/>
                <a:cs typeface="Times New Roman"/>
              </a:rPr>
              <a:t>long-tern</a:t>
            </a:r>
            <a:r>
              <a:rPr sz="2800" spc="-6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64646"/>
                </a:solidFill>
                <a:latin typeface="Times New Roman"/>
                <a:cs typeface="Times New Roman"/>
              </a:rPr>
              <a:t>financing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286490" y="6405168"/>
            <a:ext cx="21844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Lucida Sans Unicode"/>
                <a:cs typeface="Lucida Sans Unicode"/>
              </a:rPr>
              <a:t>11</a:t>
            </a:r>
            <a:endParaRPr sz="12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9112" y="127"/>
            <a:ext cx="430974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-5" dirty="0">
                <a:solidFill>
                  <a:srgbClr val="464646"/>
                </a:solidFill>
                <a:latin typeface="Times New Roman"/>
                <a:cs typeface="Times New Roman"/>
              </a:rPr>
              <a:t>Operating</a:t>
            </a:r>
            <a:r>
              <a:rPr sz="4800" b="1" spc="-3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4800" b="1" spc="-5" dirty="0">
                <a:solidFill>
                  <a:srgbClr val="464646"/>
                </a:solidFill>
                <a:latin typeface="Times New Roman"/>
                <a:cs typeface="Times New Roman"/>
              </a:rPr>
              <a:t>Cycle</a:t>
            </a:r>
            <a:endParaRPr sz="4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59611" y="1280541"/>
            <a:ext cx="10360660" cy="33559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715" algn="just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464646"/>
                </a:solidFill>
                <a:latin typeface="Times New Roman"/>
                <a:cs typeface="Times New Roman"/>
              </a:rPr>
              <a:t>Operating cycle is the </a:t>
            </a:r>
            <a:r>
              <a:rPr sz="2800" spc="-10" dirty="0">
                <a:solidFill>
                  <a:srgbClr val="464646"/>
                </a:solidFill>
                <a:latin typeface="Times New Roman"/>
                <a:cs typeface="Times New Roman"/>
              </a:rPr>
              <a:t>time </a:t>
            </a:r>
            <a:r>
              <a:rPr sz="2800" spc="-5" dirty="0">
                <a:solidFill>
                  <a:srgbClr val="464646"/>
                </a:solidFill>
                <a:latin typeface="Times New Roman"/>
                <a:cs typeface="Times New Roman"/>
              </a:rPr>
              <a:t>duration required to convert sales, after </a:t>
            </a:r>
            <a:r>
              <a:rPr sz="2800" dirty="0">
                <a:solidFill>
                  <a:srgbClr val="464646"/>
                </a:solidFill>
                <a:latin typeface="Times New Roman"/>
                <a:cs typeface="Times New Roman"/>
              </a:rPr>
              <a:t>the  </a:t>
            </a:r>
            <a:r>
              <a:rPr sz="2800" spc="-5" dirty="0">
                <a:solidFill>
                  <a:srgbClr val="464646"/>
                </a:solidFill>
                <a:latin typeface="Times New Roman"/>
                <a:cs typeface="Times New Roman"/>
              </a:rPr>
              <a:t>conversion </a:t>
            </a:r>
            <a:r>
              <a:rPr sz="2800" dirty="0">
                <a:solidFill>
                  <a:srgbClr val="464646"/>
                </a:solidFill>
                <a:latin typeface="Times New Roman"/>
                <a:cs typeface="Times New Roman"/>
              </a:rPr>
              <a:t>of </a:t>
            </a:r>
            <a:r>
              <a:rPr sz="2800" spc="-5" dirty="0">
                <a:solidFill>
                  <a:srgbClr val="464646"/>
                </a:solidFill>
                <a:latin typeface="Times New Roman"/>
                <a:cs typeface="Times New Roman"/>
              </a:rPr>
              <a:t>resources into inventories, into cash. The operating </a:t>
            </a:r>
            <a:r>
              <a:rPr sz="2800" spc="-10" dirty="0">
                <a:solidFill>
                  <a:srgbClr val="464646"/>
                </a:solidFill>
                <a:latin typeface="Times New Roman"/>
                <a:cs typeface="Times New Roman"/>
              </a:rPr>
              <a:t>cycle  </a:t>
            </a:r>
            <a:r>
              <a:rPr sz="2800" spc="-5" dirty="0">
                <a:solidFill>
                  <a:srgbClr val="464646"/>
                </a:solidFill>
                <a:latin typeface="Times New Roman"/>
                <a:cs typeface="Times New Roman"/>
              </a:rPr>
              <a:t>of a manufacturing company </a:t>
            </a:r>
            <a:r>
              <a:rPr sz="2800" dirty="0">
                <a:solidFill>
                  <a:srgbClr val="464646"/>
                </a:solidFill>
                <a:latin typeface="Times New Roman"/>
                <a:cs typeface="Times New Roman"/>
              </a:rPr>
              <a:t>involves three</a:t>
            </a:r>
            <a:r>
              <a:rPr sz="2800" spc="-2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64646"/>
                </a:solidFill>
                <a:latin typeface="Times New Roman"/>
                <a:cs typeface="Times New Roman"/>
              </a:rPr>
              <a:t>phases:</a:t>
            </a:r>
            <a:endParaRPr sz="2800">
              <a:latin typeface="Times New Roman"/>
              <a:cs typeface="Times New Roman"/>
            </a:endParaRPr>
          </a:p>
          <a:p>
            <a:pPr marL="756285" indent="-287020">
              <a:lnSpc>
                <a:spcPct val="100000"/>
              </a:lnSpc>
              <a:spcBef>
                <a:spcPts val="595"/>
              </a:spcBef>
              <a:buFont typeface="Arial"/>
              <a:buChar char="–"/>
              <a:tabLst>
                <a:tab pos="756920" algn="l"/>
              </a:tabLst>
            </a:pPr>
            <a:r>
              <a:rPr sz="2400" b="1" i="1" dirty="0">
                <a:solidFill>
                  <a:srgbClr val="7ACF27"/>
                </a:solidFill>
                <a:latin typeface="Times New Roman"/>
                <a:cs typeface="Times New Roman"/>
              </a:rPr>
              <a:t>Acquisition of </a:t>
            </a:r>
            <a:r>
              <a:rPr sz="2400" b="1" i="1" spc="-5" dirty="0">
                <a:solidFill>
                  <a:srgbClr val="7ACF27"/>
                </a:solidFill>
                <a:latin typeface="Times New Roman"/>
                <a:cs typeface="Times New Roman"/>
              </a:rPr>
              <a:t>resources </a:t>
            </a:r>
            <a:r>
              <a:rPr sz="2400" dirty="0">
                <a:solidFill>
                  <a:srgbClr val="464646"/>
                </a:solidFill>
                <a:latin typeface="Times New Roman"/>
                <a:cs typeface="Times New Roman"/>
              </a:rPr>
              <a:t>such as </a:t>
            </a:r>
            <a:r>
              <a:rPr sz="2400" spc="-5" dirty="0">
                <a:solidFill>
                  <a:srgbClr val="464646"/>
                </a:solidFill>
                <a:latin typeface="Times New Roman"/>
                <a:cs typeface="Times New Roman"/>
              </a:rPr>
              <a:t>raw material, </a:t>
            </a:r>
            <a:r>
              <a:rPr sz="2400" spc="-15" dirty="0">
                <a:solidFill>
                  <a:srgbClr val="464646"/>
                </a:solidFill>
                <a:latin typeface="Times New Roman"/>
                <a:cs typeface="Times New Roman"/>
              </a:rPr>
              <a:t>labour, </a:t>
            </a:r>
            <a:r>
              <a:rPr sz="2400" dirty="0">
                <a:solidFill>
                  <a:srgbClr val="464646"/>
                </a:solidFill>
                <a:latin typeface="Times New Roman"/>
                <a:cs typeface="Times New Roman"/>
              </a:rPr>
              <a:t>power and fuel</a:t>
            </a:r>
            <a:r>
              <a:rPr sz="2400" spc="-3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64646"/>
                </a:solidFill>
                <a:latin typeface="Times New Roman"/>
                <a:cs typeface="Times New Roman"/>
              </a:rPr>
              <a:t>etc.</a:t>
            </a:r>
            <a:endParaRPr sz="2400">
              <a:latin typeface="Times New Roman"/>
              <a:cs typeface="Times New Roman"/>
            </a:endParaRPr>
          </a:p>
          <a:p>
            <a:pPr marL="756285" marR="5080" indent="-287020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sz="2400" b="1" i="1" dirty="0">
                <a:solidFill>
                  <a:srgbClr val="7ACF27"/>
                </a:solidFill>
                <a:latin typeface="Times New Roman"/>
                <a:cs typeface="Times New Roman"/>
              </a:rPr>
              <a:t>Manufacture of </a:t>
            </a:r>
            <a:r>
              <a:rPr sz="2400" b="1" i="1" spc="-5" dirty="0">
                <a:solidFill>
                  <a:srgbClr val="7ACF27"/>
                </a:solidFill>
                <a:latin typeface="Times New Roman"/>
                <a:cs typeface="Times New Roman"/>
              </a:rPr>
              <a:t>the product </a:t>
            </a:r>
            <a:r>
              <a:rPr sz="2400" dirty="0">
                <a:solidFill>
                  <a:srgbClr val="464646"/>
                </a:solidFill>
                <a:latin typeface="Times New Roman"/>
                <a:cs typeface="Times New Roman"/>
              </a:rPr>
              <a:t>which </a:t>
            </a:r>
            <a:r>
              <a:rPr sz="2400" spc="-5" dirty="0">
                <a:solidFill>
                  <a:srgbClr val="464646"/>
                </a:solidFill>
                <a:latin typeface="Times New Roman"/>
                <a:cs typeface="Times New Roman"/>
              </a:rPr>
              <a:t>includes conversion </a:t>
            </a:r>
            <a:r>
              <a:rPr sz="2400" dirty="0">
                <a:solidFill>
                  <a:srgbClr val="464646"/>
                </a:solidFill>
                <a:latin typeface="Times New Roman"/>
                <a:cs typeface="Times New Roman"/>
              </a:rPr>
              <a:t>of </a:t>
            </a:r>
            <a:r>
              <a:rPr sz="2400" spc="-5" dirty="0">
                <a:solidFill>
                  <a:srgbClr val="464646"/>
                </a:solidFill>
                <a:latin typeface="Times New Roman"/>
                <a:cs typeface="Times New Roman"/>
              </a:rPr>
              <a:t>raw material into  </a:t>
            </a:r>
            <a:r>
              <a:rPr sz="2400" dirty="0">
                <a:solidFill>
                  <a:srgbClr val="464646"/>
                </a:solidFill>
                <a:latin typeface="Times New Roman"/>
                <a:cs typeface="Times New Roman"/>
              </a:rPr>
              <a:t>work-in-progress into finished</a:t>
            </a:r>
            <a:r>
              <a:rPr sz="2400" spc="-5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464646"/>
                </a:solidFill>
                <a:latin typeface="Times New Roman"/>
                <a:cs typeface="Times New Roman"/>
              </a:rPr>
              <a:t>goods.</a:t>
            </a:r>
            <a:endParaRPr sz="2400">
              <a:latin typeface="Times New Roman"/>
              <a:cs typeface="Times New Roman"/>
            </a:endParaRPr>
          </a:p>
          <a:p>
            <a:pPr marL="756285" indent="-287020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sz="2400" b="1" i="1" dirty="0">
                <a:solidFill>
                  <a:srgbClr val="7ACF27"/>
                </a:solidFill>
                <a:latin typeface="Times New Roman"/>
                <a:cs typeface="Times New Roman"/>
              </a:rPr>
              <a:t>Sale</a:t>
            </a:r>
            <a:r>
              <a:rPr sz="2400" b="1" i="1" spc="310" dirty="0">
                <a:solidFill>
                  <a:srgbClr val="7ACF27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7ACF27"/>
                </a:solidFill>
                <a:latin typeface="Times New Roman"/>
                <a:cs typeface="Times New Roman"/>
              </a:rPr>
              <a:t>of</a:t>
            </a:r>
            <a:r>
              <a:rPr sz="2400" b="1" i="1" spc="305" dirty="0">
                <a:solidFill>
                  <a:srgbClr val="7ACF27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7ACF27"/>
                </a:solidFill>
                <a:latin typeface="Times New Roman"/>
                <a:cs typeface="Times New Roman"/>
              </a:rPr>
              <a:t>the</a:t>
            </a:r>
            <a:r>
              <a:rPr sz="2400" b="1" i="1" spc="305" dirty="0">
                <a:solidFill>
                  <a:srgbClr val="7ACF27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7ACF27"/>
                </a:solidFill>
                <a:latin typeface="Times New Roman"/>
                <a:cs typeface="Times New Roman"/>
              </a:rPr>
              <a:t>product</a:t>
            </a:r>
            <a:r>
              <a:rPr sz="2400" b="1" i="1" spc="305" dirty="0">
                <a:solidFill>
                  <a:srgbClr val="7ACF27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464646"/>
                </a:solidFill>
                <a:latin typeface="Times New Roman"/>
                <a:cs typeface="Times New Roman"/>
              </a:rPr>
              <a:t>either</a:t>
            </a:r>
            <a:r>
              <a:rPr sz="2400" spc="32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464646"/>
                </a:solidFill>
                <a:latin typeface="Times New Roman"/>
                <a:cs typeface="Times New Roman"/>
              </a:rPr>
              <a:t>for</a:t>
            </a:r>
            <a:r>
              <a:rPr sz="2400" spc="31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64646"/>
                </a:solidFill>
                <a:latin typeface="Times New Roman"/>
                <a:cs typeface="Times New Roman"/>
              </a:rPr>
              <a:t>cash</a:t>
            </a:r>
            <a:r>
              <a:rPr sz="2400" spc="29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464646"/>
                </a:solidFill>
                <a:latin typeface="Times New Roman"/>
                <a:cs typeface="Times New Roman"/>
              </a:rPr>
              <a:t>or</a:t>
            </a:r>
            <a:r>
              <a:rPr sz="2400" spc="32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464646"/>
                </a:solidFill>
                <a:latin typeface="Times New Roman"/>
                <a:cs typeface="Times New Roman"/>
              </a:rPr>
              <a:t>on</a:t>
            </a:r>
            <a:r>
              <a:rPr sz="2400" spc="30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464646"/>
                </a:solidFill>
                <a:latin typeface="Times New Roman"/>
                <a:cs typeface="Times New Roman"/>
              </a:rPr>
              <a:t>credit.</a:t>
            </a:r>
            <a:r>
              <a:rPr sz="2400" spc="30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464646"/>
                </a:solidFill>
                <a:latin typeface="Times New Roman"/>
                <a:cs typeface="Times New Roman"/>
              </a:rPr>
              <a:t>Credit</a:t>
            </a:r>
            <a:r>
              <a:rPr sz="2400" spc="31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464646"/>
                </a:solidFill>
                <a:latin typeface="Times New Roman"/>
                <a:cs typeface="Times New Roman"/>
              </a:rPr>
              <a:t>sales</a:t>
            </a:r>
            <a:r>
              <a:rPr sz="2400" spc="31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464646"/>
                </a:solidFill>
                <a:latin typeface="Times New Roman"/>
                <a:cs typeface="Times New Roman"/>
              </a:rPr>
              <a:t>create</a:t>
            </a:r>
            <a:r>
              <a:rPr sz="2400" spc="31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464646"/>
                </a:solidFill>
                <a:latin typeface="Times New Roman"/>
                <a:cs typeface="Times New Roman"/>
              </a:rPr>
              <a:t>account</a:t>
            </a:r>
            <a:endParaRPr sz="2400">
              <a:latin typeface="Times New Roman"/>
              <a:cs typeface="Times New Roman"/>
            </a:endParaRPr>
          </a:p>
          <a:p>
            <a:pPr marL="756285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solidFill>
                  <a:srgbClr val="464646"/>
                </a:solidFill>
                <a:latin typeface="Times New Roman"/>
                <a:cs typeface="Times New Roman"/>
              </a:rPr>
              <a:t>receivable for</a:t>
            </a:r>
            <a:r>
              <a:rPr sz="2400" spc="-4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64646"/>
                </a:solidFill>
                <a:latin typeface="Times New Roman"/>
                <a:cs typeface="Times New Roman"/>
              </a:rPr>
              <a:t>collection.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286490" y="6405168"/>
            <a:ext cx="21844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Lucida Sans Unicode"/>
                <a:cs typeface="Lucida Sans Unicode"/>
              </a:rPr>
              <a:t>12</a:t>
            </a:r>
            <a:endParaRPr sz="12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0298" y="84531"/>
            <a:ext cx="21977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solidFill>
                  <a:srgbClr val="464646"/>
                </a:solidFill>
                <a:latin typeface="Times New Roman"/>
                <a:cs typeface="Times New Roman"/>
              </a:rPr>
              <a:t>Definition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76122" y="1333245"/>
            <a:ext cx="10816590" cy="31483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According to</a:t>
            </a:r>
            <a:r>
              <a:rPr sz="3200" spc="-4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Genstenberg;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6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“Circulating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capital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means current assets of a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company that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are  changed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in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the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ordinary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course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of business from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one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form to  </a:t>
            </a:r>
            <a:r>
              <a:rPr sz="3200" spc="-15" dirty="0">
                <a:solidFill>
                  <a:srgbClr val="464646"/>
                </a:solidFill>
                <a:latin typeface="Times New Roman"/>
                <a:cs typeface="Times New Roman"/>
              </a:rPr>
              <a:t>another,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as fore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example, from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cash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to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inventories,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inventories to 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receivables , receivables into</a:t>
            </a:r>
            <a:r>
              <a:rPr sz="3200" spc="-5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cash”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705445"/>
            <a:ext cx="12192000" cy="6153150"/>
            <a:chOff x="0" y="705445"/>
            <a:chExt cx="12192000" cy="6153150"/>
          </a:xfrm>
        </p:grpSpPr>
        <p:sp>
          <p:nvSpPr>
            <p:cNvPr id="3" name="object 3"/>
            <p:cNvSpPr/>
            <p:nvPr/>
          </p:nvSpPr>
          <p:spPr>
            <a:xfrm>
              <a:off x="6150102" y="1881378"/>
              <a:ext cx="1807845" cy="1900555"/>
            </a:xfrm>
            <a:custGeom>
              <a:avLst/>
              <a:gdLst/>
              <a:ahLst/>
              <a:cxnLst/>
              <a:rect l="l" t="t" r="r" b="b"/>
              <a:pathLst>
                <a:path w="1807845" h="1900554">
                  <a:moveTo>
                    <a:pt x="0" y="0"/>
                  </a:moveTo>
                  <a:lnTo>
                    <a:pt x="0" y="1900428"/>
                  </a:lnTo>
                  <a:lnTo>
                    <a:pt x="1807464" y="1313180"/>
                  </a:lnTo>
                  <a:lnTo>
                    <a:pt x="1791626" y="1266500"/>
                  </a:lnTo>
                  <a:lnTo>
                    <a:pt x="1774666" y="1220442"/>
                  </a:lnTo>
                  <a:lnTo>
                    <a:pt x="1756603" y="1175017"/>
                  </a:lnTo>
                  <a:lnTo>
                    <a:pt x="1737455" y="1130239"/>
                  </a:lnTo>
                  <a:lnTo>
                    <a:pt x="1717239" y="1086122"/>
                  </a:lnTo>
                  <a:lnTo>
                    <a:pt x="1695975" y="1042678"/>
                  </a:lnTo>
                  <a:lnTo>
                    <a:pt x="1673680" y="999921"/>
                  </a:lnTo>
                  <a:lnTo>
                    <a:pt x="1650374" y="957864"/>
                  </a:lnTo>
                  <a:lnTo>
                    <a:pt x="1626073" y="916521"/>
                  </a:lnTo>
                  <a:lnTo>
                    <a:pt x="1600797" y="875905"/>
                  </a:lnTo>
                  <a:lnTo>
                    <a:pt x="1574564" y="836029"/>
                  </a:lnTo>
                  <a:lnTo>
                    <a:pt x="1547391" y="796907"/>
                  </a:lnTo>
                  <a:lnTo>
                    <a:pt x="1519299" y="758551"/>
                  </a:lnTo>
                  <a:lnTo>
                    <a:pt x="1490304" y="720976"/>
                  </a:lnTo>
                  <a:lnTo>
                    <a:pt x="1460425" y="684193"/>
                  </a:lnTo>
                  <a:lnTo>
                    <a:pt x="1429680" y="648218"/>
                  </a:lnTo>
                  <a:lnTo>
                    <a:pt x="1398088" y="613062"/>
                  </a:lnTo>
                  <a:lnTo>
                    <a:pt x="1365667" y="578740"/>
                  </a:lnTo>
                  <a:lnTo>
                    <a:pt x="1332435" y="545264"/>
                  </a:lnTo>
                  <a:lnTo>
                    <a:pt x="1298411" y="512649"/>
                  </a:lnTo>
                  <a:lnTo>
                    <a:pt x="1263613" y="480906"/>
                  </a:lnTo>
                  <a:lnTo>
                    <a:pt x="1228058" y="450050"/>
                  </a:lnTo>
                  <a:lnTo>
                    <a:pt x="1191767" y="420094"/>
                  </a:lnTo>
                  <a:lnTo>
                    <a:pt x="1154756" y="391051"/>
                  </a:lnTo>
                  <a:lnTo>
                    <a:pt x="1117044" y="362934"/>
                  </a:lnTo>
                  <a:lnTo>
                    <a:pt x="1078649" y="335757"/>
                  </a:lnTo>
                  <a:lnTo>
                    <a:pt x="1039591" y="309533"/>
                  </a:lnTo>
                  <a:lnTo>
                    <a:pt x="999886" y="284275"/>
                  </a:lnTo>
                  <a:lnTo>
                    <a:pt x="959554" y="259997"/>
                  </a:lnTo>
                  <a:lnTo>
                    <a:pt x="918612" y="236711"/>
                  </a:lnTo>
                  <a:lnTo>
                    <a:pt x="877079" y="214432"/>
                  </a:lnTo>
                  <a:lnTo>
                    <a:pt x="834973" y="193173"/>
                  </a:lnTo>
                  <a:lnTo>
                    <a:pt x="792313" y="172946"/>
                  </a:lnTo>
                  <a:lnTo>
                    <a:pt x="749117" y="153765"/>
                  </a:lnTo>
                  <a:lnTo>
                    <a:pt x="705403" y="135644"/>
                  </a:lnTo>
                  <a:lnTo>
                    <a:pt x="661190" y="118595"/>
                  </a:lnTo>
                  <a:lnTo>
                    <a:pt x="616495" y="102633"/>
                  </a:lnTo>
                  <a:lnTo>
                    <a:pt x="571337" y="87770"/>
                  </a:lnTo>
                  <a:lnTo>
                    <a:pt x="525735" y="74019"/>
                  </a:lnTo>
                  <a:lnTo>
                    <a:pt x="479706" y="61394"/>
                  </a:lnTo>
                  <a:lnTo>
                    <a:pt x="433269" y="49909"/>
                  </a:lnTo>
                  <a:lnTo>
                    <a:pt x="386443" y="39576"/>
                  </a:lnTo>
                  <a:lnTo>
                    <a:pt x="339245" y="30409"/>
                  </a:lnTo>
                  <a:lnTo>
                    <a:pt x="291694" y="22421"/>
                  </a:lnTo>
                  <a:lnTo>
                    <a:pt x="243809" y="15625"/>
                  </a:lnTo>
                  <a:lnTo>
                    <a:pt x="195607" y="10035"/>
                  </a:lnTo>
                  <a:lnTo>
                    <a:pt x="147106" y="5665"/>
                  </a:lnTo>
                  <a:lnTo>
                    <a:pt x="98326" y="2526"/>
                  </a:lnTo>
                  <a:lnTo>
                    <a:pt x="49284" y="6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4881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150102" y="1881378"/>
              <a:ext cx="1807845" cy="1900555"/>
            </a:xfrm>
            <a:custGeom>
              <a:avLst/>
              <a:gdLst/>
              <a:ahLst/>
              <a:cxnLst/>
              <a:rect l="l" t="t" r="r" b="b"/>
              <a:pathLst>
                <a:path w="1807845" h="1900554">
                  <a:moveTo>
                    <a:pt x="0" y="0"/>
                  </a:moveTo>
                  <a:lnTo>
                    <a:pt x="49284" y="633"/>
                  </a:lnTo>
                  <a:lnTo>
                    <a:pt x="98326" y="2526"/>
                  </a:lnTo>
                  <a:lnTo>
                    <a:pt x="147106" y="5665"/>
                  </a:lnTo>
                  <a:lnTo>
                    <a:pt x="195607" y="10035"/>
                  </a:lnTo>
                  <a:lnTo>
                    <a:pt x="243809" y="15625"/>
                  </a:lnTo>
                  <a:lnTo>
                    <a:pt x="291694" y="22421"/>
                  </a:lnTo>
                  <a:lnTo>
                    <a:pt x="339245" y="30409"/>
                  </a:lnTo>
                  <a:lnTo>
                    <a:pt x="386443" y="39576"/>
                  </a:lnTo>
                  <a:lnTo>
                    <a:pt x="433269" y="49909"/>
                  </a:lnTo>
                  <a:lnTo>
                    <a:pt x="479706" y="61394"/>
                  </a:lnTo>
                  <a:lnTo>
                    <a:pt x="525735" y="74019"/>
                  </a:lnTo>
                  <a:lnTo>
                    <a:pt x="571337" y="87770"/>
                  </a:lnTo>
                  <a:lnTo>
                    <a:pt x="616495" y="102633"/>
                  </a:lnTo>
                  <a:lnTo>
                    <a:pt x="661190" y="118595"/>
                  </a:lnTo>
                  <a:lnTo>
                    <a:pt x="705403" y="135644"/>
                  </a:lnTo>
                  <a:lnTo>
                    <a:pt x="749117" y="153765"/>
                  </a:lnTo>
                  <a:lnTo>
                    <a:pt x="792313" y="172946"/>
                  </a:lnTo>
                  <a:lnTo>
                    <a:pt x="834973" y="193173"/>
                  </a:lnTo>
                  <a:lnTo>
                    <a:pt x="877079" y="214432"/>
                  </a:lnTo>
                  <a:lnTo>
                    <a:pt x="918612" y="236711"/>
                  </a:lnTo>
                  <a:lnTo>
                    <a:pt x="959554" y="259997"/>
                  </a:lnTo>
                  <a:lnTo>
                    <a:pt x="999886" y="284275"/>
                  </a:lnTo>
                  <a:lnTo>
                    <a:pt x="1039591" y="309533"/>
                  </a:lnTo>
                  <a:lnTo>
                    <a:pt x="1078649" y="335757"/>
                  </a:lnTo>
                  <a:lnTo>
                    <a:pt x="1117044" y="362934"/>
                  </a:lnTo>
                  <a:lnTo>
                    <a:pt x="1154756" y="391051"/>
                  </a:lnTo>
                  <a:lnTo>
                    <a:pt x="1191767" y="420094"/>
                  </a:lnTo>
                  <a:lnTo>
                    <a:pt x="1228058" y="450050"/>
                  </a:lnTo>
                  <a:lnTo>
                    <a:pt x="1263613" y="480906"/>
                  </a:lnTo>
                  <a:lnTo>
                    <a:pt x="1298411" y="512649"/>
                  </a:lnTo>
                  <a:lnTo>
                    <a:pt x="1332435" y="545264"/>
                  </a:lnTo>
                  <a:lnTo>
                    <a:pt x="1365667" y="578740"/>
                  </a:lnTo>
                  <a:lnTo>
                    <a:pt x="1398088" y="613062"/>
                  </a:lnTo>
                  <a:lnTo>
                    <a:pt x="1429680" y="648218"/>
                  </a:lnTo>
                  <a:lnTo>
                    <a:pt x="1460425" y="684193"/>
                  </a:lnTo>
                  <a:lnTo>
                    <a:pt x="1490304" y="720976"/>
                  </a:lnTo>
                  <a:lnTo>
                    <a:pt x="1519299" y="758551"/>
                  </a:lnTo>
                  <a:lnTo>
                    <a:pt x="1547391" y="796907"/>
                  </a:lnTo>
                  <a:lnTo>
                    <a:pt x="1574564" y="836029"/>
                  </a:lnTo>
                  <a:lnTo>
                    <a:pt x="1600797" y="875905"/>
                  </a:lnTo>
                  <a:lnTo>
                    <a:pt x="1626073" y="916521"/>
                  </a:lnTo>
                  <a:lnTo>
                    <a:pt x="1650374" y="957864"/>
                  </a:lnTo>
                  <a:lnTo>
                    <a:pt x="1673680" y="999921"/>
                  </a:lnTo>
                  <a:lnTo>
                    <a:pt x="1695975" y="1042678"/>
                  </a:lnTo>
                  <a:lnTo>
                    <a:pt x="1717239" y="1086122"/>
                  </a:lnTo>
                  <a:lnTo>
                    <a:pt x="1737455" y="1130239"/>
                  </a:lnTo>
                  <a:lnTo>
                    <a:pt x="1756603" y="1175017"/>
                  </a:lnTo>
                  <a:lnTo>
                    <a:pt x="1774666" y="1220442"/>
                  </a:lnTo>
                  <a:lnTo>
                    <a:pt x="1791626" y="1266500"/>
                  </a:lnTo>
                  <a:lnTo>
                    <a:pt x="1807464" y="1313180"/>
                  </a:lnTo>
                  <a:lnTo>
                    <a:pt x="0" y="1900428"/>
                  </a:lnTo>
                  <a:lnTo>
                    <a:pt x="0" y="0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60298" y="163779"/>
            <a:ext cx="3629025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40" dirty="0">
                <a:solidFill>
                  <a:srgbClr val="464646"/>
                </a:solidFill>
                <a:latin typeface="Times New Roman"/>
                <a:cs typeface="Times New Roman"/>
              </a:rPr>
              <a:t>Working </a:t>
            </a:r>
            <a:r>
              <a:rPr sz="3000" spc="-5" dirty="0">
                <a:solidFill>
                  <a:srgbClr val="464646"/>
                </a:solidFill>
                <a:latin typeface="Times New Roman"/>
                <a:cs typeface="Times New Roman"/>
              </a:rPr>
              <a:t>Capital</a:t>
            </a:r>
            <a:r>
              <a:rPr sz="3000" spc="4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464646"/>
                </a:solidFill>
                <a:latin typeface="Times New Roman"/>
                <a:cs typeface="Times New Roman"/>
              </a:rPr>
              <a:t>Cycle.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05143" y="2735961"/>
            <a:ext cx="47815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cash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6169850" y="3282632"/>
            <a:ext cx="1927860" cy="2152015"/>
            <a:chOff x="6169850" y="3282632"/>
            <a:chExt cx="1927860" cy="2152015"/>
          </a:xfrm>
        </p:grpSpPr>
        <p:sp>
          <p:nvSpPr>
            <p:cNvPr id="8" name="object 8"/>
            <p:cNvSpPr/>
            <p:nvPr/>
          </p:nvSpPr>
          <p:spPr>
            <a:xfrm>
              <a:off x="6182868" y="3295650"/>
              <a:ext cx="1901825" cy="2125980"/>
            </a:xfrm>
            <a:custGeom>
              <a:avLst/>
              <a:gdLst/>
              <a:ahLst/>
              <a:cxnLst/>
              <a:rect l="l" t="t" r="r" b="b"/>
              <a:pathLst>
                <a:path w="1901825" h="2125979">
                  <a:moveTo>
                    <a:pt x="1808099" y="0"/>
                  </a:moveTo>
                  <a:lnTo>
                    <a:pt x="0" y="587501"/>
                  </a:lnTo>
                  <a:lnTo>
                    <a:pt x="1117473" y="2125599"/>
                  </a:lnTo>
                  <a:lnTo>
                    <a:pt x="1156988" y="2096106"/>
                  </a:lnTo>
                  <a:lnTo>
                    <a:pt x="1195567" y="2065737"/>
                  </a:lnTo>
                  <a:lnTo>
                    <a:pt x="1233201" y="2034514"/>
                  </a:lnTo>
                  <a:lnTo>
                    <a:pt x="1269884" y="2002457"/>
                  </a:lnTo>
                  <a:lnTo>
                    <a:pt x="1305609" y="1969590"/>
                  </a:lnTo>
                  <a:lnTo>
                    <a:pt x="1340369" y="1935932"/>
                  </a:lnTo>
                  <a:lnTo>
                    <a:pt x="1374157" y="1901506"/>
                  </a:lnTo>
                  <a:lnTo>
                    <a:pt x="1406965" y="1866333"/>
                  </a:lnTo>
                  <a:lnTo>
                    <a:pt x="1438787" y="1830435"/>
                  </a:lnTo>
                  <a:lnTo>
                    <a:pt x="1469616" y="1793833"/>
                  </a:lnTo>
                  <a:lnTo>
                    <a:pt x="1499445" y="1756549"/>
                  </a:lnTo>
                  <a:lnTo>
                    <a:pt x="1528266" y="1718604"/>
                  </a:lnTo>
                  <a:lnTo>
                    <a:pt x="1556074" y="1680020"/>
                  </a:lnTo>
                  <a:lnTo>
                    <a:pt x="1582860" y="1640818"/>
                  </a:lnTo>
                  <a:lnTo>
                    <a:pt x="1608618" y="1601021"/>
                  </a:lnTo>
                  <a:lnTo>
                    <a:pt x="1633342" y="1560649"/>
                  </a:lnTo>
                  <a:lnTo>
                    <a:pt x="1657022" y="1519724"/>
                  </a:lnTo>
                  <a:lnTo>
                    <a:pt x="1679654" y="1478268"/>
                  </a:lnTo>
                  <a:lnTo>
                    <a:pt x="1701230" y="1436301"/>
                  </a:lnTo>
                  <a:lnTo>
                    <a:pt x="1721743" y="1393847"/>
                  </a:lnTo>
                  <a:lnTo>
                    <a:pt x="1741185" y="1350926"/>
                  </a:lnTo>
                  <a:lnTo>
                    <a:pt x="1759551" y="1307559"/>
                  </a:lnTo>
                  <a:lnTo>
                    <a:pt x="1776832" y="1263769"/>
                  </a:lnTo>
                  <a:lnTo>
                    <a:pt x="1793022" y="1219576"/>
                  </a:lnTo>
                  <a:lnTo>
                    <a:pt x="1808114" y="1175003"/>
                  </a:lnTo>
                  <a:lnTo>
                    <a:pt x="1822102" y="1130071"/>
                  </a:lnTo>
                  <a:lnTo>
                    <a:pt x="1834977" y="1084802"/>
                  </a:lnTo>
                  <a:lnTo>
                    <a:pt x="1846733" y="1039216"/>
                  </a:lnTo>
                  <a:lnTo>
                    <a:pt x="1857363" y="993337"/>
                  </a:lnTo>
                  <a:lnTo>
                    <a:pt x="1866860" y="947184"/>
                  </a:lnTo>
                  <a:lnTo>
                    <a:pt x="1875217" y="900780"/>
                  </a:lnTo>
                  <a:lnTo>
                    <a:pt x="1882427" y="854146"/>
                  </a:lnTo>
                  <a:lnTo>
                    <a:pt x="1888483" y="807304"/>
                  </a:lnTo>
                  <a:lnTo>
                    <a:pt x="1893378" y="760275"/>
                  </a:lnTo>
                  <a:lnTo>
                    <a:pt x="1897105" y="713081"/>
                  </a:lnTo>
                  <a:lnTo>
                    <a:pt x="1899657" y="665743"/>
                  </a:lnTo>
                  <a:lnTo>
                    <a:pt x="1901027" y="618283"/>
                  </a:lnTo>
                  <a:lnTo>
                    <a:pt x="1901208" y="570723"/>
                  </a:lnTo>
                  <a:lnTo>
                    <a:pt x="1900194" y="523084"/>
                  </a:lnTo>
                  <a:lnTo>
                    <a:pt x="1897976" y="475387"/>
                  </a:lnTo>
                  <a:lnTo>
                    <a:pt x="1894548" y="427654"/>
                  </a:lnTo>
                  <a:lnTo>
                    <a:pt x="1889904" y="379907"/>
                  </a:lnTo>
                  <a:lnTo>
                    <a:pt x="1884035" y="332167"/>
                  </a:lnTo>
                  <a:lnTo>
                    <a:pt x="1876936" y="284456"/>
                  </a:lnTo>
                  <a:lnTo>
                    <a:pt x="1868598" y="236796"/>
                  </a:lnTo>
                  <a:lnTo>
                    <a:pt x="1859016" y="189207"/>
                  </a:lnTo>
                  <a:lnTo>
                    <a:pt x="1848182" y="141711"/>
                  </a:lnTo>
                  <a:lnTo>
                    <a:pt x="1836089" y="94330"/>
                  </a:lnTo>
                  <a:lnTo>
                    <a:pt x="1822730" y="47086"/>
                  </a:lnTo>
                  <a:lnTo>
                    <a:pt x="1808099" y="0"/>
                  </a:lnTo>
                  <a:close/>
                </a:path>
              </a:pathLst>
            </a:custGeom>
            <a:solidFill>
              <a:srgbClr val="F4881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182868" y="3295650"/>
              <a:ext cx="1901825" cy="2125980"/>
            </a:xfrm>
            <a:custGeom>
              <a:avLst/>
              <a:gdLst/>
              <a:ahLst/>
              <a:cxnLst/>
              <a:rect l="l" t="t" r="r" b="b"/>
              <a:pathLst>
                <a:path w="1901825" h="2125979">
                  <a:moveTo>
                    <a:pt x="1808099" y="0"/>
                  </a:moveTo>
                  <a:lnTo>
                    <a:pt x="1822730" y="47086"/>
                  </a:lnTo>
                  <a:lnTo>
                    <a:pt x="1836089" y="94330"/>
                  </a:lnTo>
                  <a:lnTo>
                    <a:pt x="1848182" y="141711"/>
                  </a:lnTo>
                  <a:lnTo>
                    <a:pt x="1859016" y="189207"/>
                  </a:lnTo>
                  <a:lnTo>
                    <a:pt x="1868598" y="236796"/>
                  </a:lnTo>
                  <a:lnTo>
                    <a:pt x="1876936" y="284456"/>
                  </a:lnTo>
                  <a:lnTo>
                    <a:pt x="1884035" y="332167"/>
                  </a:lnTo>
                  <a:lnTo>
                    <a:pt x="1889904" y="379907"/>
                  </a:lnTo>
                  <a:lnTo>
                    <a:pt x="1894548" y="427654"/>
                  </a:lnTo>
                  <a:lnTo>
                    <a:pt x="1897976" y="475387"/>
                  </a:lnTo>
                  <a:lnTo>
                    <a:pt x="1900194" y="523084"/>
                  </a:lnTo>
                  <a:lnTo>
                    <a:pt x="1901208" y="570723"/>
                  </a:lnTo>
                  <a:lnTo>
                    <a:pt x="1901027" y="618283"/>
                  </a:lnTo>
                  <a:lnTo>
                    <a:pt x="1899657" y="665743"/>
                  </a:lnTo>
                  <a:lnTo>
                    <a:pt x="1897105" y="713081"/>
                  </a:lnTo>
                  <a:lnTo>
                    <a:pt x="1893378" y="760275"/>
                  </a:lnTo>
                  <a:lnTo>
                    <a:pt x="1888483" y="807304"/>
                  </a:lnTo>
                  <a:lnTo>
                    <a:pt x="1882427" y="854146"/>
                  </a:lnTo>
                  <a:lnTo>
                    <a:pt x="1875217" y="900780"/>
                  </a:lnTo>
                  <a:lnTo>
                    <a:pt x="1866860" y="947184"/>
                  </a:lnTo>
                  <a:lnTo>
                    <a:pt x="1857363" y="993337"/>
                  </a:lnTo>
                  <a:lnTo>
                    <a:pt x="1846733" y="1039216"/>
                  </a:lnTo>
                  <a:lnTo>
                    <a:pt x="1834977" y="1084802"/>
                  </a:lnTo>
                  <a:lnTo>
                    <a:pt x="1822102" y="1130071"/>
                  </a:lnTo>
                  <a:lnTo>
                    <a:pt x="1808114" y="1175003"/>
                  </a:lnTo>
                  <a:lnTo>
                    <a:pt x="1793022" y="1219576"/>
                  </a:lnTo>
                  <a:lnTo>
                    <a:pt x="1776832" y="1263769"/>
                  </a:lnTo>
                  <a:lnTo>
                    <a:pt x="1759551" y="1307559"/>
                  </a:lnTo>
                  <a:lnTo>
                    <a:pt x="1741185" y="1350926"/>
                  </a:lnTo>
                  <a:lnTo>
                    <a:pt x="1721743" y="1393847"/>
                  </a:lnTo>
                  <a:lnTo>
                    <a:pt x="1701230" y="1436301"/>
                  </a:lnTo>
                  <a:lnTo>
                    <a:pt x="1679654" y="1478268"/>
                  </a:lnTo>
                  <a:lnTo>
                    <a:pt x="1657022" y="1519724"/>
                  </a:lnTo>
                  <a:lnTo>
                    <a:pt x="1633342" y="1560649"/>
                  </a:lnTo>
                  <a:lnTo>
                    <a:pt x="1608618" y="1601021"/>
                  </a:lnTo>
                  <a:lnTo>
                    <a:pt x="1582860" y="1640818"/>
                  </a:lnTo>
                  <a:lnTo>
                    <a:pt x="1556074" y="1680020"/>
                  </a:lnTo>
                  <a:lnTo>
                    <a:pt x="1528266" y="1718604"/>
                  </a:lnTo>
                  <a:lnTo>
                    <a:pt x="1499445" y="1756549"/>
                  </a:lnTo>
                  <a:lnTo>
                    <a:pt x="1469616" y="1793833"/>
                  </a:lnTo>
                  <a:lnTo>
                    <a:pt x="1438787" y="1830435"/>
                  </a:lnTo>
                  <a:lnTo>
                    <a:pt x="1406965" y="1866333"/>
                  </a:lnTo>
                  <a:lnTo>
                    <a:pt x="1374157" y="1901506"/>
                  </a:lnTo>
                  <a:lnTo>
                    <a:pt x="1340369" y="1935932"/>
                  </a:lnTo>
                  <a:lnTo>
                    <a:pt x="1305609" y="1969590"/>
                  </a:lnTo>
                  <a:lnTo>
                    <a:pt x="1269884" y="2002457"/>
                  </a:lnTo>
                  <a:lnTo>
                    <a:pt x="1233201" y="2034514"/>
                  </a:lnTo>
                  <a:lnTo>
                    <a:pt x="1195567" y="2065737"/>
                  </a:lnTo>
                  <a:lnTo>
                    <a:pt x="1156988" y="2096106"/>
                  </a:lnTo>
                  <a:lnTo>
                    <a:pt x="1117473" y="2125599"/>
                  </a:lnTo>
                  <a:lnTo>
                    <a:pt x="0" y="587501"/>
                  </a:lnTo>
                  <a:lnTo>
                    <a:pt x="1808099" y="0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6819392" y="3849370"/>
            <a:ext cx="953769" cy="594995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12700" marR="5080" indent="229870">
              <a:lnSpc>
                <a:spcPts val="2080"/>
              </a:lnSpc>
              <a:spcBef>
                <a:spcPts val="440"/>
              </a:spcBef>
            </a:pP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Raw  </a:t>
            </a:r>
            <a:r>
              <a:rPr sz="2000" spc="-25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eria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4966398" y="3932618"/>
            <a:ext cx="2261235" cy="1927225"/>
            <a:chOff x="4966398" y="3932618"/>
            <a:chExt cx="2261235" cy="1927225"/>
          </a:xfrm>
        </p:grpSpPr>
        <p:sp>
          <p:nvSpPr>
            <p:cNvPr id="12" name="object 12"/>
            <p:cNvSpPr/>
            <p:nvPr/>
          </p:nvSpPr>
          <p:spPr>
            <a:xfrm>
              <a:off x="4979415" y="3945635"/>
              <a:ext cx="2235200" cy="1901189"/>
            </a:xfrm>
            <a:custGeom>
              <a:avLst/>
              <a:gdLst/>
              <a:ahLst/>
              <a:cxnLst/>
              <a:rect l="l" t="t" r="r" b="b"/>
              <a:pathLst>
                <a:path w="2235200" h="1901189">
                  <a:moveTo>
                    <a:pt x="1117346" y="0"/>
                  </a:moveTo>
                  <a:lnTo>
                    <a:pt x="0" y="1537842"/>
                  </a:lnTo>
                  <a:lnTo>
                    <a:pt x="40253" y="1566328"/>
                  </a:lnTo>
                  <a:lnTo>
                    <a:pt x="81051" y="1593650"/>
                  </a:lnTo>
                  <a:lnTo>
                    <a:pt x="122370" y="1619810"/>
                  </a:lnTo>
                  <a:lnTo>
                    <a:pt x="164186" y="1644807"/>
                  </a:lnTo>
                  <a:lnTo>
                    <a:pt x="206479" y="1668642"/>
                  </a:lnTo>
                  <a:lnTo>
                    <a:pt x="249225" y="1691314"/>
                  </a:lnTo>
                  <a:lnTo>
                    <a:pt x="292401" y="1712823"/>
                  </a:lnTo>
                  <a:lnTo>
                    <a:pt x="335985" y="1733169"/>
                  </a:lnTo>
                  <a:lnTo>
                    <a:pt x="379954" y="1752353"/>
                  </a:lnTo>
                  <a:lnTo>
                    <a:pt x="424285" y="1770374"/>
                  </a:lnTo>
                  <a:lnTo>
                    <a:pt x="468956" y="1787233"/>
                  </a:lnTo>
                  <a:lnTo>
                    <a:pt x="513945" y="1802929"/>
                  </a:lnTo>
                  <a:lnTo>
                    <a:pt x="559227" y="1817462"/>
                  </a:lnTo>
                  <a:lnTo>
                    <a:pt x="604782" y="1830833"/>
                  </a:lnTo>
                  <a:lnTo>
                    <a:pt x="650586" y="1843041"/>
                  </a:lnTo>
                  <a:lnTo>
                    <a:pt x="696616" y="1854086"/>
                  </a:lnTo>
                  <a:lnTo>
                    <a:pt x="742851" y="1863969"/>
                  </a:lnTo>
                  <a:lnTo>
                    <a:pt x="789266" y="1872688"/>
                  </a:lnTo>
                  <a:lnTo>
                    <a:pt x="835840" y="1880246"/>
                  </a:lnTo>
                  <a:lnTo>
                    <a:pt x="882550" y="1886640"/>
                  </a:lnTo>
                  <a:lnTo>
                    <a:pt x="929373" y="1891872"/>
                  </a:lnTo>
                  <a:lnTo>
                    <a:pt x="976287" y="1895942"/>
                  </a:lnTo>
                  <a:lnTo>
                    <a:pt x="1023269" y="1898848"/>
                  </a:lnTo>
                  <a:lnTo>
                    <a:pt x="1070296" y="1900592"/>
                  </a:lnTo>
                  <a:lnTo>
                    <a:pt x="1117346" y="1901174"/>
                  </a:lnTo>
                  <a:lnTo>
                    <a:pt x="1164395" y="1900592"/>
                  </a:lnTo>
                  <a:lnTo>
                    <a:pt x="1211422" y="1898848"/>
                  </a:lnTo>
                  <a:lnTo>
                    <a:pt x="1258404" y="1895942"/>
                  </a:lnTo>
                  <a:lnTo>
                    <a:pt x="1305318" y="1891872"/>
                  </a:lnTo>
                  <a:lnTo>
                    <a:pt x="1352141" y="1886640"/>
                  </a:lnTo>
                  <a:lnTo>
                    <a:pt x="1398851" y="1880246"/>
                  </a:lnTo>
                  <a:lnTo>
                    <a:pt x="1445425" y="1872688"/>
                  </a:lnTo>
                  <a:lnTo>
                    <a:pt x="1491840" y="1863969"/>
                  </a:lnTo>
                  <a:lnTo>
                    <a:pt x="1538075" y="1854086"/>
                  </a:lnTo>
                  <a:lnTo>
                    <a:pt x="1584105" y="1843041"/>
                  </a:lnTo>
                  <a:lnTo>
                    <a:pt x="1629909" y="1830833"/>
                  </a:lnTo>
                  <a:lnTo>
                    <a:pt x="1675464" y="1817462"/>
                  </a:lnTo>
                  <a:lnTo>
                    <a:pt x="1720746" y="1802929"/>
                  </a:lnTo>
                  <a:lnTo>
                    <a:pt x="1765735" y="1787233"/>
                  </a:lnTo>
                  <a:lnTo>
                    <a:pt x="1810406" y="1770374"/>
                  </a:lnTo>
                  <a:lnTo>
                    <a:pt x="1854737" y="1752353"/>
                  </a:lnTo>
                  <a:lnTo>
                    <a:pt x="1898706" y="1733169"/>
                  </a:lnTo>
                  <a:lnTo>
                    <a:pt x="1942290" y="1712823"/>
                  </a:lnTo>
                  <a:lnTo>
                    <a:pt x="1985466" y="1691314"/>
                  </a:lnTo>
                  <a:lnTo>
                    <a:pt x="2028212" y="1668642"/>
                  </a:lnTo>
                  <a:lnTo>
                    <a:pt x="2070505" y="1644807"/>
                  </a:lnTo>
                  <a:lnTo>
                    <a:pt x="2112321" y="1619810"/>
                  </a:lnTo>
                  <a:lnTo>
                    <a:pt x="2153640" y="1593650"/>
                  </a:lnTo>
                  <a:lnTo>
                    <a:pt x="2194438" y="1566328"/>
                  </a:lnTo>
                  <a:lnTo>
                    <a:pt x="2234691" y="1537842"/>
                  </a:lnTo>
                  <a:lnTo>
                    <a:pt x="1117346" y="0"/>
                  </a:lnTo>
                  <a:close/>
                </a:path>
              </a:pathLst>
            </a:custGeom>
            <a:solidFill>
              <a:srgbClr val="F4881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79415" y="3945635"/>
              <a:ext cx="2235200" cy="1901189"/>
            </a:xfrm>
            <a:custGeom>
              <a:avLst/>
              <a:gdLst/>
              <a:ahLst/>
              <a:cxnLst/>
              <a:rect l="l" t="t" r="r" b="b"/>
              <a:pathLst>
                <a:path w="2235200" h="1901189">
                  <a:moveTo>
                    <a:pt x="2234691" y="1537842"/>
                  </a:moveTo>
                  <a:lnTo>
                    <a:pt x="2194438" y="1566328"/>
                  </a:lnTo>
                  <a:lnTo>
                    <a:pt x="2153640" y="1593650"/>
                  </a:lnTo>
                  <a:lnTo>
                    <a:pt x="2112321" y="1619810"/>
                  </a:lnTo>
                  <a:lnTo>
                    <a:pt x="2070505" y="1644807"/>
                  </a:lnTo>
                  <a:lnTo>
                    <a:pt x="2028212" y="1668642"/>
                  </a:lnTo>
                  <a:lnTo>
                    <a:pt x="1985466" y="1691314"/>
                  </a:lnTo>
                  <a:lnTo>
                    <a:pt x="1942290" y="1712823"/>
                  </a:lnTo>
                  <a:lnTo>
                    <a:pt x="1898706" y="1733169"/>
                  </a:lnTo>
                  <a:lnTo>
                    <a:pt x="1854737" y="1752353"/>
                  </a:lnTo>
                  <a:lnTo>
                    <a:pt x="1810406" y="1770374"/>
                  </a:lnTo>
                  <a:lnTo>
                    <a:pt x="1765735" y="1787233"/>
                  </a:lnTo>
                  <a:lnTo>
                    <a:pt x="1720746" y="1802929"/>
                  </a:lnTo>
                  <a:lnTo>
                    <a:pt x="1675464" y="1817462"/>
                  </a:lnTo>
                  <a:lnTo>
                    <a:pt x="1629909" y="1830833"/>
                  </a:lnTo>
                  <a:lnTo>
                    <a:pt x="1584105" y="1843041"/>
                  </a:lnTo>
                  <a:lnTo>
                    <a:pt x="1538075" y="1854086"/>
                  </a:lnTo>
                  <a:lnTo>
                    <a:pt x="1491840" y="1863969"/>
                  </a:lnTo>
                  <a:lnTo>
                    <a:pt x="1445425" y="1872688"/>
                  </a:lnTo>
                  <a:lnTo>
                    <a:pt x="1398851" y="1880246"/>
                  </a:lnTo>
                  <a:lnTo>
                    <a:pt x="1352141" y="1886640"/>
                  </a:lnTo>
                  <a:lnTo>
                    <a:pt x="1305318" y="1891872"/>
                  </a:lnTo>
                  <a:lnTo>
                    <a:pt x="1258404" y="1895942"/>
                  </a:lnTo>
                  <a:lnTo>
                    <a:pt x="1211422" y="1898848"/>
                  </a:lnTo>
                  <a:lnTo>
                    <a:pt x="1164395" y="1900592"/>
                  </a:lnTo>
                  <a:lnTo>
                    <a:pt x="1117346" y="1901174"/>
                  </a:lnTo>
                  <a:lnTo>
                    <a:pt x="1070296" y="1900592"/>
                  </a:lnTo>
                  <a:lnTo>
                    <a:pt x="1023269" y="1898848"/>
                  </a:lnTo>
                  <a:lnTo>
                    <a:pt x="976287" y="1895942"/>
                  </a:lnTo>
                  <a:lnTo>
                    <a:pt x="929373" y="1891872"/>
                  </a:lnTo>
                  <a:lnTo>
                    <a:pt x="882550" y="1886640"/>
                  </a:lnTo>
                  <a:lnTo>
                    <a:pt x="835840" y="1880246"/>
                  </a:lnTo>
                  <a:lnTo>
                    <a:pt x="789266" y="1872688"/>
                  </a:lnTo>
                  <a:lnTo>
                    <a:pt x="742851" y="1863969"/>
                  </a:lnTo>
                  <a:lnTo>
                    <a:pt x="696616" y="1854086"/>
                  </a:lnTo>
                  <a:lnTo>
                    <a:pt x="650586" y="1843041"/>
                  </a:lnTo>
                  <a:lnTo>
                    <a:pt x="604782" y="1830833"/>
                  </a:lnTo>
                  <a:lnTo>
                    <a:pt x="559227" y="1817462"/>
                  </a:lnTo>
                  <a:lnTo>
                    <a:pt x="513945" y="1802929"/>
                  </a:lnTo>
                  <a:lnTo>
                    <a:pt x="468956" y="1787233"/>
                  </a:lnTo>
                  <a:lnTo>
                    <a:pt x="424285" y="1770374"/>
                  </a:lnTo>
                  <a:lnTo>
                    <a:pt x="379954" y="1752353"/>
                  </a:lnTo>
                  <a:lnTo>
                    <a:pt x="335985" y="1733169"/>
                  </a:lnTo>
                  <a:lnTo>
                    <a:pt x="292401" y="1712823"/>
                  </a:lnTo>
                  <a:lnTo>
                    <a:pt x="249225" y="1691314"/>
                  </a:lnTo>
                  <a:lnTo>
                    <a:pt x="206479" y="1668642"/>
                  </a:lnTo>
                  <a:lnTo>
                    <a:pt x="164186" y="1644807"/>
                  </a:lnTo>
                  <a:lnTo>
                    <a:pt x="122370" y="1619810"/>
                  </a:lnTo>
                  <a:lnTo>
                    <a:pt x="81051" y="1593650"/>
                  </a:lnTo>
                  <a:lnTo>
                    <a:pt x="40253" y="1566328"/>
                  </a:lnTo>
                  <a:lnTo>
                    <a:pt x="0" y="1537842"/>
                  </a:lnTo>
                  <a:lnTo>
                    <a:pt x="1117346" y="0"/>
                  </a:lnTo>
                  <a:lnTo>
                    <a:pt x="2234691" y="1537842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5650229" y="4890642"/>
            <a:ext cx="890269" cy="594995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12700" marR="5080" indent="22860">
              <a:lnSpc>
                <a:spcPts val="2080"/>
              </a:lnSpc>
              <a:spcBef>
                <a:spcPts val="440"/>
              </a:spcBef>
            </a:pPr>
            <a:r>
              <a:rPr sz="2000" spc="-35" dirty="0">
                <a:solidFill>
                  <a:srgbClr val="FFFFFF"/>
                </a:solidFill>
                <a:latin typeface="Times New Roman"/>
                <a:cs typeface="Times New Roman"/>
              </a:rPr>
              <a:t>Work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in  p</a:t>
            </a:r>
            <a:r>
              <a:rPr sz="2000" spc="5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2000" spc="10" dirty="0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ress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4096429" y="3282632"/>
            <a:ext cx="1927860" cy="2152015"/>
            <a:chOff x="4096429" y="3282632"/>
            <a:chExt cx="1927860" cy="2152015"/>
          </a:xfrm>
        </p:grpSpPr>
        <p:sp>
          <p:nvSpPr>
            <p:cNvPr id="16" name="object 16"/>
            <p:cNvSpPr/>
            <p:nvPr/>
          </p:nvSpPr>
          <p:spPr>
            <a:xfrm>
              <a:off x="4109446" y="3295650"/>
              <a:ext cx="1901825" cy="2125980"/>
            </a:xfrm>
            <a:custGeom>
              <a:avLst/>
              <a:gdLst/>
              <a:ahLst/>
              <a:cxnLst/>
              <a:rect l="l" t="t" r="r" b="b"/>
              <a:pathLst>
                <a:path w="1901825" h="2125979">
                  <a:moveTo>
                    <a:pt x="93109" y="0"/>
                  </a:moveTo>
                  <a:lnTo>
                    <a:pt x="78478" y="47086"/>
                  </a:lnTo>
                  <a:lnTo>
                    <a:pt x="65119" y="94330"/>
                  </a:lnTo>
                  <a:lnTo>
                    <a:pt x="53026" y="141711"/>
                  </a:lnTo>
                  <a:lnTo>
                    <a:pt x="42192" y="189207"/>
                  </a:lnTo>
                  <a:lnTo>
                    <a:pt x="32610" y="236796"/>
                  </a:lnTo>
                  <a:lnTo>
                    <a:pt x="24272" y="284456"/>
                  </a:lnTo>
                  <a:lnTo>
                    <a:pt x="17173" y="332167"/>
                  </a:lnTo>
                  <a:lnTo>
                    <a:pt x="11304" y="379907"/>
                  </a:lnTo>
                  <a:lnTo>
                    <a:pt x="6660" y="427654"/>
                  </a:lnTo>
                  <a:lnTo>
                    <a:pt x="3232" y="475387"/>
                  </a:lnTo>
                  <a:lnTo>
                    <a:pt x="1014" y="523084"/>
                  </a:lnTo>
                  <a:lnTo>
                    <a:pt x="0" y="570723"/>
                  </a:lnTo>
                  <a:lnTo>
                    <a:pt x="181" y="618283"/>
                  </a:lnTo>
                  <a:lnTo>
                    <a:pt x="1551" y="665743"/>
                  </a:lnTo>
                  <a:lnTo>
                    <a:pt x="4103" y="713081"/>
                  </a:lnTo>
                  <a:lnTo>
                    <a:pt x="7830" y="760275"/>
                  </a:lnTo>
                  <a:lnTo>
                    <a:pt x="12725" y="807304"/>
                  </a:lnTo>
                  <a:lnTo>
                    <a:pt x="18781" y="854146"/>
                  </a:lnTo>
                  <a:lnTo>
                    <a:pt x="25991" y="900780"/>
                  </a:lnTo>
                  <a:lnTo>
                    <a:pt x="34348" y="947184"/>
                  </a:lnTo>
                  <a:lnTo>
                    <a:pt x="43845" y="993337"/>
                  </a:lnTo>
                  <a:lnTo>
                    <a:pt x="54475" y="1039216"/>
                  </a:lnTo>
                  <a:lnTo>
                    <a:pt x="66231" y="1084802"/>
                  </a:lnTo>
                  <a:lnTo>
                    <a:pt x="79106" y="1130071"/>
                  </a:lnTo>
                  <a:lnTo>
                    <a:pt x="93094" y="1175004"/>
                  </a:lnTo>
                  <a:lnTo>
                    <a:pt x="108186" y="1219576"/>
                  </a:lnTo>
                  <a:lnTo>
                    <a:pt x="124376" y="1263769"/>
                  </a:lnTo>
                  <a:lnTo>
                    <a:pt x="141657" y="1307559"/>
                  </a:lnTo>
                  <a:lnTo>
                    <a:pt x="160023" y="1350926"/>
                  </a:lnTo>
                  <a:lnTo>
                    <a:pt x="179465" y="1393847"/>
                  </a:lnTo>
                  <a:lnTo>
                    <a:pt x="199978" y="1436301"/>
                  </a:lnTo>
                  <a:lnTo>
                    <a:pt x="221554" y="1478268"/>
                  </a:lnTo>
                  <a:lnTo>
                    <a:pt x="244185" y="1519724"/>
                  </a:lnTo>
                  <a:lnTo>
                    <a:pt x="267866" y="1560649"/>
                  </a:lnTo>
                  <a:lnTo>
                    <a:pt x="292589" y="1601021"/>
                  </a:lnTo>
                  <a:lnTo>
                    <a:pt x="318348" y="1640818"/>
                  </a:lnTo>
                  <a:lnTo>
                    <a:pt x="345134" y="1680020"/>
                  </a:lnTo>
                  <a:lnTo>
                    <a:pt x="372941" y="1718604"/>
                  </a:lnTo>
                  <a:lnTo>
                    <a:pt x="401763" y="1756549"/>
                  </a:lnTo>
                  <a:lnTo>
                    <a:pt x="431592" y="1793833"/>
                  </a:lnTo>
                  <a:lnTo>
                    <a:pt x="462421" y="1830435"/>
                  </a:lnTo>
                  <a:lnTo>
                    <a:pt x="494243" y="1866333"/>
                  </a:lnTo>
                  <a:lnTo>
                    <a:pt x="527051" y="1901506"/>
                  </a:lnTo>
                  <a:lnTo>
                    <a:pt x="560839" y="1935932"/>
                  </a:lnTo>
                  <a:lnTo>
                    <a:pt x="595599" y="1969590"/>
                  </a:lnTo>
                  <a:lnTo>
                    <a:pt x="631323" y="2002457"/>
                  </a:lnTo>
                  <a:lnTo>
                    <a:pt x="668007" y="2034514"/>
                  </a:lnTo>
                  <a:lnTo>
                    <a:pt x="705641" y="2065737"/>
                  </a:lnTo>
                  <a:lnTo>
                    <a:pt x="744220" y="2096106"/>
                  </a:lnTo>
                  <a:lnTo>
                    <a:pt x="783735" y="2125599"/>
                  </a:lnTo>
                  <a:lnTo>
                    <a:pt x="1901208" y="587501"/>
                  </a:lnTo>
                  <a:lnTo>
                    <a:pt x="93109" y="0"/>
                  </a:lnTo>
                  <a:close/>
                </a:path>
              </a:pathLst>
            </a:custGeom>
            <a:solidFill>
              <a:srgbClr val="F4881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109446" y="3295650"/>
              <a:ext cx="1901825" cy="2125980"/>
            </a:xfrm>
            <a:custGeom>
              <a:avLst/>
              <a:gdLst/>
              <a:ahLst/>
              <a:cxnLst/>
              <a:rect l="l" t="t" r="r" b="b"/>
              <a:pathLst>
                <a:path w="1901825" h="2125979">
                  <a:moveTo>
                    <a:pt x="783735" y="2125599"/>
                  </a:moveTo>
                  <a:lnTo>
                    <a:pt x="744220" y="2096106"/>
                  </a:lnTo>
                  <a:lnTo>
                    <a:pt x="705641" y="2065737"/>
                  </a:lnTo>
                  <a:lnTo>
                    <a:pt x="668007" y="2034514"/>
                  </a:lnTo>
                  <a:lnTo>
                    <a:pt x="631323" y="2002457"/>
                  </a:lnTo>
                  <a:lnTo>
                    <a:pt x="595599" y="1969590"/>
                  </a:lnTo>
                  <a:lnTo>
                    <a:pt x="560839" y="1935932"/>
                  </a:lnTo>
                  <a:lnTo>
                    <a:pt x="527051" y="1901506"/>
                  </a:lnTo>
                  <a:lnTo>
                    <a:pt x="494243" y="1866333"/>
                  </a:lnTo>
                  <a:lnTo>
                    <a:pt x="462421" y="1830435"/>
                  </a:lnTo>
                  <a:lnTo>
                    <a:pt x="431592" y="1793833"/>
                  </a:lnTo>
                  <a:lnTo>
                    <a:pt x="401763" y="1756549"/>
                  </a:lnTo>
                  <a:lnTo>
                    <a:pt x="372941" y="1718604"/>
                  </a:lnTo>
                  <a:lnTo>
                    <a:pt x="345134" y="1680020"/>
                  </a:lnTo>
                  <a:lnTo>
                    <a:pt x="318348" y="1640818"/>
                  </a:lnTo>
                  <a:lnTo>
                    <a:pt x="292589" y="1601021"/>
                  </a:lnTo>
                  <a:lnTo>
                    <a:pt x="267866" y="1560649"/>
                  </a:lnTo>
                  <a:lnTo>
                    <a:pt x="244185" y="1519724"/>
                  </a:lnTo>
                  <a:lnTo>
                    <a:pt x="221554" y="1478268"/>
                  </a:lnTo>
                  <a:lnTo>
                    <a:pt x="199978" y="1436301"/>
                  </a:lnTo>
                  <a:lnTo>
                    <a:pt x="179465" y="1393847"/>
                  </a:lnTo>
                  <a:lnTo>
                    <a:pt x="160023" y="1350926"/>
                  </a:lnTo>
                  <a:lnTo>
                    <a:pt x="141657" y="1307559"/>
                  </a:lnTo>
                  <a:lnTo>
                    <a:pt x="124376" y="1263769"/>
                  </a:lnTo>
                  <a:lnTo>
                    <a:pt x="108186" y="1219576"/>
                  </a:lnTo>
                  <a:lnTo>
                    <a:pt x="93094" y="1175004"/>
                  </a:lnTo>
                  <a:lnTo>
                    <a:pt x="79106" y="1130071"/>
                  </a:lnTo>
                  <a:lnTo>
                    <a:pt x="66231" y="1084802"/>
                  </a:lnTo>
                  <a:lnTo>
                    <a:pt x="54475" y="1039216"/>
                  </a:lnTo>
                  <a:lnTo>
                    <a:pt x="43845" y="993337"/>
                  </a:lnTo>
                  <a:lnTo>
                    <a:pt x="34348" y="947184"/>
                  </a:lnTo>
                  <a:lnTo>
                    <a:pt x="25991" y="900780"/>
                  </a:lnTo>
                  <a:lnTo>
                    <a:pt x="18781" y="854146"/>
                  </a:lnTo>
                  <a:lnTo>
                    <a:pt x="12725" y="807304"/>
                  </a:lnTo>
                  <a:lnTo>
                    <a:pt x="7830" y="760275"/>
                  </a:lnTo>
                  <a:lnTo>
                    <a:pt x="4103" y="713081"/>
                  </a:lnTo>
                  <a:lnTo>
                    <a:pt x="1551" y="665743"/>
                  </a:lnTo>
                  <a:lnTo>
                    <a:pt x="181" y="618283"/>
                  </a:lnTo>
                  <a:lnTo>
                    <a:pt x="0" y="570723"/>
                  </a:lnTo>
                  <a:lnTo>
                    <a:pt x="1014" y="523084"/>
                  </a:lnTo>
                  <a:lnTo>
                    <a:pt x="3232" y="475387"/>
                  </a:lnTo>
                  <a:lnTo>
                    <a:pt x="6660" y="427654"/>
                  </a:lnTo>
                  <a:lnTo>
                    <a:pt x="11304" y="379907"/>
                  </a:lnTo>
                  <a:lnTo>
                    <a:pt x="17173" y="332167"/>
                  </a:lnTo>
                  <a:lnTo>
                    <a:pt x="24272" y="284456"/>
                  </a:lnTo>
                  <a:lnTo>
                    <a:pt x="32610" y="236796"/>
                  </a:lnTo>
                  <a:lnTo>
                    <a:pt x="42192" y="189207"/>
                  </a:lnTo>
                  <a:lnTo>
                    <a:pt x="53026" y="141711"/>
                  </a:lnTo>
                  <a:lnTo>
                    <a:pt x="65119" y="94330"/>
                  </a:lnTo>
                  <a:lnTo>
                    <a:pt x="78478" y="47086"/>
                  </a:lnTo>
                  <a:lnTo>
                    <a:pt x="93109" y="0"/>
                  </a:lnTo>
                  <a:lnTo>
                    <a:pt x="1901208" y="587501"/>
                  </a:lnTo>
                  <a:lnTo>
                    <a:pt x="783735" y="2125599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4444746" y="3980815"/>
            <a:ext cx="9023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Finished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4223003" y="1868423"/>
            <a:ext cx="1833880" cy="1926589"/>
            <a:chOff x="4223003" y="1868423"/>
            <a:chExt cx="1833880" cy="1926589"/>
          </a:xfrm>
        </p:grpSpPr>
        <p:sp>
          <p:nvSpPr>
            <p:cNvPr id="20" name="object 20"/>
            <p:cNvSpPr/>
            <p:nvPr/>
          </p:nvSpPr>
          <p:spPr>
            <a:xfrm>
              <a:off x="4235957" y="1881377"/>
              <a:ext cx="1807845" cy="1900555"/>
            </a:xfrm>
            <a:custGeom>
              <a:avLst/>
              <a:gdLst/>
              <a:ahLst/>
              <a:cxnLst/>
              <a:rect l="l" t="t" r="r" b="b"/>
              <a:pathLst>
                <a:path w="1807845" h="1900554">
                  <a:moveTo>
                    <a:pt x="1807464" y="0"/>
                  </a:moveTo>
                  <a:lnTo>
                    <a:pt x="1758179" y="633"/>
                  </a:lnTo>
                  <a:lnTo>
                    <a:pt x="1709137" y="2526"/>
                  </a:lnTo>
                  <a:lnTo>
                    <a:pt x="1660357" y="5665"/>
                  </a:lnTo>
                  <a:lnTo>
                    <a:pt x="1611856" y="10035"/>
                  </a:lnTo>
                  <a:lnTo>
                    <a:pt x="1563654" y="15625"/>
                  </a:lnTo>
                  <a:lnTo>
                    <a:pt x="1515769" y="22421"/>
                  </a:lnTo>
                  <a:lnTo>
                    <a:pt x="1468218" y="30409"/>
                  </a:lnTo>
                  <a:lnTo>
                    <a:pt x="1421020" y="39576"/>
                  </a:lnTo>
                  <a:lnTo>
                    <a:pt x="1374194" y="49909"/>
                  </a:lnTo>
                  <a:lnTo>
                    <a:pt x="1327757" y="61394"/>
                  </a:lnTo>
                  <a:lnTo>
                    <a:pt x="1281728" y="74019"/>
                  </a:lnTo>
                  <a:lnTo>
                    <a:pt x="1236126" y="87770"/>
                  </a:lnTo>
                  <a:lnTo>
                    <a:pt x="1190968" y="102633"/>
                  </a:lnTo>
                  <a:lnTo>
                    <a:pt x="1146273" y="118595"/>
                  </a:lnTo>
                  <a:lnTo>
                    <a:pt x="1102060" y="135644"/>
                  </a:lnTo>
                  <a:lnTo>
                    <a:pt x="1058346" y="153765"/>
                  </a:lnTo>
                  <a:lnTo>
                    <a:pt x="1015150" y="172946"/>
                  </a:lnTo>
                  <a:lnTo>
                    <a:pt x="972490" y="193173"/>
                  </a:lnTo>
                  <a:lnTo>
                    <a:pt x="930384" y="214432"/>
                  </a:lnTo>
                  <a:lnTo>
                    <a:pt x="888851" y="236711"/>
                  </a:lnTo>
                  <a:lnTo>
                    <a:pt x="847909" y="259997"/>
                  </a:lnTo>
                  <a:lnTo>
                    <a:pt x="807577" y="284275"/>
                  </a:lnTo>
                  <a:lnTo>
                    <a:pt x="767872" y="309533"/>
                  </a:lnTo>
                  <a:lnTo>
                    <a:pt x="728814" y="335757"/>
                  </a:lnTo>
                  <a:lnTo>
                    <a:pt x="690419" y="362934"/>
                  </a:lnTo>
                  <a:lnTo>
                    <a:pt x="652707" y="391051"/>
                  </a:lnTo>
                  <a:lnTo>
                    <a:pt x="615696" y="420094"/>
                  </a:lnTo>
                  <a:lnTo>
                    <a:pt x="579405" y="450050"/>
                  </a:lnTo>
                  <a:lnTo>
                    <a:pt x="543850" y="480906"/>
                  </a:lnTo>
                  <a:lnTo>
                    <a:pt x="509052" y="512649"/>
                  </a:lnTo>
                  <a:lnTo>
                    <a:pt x="475028" y="545264"/>
                  </a:lnTo>
                  <a:lnTo>
                    <a:pt x="441796" y="578740"/>
                  </a:lnTo>
                  <a:lnTo>
                    <a:pt x="409375" y="613062"/>
                  </a:lnTo>
                  <a:lnTo>
                    <a:pt x="377783" y="648218"/>
                  </a:lnTo>
                  <a:lnTo>
                    <a:pt x="347038" y="684193"/>
                  </a:lnTo>
                  <a:lnTo>
                    <a:pt x="317159" y="720976"/>
                  </a:lnTo>
                  <a:lnTo>
                    <a:pt x="288164" y="758551"/>
                  </a:lnTo>
                  <a:lnTo>
                    <a:pt x="260072" y="796907"/>
                  </a:lnTo>
                  <a:lnTo>
                    <a:pt x="232899" y="836029"/>
                  </a:lnTo>
                  <a:lnTo>
                    <a:pt x="206666" y="875905"/>
                  </a:lnTo>
                  <a:lnTo>
                    <a:pt x="181390" y="916521"/>
                  </a:lnTo>
                  <a:lnTo>
                    <a:pt x="157089" y="957864"/>
                  </a:lnTo>
                  <a:lnTo>
                    <a:pt x="133783" y="999921"/>
                  </a:lnTo>
                  <a:lnTo>
                    <a:pt x="111488" y="1042678"/>
                  </a:lnTo>
                  <a:lnTo>
                    <a:pt x="90224" y="1086122"/>
                  </a:lnTo>
                  <a:lnTo>
                    <a:pt x="70008" y="1130239"/>
                  </a:lnTo>
                  <a:lnTo>
                    <a:pt x="50860" y="1175017"/>
                  </a:lnTo>
                  <a:lnTo>
                    <a:pt x="32797" y="1220442"/>
                  </a:lnTo>
                  <a:lnTo>
                    <a:pt x="15837" y="1266500"/>
                  </a:lnTo>
                  <a:lnTo>
                    <a:pt x="0" y="1313180"/>
                  </a:lnTo>
                  <a:lnTo>
                    <a:pt x="1807464" y="1900428"/>
                  </a:lnTo>
                  <a:lnTo>
                    <a:pt x="1807464" y="0"/>
                  </a:lnTo>
                  <a:close/>
                </a:path>
              </a:pathLst>
            </a:custGeom>
            <a:solidFill>
              <a:srgbClr val="F4881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235957" y="1881377"/>
              <a:ext cx="1807845" cy="1900555"/>
            </a:xfrm>
            <a:custGeom>
              <a:avLst/>
              <a:gdLst/>
              <a:ahLst/>
              <a:cxnLst/>
              <a:rect l="l" t="t" r="r" b="b"/>
              <a:pathLst>
                <a:path w="1807845" h="1900554">
                  <a:moveTo>
                    <a:pt x="0" y="1313180"/>
                  </a:moveTo>
                  <a:lnTo>
                    <a:pt x="15837" y="1266500"/>
                  </a:lnTo>
                  <a:lnTo>
                    <a:pt x="32797" y="1220442"/>
                  </a:lnTo>
                  <a:lnTo>
                    <a:pt x="50860" y="1175017"/>
                  </a:lnTo>
                  <a:lnTo>
                    <a:pt x="70008" y="1130239"/>
                  </a:lnTo>
                  <a:lnTo>
                    <a:pt x="90224" y="1086122"/>
                  </a:lnTo>
                  <a:lnTo>
                    <a:pt x="111488" y="1042678"/>
                  </a:lnTo>
                  <a:lnTo>
                    <a:pt x="133783" y="999921"/>
                  </a:lnTo>
                  <a:lnTo>
                    <a:pt x="157089" y="957864"/>
                  </a:lnTo>
                  <a:lnTo>
                    <a:pt x="181390" y="916521"/>
                  </a:lnTo>
                  <a:lnTo>
                    <a:pt x="206666" y="875905"/>
                  </a:lnTo>
                  <a:lnTo>
                    <a:pt x="232899" y="836029"/>
                  </a:lnTo>
                  <a:lnTo>
                    <a:pt x="260072" y="796907"/>
                  </a:lnTo>
                  <a:lnTo>
                    <a:pt x="288164" y="758551"/>
                  </a:lnTo>
                  <a:lnTo>
                    <a:pt x="317159" y="720976"/>
                  </a:lnTo>
                  <a:lnTo>
                    <a:pt x="347038" y="684193"/>
                  </a:lnTo>
                  <a:lnTo>
                    <a:pt x="377783" y="648218"/>
                  </a:lnTo>
                  <a:lnTo>
                    <a:pt x="409375" y="613062"/>
                  </a:lnTo>
                  <a:lnTo>
                    <a:pt x="441796" y="578740"/>
                  </a:lnTo>
                  <a:lnTo>
                    <a:pt x="475028" y="545264"/>
                  </a:lnTo>
                  <a:lnTo>
                    <a:pt x="509052" y="512649"/>
                  </a:lnTo>
                  <a:lnTo>
                    <a:pt x="543850" y="480906"/>
                  </a:lnTo>
                  <a:lnTo>
                    <a:pt x="579405" y="450050"/>
                  </a:lnTo>
                  <a:lnTo>
                    <a:pt x="615696" y="420094"/>
                  </a:lnTo>
                  <a:lnTo>
                    <a:pt x="652707" y="391051"/>
                  </a:lnTo>
                  <a:lnTo>
                    <a:pt x="690419" y="362934"/>
                  </a:lnTo>
                  <a:lnTo>
                    <a:pt x="728814" y="335757"/>
                  </a:lnTo>
                  <a:lnTo>
                    <a:pt x="767872" y="309533"/>
                  </a:lnTo>
                  <a:lnTo>
                    <a:pt x="807577" y="284275"/>
                  </a:lnTo>
                  <a:lnTo>
                    <a:pt x="847909" y="259997"/>
                  </a:lnTo>
                  <a:lnTo>
                    <a:pt x="888851" y="236711"/>
                  </a:lnTo>
                  <a:lnTo>
                    <a:pt x="930384" y="214432"/>
                  </a:lnTo>
                  <a:lnTo>
                    <a:pt x="972490" y="193173"/>
                  </a:lnTo>
                  <a:lnTo>
                    <a:pt x="1015150" y="172946"/>
                  </a:lnTo>
                  <a:lnTo>
                    <a:pt x="1058346" y="153765"/>
                  </a:lnTo>
                  <a:lnTo>
                    <a:pt x="1102060" y="135644"/>
                  </a:lnTo>
                  <a:lnTo>
                    <a:pt x="1146273" y="118595"/>
                  </a:lnTo>
                  <a:lnTo>
                    <a:pt x="1190968" y="102633"/>
                  </a:lnTo>
                  <a:lnTo>
                    <a:pt x="1236126" y="87770"/>
                  </a:lnTo>
                  <a:lnTo>
                    <a:pt x="1281728" y="74019"/>
                  </a:lnTo>
                  <a:lnTo>
                    <a:pt x="1327757" y="61394"/>
                  </a:lnTo>
                  <a:lnTo>
                    <a:pt x="1374194" y="49909"/>
                  </a:lnTo>
                  <a:lnTo>
                    <a:pt x="1421020" y="39576"/>
                  </a:lnTo>
                  <a:lnTo>
                    <a:pt x="1468218" y="30409"/>
                  </a:lnTo>
                  <a:lnTo>
                    <a:pt x="1515769" y="22421"/>
                  </a:lnTo>
                  <a:lnTo>
                    <a:pt x="1563654" y="15625"/>
                  </a:lnTo>
                  <a:lnTo>
                    <a:pt x="1611856" y="10035"/>
                  </a:lnTo>
                  <a:lnTo>
                    <a:pt x="1660357" y="5665"/>
                  </a:lnTo>
                  <a:lnTo>
                    <a:pt x="1709137" y="2526"/>
                  </a:lnTo>
                  <a:lnTo>
                    <a:pt x="1758179" y="633"/>
                  </a:lnTo>
                  <a:lnTo>
                    <a:pt x="1807464" y="0"/>
                  </a:lnTo>
                  <a:lnTo>
                    <a:pt x="1807464" y="1900428"/>
                  </a:lnTo>
                  <a:lnTo>
                    <a:pt x="0" y="1313180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4961890" y="2735961"/>
            <a:ext cx="77597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sz="2000" spc="5" dirty="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tors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931285" y="1652904"/>
            <a:ext cx="4242435" cy="4283075"/>
          </a:xfrm>
          <a:custGeom>
            <a:avLst/>
            <a:gdLst/>
            <a:ahLst/>
            <a:cxnLst/>
            <a:rect l="l" t="t" r="r" b="b"/>
            <a:pathLst>
              <a:path w="4242434" h="4283075">
                <a:moveTo>
                  <a:pt x="1036066" y="3664712"/>
                </a:moveTo>
                <a:lnTo>
                  <a:pt x="996861" y="3635413"/>
                </a:lnTo>
                <a:lnTo>
                  <a:pt x="958646" y="3605161"/>
                </a:lnTo>
                <a:lnTo>
                  <a:pt x="921410" y="3573996"/>
                </a:lnTo>
                <a:lnTo>
                  <a:pt x="885177" y="3541941"/>
                </a:lnTo>
                <a:lnTo>
                  <a:pt x="849934" y="3509022"/>
                </a:lnTo>
                <a:lnTo>
                  <a:pt x="815708" y="3475266"/>
                </a:lnTo>
                <a:lnTo>
                  <a:pt x="782497" y="3440684"/>
                </a:lnTo>
                <a:lnTo>
                  <a:pt x="750328" y="3405314"/>
                </a:lnTo>
                <a:lnTo>
                  <a:pt x="719188" y="3369170"/>
                </a:lnTo>
                <a:lnTo>
                  <a:pt x="689102" y="3332276"/>
                </a:lnTo>
                <a:lnTo>
                  <a:pt x="660069" y="3294672"/>
                </a:lnTo>
                <a:lnTo>
                  <a:pt x="632117" y="3256369"/>
                </a:lnTo>
                <a:lnTo>
                  <a:pt x="605218" y="3217380"/>
                </a:lnTo>
                <a:lnTo>
                  <a:pt x="579424" y="3177756"/>
                </a:lnTo>
                <a:lnTo>
                  <a:pt x="554710" y="3137497"/>
                </a:lnTo>
                <a:lnTo>
                  <a:pt x="531114" y="3096641"/>
                </a:lnTo>
                <a:lnTo>
                  <a:pt x="508622" y="3055213"/>
                </a:lnTo>
                <a:lnTo>
                  <a:pt x="487260" y="3013227"/>
                </a:lnTo>
                <a:lnTo>
                  <a:pt x="467017" y="2970707"/>
                </a:lnTo>
                <a:lnTo>
                  <a:pt x="447929" y="2927693"/>
                </a:lnTo>
                <a:lnTo>
                  <a:pt x="429983" y="2884195"/>
                </a:lnTo>
                <a:lnTo>
                  <a:pt x="413194" y="2840240"/>
                </a:lnTo>
                <a:lnTo>
                  <a:pt x="397573" y="2795841"/>
                </a:lnTo>
                <a:lnTo>
                  <a:pt x="383133" y="2751048"/>
                </a:lnTo>
                <a:lnTo>
                  <a:pt x="369887" y="2705874"/>
                </a:lnTo>
                <a:lnTo>
                  <a:pt x="357835" y="2660332"/>
                </a:lnTo>
                <a:lnTo>
                  <a:pt x="346976" y="2614460"/>
                </a:lnTo>
                <a:lnTo>
                  <a:pt x="337337" y="2568270"/>
                </a:lnTo>
                <a:lnTo>
                  <a:pt x="328930" y="2521788"/>
                </a:lnTo>
                <a:lnTo>
                  <a:pt x="321741" y="2475052"/>
                </a:lnTo>
                <a:lnTo>
                  <a:pt x="315810" y="2428075"/>
                </a:lnTo>
                <a:lnTo>
                  <a:pt x="311124" y="2380881"/>
                </a:lnTo>
                <a:lnTo>
                  <a:pt x="307695" y="2333498"/>
                </a:lnTo>
                <a:lnTo>
                  <a:pt x="305536" y="2285949"/>
                </a:lnTo>
                <a:lnTo>
                  <a:pt x="304660" y="2238260"/>
                </a:lnTo>
                <a:lnTo>
                  <a:pt x="305079" y="2190445"/>
                </a:lnTo>
                <a:lnTo>
                  <a:pt x="306781" y="2142540"/>
                </a:lnTo>
                <a:lnTo>
                  <a:pt x="309803" y="2094560"/>
                </a:lnTo>
                <a:lnTo>
                  <a:pt x="314134" y="2046541"/>
                </a:lnTo>
                <a:lnTo>
                  <a:pt x="319786" y="1998484"/>
                </a:lnTo>
                <a:lnTo>
                  <a:pt x="326771" y="1950440"/>
                </a:lnTo>
                <a:lnTo>
                  <a:pt x="335114" y="1902434"/>
                </a:lnTo>
                <a:lnTo>
                  <a:pt x="344805" y="1854454"/>
                </a:lnTo>
                <a:lnTo>
                  <a:pt x="482092" y="1899031"/>
                </a:lnTo>
                <a:lnTo>
                  <a:pt x="288290" y="1647698"/>
                </a:lnTo>
                <a:lnTo>
                  <a:pt x="0" y="1742440"/>
                </a:lnTo>
                <a:lnTo>
                  <a:pt x="137287" y="1787017"/>
                </a:lnTo>
                <a:lnTo>
                  <a:pt x="126834" y="1835632"/>
                </a:lnTo>
                <a:lnTo>
                  <a:pt x="117627" y="1884299"/>
                </a:lnTo>
                <a:lnTo>
                  <a:pt x="109664" y="1933003"/>
                </a:lnTo>
                <a:lnTo>
                  <a:pt x="102920" y="1981733"/>
                </a:lnTo>
                <a:lnTo>
                  <a:pt x="97409" y="2030450"/>
                </a:lnTo>
                <a:lnTo>
                  <a:pt x="93103" y="2079155"/>
                </a:lnTo>
                <a:lnTo>
                  <a:pt x="90004" y="2127821"/>
                </a:lnTo>
                <a:lnTo>
                  <a:pt x="88099" y="2176424"/>
                </a:lnTo>
                <a:lnTo>
                  <a:pt x="87388" y="2224951"/>
                </a:lnTo>
                <a:lnTo>
                  <a:pt x="87871" y="2273376"/>
                </a:lnTo>
                <a:lnTo>
                  <a:pt x="89522" y="2321674"/>
                </a:lnTo>
                <a:lnTo>
                  <a:pt x="92341" y="2369832"/>
                </a:lnTo>
                <a:lnTo>
                  <a:pt x="96316" y="2417838"/>
                </a:lnTo>
                <a:lnTo>
                  <a:pt x="101460" y="2465654"/>
                </a:lnTo>
                <a:lnTo>
                  <a:pt x="107734" y="2513279"/>
                </a:lnTo>
                <a:lnTo>
                  <a:pt x="115150" y="2560675"/>
                </a:lnTo>
                <a:lnTo>
                  <a:pt x="123698" y="2607830"/>
                </a:lnTo>
                <a:lnTo>
                  <a:pt x="133375" y="2654719"/>
                </a:lnTo>
                <a:lnTo>
                  <a:pt x="144170" y="2701328"/>
                </a:lnTo>
                <a:lnTo>
                  <a:pt x="156057" y="2747645"/>
                </a:lnTo>
                <a:lnTo>
                  <a:pt x="169062" y="2793631"/>
                </a:lnTo>
                <a:lnTo>
                  <a:pt x="183146" y="2839275"/>
                </a:lnTo>
                <a:lnTo>
                  <a:pt x="198323" y="2884563"/>
                </a:lnTo>
                <a:lnTo>
                  <a:pt x="214579" y="2929471"/>
                </a:lnTo>
                <a:lnTo>
                  <a:pt x="231902" y="2973971"/>
                </a:lnTo>
                <a:lnTo>
                  <a:pt x="250291" y="3018053"/>
                </a:lnTo>
                <a:lnTo>
                  <a:pt x="269722" y="3061690"/>
                </a:lnTo>
                <a:lnTo>
                  <a:pt x="290220" y="3104858"/>
                </a:lnTo>
                <a:lnTo>
                  <a:pt x="311746" y="3147555"/>
                </a:lnTo>
                <a:lnTo>
                  <a:pt x="334314" y="3189744"/>
                </a:lnTo>
                <a:lnTo>
                  <a:pt x="357898" y="3231413"/>
                </a:lnTo>
                <a:lnTo>
                  <a:pt x="382498" y="3272536"/>
                </a:lnTo>
                <a:lnTo>
                  <a:pt x="408114" y="3313099"/>
                </a:lnTo>
                <a:lnTo>
                  <a:pt x="434733" y="3353079"/>
                </a:lnTo>
                <a:lnTo>
                  <a:pt x="462343" y="3392462"/>
                </a:lnTo>
                <a:lnTo>
                  <a:pt x="490943" y="3431209"/>
                </a:lnTo>
                <a:lnTo>
                  <a:pt x="520534" y="3469322"/>
                </a:lnTo>
                <a:lnTo>
                  <a:pt x="551078" y="3506774"/>
                </a:lnTo>
                <a:lnTo>
                  <a:pt x="582599" y="3543528"/>
                </a:lnTo>
                <a:lnTo>
                  <a:pt x="615073" y="3579596"/>
                </a:lnTo>
                <a:lnTo>
                  <a:pt x="648500" y="3614928"/>
                </a:lnTo>
                <a:lnTo>
                  <a:pt x="682866" y="3649522"/>
                </a:lnTo>
                <a:lnTo>
                  <a:pt x="718159" y="3683355"/>
                </a:lnTo>
                <a:lnTo>
                  <a:pt x="754392" y="3716401"/>
                </a:lnTo>
                <a:lnTo>
                  <a:pt x="791540" y="3748646"/>
                </a:lnTo>
                <a:lnTo>
                  <a:pt x="829602" y="3780066"/>
                </a:lnTo>
                <a:lnTo>
                  <a:pt x="868565" y="3810647"/>
                </a:lnTo>
                <a:lnTo>
                  <a:pt x="908431" y="3840353"/>
                </a:lnTo>
                <a:lnTo>
                  <a:pt x="1036066" y="3664712"/>
                </a:lnTo>
                <a:close/>
              </a:path>
              <a:path w="4242434" h="4283075">
                <a:moveTo>
                  <a:pt x="2111248" y="244983"/>
                </a:moveTo>
                <a:lnTo>
                  <a:pt x="1932051" y="0"/>
                </a:lnTo>
                <a:lnTo>
                  <a:pt x="1932051" y="144399"/>
                </a:lnTo>
                <a:lnTo>
                  <a:pt x="1882571" y="149491"/>
                </a:lnTo>
                <a:lnTo>
                  <a:pt x="1833435" y="155790"/>
                </a:lnTo>
                <a:lnTo>
                  <a:pt x="1784642" y="163271"/>
                </a:lnTo>
                <a:lnTo>
                  <a:pt x="1736204" y="171919"/>
                </a:lnTo>
                <a:lnTo>
                  <a:pt x="1688147" y="181737"/>
                </a:lnTo>
                <a:lnTo>
                  <a:pt x="1640497" y="192697"/>
                </a:lnTo>
                <a:lnTo>
                  <a:pt x="1593240" y="204800"/>
                </a:lnTo>
                <a:lnTo>
                  <a:pt x="1546415" y="218008"/>
                </a:lnTo>
                <a:lnTo>
                  <a:pt x="1500047" y="232346"/>
                </a:lnTo>
                <a:lnTo>
                  <a:pt x="1454124" y="247764"/>
                </a:lnTo>
                <a:lnTo>
                  <a:pt x="1408696" y="264261"/>
                </a:lnTo>
                <a:lnTo>
                  <a:pt x="1363751" y="281838"/>
                </a:lnTo>
                <a:lnTo>
                  <a:pt x="1319326" y="300456"/>
                </a:lnTo>
                <a:lnTo>
                  <a:pt x="1275422" y="320116"/>
                </a:lnTo>
                <a:lnTo>
                  <a:pt x="1232065" y="340817"/>
                </a:lnTo>
                <a:lnTo>
                  <a:pt x="1189278" y="362521"/>
                </a:lnTo>
                <a:lnTo>
                  <a:pt x="1147064" y="385229"/>
                </a:lnTo>
                <a:lnTo>
                  <a:pt x="1105446" y="408927"/>
                </a:lnTo>
                <a:lnTo>
                  <a:pt x="1064437" y="433590"/>
                </a:lnTo>
                <a:lnTo>
                  <a:pt x="1024064" y="459219"/>
                </a:lnTo>
                <a:lnTo>
                  <a:pt x="984326" y="485800"/>
                </a:lnTo>
                <a:lnTo>
                  <a:pt x="945261" y="513308"/>
                </a:lnTo>
                <a:lnTo>
                  <a:pt x="906868" y="541743"/>
                </a:lnTo>
                <a:lnTo>
                  <a:pt x="869188" y="571080"/>
                </a:lnTo>
                <a:lnTo>
                  <a:pt x="832205" y="601306"/>
                </a:lnTo>
                <a:lnTo>
                  <a:pt x="795959" y="632421"/>
                </a:lnTo>
                <a:lnTo>
                  <a:pt x="760450" y="664400"/>
                </a:lnTo>
                <a:lnTo>
                  <a:pt x="725716" y="697230"/>
                </a:lnTo>
                <a:lnTo>
                  <a:pt x="691756" y="730910"/>
                </a:lnTo>
                <a:lnTo>
                  <a:pt x="658596" y="765403"/>
                </a:lnTo>
                <a:lnTo>
                  <a:pt x="626249" y="800722"/>
                </a:lnTo>
                <a:lnTo>
                  <a:pt x="594728" y="836841"/>
                </a:lnTo>
                <a:lnTo>
                  <a:pt x="564057" y="873734"/>
                </a:lnTo>
                <a:lnTo>
                  <a:pt x="534250" y="911415"/>
                </a:lnTo>
                <a:lnTo>
                  <a:pt x="505320" y="949845"/>
                </a:lnTo>
                <a:lnTo>
                  <a:pt x="477291" y="989025"/>
                </a:lnTo>
                <a:lnTo>
                  <a:pt x="450176" y="1028941"/>
                </a:lnTo>
                <a:lnTo>
                  <a:pt x="423989" y="1069581"/>
                </a:lnTo>
                <a:lnTo>
                  <a:pt x="398754" y="1110919"/>
                </a:lnTo>
                <a:lnTo>
                  <a:pt x="374484" y="1152956"/>
                </a:lnTo>
                <a:lnTo>
                  <a:pt x="351193" y="1195666"/>
                </a:lnTo>
                <a:lnTo>
                  <a:pt x="328904" y="1239050"/>
                </a:lnTo>
                <a:lnTo>
                  <a:pt x="307619" y="1283081"/>
                </a:lnTo>
                <a:lnTo>
                  <a:pt x="287375" y="1327759"/>
                </a:lnTo>
                <a:lnTo>
                  <a:pt x="268173" y="1373047"/>
                </a:lnTo>
                <a:lnTo>
                  <a:pt x="250037" y="1418971"/>
                </a:lnTo>
                <a:lnTo>
                  <a:pt x="232994" y="1465478"/>
                </a:lnTo>
                <a:lnTo>
                  <a:pt x="217043" y="1512570"/>
                </a:lnTo>
                <a:lnTo>
                  <a:pt x="423799" y="1579753"/>
                </a:lnTo>
                <a:lnTo>
                  <a:pt x="439547" y="1533423"/>
                </a:lnTo>
                <a:lnTo>
                  <a:pt x="456501" y="1487716"/>
                </a:lnTo>
                <a:lnTo>
                  <a:pt x="474624" y="1442669"/>
                </a:lnTo>
                <a:lnTo>
                  <a:pt x="493903" y="1398295"/>
                </a:lnTo>
                <a:lnTo>
                  <a:pt x="514311" y="1354607"/>
                </a:lnTo>
                <a:lnTo>
                  <a:pt x="535851" y="1311617"/>
                </a:lnTo>
                <a:lnTo>
                  <a:pt x="558469" y="1269339"/>
                </a:lnTo>
                <a:lnTo>
                  <a:pt x="582168" y="1227797"/>
                </a:lnTo>
                <a:lnTo>
                  <a:pt x="606920" y="1187018"/>
                </a:lnTo>
                <a:lnTo>
                  <a:pt x="632701" y="1146987"/>
                </a:lnTo>
                <a:lnTo>
                  <a:pt x="659498" y="1107757"/>
                </a:lnTo>
                <a:lnTo>
                  <a:pt x="687298" y="1069314"/>
                </a:lnTo>
                <a:lnTo>
                  <a:pt x="716064" y="1031697"/>
                </a:lnTo>
                <a:lnTo>
                  <a:pt x="745782" y="994905"/>
                </a:lnTo>
                <a:lnTo>
                  <a:pt x="776427" y="958964"/>
                </a:lnTo>
                <a:lnTo>
                  <a:pt x="807999" y="923874"/>
                </a:lnTo>
                <a:lnTo>
                  <a:pt x="840460" y="889685"/>
                </a:lnTo>
                <a:lnTo>
                  <a:pt x="873785" y="856373"/>
                </a:lnTo>
                <a:lnTo>
                  <a:pt x="907973" y="823988"/>
                </a:lnTo>
                <a:lnTo>
                  <a:pt x="942987" y="792530"/>
                </a:lnTo>
                <a:lnTo>
                  <a:pt x="978827" y="762012"/>
                </a:lnTo>
                <a:lnTo>
                  <a:pt x="1015453" y="732459"/>
                </a:lnTo>
                <a:lnTo>
                  <a:pt x="1052842" y="703884"/>
                </a:lnTo>
                <a:lnTo>
                  <a:pt x="1090993" y="676300"/>
                </a:lnTo>
                <a:lnTo>
                  <a:pt x="1129880" y="649732"/>
                </a:lnTo>
                <a:lnTo>
                  <a:pt x="1169466" y="624192"/>
                </a:lnTo>
                <a:lnTo>
                  <a:pt x="1209751" y="599681"/>
                </a:lnTo>
                <a:lnTo>
                  <a:pt x="1250708" y="576237"/>
                </a:lnTo>
                <a:lnTo>
                  <a:pt x="1292326" y="553872"/>
                </a:lnTo>
                <a:lnTo>
                  <a:pt x="1334566" y="532599"/>
                </a:lnTo>
                <a:lnTo>
                  <a:pt x="1377416" y="512432"/>
                </a:lnTo>
                <a:lnTo>
                  <a:pt x="1420863" y="493382"/>
                </a:lnTo>
                <a:lnTo>
                  <a:pt x="1464881" y="475475"/>
                </a:lnTo>
                <a:lnTo>
                  <a:pt x="1509445" y="458736"/>
                </a:lnTo>
                <a:lnTo>
                  <a:pt x="1554543" y="443153"/>
                </a:lnTo>
                <a:lnTo>
                  <a:pt x="1600149" y="428764"/>
                </a:lnTo>
                <a:lnTo>
                  <a:pt x="1646250" y="415594"/>
                </a:lnTo>
                <a:lnTo>
                  <a:pt x="1692821" y="403631"/>
                </a:lnTo>
                <a:lnTo>
                  <a:pt x="1739849" y="392912"/>
                </a:lnTo>
                <a:lnTo>
                  <a:pt x="1787296" y="383438"/>
                </a:lnTo>
                <a:lnTo>
                  <a:pt x="1835162" y="375234"/>
                </a:lnTo>
                <a:lnTo>
                  <a:pt x="1883422" y="368325"/>
                </a:lnTo>
                <a:lnTo>
                  <a:pt x="1932051" y="362712"/>
                </a:lnTo>
                <a:lnTo>
                  <a:pt x="1932051" y="506984"/>
                </a:lnTo>
                <a:lnTo>
                  <a:pt x="2111248" y="244983"/>
                </a:lnTo>
                <a:close/>
              </a:path>
              <a:path w="4242434" h="4283075">
                <a:moveTo>
                  <a:pt x="3335401" y="3902964"/>
                </a:moveTo>
                <a:lnTo>
                  <a:pt x="3207639" y="3727196"/>
                </a:lnTo>
                <a:lnTo>
                  <a:pt x="3167646" y="3755402"/>
                </a:lnTo>
                <a:lnTo>
                  <a:pt x="3127057" y="3782390"/>
                </a:lnTo>
                <a:lnTo>
                  <a:pt x="3085909" y="3808171"/>
                </a:lnTo>
                <a:lnTo>
                  <a:pt x="3044228" y="3832720"/>
                </a:lnTo>
                <a:lnTo>
                  <a:pt x="3002026" y="3856050"/>
                </a:lnTo>
                <a:lnTo>
                  <a:pt x="2959328" y="3878161"/>
                </a:lnTo>
                <a:lnTo>
                  <a:pt x="2916174" y="3899039"/>
                </a:lnTo>
                <a:lnTo>
                  <a:pt x="2872587" y="3918699"/>
                </a:lnTo>
                <a:lnTo>
                  <a:pt x="2828582" y="3937139"/>
                </a:lnTo>
                <a:lnTo>
                  <a:pt x="2784195" y="3954335"/>
                </a:lnTo>
                <a:lnTo>
                  <a:pt x="2739453" y="3970312"/>
                </a:lnTo>
                <a:lnTo>
                  <a:pt x="2694381" y="3985069"/>
                </a:lnTo>
                <a:lnTo>
                  <a:pt x="2648991" y="3998582"/>
                </a:lnTo>
                <a:lnTo>
                  <a:pt x="2603322" y="4010863"/>
                </a:lnTo>
                <a:lnTo>
                  <a:pt x="2557386" y="4021912"/>
                </a:lnTo>
                <a:lnTo>
                  <a:pt x="2511234" y="4031729"/>
                </a:lnTo>
                <a:lnTo>
                  <a:pt x="2464879" y="4040314"/>
                </a:lnTo>
                <a:lnTo>
                  <a:pt x="2418334" y="4047655"/>
                </a:lnTo>
                <a:lnTo>
                  <a:pt x="2371636" y="4053751"/>
                </a:lnTo>
                <a:lnTo>
                  <a:pt x="2324811" y="4058615"/>
                </a:lnTo>
                <a:lnTo>
                  <a:pt x="2277897" y="4062234"/>
                </a:lnTo>
                <a:lnTo>
                  <a:pt x="2230894" y="4064609"/>
                </a:lnTo>
                <a:lnTo>
                  <a:pt x="2183841" y="4065752"/>
                </a:lnTo>
                <a:lnTo>
                  <a:pt x="2136775" y="4065638"/>
                </a:lnTo>
                <a:lnTo>
                  <a:pt x="2089696" y="4064279"/>
                </a:lnTo>
                <a:lnTo>
                  <a:pt x="2042655" y="4061676"/>
                </a:lnTo>
                <a:lnTo>
                  <a:pt x="1995665" y="4057815"/>
                </a:lnTo>
                <a:lnTo>
                  <a:pt x="1948751" y="4052709"/>
                </a:lnTo>
                <a:lnTo>
                  <a:pt x="1901939" y="4046347"/>
                </a:lnTo>
                <a:lnTo>
                  <a:pt x="1855266" y="4038739"/>
                </a:lnTo>
                <a:lnTo>
                  <a:pt x="1808734" y="4029862"/>
                </a:lnTo>
                <a:lnTo>
                  <a:pt x="1762391" y="4019740"/>
                </a:lnTo>
                <a:lnTo>
                  <a:pt x="1716265" y="4008361"/>
                </a:lnTo>
                <a:lnTo>
                  <a:pt x="1670367" y="3995724"/>
                </a:lnTo>
                <a:lnTo>
                  <a:pt x="1624723" y="3981818"/>
                </a:lnTo>
                <a:lnTo>
                  <a:pt x="1579372" y="3966667"/>
                </a:lnTo>
                <a:lnTo>
                  <a:pt x="1534325" y="3950246"/>
                </a:lnTo>
                <a:lnTo>
                  <a:pt x="1489621" y="3932555"/>
                </a:lnTo>
                <a:lnTo>
                  <a:pt x="1445272" y="3913606"/>
                </a:lnTo>
                <a:lnTo>
                  <a:pt x="1401318" y="3893388"/>
                </a:lnTo>
                <a:lnTo>
                  <a:pt x="1357769" y="3871899"/>
                </a:lnTo>
                <a:lnTo>
                  <a:pt x="1314665" y="3849141"/>
                </a:lnTo>
                <a:lnTo>
                  <a:pt x="1272032" y="3825113"/>
                </a:lnTo>
                <a:lnTo>
                  <a:pt x="1356868" y="3708400"/>
                </a:lnTo>
                <a:lnTo>
                  <a:pt x="1057910" y="3815080"/>
                </a:lnTo>
                <a:lnTo>
                  <a:pt x="1058926" y="4118368"/>
                </a:lnTo>
                <a:lnTo>
                  <a:pt x="1143762" y="4001617"/>
                </a:lnTo>
                <a:lnTo>
                  <a:pt x="1186764" y="4026573"/>
                </a:lnTo>
                <a:lnTo>
                  <a:pt x="1230198" y="4050347"/>
                </a:lnTo>
                <a:lnTo>
                  <a:pt x="1274064" y="4072966"/>
                </a:lnTo>
                <a:lnTo>
                  <a:pt x="1318336" y="4094429"/>
                </a:lnTo>
                <a:lnTo>
                  <a:pt x="1362976" y="4114723"/>
                </a:lnTo>
                <a:lnTo>
                  <a:pt x="1407972" y="4133862"/>
                </a:lnTo>
                <a:lnTo>
                  <a:pt x="1453299" y="4151833"/>
                </a:lnTo>
                <a:lnTo>
                  <a:pt x="1498942" y="4168660"/>
                </a:lnTo>
                <a:lnTo>
                  <a:pt x="1544878" y="4184319"/>
                </a:lnTo>
                <a:lnTo>
                  <a:pt x="1591081" y="4198823"/>
                </a:lnTo>
                <a:lnTo>
                  <a:pt x="1637538" y="4212171"/>
                </a:lnTo>
                <a:lnTo>
                  <a:pt x="1684223" y="4224375"/>
                </a:lnTo>
                <a:lnTo>
                  <a:pt x="1731111" y="4235412"/>
                </a:lnTo>
                <a:lnTo>
                  <a:pt x="1778190" y="4245305"/>
                </a:lnTo>
                <a:lnTo>
                  <a:pt x="1825421" y="4254043"/>
                </a:lnTo>
                <a:lnTo>
                  <a:pt x="1872792" y="4261637"/>
                </a:lnTo>
                <a:lnTo>
                  <a:pt x="1920290" y="4268076"/>
                </a:lnTo>
                <a:lnTo>
                  <a:pt x="1967890" y="4273372"/>
                </a:lnTo>
                <a:lnTo>
                  <a:pt x="2015566" y="4277512"/>
                </a:lnTo>
                <a:lnTo>
                  <a:pt x="2063292" y="4280509"/>
                </a:lnTo>
                <a:lnTo>
                  <a:pt x="2111057" y="4282364"/>
                </a:lnTo>
                <a:lnTo>
                  <a:pt x="2158835" y="4283075"/>
                </a:lnTo>
                <a:lnTo>
                  <a:pt x="2206599" y="4282643"/>
                </a:lnTo>
                <a:lnTo>
                  <a:pt x="2254339" y="4281068"/>
                </a:lnTo>
                <a:lnTo>
                  <a:pt x="2302027" y="4278338"/>
                </a:lnTo>
                <a:lnTo>
                  <a:pt x="2349639" y="4274490"/>
                </a:lnTo>
                <a:lnTo>
                  <a:pt x="2397163" y="4269486"/>
                </a:lnTo>
                <a:lnTo>
                  <a:pt x="2444559" y="4263352"/>
                </a:lnTo>
                <a:lnTo>
                  <a:pt x="2491829" y="4256075"/>
                </a:lnTo>
                <a:lnTo>
                  <a:pt x="2538946" y="4247654"/>
                </a:lnTo>
                <a:lnTo>
                  <a:pt x="2585872" y="4238117"/>
                </a:lnTo>
                <a:lnTo>
                  <a:pt x="2632595" y="4227423"/>
                </a:lnTo>
                <a:lnTo>
                  <a:pt x="2679103" y="4215612"/>
                </a:lnTo>
                <a:lnTo>
                  <a:pt x="2725369" y="4202658"/>
                </a:lnTo>
                <a:lnTo>
                  <a:pt x="2771368" y="4188587"/>
                </a:lnTo>
                <a:lnTo>
                  <a:pt x="2817076" y="4173372"/>
                </a:lnTo>
                <a:lnTo>
                  <a:pt x="2862478" y="4157027"/>
                </a:lnTo>
                <a:lnTo>
                  <a:pt x="2907538" y="4139552"/>
                </a:lnTo>
                <a:lnTo>
                  <a:pt x="2952267" y="4120959"/>
                </a:lnTo>
                <a:lnTo>
                  <a:pt x="2996603" y="4101236"/>
                </a:lnTo>
                <a:lnTo>
                  <a:pt x="3040557" y="4080383"/>
                </a:lnTo>
                <a:lnTo>
                  <a:pt x="3084093" y="4058399"/>
                </a:lnTo>
                <a:lnTo>
                  <a:pt x="3127197" y="4035298"/>
                </a:lnTo>
                <a:lnTo>
                  <a:pt x="3169843" y="4011079"/>
                </a:lnTo>
                <a:lnTo>
                  <a:pt x="3212007" y="3985730"/>
                </a:lnTo>
                <a:lnTo>
                  <a:pt x="3253663" y="3959263"/>
                </a:lnTo>
                <a:lnTo>
                  <a:pt x="3294799" y="3931678"/>
                </a:lnTo>
                <a:lnTo>
                  <a:pt x="3335401" y="3902964"/>
                </a:lnTo>
                <a:close/>
              </a:path>
              <a:path w="4242434" h="4283075">
                <a:moveTo>
                  <a:pt x="4186682" y="1300099"/>
                </a:moveTo>
                <a:lnTo>
                  <a:pt x="4049268" y="1344676"/>
                </a:lnTo>
                <a:lnTo>
                  <a:pt x="4029138" y="1299210"/>
                </a:lnTo>
                <a:lnTo>
                  <a:pt x="4007967" y="1254429"/>
                </a:lnTo>
                <a:lnTo>
                  <a:pt x="3985780" y="1210335"/>
                </a:lnTo>
                <a:lnTo>
                  <a:pt x="3962590" y="1166939"/>
                </a:lnTo>
                <a:lnTo>
                  <a:pt x="3938409" y="1124280"/>
                </a:lnTo>
                <a:lnTo>
                  <a:pt x="3913251" y="1082332"/>
                </a:lnTo>
                <a:lnTo>
                  <a:pt x="3887152" y="1041133"/>
                </a:lnTo>
                <a:lnTo>
                  <a:pt x="3860114" y="1000696"/>
                </a:lnTo>
                <a:lnTo>
                  <a:pt x="3832148" y="961021"/>
                </a:lnTo>
                <a:lnTo>
                  <a:pt x="3803307" y="922108"/>
                </a:lnTo>
                <a:lnTo>
                  <a:pt x="3773563" y="883996"/>
                </a:lnTo>
                <a:lnTo>
                  <a:pt x="3742969" y="846683"/>
                </a:lnTo>
                <a:lnTo>
                  <a:pt x="3711537" y="810183"/>
                </a:lnTo>
                <a:lnTo>
                  <a:pt x="3679266" y="774509"/>
                </a:lnTo>
                <a:lnTo>
                  <a:pt x="3646195" y="739673"/>
                </a:lnTo>
                <a:lnTo>
                  <a:pt x="3612324" y="705688"/>
                </a:lnTo>
                <a:lnTo>
                  <a:pt x="3577691" y="672553"/>
                </a:lnTo>
                <a:lnTo>
                  <a:pt x="3542296" y="640295"/>
                </a:lnTo>
                <a:lnTo>
                  <a:pt x="3506165" y="608914"/>
                </a:lnTo>
                <a:lnTo>
                  <a:pt x="3469309" y="578434"/>
                </a:lnTo>
                <a:lnTo>
                  <a:pt x="3431756" y="548855"/>
                </a:lnTo>
                <a:lnTo>
                  <a:pt x="3393529" y="520204"/>
                </a:lnTo>
                <a:lnTo>
                  <a:pt x="3354628" y="492480"/>
                </a:lnTo>
                <a:lnTo>
                  <a:pt x="3315068" y="465696"/>
                </a:lnTo>
                <a:lnTo>
                  <a:pt x="3274898" y="439877"/>
                </a:lnTo>
                <a:lnTo>
                  <a:pt x="3234105" y="415010"/>
                </a:lnTo>
                <a:lnTo>
                  <a:pt x="3192729" y="391121"/>
                </a:lnTo>
                <a:lnTo>
                  <a:pt x="3150768" y="368236"/>
                </a:lnTo>
                <a:lnTo>
                  <a:pt x="3108248" y="346341"/>
                </a:lnTo>
                <a:lnTo>
                  <a:pt x="3065183" y="325462"/>
                </a:lnTo>
                <a:lnTo>
                  <a:pt x="3021609" y="305612"/>
                </a:lnTo>
                <a:lnTo>
                  <a:pt x="2977527" y="286791"/>
                </a:lnTo>
                <a:lnTo>
                  <a:pt x="2932950" y="269024"/>
                </a:lnTo>
                <a:lnTo>
                  <a:pt x="2887916" y="252310"/>
                </a:lnTo>
                <a:lnTo>
                  <a:pt x="2842425" y="236677"/>
                </a:lnTo>
                <a:lnTo>
                  <a:pt x="2796502" y="222135"/>
                </a:lnTo>
                <a:lnTo>
                  <a:pt x="2750159" y="208673"/>
                </a:lnTo>
                <a:lnTo>
                  <a:pt x="2703423" y="196329"/>
                </a:lnTo>
                <a:lnTo>
                  <a:pt x="2656306" y="185102"/>
                </a:lnTo>
                <a:lnTo>
                  <a:pt x="2608834" y="175006"/>
                </a:lnTo>
                <a:lnTo>
                  <a:pt x="2561018" y="166052"/>
                </a:lnTo>
                <a:lnTo>
                  <a:pt x="2512872" y="158267"/>
                </a:lnTo>
                <a:lnTo>
                  <a:pt x="2464422" y="151638"/>
                </a:lnTo>
                <a:lnTo>
                  <a:pt x="2415679" y="146177"/>
                </a:lnTo>
                <a:lnTo>
                  <a:pt x="2366670" y="141922"/>
                </a:lnTo>
                <a:lnTo>
                  <a:pt x="2317394" y="138861"/>
                </a:lnTo>
                <a:lnTo>
                  <a:pt x="2267902" y="137020"/>
                </a:lnTo>
                <a:lnTo>
                  <a:pt x="2218182" y="136398"/>
                </a:lnTo>
                <a:lnTo>
                  <a:pt x="2218182" y="353568"/>
                </a:lnTo>
                <a:lnTo>
                  <a:pt x="2267115" y="354253"/>
                </a:lnTo>
                <a:lnTo>
                  <a:pt x="2315819" y="356273"/>
                </a:lnTo>
                <a:lnTo>
                  <a:pt x="2364270" y="359600"/>
                </a:lnTo>
                <a:lnTo>
                  <a:pt x="2412428" y="364236"/>
                </a:lnTo>
                <a:lnTo>
                  <a:pt x="2460294" y="370154"/>
                </a:lnTo>
                <a:lnTo>
                  <a:pt x="2507831" y="377367"/>
                </a:lnTo>
                <a:lnTo>
                  <a:pt x="2555024" y="385826"/>
                </a:lnTo>
                <a:lnTo>
                  <a:pt x="2601861" y="395541"/>
                </a:lnTo>
                <a:lnTo>
                  <a:pt x="2648293" y="406488"/>
                </a:lnTo>
                <a:lnTo>
                  <a:pt x="2694330" y="418655"/>
                </a:lnTo>
                <a:lnTo>
                  <a:pt x="2739923" y="432028"/>
                </a:lnTo>
                <a:lnTo>
                  <a:pt x="2785072" y="446582"/>
                </a:lnTo>
                <a:lnTo>
                  <a:pt x="2829737" y="462330"/>
                </a:lnTo>
                <a:lnTo>
                  <a:pt x="2873921" y="479234"/>
                </a:lnTo>
                <a:lnTo>
                  <a:pt x="2917571" y="497281"/>
                </a:lnTo>
                <a:lnTo>
                  <a:pt x="2960687" y="516470"/>
                </a:lnTo>
                <a:lnTo>
                  <a:pt x="3003245" y="536778"/>
                </a:lnTo>
                <a:lnTo>
                  <a:pt x="3045218" y="558203"/>
                </a:lnTo>
                <a:lnTo>
                  <a:pt x="3086582" y="580707"/>
                </a:lnTo>
                <a:lnTo>
                  <a:pt x="3127324" y="604304"/>
                </a:lnTo>
                <a:lnTo>
                  <a:pt x="3167418" y="628954"/>
                </a:lnTo>
                <a:lnTo>
                  <a:pt x="3206839" y="654659"/>
                </a:lnTo>
                <a:lnTo>
                  <a:pt x="3245574" y="681393"/>
                </a:lnTo>
                <a:lnTo>
                  <a:pt x="3283597" y="709155"/>
                </a:lnTo>
                <a:lnTo>
                  <a:pt x="3320885" y="737933"/>
                </a:lnTo>
                <a:lnTo>
                  <a:pt x="3357410" y="767689"/>
                </a:lnTo>
                <a:lnTo>
                  <a:pt x="3393160" y="798436"/>
                </a:lnTo>
                <a:lnTo>
                  <a:pt x="3428111" y="830148"/>
                </a:lnTo>
                <a:lnTo>
                  <a:pt x="3462248" y="862812"/>
                </a:lnTo>
                <a:lnTo>
                  <a:pt x="3495535" y="896416"/>
                </a:lnTo>
                <a:lnTo>
                  <a:pt x="3527958" y="930935"/>
                </a:lnTo>
                <a:lnTo>
                  <a:pt x="3559492" y="966368"/>
                </a:lnTo>
                <a:lnTo>
                  <a:pt x="3590125" y="1002690"/>
                </a:lnTo>
                <a:lnTo>
                  <a:pt x="3619830" y="1039901"/>
                </a:lnTo>
                <a:lnTo>
                  <a:pt x="3648570" y="1077976"/>
                </a:lnTo>
                <a:lnTo>
                  <a:pt x="3676358" y="1116914"/>
                </a:lnTo>
                <a:lnTo>
                  <a:pt x="3703129" y="1156677"/>
                </a:lnTo>
                <a:lnTo>
                  <a:pt x="3728897" y="1197279"/>
                </a:lnTo>
                <a:lnTo>
                  <a:pt x="3753637" y="1238681"/>
                </a:lnTo>
                <a:lnTo>
                  <a:pt x="3777297" y="1280883"/>
                </a:lnTo>
                <a:lnTo>
                  <a:pt x="3799890" y="1323860"/>
                </a:lnTo>
                <a:lnTo>
                  <a:pt x="3821379" y="1367612"/>
                </a:lnTo>
                <a:lnTo>
                  <a:pt x="3841750" y="1412113"/>
                </a:lnTo>
                <a:lnTo>
                  <a:pt x="3704463" y="1456817"/>
                </a:lnTo>
                <a:lnTo>
                  <a:pt x="4009009" y="1546098"/>
                </a:lnTo>
                <a:lnTo>
                  <a:pt x="4186682" y="1300099"/>
                </a:lnTo>
                <a:close/>
              </a:path>
              <a:path w="4242434" h="4283075">
                <a:moveTo>
                  <a:pt x="4241990" y="2238768"/>
                </a:moveTo>
                <a:lnTo>
                  <a:pt x="4241647" y="2190597"/>
                </a:lnTo>
                <a:lnTo>
                  <a:pt x="4240123" y="2142388"/>
                </a:lnTo>
                <a:lnTo>
                  <a:pt x="4237431" y="2094128"/>
                </a:lnTo>
                <a:lnTo>
                  <a:pt x="4233545" y="2045855"/>
                </a:lnTo>
                <a:lnTo>
                  <a:pt x="4228477" y="1997595"/>
                </a:lnTo>
                <a:lnTo>
                  <a:pt x="4222216" y="1949348"/>
                </a:lnTo>
                <a:lnTo>
                  <a:pt x="4214761" y="1901164"/>
                </a:lnTo>
                <a:lnTo>
                  <a:pt x="4206100" y="1853044"/>
                </a:lnTo>
                <a:lnTo>
                  <a:pt x="4196219" y="1805012"/>
                </a:lnTo>
                <a:lnTo>
                  <a:pt x="4185132" y="1757083"/>
                </a:lnTo>
                <a:lnTo>
                  <a:pt x="4172826" y="1709293"/>
                </a:lnTo>
                <a:lnTo>
                  <a:pt x="4159288" y="1661642"/>
                </a:lnTo>
                <a:lnTo>
                  <a:pt x="4144518" y="1614170"/>
                </a:lnTo>
                <a:lnTo>
                  <a:pt x="3937889" y="1681353"/>
                </a:lnTo>
                <a:lnTo>
                  <a:pt x="3952367" y="1728101"/>
                </a:lnTo>
                <a:lnTo>
                  <a:pt x="3965498" y="1775028"/>
                </a:lnTo>
                <a:lnTo>
                  <a:pt x="3977309" y="1822119"/>
                </a:lnTo>
                <a:lnTo>
                  <a:pt x="3987787" y="1869351"/>
                </a:lnTo>
                <a:lnTo>
                  <a:pt x="3996944" y="1916696"/>
                </a:lnTo>
                <a:lnTo>
                  <a:pt x="4004780" y="1964118"/>
                </a:lnTo>
                <a:lnTo>
                  <a:pt x="4011320" y="2011616"/>
                </a:lnTo>
                <a:lnTo>
                  <a:pt x="4016552" y="2059139"/>
                </a:lnTo>
                <a:lnTo>
                  <a:pt x="4020502" y="2106676"/>
                </a:lnTo>
                <a:lnTo>
                  <a:pt x="4023156" y="2154212"/>
                </a:lnTo>
                <a:lnTo>
                  <a:pt x="4024528" y="2201697"/>
                </a:lnTo>
                <a:lnTo>
                  <a:pt x="4024630" y="2249119"/>
                </a:lnTo>
                <a:lnTo>
                  <a:pt x="4023474" y="2296464"/>
                </a:lnTo>
                <a:lnTo>
                  <a:pt x="4021048" y="2343683"/>
                </a:lnTo>
                <a:lnTo>
                  <a:pt x="4017378" y="2390775"/>
                </a:lnTo>
                <a:lnTo>
                  <a:pt x="4012450" y="2437701"/>
                </a:lnTo>
                <a:lnTo>
                  <a:pt x="4006291" y="2484437"/>
                </a:lnTo>
                <a:lnTo>
                  <a:pt x="3998887" y="2530970"/>
                </a:lnTo>
                <a:lnTo>
                  <a:pt x="3990263" y="2577249"/>
                </a:lnTo>
                <a:lnTo>
                  <a:pt x="3980434" y="2623274"/>
                </a:lnTo>
                <a:lnTo>
                  <a:pt x="3969372" y="2669019"/>
                </a:lnTo>
                <a:lnTo>
                  <a:pt x="3957116" y="2714447"/>
                </a:lnTo>
                <a:lnTo>
                  <a:pt x="3943654" y="2759532"/>
                </a:lnTo>
                <a:lnTo>
                  <a:pt x="3928999" y="2804261"/>
                </a:lnTo>
                <a:lnTo>
                  <a:pt x="3913162" y="2848597"/>
                </a:lnTo>
                <a:lnTo>
                  <a:pt x="3896144" y="2892526"/>
                </a:lnTo>
                <a:lnTo>
                  <a:pt x="3877957" y="2936024"/>
                </a:lnTo>
                <a:lnTo>
                  <a:pt x="3858603" y="2979051"/>
                </a:lnTo>
                <a:lnTo>
                  <a:pt x="3838079" y="3021584"/>
                </a:lnTo>
                <a:lnTo>
                  <a:pt x="3816413" y="3063621"/>
                </a:lnTo>
                <a:lnTo>
                  <a:pt x="3793604" y="3105112"/>
                </a:lnTo>
                <a:lnTo>
                  <a:pt x="3769652" y="3146044"/>
                </a:lnTo>
                <a:lnTo>
                  <a:pt x="3744569" y="3186392"/>
                </a:lnTo>
                <a:lnTo>
                  <a:pt x="3718356" y="3226117"/>
                </a:lnTo>
                <a:lnTo>
                  <a:pt x="3691026" y="3265220"/>
                </a:lnTo>
                <a:lnTo>
                  <a:pt x="3662591" y="3303651"/>
                </a:lnTo>
                <a:lnTo>
                  <a:pt x="3633038" y="3341395"/>
                </a:lnTo>
                <a:lnTo>
                  <a:pt x="3602393" y="3378441"/>
                </a:lnTo>
                <a:lnTo>
                  <a:pt x="3570655" y="3414738"/>
                </a:lnTo>
                <a:lnTo>
                  <a:pt x="3537839" y="3450272"/>
                </a:lnTo>
                <a:lnTo>
                  <a:pt x="3503942" y="3485019"/>
                </a:lnTo>
                <a:lnTo>
                  <a:pt x="3468967" y="3518966"/>
                </a:lnTo>
                <a:lnTo>
                  <a:pt x="3432937" y="3552063"/>
                </a:lnTo>
                <a:lnTo>
                  <a:pt x="3348101" y="3435350"/>
                </a:lnTo>
                <a:lnTo>
                  <a:pt x="3357245" y="3752596"/>
                </a:lnTo>
                <a:lnTo>
                  <a:pt x="3646043" y="3845433"/>
                </a:lnTo>
                <a:lnTo>
                  <a:pt x="3561207" y="3728593"/>
                </a:lnTo>
                <a:lnTo>
                  <a:pt x="3598227" y="3695420"/>
                </a:lnTo>
                <a:lnTo>
                  <a:pt x="3634270" y="3661460"/>
                </a:lnTo>
                <a:lnTo>
                  <a:pt x="3669347" y="3626739"/>
                </a:lnTo>
                <a:lnTo>
                  <a:pt x="3703434" y="3591293"/>
                </a:lnTo>
                <a:lnTo>
                  <a:pt x="3736543" y="3555111"/>
                </a:lnTo>
                <a:lnTo>
                  <a:pt x="3768648" y="3518243"/>
                </a:lnTo>
                <a:lnTo>
                  <a:pt x="3799763" y="3480701"/>
                </a:lnTo>
                <a:lnTo>
                  <a:pt x="3829875" y="3442500"/>
                </a:lnTo>
                <a:lnTo>
                  <a:pt x="3858958" y="3403663"/>
                </a:lnTo>
                <a:lnTo>
                  <a:pt x="3887038" y="3364204"/>
                </a:lnTo>
                <a:lnTo>
                  <a:pt x="3914102" y="3324161"/>
                </a:lnTo>
                <a:lnTo>
                  <a:pt x="3940124" y="3283547"/>
                </a:lnTo>
                <a:lnTo>
                  <a:pt x="3965130" y="3242373"/>
                </a:lnTo>
                <a:lnTo>
                  <a:pt x="3989082" y="3200679"/>
                </a:lnTo>
                <a:lnTo>
                  <a:pt x="4011993" y="3158464"/>
                </a:lnTo>
                <a:lnTo>
                  <a:pt x="4033850" y="3115754"/>
                </a:lnTo>
                <a:lnTo>
                  <a:pt x="4054652" y="3072587"/>
                </a:lnTo>
                <a:lnTo>
                  <a:pt x="4074401" y="3028962"/>
                </a:lnTo>
                <a:lnTo>
                  <a:pt x="4093070" y="2984919"/>
                </a:lnTo>
                <a:lnTo>
                  <a:pt x="4110672" y="2940456"/>
                </a:lnTo>
                <a:lnTo>
                  <a:pt x="4127195" y="2895612"/>
                </a:lnTo>
                <a:lnTo>
                  <a:pt x="4142638" y="2850400"/>
                </a:lnTo>
                <a:lnTo>
                  <a:pt x="4156976" y="2804845"/>
                </a:lnTo>
                <a:lnTo>
                  <a:pt x="4170235" y="2758973"/>
                </a:lnTo>
                <a:lnTo>
                  <a:pt x="4182376" y="2712783"/>
                </a:lnTo>
                <a:lnTo>
                  <a:pt x="4193413" y="2666314"/>
                </a:lnTo>
                <a:lnTo>
                  <a:pt x="4203344" y="2619591"/>
                </a:lnTo>
                <a:lnTo>
                  <a:pt x="4212158" y="2572613"/>
                </a:lnTo>
                <a:lnTo>
                  <a:pt x="4219841" y="2525420"/>
                </a:lnTo>
                <a:lnTo>
                  <a:pt x="4226382" y="2478024"/>
                </a:lnTo>
                <a:lnTo>
                  <a:pt x="4231805" y="2430449"/>
                </a:lnTo>
                <a:lnTo>
                  <a:pt x="4236072" y="2382723"/>
                </a:lnTo>
                <a:lnTo>
                  <a:pt x="4239209" y="2334844"/>
                </a:lnTo>
                <a:lnTo>
                  <a:pt x="4241177" y="2286851"/>
                </a:lnTo>
                <a:lnTo>
                  <a:pt x="4241990" y="2238768"/>
                </a:lnTo>
                <a:close/>
              </a:path>
            </a:pathLst>
          </a:custGeom>
          <a:solidFill>
            <a:srgbClr val="F8C4AB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2192000" cy="685799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94004" y="4800600"/>
              <a:ext cx="6498590" cy="685800"/>
            </a:xfrm>
            <a:custGeom>
              <a:avLst/>
              <a:gdLst/>
              <a:ahLst/>
              <a:cxnLst/>
              <a:rect l="l" t="t" r="r" b="b"/>
              <a:pathLst>
                <a:path w="6498590" h="685800">
                  <a:moveTo>
                    <a:pt x="6498336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6498336" y="685800"/>
                  </a:lnTo>
                  <a:lnTo>
                    <a:pt x="6498336" y="0"/>
                  </a:lnTo>
                  <a:close/>
                </a:path>
              </a:pathLst>
            </a:custGeom>
            <a:solidFill>
              <a:srgbClr val="303030">
                <a:alpha val="5411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67155" y="838200"/>
              <a:ext cx="6329172" cy="381304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8340" y="1263878"/>
            <a:ext cx="7810500" cy="236728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RMCP – Raw material Conversion</a:t>
            </a:r>
            <a:r>
              <a:rPr sz="3200" spc="-21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Period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WIPCP – </a:t>
            </a:r>
            <a:r>
              <a:rPr sz="3200" spc="-65" dirty="0">
                <a:solidFill>
                  <a:srgbClr val="464646"/>
                </a:solidFill>
                <a:latin typeface="Times New Roman"/>
                <a:cs typeface="Times New Roman"/>
              </a:rPr>
              <a:t>Work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in progress conversion</a:t>
            </a:r>
            <a:r>
              <a:rPr sz="3200" spc="-22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period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FGCP – Finished goods conversion</a:t>
            </a:r>
            <a:r>
              <a:rPr sz="3200" spc="-24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period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RCP – Receivables Conversion</a:t>
            </a:r>
            <a:r>
              <a:rPr sz="3200" spc="-20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period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0298" y="51003"/>
            <a:ext cx="417258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solidFill>
                  <a:srgbClr val="464646"/>
                </a:solidFill>
                <a:latin typeface="Times New Roman"/>
                <a:cs typeface="Times New Roman"/>
              </a:rPr>
              <a:t>Operating</a:t>
            </a:r>
            <a:r>
              <a:rPr sz="4400" b="1" spc="-8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4400" b="1" dirty="0">
                <a:solidFill>
                  <a:srgbClr val="464646"/>
                </a:solidFill>
                <a:latin typeface="Times New Roman"/>
                <a:cs typeface="Times New Roman"/>
              </a:rPr>
              <a:t>Cycles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340" y="1263878"/>
            <a:ext cx="9611995" cy="168402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Gross Operating Cycle = RMCP + WICP +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FGCP</a:t>
            </a:r>
            <a:r>
              <a:rPr sz="3200" spc="-42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+RCP</a:t>
            </a:r>
            <a:endParaRPr sz="3200">
              <a:latin typeface="Times New Roman"/>
              <a:cs typeface="Times New Roman"/>
            </a:endParaRPr>
          </a:p>
          <a:p>
            <a:pPr marL="355600" marR="11811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Net </a:t>
            </a:r>
            <a:r>
              <a:rPr sz="3200" spc="-35" dirty="0">
                <a:solidFill>
                  <a:srgbClr val="464646"/>
                </a:solidFill>
                <a:latin typeface="Times New Roman"/>
                <a:cs typeface="Times New Roman"/>
              </a:rPr>
              <a:t>Working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Capital = Gross </a:t>
            </a:r>
            <a:r>
              <a:rPr sz="3200" spc="-35" dirty="0">
                <a:solidFill>
                  <a:srgbClr val="464646"/>
                </a:solidFill>
                <a:latin typeface="Times New Roman"/>
                <a:cs typeface="Times New Roman"/>
              </a:rPr>
              <a:t>Working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Capital</a:t>
            </a:r>
            <a:r>
              <a:rPr sz="3200" spc="-16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–Payable  deferral</a:t>
            </a:r>
            <a:r>
              <a:rPr sz="3200" spc="-4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period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0298" y="51003"/>
            <a:ext cx="1023937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solidFill>
                  <a:srgbClr val="464646"/>
                </a:solidFill>
                <a:latin typeface="Times New Roman"/>
                <a:cs typeface="Times New Roman"/>
              </a:rPr>
              <a:t>Classification or </a:t>
            </a:r>
            <a:r>
              <a:rPr sz="4400" b="1" spc="-5" dirty="0">
                <a:solidFill>
                  <a:srgbClr val="464646"/>
                </a:solidFill>
                <a:latin typeface="Times New Roman"/>
                <a:cs typeface="Times New Roman"/>
              </a:rPr>
              <a:t>Kinds </a:t>
            </a:r>
            <a:r>
              <a:rPr sz="4400" b="1" spc="5" dirty="0">
                <a:solidFill>
                  <a:srgbClr val="464646"/>
                </a:solidFill>
                <a:latin typeface="Times New Roman"/>
                <a:cs typeface="Times New Roman"/>
              </a:rPr>
              <a:t>of </a:t>
            </a:r>
            <a:r>
              <a:rPr sz="4400" b="1" spc="-35" dirty="0">
                <a:solidFill>
                  <a:srgbClr val="464646"/>
                </a:solidFill>
                <a:latin typeface="Times New Roman"/>
                <a:cs typeface="Times New Roman"/>
              </a:rPr>
              <a:t>Working</a:t>
            </a:r>
            <a:r>
              <a:rPr sz="4400" b="1" spc="-23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4400" b="1" dirty="0">
                <a:solidFill>
                  <a:srgbClr val="464646"/>
                </a:solidFill>
                <a:latin typeface="Times New Roman"/>
                <a:cs typeface="Times New Roman"/>
              </a:rPr>
              <a:t>Capital</a:t>
            </a:r>
            <a:endParaRPr sz="44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964372" y="937260"/>
            <a:ext cx="8101330" cy="4112260"/>
            <a:chOff x="1964372" y="937260"/>
            <a:chExt cx="8101330" cy="4112260"/>
          </a:xfrm>
        </p:grpSpPr>
        <p:sp>
          <p:nvSpPr>
            <p:cNvPr id="4" name="object 4"/>
            <p:cNvSpPr/>
            <p:nvPr/>
          </p:nvSpPr>
          <p:spPr>
            <a:xfrm>
              <a:off x="8257794" y="4609338"/>
              <a:ext cx="1795145" cy="427355"/>
            </a:xfrm>
            <a:custGeom>
              <a:avLst/>
              <a:gdLst/>
              <a:ahLst/>
              <a:cxnLst/>
              <a:rect l="l" t="t" r="r" b="b"/>
              <a:pathLst>
                <a:path w="1795145" h="427354">
                  <a:moveTo>
                    <a:pt x="897635" y="0"/>
                  </a:moveTo>
                  <a:lnTo>
                    <a:pt x="897635" y="290956"/>
                  </a:lnTo>
                  <a:lnTo>
                    <a:pt x="1794890" y="290956"/>
                  </a:lnTo>
                  <a:lnTo>
                    <a:pt x="1794890" y="426974"/>
                  </a:lnTo>
                </a:path>
                <a:path w="1795145" h="427354">
                  <a:moveTo>
                    <a:pt x="897254" y="0"/>
                  </a:moveTo>
                  <a:lnTo>
                    <a:pt x="897254" y="290956"/>
                  </a:lnTo>
                  <a:lnTo>
                    <a:pt x="0" y="290956"/>
                  </a:lnTo>
                  <a:lnTo>
                    <a:pt x="0" y="426974"/>
                  </a:lnTo>
                </a:path>
              </a:pathLst>
            </a:custGeom>
            <a:ln w="25908">
              <a:solidFill>
                <a:srgbClr val="7ACF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361681" y="3249930"/>
              <a:ext cx="1795145" cy="427355"/>
            </a:xfrm>
            <a:custGeom>
              <a:avLst/>
              <a:gdLst/>
              <a:ahLst/>
              <a:cxnLst/>
              <a:rect l="l" t="t" r="r" b="b"/>
              <a:pathLst>
                <a:path w="1795145" h="427354">
                  <a:moveTo>
                    <a:pt x="0" y="0"/>
                  </a:moveTo>
                  <a:lnTo>
                    <a:pt x="0" y="290957"/>
                  </a:lnTo>
                  <a:lnTo>
                    <a:pt x="1794637" y="290957"/>
                  </a:lnTo>
                  <a:lnTo>
                    <a:pt x="1794637" y="426974"/>
                  </a:lnTo>
                </a:path>
              </a:pathLst>
            </a:custGeom>
            <a:ln w="25908">
              <a:solidFill>
                <a:srgbClr val="F4881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668774" y="4609338"/>
              <a:ext cx="1795145" cy="427355"/>
            </a:xfrm>
            <a:custGeom>
              <a:avLst/>
              <a:gdLst/>
              <a:ahLst/>
              <a:cxnLst/>
              <a:rect l="l" t="t" r="r" b="b"/>
              <a:pathLst>
                <a:path w="1795145" h="427354">
                  <a:moveTo>
                    <a:pt x="897636" y="0"/>
                  </a:moveTo>
                  <a:lnTo>
                    <a:pt x="897636" y="290956"/>
                  </a:lnTo>
                  <a:lnTo>
                    <a:pt x="1794890" y="290956"/>
                  </a:lnTo>
                  <a:lnTo>
                    <a:pt x="1794890" y="426974"/>
                  </a:lnTo>
                </a:path>
                <a:path w="1795145" h="427354">
                  <a:moveTo>
                    <a:pt x="897254" y="0"/>
                  </a:moveTo>
                  <a:lnTo>
                    <a:pt x="897254" y="290956"/>
                  </a:lnTo>
                  <a:lnTo>
                    <a:pt x="0" y="290956"/>
                  </a:lnTo>
                  <a:lnTo>
                    <a:pt x="0" y="426974"/>
                  </a:lnTo>
                </a:path>
              </a:pathLst>
            </a:custGeom>
            <a:ln w="25908">
              <a:solidFill>
                <a:srgbClr val="7ACF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566410" y="3249930"/>
              <a:ext cx="1795145" cy="427355"/>
            </a:xfrm>
            <a:custGeom>
              <a:avLst/>
              <a:gdLst/>
              <a:ahLst/>
              <a:cxnLst/>
              <a:rect l="l" t="t" r="r" b="b"/>
              <a:pathLst>
                <a:path w="1795145" h="427354">
                  <a:moveTo>
                    <a:pt x="1794637" y="0"/>
                  </a:moveTo>
                  <a:lnTo>
                    <a:pt x="1794637" y="290957"/>
                  </a:lnTo>
                  <a:lnTo>
                    <a:pt x="0" y="290957"/>
                  </a:lnTo>
                  <a:lnTo>
                    <a:pt x="0" y="426974"/>
                  </a:lnTo>
                </a:path>
              </a:pathLst>
            </a:custGeom>
            <a:ln w="25908">
              <a:solidFill>
                <a:srgbClr val="F4881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118354" y="1890522"/>
              <a:ext cx="2243455" cy="427355"/>
            </a:xfrm>
            <a:custGeom>
              <a:avLst/>
              <a:gdLst/>
              <a:ahLst/>
              <a:cxnLst/>
              <a:rect l="l" t="t" r="r" b="b"/>
              <a:pathLst>
                <a:path w="2243454" h="427355">
                  <a:moveTo>
                    <a:pt x="0" y="0"/>
                  </a:moveTo>
                  <a:lnTo>
                    <a:pt x="0" y="290956"/>
                  </a:lnTo>
                  <a:lnTo>
                    <a:pt x="2243201" y="290956"/>
                  </a:lnTo>
                  <a:lnTo>
                    <a:pt x="2243201" y="426974"/>
                  </a:lnTo>
                </a:path>
              </a:pathLst>
            </a:custGeom>
            <a:ln w="25908">
              <a:solidFill>
                <a:srgbClr val="F795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977390" y="3249930"/>
              <a:ext cx="1795145" cy="427355"/>
            </a:xfrm>
            <a:custGeom>
              <a:avLst/>
              <a:gdLst/>
              <a:ahLst/>
              <a:cxnLst/>
              <a:rect l="l" t="t" r="r" b="b"/>
              <a:pathLst>
                <a:path w="1795145" h="427354">
                  <a:moveTo>
                    <a:pt x="897636" y="0"/>
                  </a:moveTo>
                  <a:lnTo>
                    <a:pt x="897636" y="290957"/>
                  </a:lnTo>
                  <a:lnTo>
                    <a:pt x="1794890" y="290957"/>
                  </a:lnTo>
                  <a:lnTo>
                    <a:pt x="1794890" y="426974"/>
                  </a:lnTo>
                </a:path>
                <a:path w="1795145" h="427354">
                  <a:moveTo>
                    <a:pt x="897255" y="0"/>
                  </a:moveTo>
                  <a:lnTo>
                    <a:pt x="897255" y="290957"/>
                  </a:lnTo>
                  <a:lnTo>
                    <a:pt x="0" y="290957"/>
                  </a:lnTo>
                  <a:lnTo>
                    <a:pt x="0" y="426974"/>
                  </a:lnTo>
                </a:path>
              </a:pathLst>
            </a:custGeom>
            <a:ln w="25908">
              <a:solidFill>
                <a:srgbClr val="F4881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875026" y="1890522"/>
              <a:ext cx="2243455" cy="427355"/>
            </a:xfrm>
            <a:custGeom>
              <a:avLst/>
              <a:gdLst/>
              <a:ahLst/>
              <a:cxnLst/>
              <a:rect l="l" t="t" r="r" b="b"/>
              <a:pathLst>
                <a:path w="2243454" h="427355">
                  <a:moveTo>
                    <a:pt x="2243201" y="0"/>
                  </a:moveTo>
                  <a:lnTo>
                    <a:pt x="2243201" y="290956"/>
                  </a:lnTo>
                  <a:lnTo>
                    <a:pt x="0" y="290956"/>
                  </a:lnTo>
                  <a:lnTo>
                    <a:pt x="0" y="426974"/>
                  </a:lnTo>
                </a:path>
              </a:pathLst>
            </a:custGeom>
            <a:ln w="25908">
              <a:solidFill>
                <a:srgbClr val="F795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338827" y="937260"/>
              <a:ext cx="1556003" cy="101955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498848" y="1088136"/>
              <a:ext cx="1562100" cy="102717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709160" y="1112520"/>
              <a:ext cx="1199388" cy="101650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546092" y="1112520"/>
              <a:ext cx="1468120" cy="932815"/>
            </a:xfrm>
            <a:custGeom>
              <a:avLst/>
              <a:gdLst/>
              <a:ahLst/>
              <a:cxnLst/>
              <a:rect l="l" t="t" r="r" b="b"/>
              <a:pathLst>
                <a:path w="1468120" h="932814">
                  <a:moveTo>
                    <a:pt x="1374394" y="0"/>
                  </a:moveTo>
                  <a:lnTo>
                    <a:pt x="93218" y="0"/>
                  </a:lnTo>
                  <a:lnTo>
                    <a:pt x="56953" y="7332"/>
                  </a:lnTo>
                  <a:lnTo>
                    <a:pt x="27320" y="27320"/>
                  </a:lnTo>
                  <a:lnTo>
                    <a:pt x="7332" y="56953"/>
                  </a:lnTo>
                  <a:lnTo>
                    <a:pt x="0" y="93217"/>
                  </a:lnTo>
                  <a:lnTo>
                    <a:pt x="0" y="839469"/>
                  </a:lnTo>
                  <a:lnTo>
                    <a:pt x="7332" y="875734"/>
                  </a:lnTo>
                  <a:lnTo>
                    <a:pt x="27320" y="905367"/>
                  </a:lnTo>
                  <a:lnTo>
                    <a:pt x="56953" y="925355"/>
                  </a:lnTo>
                  <a:lnTo>
                    <a:pt x="93218" y="932688"/>
                  </a:lnTo>
                  <a:lnTo>
                    <a:pt x="1374394" y="932688"/>
                  </a:lnTo>
                  <a:lnTo>
                    <a:pt x="1410658" y="925355"/>
                  </a:lnTo>
                  <a:lnTo>
                    <a:pt x="1440291" y="905367"/>
                  </a:lnTo>
                  <a:lnTo>
                    <a:pt x="1460279" y="875734"/>
                  </a:lnTo>
                  <a:lnTo>
                    <a:pt x="1467612" y="839469"/>
                  </a:lnTo>
                  <a:lnTo>
                    <a:pt x="1467612" y="93217"/>
                  </a:lnTo>
                  <a:lnTo>
                    <a:pt x="1460279" y="56953"/>
                  </a:lnTo>
                  <a:lnTo>
                    <a:pt x="1440291" y="27320"/>
                  </a:lnTo>
                  <a:lnTo>
                    <a:pt x="1410658" y="7332"/>
                  </a:lnTo>
                  <a:lnTo>
                    <a:pt x="1374394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546092" y="1112520"/>
              <a:ext cx="1468120" cy="932815"/>
            </a:xfrm>
            <a:custGeom>
              <a:avLst/>
              <a:gdLst/>
              <a:ahLst/>
              <a:cxnLst/>
              <a:rect l="l" t="t" r="r" b="b"/>
              <a:pathLst>
                <a:path w="1468120" h="932814">
                  <a:moveTo>
                    <a:pt x="0" y="93217"/>
                  </a:moveTo>
                  <a:lnTo>
                    <a:pt x="7332" y="56953"/>
                  </a:lnTo>
                  <a:lnTo>
                    <a:pt x="27320" y="27320"/>
                  </a:lnTo>
                  <a:lnTo>
                    <a:pt x="56953" y="7332"/>
                  </a:lnTo>
                  <a:lnTo>
                    <a:pt x="93218" y="0"/>
                  </a:lnTo>
                  <a:lnTo>
                    <a:pt x="1374394" y="0"/>
                  </a:lnTo>
                  <a:lnTo>
                    <a:pt x="1410658" y="7332"/>
                  </a:lnTo>
                  <a:lnTo>
                    <a:pt x="1440291" y="27320"/>
                  </a:lnTo>
                  <a:lnTo>
                    <a:pt x="1460279" y="56953"/>
                  </a:lnTo>
                  <a:lnTo>
                    <a:pt x="1467612" y="93217"/>
                  </a:lnTo>
                  <a:lnTo>
                    <a:pt x="1467612" y="839469"/>
                  </a:lnTo>
                  <a:lnTo>
                    <a:pt x="1460279" y="875734"/>
                  </a:lnTo>
                  <a:lnTo>
                    <a:pt x="1440291" y="905367"/>
                  </a:lnTo>
                  <a:lnTo>
                    <a:pt x="1410658" y="925355"/>
                  </a:lnTo>
                  <a:lnTo>
                    <a:pt x="1374394" y="932688"/>
                  </a:lnTo>
                  <a:lnTo>
                    <a:pt x="93218" y="932688"/>
                  </a:lnTo>
                  <a:lnTo>
                    <a:pt x="56953" y="925355"/>
                  </a:lnTo>
                  <a:lnTo>
                    <a:pt x="27320" y="905367"/>
                  </a:lnTo>
                  <a:lnTo>
                    <a:pt x="7332" y="875734"/>
                  </a:lnTo>
                  <a:lnTo>
                    <a:pt x="0" y="839469"/>
                  </a:lnTo>
                  <a:lnTo>
                    <a:pt x="0" y="93217"/>
                  </a:lnTo>
                  <a:close/>
                </a:path>
              </a:pathLst>
            </a:custGeom>
            <a:ln w="9144">
              <a:solidFill>
                <a:srgbClr val="00A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4870830" y="1170254"/>
            <a:ext cx="819150" cy="772795"/>
          </a:xfrm>
          <a:prstGeom prst="rect">
            <a:avLst/>
          </a:prstGeom>
        </p:spPr>
        <p:txBody>
          <a:bodyPr vert="horz" wrap="square" lIns="0" tIns="52704" rIns="0" bIns="0" rtlCol="0">
            <a:spAutoFit/>
          </a:bodyPr>
          <a:lstStyle/>
          <a:p>
            <a:pPr marL="12700" marR="5080" algn="just">
              <a:lnSpc>
                <a:spcPts val="1860"/>
              </a:lnSpc>
              <a:spcBef>
                <a:spcPts val="414"/>
              </a:spcBef>
            </a:pP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Kinds</a:t>
            </a:r>
            <a:r>
              <a:rPr sz="1800" spc="-10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of  </a:t>
            </a:r>
            <a:r>
              <a:rPr sz="1800" spc="-155" dirty="0">
                <a:solidFill>
                  <a:srgbClr val="252525"/>
                </a:solidFill>
                <a:latin typeface="Times New Roman"/>
                <a:cs typeface="Times New Roman"/>
              </a:rPr>
              <a:t>W</a:t>
            </a: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orking  Capital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2095500" y="2296667"/>
            <a:ext cx="1737360" cy="1178560"/>
            <a:chOff x="2095500" y="2296667"/>
            <a:chExt cx="1737360" cy="1178560"/>
          </a:xfrm>
        </p:grpSpPr>
        <p:sp>
          <p:nvSpPr>
            <p:cNvPr id="18" name="object 18"/>
            <p:cNvSpPr/>
            <p:nvPr/>
          </p:nvSpPr>
          <p:spPr>
            <a:xfrm>
              <a:off x="2095500" y="2296667"/>
              <a:ext cx="1556003" cy="101955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255520" y="2447543"/>
              <a:ext cx="1563624" cy="1027176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298192" y="2590799"/>
              <a:ext cx="1534668" cy="780288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302763" y="2471927"/>
              <a:ext cx="1469390" cy="932815"/>
            </a:xfrm>
            <a:custGeom>
              <a:avLst/>
              <a:gdLst/>
              <a:ahLst/>
              <a:cxnLst/>
              <a:rect l="l" t="t" r="r" b="b"/>
              <a:pathLst>
                <a:path w="1469389" h="932814">
                  <a:moveTo>
                    <a:pt x="1375918" y="0"/>
                  </a:moveTo>
                  <a:lnTo>
                    <a:pt x="93218" y="0"/>
                  </a:lnTo>
                  <a:lnTo>
                    <a:pt x="56953" y="7332"/>
                  </a:lnTo>
                  <a:lnTo>
                    <a:pt x="27320" y="27320"/>
                  </a:lnTo>
                  <a:lnTo>
                    <a:pt x="7332" y="56953"/>
                  </a:lnTo>
                  <a:lnTo>
                    <a:pt x="0" y="93218"/>
                  </a:lnTo>
                  <a:lnTo>
                    <a:pt x="0" y="839470"/>
                  </a:lnTo>
                  <a:lnTo>
                    <a:pt x="7332" y="875734"/>
                  </a:lnTo>
                  <a:lnTo>
                    <a:pt x="27320" y="905367"/>
                  </a:lnTo>
                  <a:lnTo>
                    <a:pt x="56953" y="925355"/>
                  </a:lnTo>
                  <a:lnTo>
                    <a:pt x="93218" y="932688"/>
                  </a:lnTo>
                  <a:lnTo>
                    <a:pt x="1375918" y="932688"/>
                  </a:lnTo>
                  <a:lnTo>
                    <a:pt x="1412182" y="925355"/>
                  </a:lnTo>
                  <a:lnTo>
                    <a:pt x="1441815" y="905367"/>
                  </a:lnTo>
                  <a:lnTo>
                    <a:pt x="1461803" y="875734"/>
                  </a:lnTo>
                  <a:lnTo>
                    <a:pt x="1469136" y="839470"/>
                  </a:lnTo>
                  <a:lnTo>
                    <a:pt x="1469136" y="93218"/>
                  </a:lnTo>
                  <a:lnTo>
                    <a:pt x="1461803" y="56953"/>
                  </a:lnTo>
                  <a:lnTo>
                    <a:pt x="1441815" y="27320"/>
                  </a:lnTo>
                  <a:lnTo>
                    <a:pt x="1412182" y="7332"/>
                  </a:lnTo>
                  <a:lnTo>
                    <a:pt x="1375918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302763" y="2471927"/>
              <a:ext cx="1469390" cy="932815"/>
            </a:xfrm>
            <a:custGeom>
              <a:avLst/>
              <a:gdLst/>
              <a:ahLst/>
              <a:cxnLst/>
              <a:rect l="l" t="t" r="r" b="b"/>
              <a:pathLst>
                <a:path w="1469389" h="932814">
                  <a:moveTo>
                    <a:pt x="0" y="93218"/>
                  </a:moveTo>
                  <a:lnTo>
                    <a:pt x="7332" y="56953"/>
                  </a:lnTo>
                  <a:lnTo>
                    <a:pt x="27320" y="27320"/>
                  </a:lnTo>
                  <a:lnTo>
                    <a:pt x="56953" y="7332"/>
                  </a:lnTo>
                  <a:lnTo>
                    <a:pt x="93218" y="0"/>
                  </a:lnTo>
                  <a:lnTo>
                    <a:pt x="1375918" y="0"/>
                  </a:lnTo>
                  <a:lnTo>
                    <a:pt x="1412182" y="7332"/>
                  </a:lnTo>
                  <a:lnTo>
                    <a:pt x="1441815" y="27320"/>
                  </a:lnTo>
                  <a:lnTo>
                    <a:pt x="1461803" y="56953"/>
                  </a:lnTo>
                  <a:lnTo>
                    <a:pt x="1469136" y="93218"/>
                  </a:lnTo>
                  <a:lnTo>
                    <a:pt x="1469136" y="839470"/>
                  </a:lnTo>
                  <a:lnTo>
                    <a:pt x="1461803" y="875734"/>
                  </a:lnTo>
                  <a:lnTo>
                    <a:pt x="1441815" y="905367"/>
                  </a:lnTo>
                  <a:lnTo>
                    <a:pt x="1412182" y="925355"/>
                  </a:lnTo>
                  <a:lnTo>
                    <a:pt x="1375918" y="932688"/>
                  </a:lnTo>
                  <a:lnTo>
                    <a:pt x="93218" y="932688"/>
                  </a:lnTo>
                  <a:lnTo>
                    <a:pt x="56953" y="925355"/>
                  </a:lnTo>
                  <a:lnTo>
                    <a:pt x="27320" y="905367"/>
                  </a:lnTo>
                  <a:lnTo>
                    <a:pt x="7332" y="875734"/>
                  </a:lnTo>
                  <a:lnTo>
                    <a:pt x="0" y="839470"/>
                  </a:lnTo>
                  <a:lnTo>
                    <a:pt x="0" y="93218"/>
                  </a:lnTo>
                  <a:close/>
                </a:path>
              </a:pathLst>
            </a:custGeom>
            <a:ln w="9144">
              <a:solidFill>
                <a:srgbClr val="F795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2459482" y="2648839"/>
            <a:ext cx="1156335" cy="53594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71755" marR="5080" indent="-59690">
              <a:lnSpc>
                <a:spcPts val="1860"/>
              </a:lnSpc>
              <a:spcBef>
                <a:spcPts val="409"/>
              </a:spcBef>
            </a:pPr>
            <a:r>
              <a:rPr sz="1800" spc="-5" dirty="0">
                <a:solidFill>
                  <a:srgbClr val="252525"/>
                </a:solidFill>
                <a:latin typeface="Times New Roman"/>
                <a:cs typeface="Times New Roman"/>
              </a:rPr>
              <a:t>On </a:t>
            </a: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the</a:t>
            </a:r>
            <a:r>
              <a:rPr sz="1800" spc="-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252525"/>
                </a:solidFill>
                <a:latin typeface="Times New Roman"/>
                <a:cs typeface="Times New Roman"/>
              </a:rPr>
              <a:t>basis  </a:t>
            </a: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of</a:t>
            </a:r>
            <a:r>
              <a:rPr sz="1800" spc="-3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252525"/>
                </a:solidFill>
                <a:latin typeface="Times New Roman"/>
                <a:cs typeface="Times New Roman"/>
              </a:rPr>
              <a:t>Concept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1197863" y="3656076"/>
            <a:ext cx="1724025" cy="1191895"/>
            <a:chOff x="1197863" y="3656076"/>
            <a:chExt cx="1724025" cy="1191895"/>
          </a:xfrm>
        </p:grpSpPr>
        <p:sp>
          <p:nvSpPr>
            <p:cNvPr id="25" name="object 25"/>
            <p:cNvSpPr/>
            <p:nvPr/>
          </p:nvSpPr>
          <p:spPr>
            <a:xfrm>
              <a:off x="1197863" y="3656076"/>
              <a:ext cx="1557527" cy="1019556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357884" y="3806952"/>
              <a:ext cx="1563624" cy="1027176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568195" y="3831336"/>
              <a:ext cx="1199388" cy="1016507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405127" y="3831336"/>
              <a:ext cx="1469390" cy="932815"/>
            </a:xfrm>
            <a:custGeom>
              <a:avLst/>
              <a:gdLst/>
              <a:ahLst/>
              <a:cxnLst/>
              <a:rect l="l" t="t" r="r" b="b"/>
              <a:pathLst>
                <a:path w="1469389" h="932814">
                  <a:moveTo>
                    <a:pt x="1375917" y="0"/>
                  </a:moveTo>
                  <a:lnTo>
                    <a:pt x="93218" y="0"/>
                  </a:lnTo>
                  <a:lnTo>
                    <a:pt x="56953" y="7332"/>
                  </a:lnTo>
                  <a:lnTo>
                    <a:pt x="27320" y="27320"/>
                  </a:lnTo>
                  <a:lnTo>
                    <a:pt x="7332" y="56953"/>
                  </a:lnTo>
                  <a:lnTo>
                    <a:pt x="0" y="93218"/>
                  </a:lnTo>
                  <a:lnTo>
                    <a:pt x="0" y="839469"/>
                  </a:lnTo>
                  <a:lnTo>
                    <a:pt x="7332" y="875734"/>
                  </a:lnTo>
                  <a:lnTo>
                    <a:pt x="27320" y="905367"/>
                  </a:lnTo>
                  <a:lnTo>
                    <a:pt x="56953" y="925355"/>
                  </a:lnTo>
                  <a:lnTo>
                    <a:pt x="93218" y="932688"/>
                  </a:lnTo>
                  <a:lnTo>
                    <a:pt x="1375917" y="932688"/>
                  </a:lnTo>
                  <a:lnTo>
                    <a:pt x="1412182" y="925355"/>
                  </a:lnTo>
                  <a:lnTo>
                    <a:pt x="1441815" y="905367"/>
                  </a:lnTo>
                  <a:lnTo>
                    <a:pt x="1461803" y="875734"/>
                  </a:lnTo>
                  <a:lnTo>
                    <a:pt x="1469136" y="839469"/>
                  </a:lnTo>
                  <a:lnTo>
                    <a:pt x="1469136" y="93218"/>
                  </a:lnTo>
                  <a:lnTo>
                    <a:pt x="1461803" y="56953"/>
                  </a:lnTo>
                  <a:lnTo>
                    <a:pt x="1441815" y="27320"/>
                  </a:lnTo>
                  <a:lnTo>
                    <a:pt x="1412182" y="7332"/>
                  </a:lnTo>
                  <a:lnTo>
                    <a:pt x="1375917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405127" y="3831336"/>
              <a:ext cx="1469390" cy="932815"/>
            </a:xfrm>
            <a:custGeom>
              <a:avLst/>
              <a:gdLst/>
              <a:ahLst/>
              <a:cxnLst/>
              <a:rect l="l" t="t" r="r" b="b"/>
              <a:pathLst>
                <a:path w="1469389" h="932814">
                  <a:moveTo>
                    <a:pt x="0" y="93218"/>
                  </a:moveTo>
                  <a:lnTo>
                    <a:pt x="7332" y="56953"/>
                  </a:lnTo>
                  <a:lnTo>
                    <a:pt x="27320" y="27320"/>
                  </a:lnTo>
                  <a:lnTo>
                    <a:pt x="56953" y="7332"/>
                  </a:lnTo>
                  <a:lnTo>
                    <a:pt x="93218" y="0"/>
                  </a:lnTo>
                  <a:lnTo>
                    <a:pt x="1375917" y="0"/>
                  </a:lnTo>
                  <a:lnTo>
                    <a:pt x="1412182" y="7332"/>
                  </a:lnTo>
                  <a:lnTo>
                    <a:pt x="1441815" y="27320"/>
                  </a:lnTo>
                  <a:lnTo>
                    <a:pt x="1461803" y="56953"/>
                  </a:lnTo>
                  <a:lnTo>
                    <a:pt x="1469136" y="93218"/>
                  </a:lnTo>
                  <a:lnTo>
                    <a:pt x="1469136" y="839469"/>
                  </a:lnTo>
                  <a:lnTo>
                    <a:pt x="1461803" y="875734"/>
                  </a:lnTo>
                  <a:lnTo>
                    <a:pt x="1441815" y="905367"/>
                  </a:lnTo>
                  <a:lnTo>
                    <a:pt x="1412182" y="925355"/>
                  </a:lnTo>
                  <a:lnTo>
                    <a:pt x="1375917" y="932688"/>
                  </a:lnTo>
                  <a:lnTo>
                    <a:pt x="93218" y="932688"/>
                  </a:lnTo>
                  <a:lnTo>
                    <a:pt x="56953" y="925355"/>
                  </a:lnTo>
                  <a:lnTo>
                    <a:pt x="27320" y="905367"/>
                  </a:lnTo>
                  <a:lnTo>
                    <a:pt x="7332" y="875734"/>
                  </a:lnTo>
                  <a:lnTo>
                    <a:pt x="0" y="839469"/>
                  </a:lnTo>
                  <a:lnTo>
                    <a:pt x="0" y="93218"/>
                  </a:lnTo>
                  <a:close/>
                </a:path>
              </a:pathLst>
            </a:custGeom>
            <a:ln w="9144">
              <a:solidFill>
                <a:srgbClr val="F4881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1729867" y="3890009"/>
            <a:ext cx="819150" cy="772795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065" marR="5080" indent="635" algn="ctr">
              <a:lnSpc>
                <a:spcPct val="86200"/>
              </a:lnSpc>
              <a:spcBef>
                <a:spcPts val="395"/>
              </a:spcBef>
            </a:pPr>
            <a:r>
              <a:rPr sz="1800" spc="-5" dirty="0">
                <a:solidFill>
                  <a:srgbClr val="252525"/>
                </a:solidFill>
                <a:latin typeface="Times New Roman"/>
                <a:cs typeface="Times New Roman"/>
              </a:rPr>
              <a:t>Gross  </a:t>
            </a:r>
            <a:r>
              <a:rPr sz="1800" spc="-155" dirty="0">
                <a:solidFill>
                  <a:srgbClr val="252525"/>
                </a:solidFill>
                <a:latin typeface="Times New Roman"/>
                <a:cs typeface="Times New Roman"/>
              </a:rPr>
              <a:t>W</a:t>
            </a: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orking  Capital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2993135" y="3656076"/>
            <a:ext cx="1762125" cy="1178560"/>
            <a:chOff x="2993135" y="3656076"/>
            <a:chExt cx="1762125" cy="1178560"/>
          </a:xfrm>
        </p:grpSpPr>
        <p:sp>
          <p:nvSpPr>
            <p:cNvPr id="32" name="object 32"/>
            <p:cNvSpPr/>
            <p:nvPr/>
          </p:nvSpPr>
          <p:spPr>
            <a:xfrm>
              <a:off x="2993135" y="3656076"/>
              <a:ext cx="1556003" cy="1019556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153155" y="3806952"/>
              <a:ext cx="1562099" cy="102717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172967" y="3950208"/>
              <a:ext cx="1581911" cy="780288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200399" y="3831336"/>
              <a:ext cx="1468120" cy="932815"/>
            </a:xfrm>
            <a:custGeom>
              <a:avLst/>
              <a:gdLst/>
              <a:ahLst/>
              <a:cxnLst/>
              <a:rect l="l" t="t" r="r" b="b"/>
              <a:pathLst>
                <a:path w="1468120" h="932814">
                  <a:moveTo>
                    <a:pt x="1374394" y="0"/>
                  </a:moveTo>
                  <a:lnTo>
                    <a:pt x="93217" y="0"/>
                  </a:lnTo>
                  <a:lnTo>
                    <a:pt x="56953" y="7332"/>
                  </a:lnTo>
                  <a:lnTo>
                    <a:pt x="27320" y="27320"/>
                  </a:lnTo>
                  <a:lnTo>
                    <a:pt x="7332" y="56953"/>
                  </a:lnTo>
                  <a:lnTo>
                    <a:pt x="0" y="93218"/>
                  </a:lnTo>
                  <a:lnTo>
                    <a:pt x="0" y="839469"/>
                  </a:lnTo>
                  <a:lnTo>
                    <a:pt x="7332" y="875734"/>
                  </a:lnTo>
                  <a:lnTo>
                    <a:pt x="27320" y="905367"/>
                  </a:lnTo>
                  <a:lnTo>
                    <a:pt x="56953" y="925355"/>
                  </a:lnTo>
                  <a:lnTo>
                    <a:pt x="93217" y="932688"/>
                  </a:lnTo>
                  <a:lnTo>
                    <a:pt x="1374394" y="932688"/>
                  </a:lnTo>
                  <a:lnTo>
                    <a:pt x="1410658" y="925355"/>
                  </a:lnTo>
                  <a:lnTo>
                    <a:pt x="1440291" y="905367"/>
                  </a:lnTo>
                  <a:lnTo>
                    <a:pt x="1460279" y="875734"/>
                  </a:lnTo>
                  <a:lnTo>
                    <a:pt x="1467612" y="839469"/>
                  </a:lnTo>
                  <a:lnTo>
                    <a:pt x="1467612" y="93218"/>
                  </a:lnTo>
                  <a:lnTo>
                    <a:pt x="1460279" y="56953"/>
                  </a:lnTo>
                  <a:lnTo>
                    <a:pt x="1440291" y="27320"/>
                  </a:lnTo>
                  <a:lnTo>
                    <a:pt x="1410658" y="7332"/>
                  </a:lnTo>
                  <a:lnTo>
                    <a:pt x="1374394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200399" y="3831336"/>
              <a:ext cx="1468120" cy="932815"/>
            </a:xfrm>
            <a:custGeom>
              <a:avLst/>
              <a:gdLst/>
              <a:ahLst/>
              <a:cxnLst/>
              <a:rect l="l" t="t" r="r" b="b"/>
              <a:pathLst>
                <a:path w="1468120" h="932814">
                  <a:moveTo>
                    <a:pt x="0" y="93218"/>
                  </a:moveTo>
                  <a:lnTo>
                    <a:pt x="7332" y="56953"/>
                  </a:lnTo>
                  <a:lnTo>
                    <a:pt x="27320" y="27320"/>
                  </a:lnTo>
                  <a:lnTo>
                    <a:pt x="56953" y="7332"/>
                  </a:lnTo>
                  <a:lnTo>
                    <a:pt x="93217" y="0"/>
                  </a:lnTo>
                  <a:lnTo>
                    <a:pt x="1374394" y="0"/>
                  </a:lnTo>
                  <a:lnTo>
                    <a:pt x="1410658" y="7332"/>
                  </a:lnTo>
                  <a:lnTo>
                    <a:pt x="1440291" y="27320"/>
                  </a:lnTo>
                  <a:lnTo>
                    <a:pt x="1460279" y="56953"/>
                  </a:lnTo>
                  <a:lnTo>
                    <a:pt x="1467612" y="93218"/>
                  </a:lnTo>
                  <a:lnTo>
                    <a:pt x="1467612" y="839469"/>
                  </a:lnTo>
                  <a:lnTo>
                    <a:pt x="1460279" y="875734"/>
                  </a:lnTo>
                  <a:lnTo>
                    <a:pt x="1440291" y="905367"/>
                  </a:lnTo>
                  <a:lnTo>
                    <a:pt x="1410658" y="925355"/>
                  </a:lnTo>
                  <a:lnTo>
                    <a:pt x="1374394" y="932688"/>
                  </a:lnTo>
                  <a:lnTo>
                    <a:pt x="93217" y="932688"/>
                  </a:lnTo>
                  <a:lnTo>
                    <a:pt x="56953" y="925355"/>
                  </a:lnTo>
                  <a:lnTo>
                    <a:pt x="27320" y="905367"/>
                  </a:lnTo>
                  <a:lnTo>
                    <a:pt x="7332" y="875734"/>
                  </a:lnTo>
                  <a:lnTo>
                    <a:pt x="0" y="839469"/>
                  </a:lnTo>
                  <a:lnTo>
                    <a:pt x="0" y="93218"/>
                  </a:lnTo>
                  <a:close/>
                </a:path>
              </a:pathLst>
            </a:custGeom>
            <a:ln w="9144">
              <a:solidFill>
                <a:srgbClr val="F4881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3334003" y="4007942"/>
            <a:ext cx="1202690" cy="536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010"/>
              </a:lnSpc>
              <a:spcBef>
                <a:spcPts val="100"/>
              </a:spcBef>
            </a:pP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Net</a:t>
            </a:r>
            <a:r>
              <a:rPr sz="1800" spc="-1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rgbClr val="252525"/>
                </a:solidFill>
                <a:latin typeface="Times New Roman"/>
                <a:cs typeface="Times New Roman"/>
              </a:rPr>
              <a:t>Working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ts val="2010"/>
              </a:lnSpc>
            </a:pP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Capital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6582156" y="2296667"/>
            <a:ext cx="1737360" cy="1178560"/>
            <a:chOff x="6582156" y="2296667"/>
            <a:chExt cx="1737360" cy="1178560"/>
          </a:xfrm>
        </p:grpSpPr>
        <p:sp>
          <p:nvSpPr>
            <p:cNvPr id="39" name="object 39"/>
            <p:cNvSpPr/>
            <p:nvPr/>
          </p:nvSpPr>
          <p:spPr>
            <a:xfrm>
              <a:off x="6582156" y="2296667"/>
              <a:ext cx="1556003" cy="1019555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742176" y="2447543"/>
              <a:ext cx="1562100" cy="102717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784848" y="2590799"/>
              <a:ext cx="1534668" cy="780288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789420" y="2471927"/>
              <a:ext cx="1468120" cy="932815"/>
            </a:xfrm>
            <a:custGeom>
              <a:avLst/>
              <a:gdLst/>
              <a:ahLst/>
              <a:cxnLst/>
              <a:rect l="l" t="t" r="r" b="b"/>
              <a:pathLst>
                <a:path w="1468120" h="932814">
                  <a:moveTo>
                    <a:pt x="1374394" y="0"/>
                  </a:moveTo>
                  <a:lnTo>
                    <a:pt x="93218" y="0"/>
                  </a:lnTo>
                  <a:lnTo>
                    <a:pt x="56953" y="7332"/>
                  </a:lnTo>
                  <a:lnTo>
                    <a:pt x="27320" y="27320"/>
                  </a:lnTo>
                  <a:lnTo>
                    <a:pt x="7332" y="56953"/>
                  </a:lnTo>
                  <a:lnTo>
                    <a:pt x="0" y="93218"/>
                  </a:lnTo>
                  <a:lnTo>
                    <a:pt x="0" y="839470"/>
                  </a:lnTo>
                  <a:lnTo>
                    <a:pt x="7332" y="875734"/>
                  </a:lnTo>
                  <a:lnTo>
                    <a:pt x="27320" y="905367"/>
                  </a:lnTo>
                  <a:lnTo>
                    <a:pt x="56953" y="925355"/>
                  </a:lnTo>
                  <a:lnTo>
                    <a:pt x="93218" y="932688"/>
                  </a:lnTo>
                  <a:lnTo>
                    <a:pt x="1374394" y="932688"/>
                  </a:lnTo>
                  <a:lnTo>
                    <a:pt x="1410658" y="925355"/>
                  </a:lnTo>
                  <a:lnTo>
                    <a:pt x="1440291" y="905367"/>
                  </a:lnTo>
                  <a:lnTo>
                    <a:pt x="1460279" y="875734"/>
                  </a:lnTo>
                  <a:lnTo>
                    <a:pt x="1467611" y="839470"/>
                  </a:lnTo>
                  <a:lnTo>
                    <a:pt x="1467611" y="93218"/>
                  </a:lnTo>
                  <a:lnTo>
                    <a:pt x="1460279" y="56953"/>
                  </a:lnTo>
                  <a:lnTo>
                    <a:pt x="1440291" y="27320"/>
                  </a:lnTo>
                  <a:lnTo>
                    <a:pt x="1410658" y="7332"/>
                  </a:lnTo>
                  <a:lnTo>
                    <a:pt x="1374394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789420" y="2471927"/>
              <a:ext cx="1468120" cy="932815"/>
            </a:xfrm>
            <a:custGeom>
              <a:avLst/>
              <a:gdLst/>
              <a:ahLst/>
              <a:cxnLst/>
              <a:rect l="l" t="t" r="r" b="b"/>
              <a:pathLst>
                <a:path w="1468120" h="932814">
                  <a:moveTo>
                    <a:pt x="0" y="93218"/>
                  </a:moveTo>
                  <a:lnTo>
                    <a:pt x="7332" y="56953"/>
                  </a:lnTo>
                  <a:lnTo>
                    <a:pt x="27320" y="27320"/>
                  </a:lnTo>
                  <a:lnTo>
                    <a:pt x="56953" y="7332"/>
                  </a:lnTo>
                  <a:lnTo>
                    <a:pt x="93218" y="0"/>
                  </a:lnTo>
                  <a:lnTo>
                    <a:pt x="1374394" y="0"/>
                  </a:lnTo>
                  <a:lnTo>
                    <a:pt x="1410658" y="7332"/>
                  </a:lnTo>
                  <a:lnTo>
                    <a:pt x="1440291" y="27320"/>
                  </a:lnTo>
                  <a:lnTo>
                    <a:pt x="1460279" y="56953"/>
                  </a:lnTo>
                  <a:lnTo>
                    <a:pt x="1467611" y="93218"/>
                  </a:lnTo>
                  <a:lnTo>
                    <a:pt x="1467611" y="839470"/>
                  </a:lnTo>
                  <a:lnTo>
                    <a:pt x="1460279" y="875734"/>
                  </a:lnTo>
                  <a:lnTo>
                    <a:pt x="1440291" y="905367"/>
                  </a:lnTo>
                  <a:lnTo>
                    <a:pt x="1410658" y="925355"/>
                  </a:lnTo>
                  <a:lnTo>
                    <a:pt x="1374394" y="932688"/>
                  </a:lnTo>
                  <a:lnTo>
                    <a:pt x="93218" y="932688"/>
                  </a:lnTo>
                  <a:lnTo>
                    <a:pt x="56953" y="925355"/>
                  </a:lnTo>
                  <a:lnTo>
                    <a:pt x="27320" y="905367"/>
                  </a:lnTo>
                  <a:lnTo>
                    <a:pt x="7332" y="875734"/>
                  </a:lnTo>
                  <a:lnTo>
                    <a:pt x="0" y="839470"/>
                  </a:lnTo>
                  <a:lnTo>
                    <a:pt x="0" y="93218"/>
                  </a:lnTo>
                  <a:close/>
                </a:path>
              </a:pathLst>
            </a:custGeom>
            <a:ln w="9144">
              <a:solidFill>
                <a:srgbClr val="F795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6946518" y="2648839"/>
            <a:ext cx="1157605" cy="53594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218440" marR="5080" indent="-206375">
              <a:lnSpc>
                <a:spcPts val="1860"/>
              </a:lnSpc>
              <a:spcBef>
                <a:spcPts val="409"/>
              </a:spcBef>
            </a:pPr>
            <a:r>
              <a:rPr sz="1800" spc="-5" dirty="0">
                <a:solidFill>
                  <a:srgbClr val="252525"/>
                </a:solidFill>
                <a:latin typeface="Times New Roman"/>
                <a:cs typeface="Times New Roman"/>
              </a:rPr>
              <a:t>On </a:t>
            </a: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the</a:t>
            </a:r>
            <a:r>
              <a:rPr sz="1800" spc="-7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basis  of</a:t>
            </a:r>
            <a:r>
              <a:rPr sz="1800" spc="-5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252525"/>
                </a:solidFill>
                <a:latin typeface="Times New Roman"/>
                <a:cs typeface="Times New Roman"/>
              </a:rPr>
              <a:t>Time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4786884" y="3656076"/>
            <a:ext cx="1724025" cy="1178560"/>
            <a:chOff x="4786884" y="3656076"/>
            <a:chExt cx="1724025" cy="1178560"/>
          </a:xfrm>
        </p:grpSpPr>
        <p:sp>
          <p:nvSpPr>
            <p:cNvPr id="46" name="object 46"/>
            <p:cNvSpPr/>
            <p:nvPr/>
          </p:nvSpPr>
          <p:spPr>
            <a:xfrm>
              <a:off x="4786884" y="3656076"/>
              <a:ext cx="1557527" cy="1019556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946904" y="3806952"/>
              <a:ext cx="1563624" cy="1027176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5004816" y="3950208"/>
              <a:ext cx="1502664" cy="780288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994148" y="3831336"/>
              <a:ext cx="1469390" cy="932815"/>
            </a:xfrm>
            <a:custGeom>
              <a:avLst/>
              <a:gdLst/>
              <a:ahLst/>
              <a:cxnLst/>
              <a:rect l="l" t="t" r="r" b="b"/>
              <a:pathLst>
                <a:path w="1469389" h="932814">
                  <a:moveTo>
                    <a:pt x="1375917" y="0"/>
                  </a:moveTo>
                  <a:lnTo>
                    <a:pt x="93217" y="0"/>
                  </a:lnTo>
                  <a:lnTo>
                    <a:pt x="56953" y="7332"/>
                  </a:lnTo>
                  <a:lnTo>
                    <a:pt x="27320" y="27320"/>
                  </a:lnTo>
                  <a:lnTo>
                    <a:pt x="7332" y="56953"/>
                  </a:lnTo>
                  <a:lnTo>
                    <a:pt x="0" y="93218"/>
                  </a:lnTo>
                  <a:lnTo>
                    <a:pt x="0" y="839469"/>
                  </a:lnTo>
                  <a:lnTo>
                    <a:pt x="7332" y="875734"/>
                  </a:lnTo>
                  <a:lnTo>
                    <a:pt x="27320" y="905367"/>
                  </a:lnTo>
                  <a:lnTo>
                    <a:pt x="56953" y="925355"/>
                  </a:lnTo>
                  <a:lnTo>
                    <a:pt x="93217" y="932688"/>
                  </a:lnTo>
                  <a:lnTo>
                    <a:pt x="1375917" y="932688"/>
                  </a:lnTo>
                  <a:lnTo>
                    <a:pt x="1412182" y="925355"/>
                  </a:lnTo>
                  <a:lnTo>
                    <a:pt x="1441815" y="905367"/>
                  </a:lnTo>
                  <a:lnTo>
                    <a:pt x="1461803" y="875734"/>
                  </a:lnTo>
                  <a:lnTo>
                    <a:pt x="1469136" y="839469"/>
                  </a:lnTo>
                  <a:lnTo>
                    <a:pt x="1469136" y="93218"/>
                  </a:lnTo>
                  <a:lnTo>
                    <a:pt x="1461803" y="56953"/>
                  </a:lnTo>
                  <a:lnTo>
                    <a:pt x="1441815" y="27320"/>
                  </a:lnTo>
                  <a:lnTo>
                    <a:pt x="1412182" y="7332"/>
                  </a:lnTo>
                  <a:lnTo>
                    <a:pt x="1375917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994148" y="3831336"/>
              <a:ext cx="1469390" cy="932815"/>
            </a:xfrm>
            <a:custGeom>
              <a:avLst/>
              <a:gdLst/>
              <a:ahLst/>
              <a:cxnLst/>
              <a:rect l="l" t="t" r="r" b="b"/>
              <a:pathLst>
                <a:path w="1469389" h="932814">
                  <a:moveTo>
                    <a:pt x="0" y="93218"/>
                  </a:moveTo>
                  <a:lnTo>
                    <a:pt x="7332" y="56953"/>
                  </a:lnTo>
                  <a:lnTo>
                    <a:pt x="27320" y="27320"/>
                  </a:lnTo>
                  <a:lnTo>
                    <a:pt x="56953" y="7332"/>
                  </a:lnTo>
                  <a:lnTo>
                    <a:pt x="93217" y="0"/>
                  </a:lnTo>
                  <a:lnTo>
                    <a:pt x="1375917" y="0"/>
                  </a:lnTo>
                  <a:lnTo>
                    <a:pt x="1412182" y="7332"/>
                  </a:lnTo>
                  <a:lnTo>
                    <a:pt x="1441815" y="27320"/>
                  </a:lnTo>
                  <a:lnTo>
                    <a:pt x="1461803" y="56953"/>
                  </a:lnTo>
                  <a:lnTo>
                    <a:pt x="1469136" y="93218"/>
                  </a:lnTo>
                  <a:lnTo>
                    <a:pt x="1469136" y="839469"/>
                  </a:lnTo>
                  <a:lnTo>
                    <a:pt x="1461803" y="875734"/>
                  </a:lnTo>
                  <a:lnTo>
                    <a:pt x="1441815" y="905367"/>
                  </a:lnTo>
                  <a:lnTo>
                    <a:pt x="1412182" y="925355"/>
                  </a:lnTo>
                  <a:lnTo>
                    <a:pt x="1375917" y="932688"/>
                  </a:lnTo>
                  <a:lnTo>
                    <a:pt x="93217" y="932688"/>
                  </a:lnTo>
                  <a:lnTo>
                    <a:pt x="56953" y="925355"/>
                  </a:lnTo>
                  <a:lnTo>
                    <a:pt x="27320" y="905367"/>
                  </a:lnTo>
                  <a:lnTo>
                    <a:pt x="7332" y="875734"/>
                  </a:lnTo>
                  <a:lnTo>
                    <a:pt x="0" y="839469"/>
                  </a:lnTo>
                  <a:lnTo>
                    <a:pt x="0" y="93218"/>
                  </a:lnTo>
                  <a:close/>
                </a:path>
              </a:pathLst>
            </a:custGeom>
            <a:ln w="9144">
              <a:solidFill>
                <a:srgbClr val="F4881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1" name="object 51"/>
          <p:cNvSpPr txBox="1"/>
          <p:nvPr/>
        </p:nvSpPr>
        <p:spPr>
          <a:xfrm>
            <a:off x="5167121" y="4007942"/>
            <a:ext cx="1124585" cy="536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010"/>
              </a:lnSpc>
              <a:spcBef>
                <a:spcPts val="100"/>
              </a:spcBef>
            </a:pPr>
            <a:r>
              <a:rPr sz="1800" spc="-5" dirty="0">
                <a:solidFill>
                  <a:srgbClr val="252525"/>
                </a:solidFill>
                <a:latin typeface="Times New Roman"/>
                <a:cs typeface="Times New Roman"/>
              </a:rPr>
              <a:t>Permanent</a:t>
            </a:r>
            <a:r>
              <a:rPr sz="1800" spc="-5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/</a:t>
            </a:r>
            <a:endParaRPr sz="1800">
              <a:latin typeface="Times New Roman"/>
              <a:cs typeface="Times New Roman"/>
            </a:endParaRPr>
          </a:p>
          <a:p>
            <a:pPr marL="91440">
              <a:lnSpc>
                <a:spcPts val="2010"/>
              </a:lnSpc>
            </a:pPr>
            <a:r>
              <a:rPr sz="1800" spc="-5" dirty="0">
                <a:solidFill>
                  <a:srgbClr val="252525"/>
                </a:solidFill>
                <a:latin typeface="Times New Roman"/>
                <a:cs typeface="Times New Roman"/>
              </a:rPr>
              <a:t>Fixed</a:t>
            </a:r>
            <a:r>
              <a:rPr sz="1800" spc="-6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252525"/>
                </a:solidFill>
                <a:latin typeface="Times New Roman"/>
                <a:cs typeface="Times New Roman"/>
              </a:rPr>
              <a:t>WC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52" name="object 52"/>
          <p:cNvGrpSpPr/>
          <p:nvPr/>
        </p:nvGrpSpPr>
        <p:grpSpPr>
          <a:xfrm>
            <a:off x="3890771" y="5015484"/>
            <a:ext cx="1722120" cy="1178560"/>
            <a:chOff x="3890771" y="5015484"/>
            <a:chExt cx="1722120" cy="1178560"/>
          </a:xfrm>
        </p:grpSpPr>
        <p:sp>
          <p:nvSpPr>
            <p:cNvPr id="53" name="object 53"/>
            <p:cNvSpPr/>
            <p:nvPr/>
          </p:nvSpPr>
          <p:spPr>
            <a:xfrm>
              <a:off x="3890771" y="5015484"/>
              <a:ext cx="1556003" cy="1019555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050791" y="5166360"/>
              <a:ext cx="1562100" cy="102717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085843" y="5428488"/>
              <a:ext cx="1491996" cy="544068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4098035" y="5190744"/>
              <a:ext cx="1468120" cy="932815"/>
            </a:xfrm>
            <a:custGeom>
              <a:avLst/>
              <a:gdLst/>
              <a:ahLst/>
              <a:cxnLst/>
              <a:rect l="l" t="t" r="r" b="b"/>
              <a:pathLst>
                <a:path w="1468120" h="932814">
                  <a:moveTo>
                    <a:pt x="1374393" y="0"/>
                  </a:moveTo>
                  <a:lnTo>
                    <a:pt x="93217" y="0"/>
                  </a:lnTo>
                  <a:lnTo>
                    <a:pt x="56953" y="7332"/>
                  </a:lnTo>
                  <a:lnTo>
                    <a:pt x="27320" y="27320"/>
                  </a:lnTo>
                  <a:lnTo>
                    <a:pt x="7332" y="56953"/>
                  </a:lnTo>
                  <a:lnTo>
                    <a:pt x="0" y="93217"/>
                  </a:lnTo>
                  <a:lnTo>
                    <a:pt x="0" y="839419"/>
                  </a:lnTo>
                  <a:lnTo>
                    <a:pt x="7332" y="875723"/>
                  </a:lnTo>
                  <a:lnTo>
                    <a:pt x="27320" y="905370"/>
                  </a:lnTo>
                  <a:lnTo>
                    <a:pt x="56953" y="925358"/>
                  </a:lnTo>
                  <a:lnTo>
                    <a:pt x="93217" y="932687"/>
                  </a:lnTo>
                  <a:lnTo>
                    <a:pt x="1374393" y="932687"/>
                  </a:lnTo>
                  <a:lnTo>
                    <a:pt x="1410658" y="925358"/>
                  </a:lnTo>
                  <a:lnTo>
                    <a:pt x="1440291" y="905370"/>
                  </a:lnTo>
                  <a:lnTo>
                    <a:pt x="1460279" y="875723"/>
                  </a:lnTo>
                  <a:lnTo>
                    <a:pt x="1467612" y="839419"/>
                  </a:lnTo>
                  <a:lnTo>
                    <a:pt x="1467612" y="93217"/>
                  </a:lnTo>
                  <a:lnTo>
                    <a:pt x="1460279" y="56953"/>
                  </a:lnTo>
                  <a:lnTo>
                    <a:pt x="1440291" y="27320"/>
                  </a:lnTo>
                  <a:lnTo>
                    <a:pt x="1410658" y="7332"/>
                  </a:lnTo>
                  <a:lnTo>
                    <a:pt x="1374393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4098035" y="5190744"/>
              <a:ext cx="1468120" cy="932815"/>
            </a:xfrm>
            <a:custGeom>
              <a:avLst/>
              <a:gdLst/>
              <a:ahLst/>
              <a:cxnLst/>
              <a:rect l="l" t="t" r="r" b="b"/>
              <a:pathLst>
                <a:path w="1468120" h="932814">
                  <a:moveTo>
                    <a:pt x="0" y="93217"/>
                  </a:moveTo>
                  <a:lnTo>
                    <a:pt x="7332" y="56953"/>
                  </a:lnTo>
                  <a:lnTo>
                    <a:pt x="27320" y="27320"/>
                  </a:lnTo>
                  <a:lnTo>
                    <a:pt x="56953" y="7332"/>
                  </a:lnTo>
                  <a:lnTo>
                    <a:pt x="93217" y="0"/>
                  </a:lnTo>
                  <a:lnTo>
                    <a:pt x="1374393" y="0"/>
                  </a:lnTo>
                  <a:lnTo>
                    <a:pt x="1410658" y="7332"/>
                  </a:lnTo>
                  <a:lnTo>
                    <a:pt x="1440291" y="27320"/>
                  </a:lnTo>
                  <a:lnTo>
                    <a:pt x="1460279" y="56953"/>
                  </a:lnTo>
                  <a:lnTo>
                    <a:pt x="1467612" y="93217"/>
                  </a:lnTo>
                  <a:lnTo>
                    <a:pt x="1467612" y="839419"/>
                  </a:lnTo>
                  <a:lnTo>
                    <a:pt x="1460279" y="875723"/>
                  </a:lnTo>
                  <a:lnTo>
                    <a:pt x="1440291" y="905370"/>
                  </a:lnTo>
                  <a:lnTo>
                    <a:pt x="1410658" y="925358"/>
                  </a:lnTo>
                  <a:lnTo>
                    <a:pt x="1374393" y="932687"/>
                  </a:lnTo>
                  <a:lnTo>
                    <a:pt x="93217" y="932687"/>
                  </a:lnTo>
                  <a:lnTo>
                    <a:pt x="56953" y="925358"/>
                  </a:lnTo>
                  <a:lnTo>
                    <a:pt x="27320" y="905370"/>
                  </a:lnTo>
                  <a:lnTo>
                    <a:pt x="7332" y="875723"/>
                  </a:lnTo>
                  <a:lnTo>
                    <a:pt x="0" y="839419"/>
                  </a:lnTo>
                  <a:lnTo>
                    <a:pt x="0" y="93217"/>
                  </a:lnTo>
                  <a:close/>
                </a:path>
              </a:pathLst>
            </a:custGeom>
            <a:ln w="9144">
              <a:solidFill>
                <a:srgbClr val="7ACF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8" name="object 58"/>
          <p:cNvSpPr txBox="1"/>
          <p:nvPr/>
        </p:nvSpPr>
        <p:spPr>
          <a:xfrm>
            <a:off x="4246879" y="5485891"/>
            <a:ext cx="117030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Regular</a:t>
            </a:r>
            <a:r>
              <a:rPr sz="1800" spc="-11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252525"/>
                </a:solidFill>
                <a:latin typeface="Times New Roman"/>
                <a:cs typeface="Times New Roman"/>
              </a:rPr>
              <a:t>WC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59" name="object 59"/>
          <p:cNvGrpSpPr/>
          <p:nvPr/>
        </p:nvGrpSpPr>
        <p:grpSpPr>
          <a:xfrm>
            <a:off x="5684520" y="5015484"/>
            <a:ext cx="1724025" cy="1178560"/>
            <a:chOff x="5684520" y="5015484"/>
            <a:chExt cx="1724025" cy="1178560"/>
          </a:xfrm>
        </p:grpSpPr>
        <p:sp>
          <p:nvSpPr>
            <p:cNvPr id="60" name="object 60"/>
            <p:cNvSpPr/>
            <p:nvPr/>
          </p:nvSpPr>
          <p:spPr>
            <a:xfrm>
              <a:off x="5684520" y="5015484"/>
              <a:ext cx="1557527" cy="1019555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5844540" y="5166360"/>
              <a:ext cx="1563623" cy="1027176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5873496" y="5428488"/>
              <a:ext cx="1504188" cy="544068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5891784" y="5190744"/>
              <a:ext cx="1469390" cy="932815"/>
            </a:xfrm>
            <a:custGeom>
              <a:avLst/>
              <a:gdLst/>
              <a:ahLst/>
              <a:cxnLst/>
              <a:rect l="l" t="t" r="r" b="b"/>
              <a:pathLst>
                <a:path w="1469390" h="932814">
                  <a:moveTo>
                    <a:pt x="1375917" y="0"/>
                  </a:moveTo>
                  <a:lnTo>
                    <a:pt x="93217" y="0"/>
                  </a:lnTo>
                  <a:lnTo>
                    <a:pt x="56953" y="7332"/>
                  </a:lnTo>
                  <a:lnTo>
                    <a:pt x="27320" y="27320"/>
                  </a:lnTo>
                  <a:lnTo>
                    <a:pt x="7332" y="56953"/>
                  </a:lnTo>
                  <a:lnTo>
                    <a:pt x="0" y="93217"/>
                  </a:lnTo>
                  <a:lnTo>
                    <a:pt x="0" y="839419"/>
                  </a:lnTo>
                  <a:lnTo>
                    <a:pt x="7332" y="875723"/>
                  </a:lnTo>
                  <a:lnTo>
                    <a:pt x="27320" y="905370"/>
                  </a:lnTo>
                  <a:lnTo>
                    <a:pt x="56953" y="925358"/>
                  </a:lnTo>
                  <a:lnTo>
                    <a:pt x="93217" y="932687"/>
                  </a:lnTo>
                  <a:lnTo>
                    <a:pt x="1375917" y="932687"/>
                  </a:lnTo>
                  <a:lnTo>
                    <a:pt x="1412182" y="925358"/>
                  </a:lnTo>
                  <a:lnTo>
                    <a:pt x="1441815" y="905370"/>
                  </a:lnTo>
                  <a:lnTo>
                    <a:pt x="1461803" y="875723"/>
                  </a:lnTo>
                  <a:lnTo>
                    <a:pt x="1469136" y="839419"/>
                  </a:lnTo>
                  <a:lnTo>
                    <a:pt x="1469136" y="93217"/>
                  </a:lnTo>
                  <a:lnTo>
                    <a:pt x="1461803" y="56953"/>
                  </a:lnTo>
                  <a:lnTo>
                    <a:pt x="1441815" y="27320"/>
                  </a:lnTo>
                  <a:lnTo>
                    <a:pt x="1412182" y="7332"/>
                  </a:lnTo>
                  <a:lnTo>
                    <a:pt x="1375917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5891784" y="5190744"/>
              <a:ext cx="1469390" cy="932815"/>
            </a:xfrm>
            <a:custGeom>
              <a:avLst/>
              <a:gdLst/>
              <a:ahLst/>
              <a:cxnLst/>
              <a:rect l="l" t="t" r="r" b="b"/>
              <a:pathLst>
                <a:path w="1469390" h="932814">
                  <a:moveTo>
                    <a:pt x="0" y="93217"/>
                  </a:moveTo>
                  <a:lnTo>
                    <a:pt x="7332" y="56953"/>
                  </a:lnTo>
                  <a:lnTo>
                    <a:pt x="27320" y="27320"/>
                  </a:lnTo>
                  <a:lnTo>
                    <a:pt x="56953" y="7332"/>
                  </a:lnTo>
                  <a:lnTo>
                    <a:pt x="93217" y="0"/>
                  </a:lnTo>
                  <a:lnTo>
                    <a:pt x="1375917" y="0"/>
                  </a:lnTo>
                  <a:lnTo>
                    <a:pt x="1412182" y="7332"/>
                  </a:lnTo>
                  <a:lnTo>
                    <a:pt x="1441815" y="27320"/>
                  </a:lnTo>
                  <a:lnTo>
                    <a:pt x="1461803" y="56953"/>
                  </a:lnTo>
                  <a:lnTo>
                    <a:pt x="1469136" y="93217"/>
                  </a:lnTo>
                  <a:lnTo>
                    <a:pt x="1469136" y="839419"/>
                  </a:lnTo>
                  <a:lnTo>
                    <a:pt x="1461803" y="875723"/>
                  </a:lnTo>
                  <a:lnTo>
                    <a:pt x="1441815" y="905370"/>
                  </a:lnTo>
                  <a:lnTo>
                    <a:pt x="1412182" y="925358"/>
                  </a:lnTo>
                  <a:lnTo>
                    <a:pt x="1375917" y="932687"/>
                  </a:lnTo>
                  <a:lnTo>
                    <a:pt x="93217" y="932687"/>
                  </a:lnTo>
                  <a:lnTo>
                    <a:pt x="56953" y="925358"/>
                  </a:lnTo>
                  <a:lnTo>
                    <a:pt x="27320" y="905370"/>
                  </a:lnTo>
                  <a:lnTo>
                    <a:pt x="7332" y="875723"/>
                  </a:lnTo>
                  <a:lnTo>
                    <a:pt x="0" y="839419"/>
                  </a:lnTo>
                  <a:lnTo>
                    <a:pt x="0" y="93217"/>
                  </a:lnTo>
                  <a:close/>
                </a:path>
              </a:pathLst>
            </a:custGeom>
            <a:ln w="9144">
              <a:solidFill>
                <a:srgbClr val="7ACF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5" name="object 65"/>
          <p:cNvSpPr txBox="1"/>
          <p:nvPr/>
        </p:nvSpPr>
        <p:spPr>
          <a:xfrm>
            <a:off x="6035421" y="5485891"/>
            <a:ext cx="118300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Reserve</a:t>
            </a:r>
            <a:r>
              <a:rPr sz="1800" spc="-11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252525"/>
                </a:solidFill>
                <a:latin typeface="Times New Roman"/>
                <a:cs typeface="Times New Roman"/>
              </a:rPr>
              <a:t>WC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66" name="object 66"/>
          <p:cNvGrpSpPr/>
          <p:nvPr/>
        </p:nvGrpSpPr>
        <p:grpSpPr>
          <a:xfrm>
            <a:off x="8375904" y="3656076"/>
            <a:ext cx="1732914" cy="1178560"/>
            <a:chOff x="8375904" y="3656076"/>
            <a:chExt cx="1732914" cy="1178560"/>
          </a:xfrm>
        </p:grpSpPr>
        <p:sp>
          <p:nvSpPr>
            <p:cNvPr id="67" name="object 67"/>
            <p:cNvSpPr/>
            <p:nvPr/>
          </p:nvSpPr>
          <p:spPr>
            <a:xfrm>
              <a:off x="8375904" y="3656076"/>
              <a:ext cx="1557527" cy="1019556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8537448" y="3806952"/>
              <a:ext cx="1562100" cy="102717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8552688" y="3950208"/>
              <a:ext cx="1556003" cy="780288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8584692" y="3831336"/>
              <a:ext cx="1468120" cy="932815"/>
            </a:xfrm>
            <a:custGeom>
              <a:avLst/>
              <a:gdLst/>
              <a:ahLst/>
              <a:cxnLst/>
              <a:rect l="l" t="t" r="r" b="b"/>
              <a:pathLst>
                <a:path w="1468120" h="932814">
                  <a:moveTo>
                    <a:pt x="1374393" y="0"/>
                  </a:moveTo>
                  <a:lnTo>
                    <a:pt x="93217" y="0"/>
                  </a:lnTo>
                  <a:lnTo>
                    <a:pt x="56953" y="7332"/>
                  </a:lnTo>
                  <a:lnTo>
                    <a:pt x="27320" y="27320"/>
                  </a:lnTo>
                  <a:lnTo>
                    <a:pt x="7332" y="56953"/>
                  </a:lnTo>
                  <a:lnTo>
                    <a:pt x="0" y="93218"/>
                  </a:lnTo>
                  <a:lnTo>
                    <a:pt x="0" y="839469"/>
                  </a:lnTo>
                  <a:lnTo>
                    <a:pt x="7332" y="875734"/>
                  </a:lnTo>
                  <a:lnTo>
                    <a:pt x="27320" y="905367"/>
                  </a:lnTo>
                  <a:lnTo>
                    <a:pt x="56953" y="925355"/>
                  </a:lnTo>
                  <a:lnTo>
                    <a:pt x="93217" y="932688"/>
                  </a:lnTo>
                  <a:lnTo>
                    <a:pt x="1374393" y="932688"/>
                  </a:lnTo>
                  <a:lnTo>
                    <a:pt x="1410658" y="925355"/>
                  </a:lnTo>
                  <a:lnTo>
                    <a:pt x="1440291" y="905367"/>
                  </a:lnTo>
                  <a:lnTo>
                    <a:pt x="1460279" y="875734"/>
                  </a:lnTo>
                  <a:lnTo>
                    <a:pt x="1467611" y="839469"/>
                  </a:lnTo>
                  <a:lnTo>
                    <a:pt x="1467611" y="93218"/>
                  </a:lnTo>
                  <a:lnTo>
                    <a:pt x="1460279" y="56953"/>
                  </a:lnTo>
                  <a:lnTo>
                    <a:pt x="1440291" y="27320"/>
                  </a:lnTo>
                  <a:lnTo>
                    <a:pt x="1410658" y="7332"/>
                  </a:lnTo>
                  <a:lnTo>
                    <a:pt x="1374393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8584692" y="3831336"/>
              <a:ext cx="1468120" cy="932815"/>
            </a:xfrm>
            <a:custGeom>
              <a:avLst/>
              <a:gdLst/>
              <a:ahLst/>
              <a:cxnLst/>
              <a:rect l="l" t="t" r="r" b="b"/>
              <a:pathLst>
                <a:path w="1468120" h="932814">
                  <a:moveTo>
                    <a:pt x="0" y="93218"/>
                  </a:moveTo>
                  <a:lnTo>
                    <a:pt x="7332" y="56953"/>
                  </a:lnTo>
                  <a:lnTo>
                    <a:pt x="27320" y="27320"/>
                  </a:lnTo>
                  <a:lnTo>
                    <a:pt x="56953" y="7332"/>
                  </a:lnTo>
                  <a:lnTo>
                    <a:pt x="93217" y="0"/>
                  </a:lnTo>
                  <a:lnTo>
                    <a:pt x="1374393" y="0"/>
                  </a:lnTo>
                  <a:lnTo>
                    <a:pt x="1410658" y="7332"/>
                  </a:lnTo>
                  <a:lnTo>
                    <a:pt x="1440291" y="27320"/>
                  </a:lnTo>
                  <a:lnTo>
                    <a:pt x="1460279" y="56953"/>
                  </a:lnTo>
                  <a:lnTo>
                    <a:pt x="1467611" y="93218"/>
                  </a:lnTo>
                  <a:lnTo>
                    <a:pt x="1467611" y="839469"/>
                  </a:lnTo>
                  <a:lnTo>
                    <a:pt x="1460279" y="875734"/>
                  </a:lnTo>
                  <a:lnTo>
                    <a:pt x="1440291" y="905367"/>
                  </a:lnTo>
                  <a:lnTo>
                    <a:pt x="1410658" y="925355"/>
                  </a:lnTo>
                  <a:lnTo>
                    <a:pt x="1374393" y="932688"/>
                  </a:lnTo>
                  <a:lnTo>
                    <a:pt x="93217" y="932688"/>
                  </a:lnTo>
                  <a:lnTo>
                    <a:pt x="56953" y="925355"/>
                  </a:lnTo>
                  <a:lnTo>
                    <a:pt x="27320" y="905367"/>
                  </a:lnTo>
                  <a:lnTo>
                    <a:pt x="7332" y="875734"/>
                  </a:lnTo>
                  <a:lnTo>
                    <a:pt x="0" y="839469"/>
                  </a:lnTo>
                  <a:lnTo>
                    <a:pt x="0" y="93218"/>
                  </a:lnTo>
                  <a:close/>
                </a:path>
              </a:pathLst>
            </a:custGeom>
            <a:ln w="9144">
              <a:solidFill>
                <a:srgbClr val="F4881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2" name="object 72"/>
          <p:cNvSpPr txBox="1"/>
          <p:nvPr/>
        </p:nvSpPr>
        <p:spPr>
          <a:xfrm>
            <a:off x="8715502" y="4007942"/>
            <a:ext cx="1207770" cy="536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545">
              <a:lnSpc>
                <a:spcPts val="2010"/>
              </a:lnSpc>
              <a:spcBef>
                <a:spcPts val="100"/>
              </a:spcBef>
            </a:pPr>
            <a:r>
              <a:rPr sz="1800" spc="-15" dirty="0">
                <a:solidFill>
                  <a:srgbClr val="252525"/>
                </a:solidFill>
                <a:latin typeface="Times New Roman"/>
                <a:cs typeface="Times New Roman"/>
              </a:rPr>
              <a:t>Temporary</a:t>
            </a:r>
            <a:r>
              <a:rPr sz="1800" spc="-7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/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2010"/>
              </a:lnSpc>
            </a:pPr>
            <a:r>
              <a:rPr sz="1800" spc="-25" dirty="0">
                <a:solidFill>
                  <a:srgbClr val="252525"/>
                </a:solidFill>
                <a:latin typeface="Times New Roman"/>
                <a:cs typeface="Times New Roman"/>
              </a:rPr>
              <a:t>Variable</a:t>
            </a:r>
            <a:r>
              <a:rPr sz="1800" spc="-12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252525"/>
                </a:solidFill>
                <a:latin typeface="Times New Roman"/>
                <a:cs typeface="Times New Roman"/>
              </a:rPr>
              <a:t>WC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73" name="object 73"/>
          <p:cNvGrpSpPr/>
          <p:nvPr/>
        </p:nvGrpSpPr>
        <p:grpSpPr>
          <a:xfrm>
            <a:off x="7479792" y="5015484"/>
            <a:ext cx="1731645" cy="1178560"/>
            <a:chOff x="7479792" y="5015484"/>
            <a:chExt cx="1731645" cy="1178560"/>
          </a:xfrm>
        </p:grpSpPr>
        <p:sp>
          <p:nvSpPr>
            <p:cNvPr id="74" name="object 74"/>
            <p:cNvSpPr/>
            <p:nvPr/>
          </p:nvSpPr>
          <p:spPr>
            <a:xfrm>
              <a:off x="7479792" y="5015484"/>
              <a:ext cx="1556003" cy="1019555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639812" y="5166360"/>
              <a:ext cx="1562100" cy="102717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630668" y="5428488"/>
              <a:ext cx="1580387" cy="544068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687056" y="5190744"/>
              <a:ext cx="1468120" cy="932815"/>
            </a:xfrm>
            <a:custGeom>
              <a:avLst/>
              <a:gdLst/>
              <a:ahLst/>
              <a:cxnLst/>
              <a:rect l="l" t="t" r="r" b="b"/>
              <a:pathLst>
                <a:path w="1468120" h="932814">
                  <a:moveTo>
                    <a:pt x="1374394" y="0"/>
                  </a:moveTo>
                  <a:lnTo>
                    <a:pt x="93218" y="0"/>
                  </a:lnTo>
                  <a:lnTo>
                    <a:pt x="56953" y="7332"/>
                  </a:lnTo>
                  <a:lnTo>
                    <a:pt x="27320" y="27320"/>
                  </a:lnTo>
                  <a:lnTo>
                    <a:pt x="7332" y="56953"/>
                  </a:lnTo>
                  <a:lnTo>
                    <a:pt x="0" y="93217"/>
                  </a:lnTo>
                  <a:lnTo>
                    <a:pt x="0" y="839419"/>
                  </a:lnTo>
                  <a:lnTo>
                    <a:pt x="7332" y="875723"/>
                  </a:lnTo>
                  <a:lnTo>
                    <a:pt x="27320" y="905370"/>
                  </a:lnTo>
                  <a:lnTo>
                    <a:pt x="56953" y="925358"/>
                  </a:lnTo>
                  <a:lnTo>
                    <a:pt x="93218" y="932687"/>
                  </a:lnTo>
                  <a:lnTo>
                    <a:pt x="1374394" y="932687"/>
                  </a:lnTo>
                  <a:lnTo>
                    <a:pt x="1410658" y="925358"/>
                  </a:lnTo>
                  <a:lnTo>
                    <a:pt x="1440291" y="905370"/>
                  </a:lnTo>
                  <a:lnTo>
                    <a:pt x="1460279" y="875723"/>
                  </a:lnTo>
                  <a:lnTo>
                    <a:pt x="1467612" y="839419"/>
                  </a:lnTo>
                  <a:lnTo>
                    <a:pt x="1467612" y="93217"/>
                  </a:lnTo>
                  <a:lnTo>
                    <a:pt x="1460279" y="56953"/>
                  </a:lnTo>
                  <a:lnTo>
                    <a:pt x="1440291" y="27320"/>
                  </a:lnTo>
                  <a:lnTo>
                    <a:pt x="1410658" y="7332"/>
                  </a:lnTo>
                  <a:lnTo>
                    <a:pt x="1374394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687056" y="5190744"/>
              <a:ext cx="1468120" cy="932815"/>
            </a:xfrm>
            <a:custGeom>
              <a:avLst/>
              <a:gdLst/>
              <a:ahLst/>
              <a:cxnLst/>
              <a:rect l="l" t="t" r="r" b="b"/>
              <a:pathLst>
                <a:path w="1468120" h="932814">
                  <a:moveTo>
                    <a:pt x="0" y="93217"/>
                  </a:moveTo>
                  <a:lnTo>
                    <a:pt x="7332" y="56953"/>
                  </a:lnTo>
                  <a:lnTo>
                    <a:pt x="27320" y="27320"/>
                  </a:lnTo>
                  <a:lnTo>
                    <a:pt x="56953" y="7332"/>
                  </a:lnTo>
                  <a:lnTo>
                    <a:pt x="93218" y="0"/>
                  </a:lnTo>
                  <a:lnTo>
                    <a:pt x="1374394" y="0"/>
                  </a:lnTo>
                  <a:lnTo>
                    <a:pt x="1410658" y="7332"/>
                  </a:lnTo>
                  <a:lnTo>
                    <a:pt x="1440291" y="27320"/>
                  </a:lnTo>
                  <a:lnTo>
                    <a:pt x="1460279" y="56953"/>
                  </a:lnTo>
                  <a:lnTo>
                    <a:pt x="1467612" y="93217"/>
                  </a:lnTo>
                  <a:lnTo>
                    <a:pt x="1467612" y="839419"/>
                  </a:lnTo>
                  <a:lnTo>
                    <a:pt x="1460279" y="875723"/>
                  </a:lnTo>
                  <a:lnTo>
                    <a:pt x="1440291" y="905370"/>
                  </a:lnTo>
                  <a:lnTo>
                    <a:pt x="1410658" y="925358"/>
                  </a:lnTo>
                  <a:lnTo>
                    <a:pt x="1374394" y="932687"/>
                  </a:lnTo>
                  <a:lnTo>
                    <a:pt x="93218" y="932687"/>
                  </a:lnTo>
                  <a:lnTo>
                    <a:pt x="56953" y="925358"/>
                  </a:lnTo>
                  <a:lnTo>
                    <a:pt x="27320" y="905370"/>
                  </a:lnTo>
                  <a:lnTo>
                    <a:pt x="7332" y="875723"/>
                  </a:lnTo>
                  <a:lnTo>
                    <a:pt x="0" y="839419"/>
                  </a:lnTo>
                  <a:lnTo>
                    <a:pt x="0" y="93217"/>
                  </a:lnTo>
                  <a:close/>
                </a:path>
              </a:pathLst>
            </a:custGeom>
            <a:ln w="9144">
              <a:solidFill>
                <a:srgbClr val="7ACF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9" name="object 79"/>
          <p:cNvSpPr txBox="1"/>
          <p:nvPr/>
        </p:nvSpPr>
        <p:spPr>
          <a:xfrm>
            <a:off x="7792339" y="5485891"/>
            <a:ext cx="125793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252525"/>
                </a:solidFill>
                <a:latin typeface="Times New Roman"/>
                <a:cs typeface="Times New Roman"/>
              </a:rPr>
              <a:t>Seasonal</a:t>
            </a:r>
            <a:r>
              <a:rPr sz="1800" spc="-9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252525"/>
                </a:solidFill>
                <a:latin typeface="Times New Roman"/>
                <a:cs typeface="Times New Roman"/>
              </a:rPr>
              <a:t>WC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80" name="object 80"/>
          <p:cNvGrpSpPr/>
          <p:nvPr/>
        </p:nvGrpSpPr>
        <p:grpSpPr>
          <a:xfrm>
            <a:off x="9273540" y="5015484"/>
            <a:ext cx="1724025" cy="1178560"/>
            <a:chOff x="9273540" y="5015484"/>
            <a:chExt cx="1724025" cy="1178560"/>
          </a:xfrm>
        </p:grpSpPr>
        <p:sp>
          <p:nvSpPr>
            <p:cNvPr id="81" name="object 81"/>
            <p:cNvSpPr/>
            <p:nvPr/>
          </p:nvSpPr>
          <p:spPr>
            <a:xfrm>
              <a:off x="9273540" y="5015484"/>
              <a:ext cx="1557527" cy="1019555"/>
            </a:xfrm>
            <a:prstGeom prst="rect">
              <a:avLst/>
            </a:prstGeom>
            <a:blipFill>
              <a:blip r:embed="rId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9433560" y="5166360"/>
              <a:ext cx="1563624" cy="1027176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9467088" y="5428488"/>
              <a:ext cx="1495044" cy="544068"/>
            </a:xfrm>
            <a:prstGeom prst="rect">
              <a:avLst/>
            </a:prstGeom>
            <a:blipFill>
              <a:blip r:embed="rId2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9480804" y="5190744"/>
              <a:ext cx="1469390" cy="932815"/>
            </a:xfrm>
            <a:custGeom>
              <a:avLst/>
              <a:gdLst/>
              <a:ahLst/>
              <a:cxnLst/>
              <a:rect l="l" t="t" r="r" b="b"/>
              <a:pathLst>
                <a:path w="1469390" h="932814">
                  <a:moveTo>
                    <a:pt x="1375918" y="0"/>
                  </a:moveTo>
                  <a:lnTo>
                    <a:pt x="93218" y="0"/>
                  </a:lnTo>
                  <a:lnTo>
                    <a:pt x="56953" y="7332"/>
                  </a:lnTo>
                  <a:lnTo>
                    <a:pt x="27320" y="27320"/>
                  </a:lnTo>
                  <a:lnTo>
                    <a:pt x="7332" y="56953"/>
                  </a:lnTo>
                  <a:lnTo>
                    <a:pt x="0" y="93217"/>
                  </a:lnTo>
                  <a:lnTo>
                    <a:pt x="0" y="839419"/>
                  </a:lnTo>
                  <a:lnTo>
                    <a:pt x="7332" y="875723"/>
                  </a:lnTo>
                  <a:lnTo>
                    <a:pt x="27320" y="905370"/>
                  </a:lnTo>
                  <a:lnTo>
                    <a:pt x="56953" y="925358"/>
                  </a:lnTo>
                  <a:lnTo>
                    <a:pt x="93218" y="932687"/>
                  </a:lnTo>
                  <a:lnTo>
                    <a:pt x="1375918" y="932687"/>
                  </a:lnTo>
                  <a:lnTo>
                    <a:pt x="1412182" y="925358"/>
                  </a:lnTo>
                  <a:lnTo>
                    <a:pt x="1441815" y="905370"/>
                  </a:lnTo>
                  <a:lnTo>
                    <a:pt x="1461803" y="875723"/>
                  </a:lnTo>
                  <a:lnTo>
                    <a:pt x="1469136" y="839419"/>
                  </a:lnTo>
                  <a:lnTo>
                    <a:pt x="1469136" y="93217"/>
                  </a:lnTo>
                  <a:lnTo>
                    <a:pt x="1461803" y="56953"/>
                  </a:lnTo>
                  <a:lnTo>
                    <a:pt x="1441815" y="27320"/>
                  </a:lnTo>
                  <a:lnTo>
                    <a:pt x="1412182" y="7332"/>
                  </a:lnTo>
                  <a:lnTo>
                    <a:pt x="1375918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9480804" y="5190744"/>
              <a:ext cx="1469390" cy="932815"/>
            </a:xfrm>
            <a:custGeom>
              <a:avLst/>
              <a:gdLst/>
              <a:ahLst/>
              <a:cxnLst/>
              <a:rect l="l" t="t" r="r" b="b"/>
              <a:pathLst>
                <a:path w="1469390" h="932814">
                  <a:moveTo>
                    <a:pt x="0" y="93217"/>
                  </a:moveTo>
                  <a:lnTo>
                    <a:pt x="7332" y="56953"/>
                  </a:lnTo>
                  <a:lnTo>
                    <a:pt x="27320" y="27320"/>
                  </a:lnTo>
                  <a:lnTo>
                    <a:pt x="56953" y="7332"/>
                  </a:lnTo>
                  <a:lnTo>
                    <a:pt x="93218" y="0"/>
                  </a:lnTo>
                  <a:lnTo>
                    <a:pt x="1375918" y="0"/>
                  </a:lnTo>
                  <a:lnTo>
                    <a:pt x="1412182" y="7332"/>
                  </a:lnTo>
                  <a:lnTo>
                    <a:pt x="1441815" y="27320"/>
                  </a:lnTo>
                  <a:lnTo>
                    <a:pt x="1461803" y="56953"/>
                  </a:lnTo>
                  <a:lnTo>
                    <a:pt x="1469136" y="93217"/>
                  </a:lnTo>
                  <a:lnTo>
                    <a:pt x="1469136" y="839419"/>
                  </a:lnTo>
                  <a:lnTo>
                    <a:pt x="1461803" y="875723"/>
                  </a:lnTo>
                  <a:lnTo>
                    <a:pt x="1441815" y="905370"/>
                  </a:lnTo>
                  <a:lnTo>
                    <a:pt x="1412182" y="925358"/>
                  </a:lnTo>
                  <a:lnTo>
                    <a:pt x="1375918" y="932687"/>
                  </a:lnTo>
                  <a:lnTo>
                    <a:pt x="93218" y="932687"/>
                  </a:lnTo>
                  <a:lnTo>
                    <a:pt x="56953" y="925358"/>
                  </a:lnTo>
                  <a:lnTo>
                    <a:pt x="27320" y="905370"/>
                  </a:lnTo>
                  <a:lnTo>
                    <a:pt x="7332" y="875723"/>
                  </a:lnTo>
                  <a:lnTo>
                    <a:pt x="0" y="839419"/>
                  </a:lnTo>
                  <a:lnTo>
                    <a:pt x="0" y="93217"/>
                  </a:lnTo>
                  <a:close/>
                </a:path>
              </a:pathLst>
            </a:custGeom>
            <a:ln w="9144">
              <a:solidFill>
                <a:srgbClr val="7ACF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6" name="object 86"/>
          <p:cNvSpPr txBox="1"/>
          <p:nvPr/>
        </p:nvSpPr>
        <p:spPr>
          <a:xfrm>
            <a:off x="9629647" y="5485891"/>
            <a:ext cx="117284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Special W</a:t>
            </a:r>
            <a:r>
              <a:rPr sz="1800" spc="-17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C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2068" y="127203"/>
            <a:ext cx="101072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solidFill>
                  <a:srgbClr val="464646"/>
                </a:solidFill>
                <a:latin typeface="Times New Roman"/>
                <a:cs typeface="Times New Roman"/>
              </a:rPr>
              <a:t>Permanent And </a:t>
            </a:r>
            <a:r>
              <a:rPr sz="4400" b="1" spc="-50" dirty="0">
                <a:solidFill>
                  <a:srgbClr val="464646"/>
                </a:solidFill>
                <a:latin typeface="Times New Roman"/>
                <a:cs typeface="Times New Roman"/>
              </a:rPr>
              <a:t>Variable </a:t>
            </a:r>
            <a:r>
              <a:rPr sz="4400" b="1" spc="-35" dirty="0">
                <a:solidFill>
                  <a:srgbClr val="464646"/>
                </a:solidFill>
                <a:latin typeface="Times New Roman"/>
                <a:cs typeface="Times New Roman"/>
              </a:rPr>
              <a:t>Working</a:t>
            </a:r>
            <a:r>
              <a:rPr sz="4400" b="1" spc="-459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4400" b="1" dirty="0">
                <a:solidFill>
                  <a:srgbClr val="464646"/>
                </a:solidFill>
                <a:latin typeface="Times New Roman"/>
                <a:cs typeface="Times New Roman"/>
              </a:rPr>
              <a:t>Capital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3768" y="1115375"/>
            <a:ext cx="11033760" cy="392747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6235" algn="l"/>
              </a:tabLst>
            </a:pPr>
            <a:r>
              <a:rPr sz="3200" b="1" dirty="0">
                <a:solidFill>
                  <a:srgbClr val="585858"/>
                </a:solidFill>
                <a:latin typeface="Times New Roman"/>
                <a:cs typeface="Times New Roman"/>
              </a:rPr>
              <a:t>Permanent </a:t>
            </a:r>
            <a:r>
              <a:rPr sz="3200" dirty="0">
                <a:solidFill>
                  <a:srgbClr val="585858"/>
                </a:solidFill>
                <a:latin typeface="Times New Roman"/>
                <a:cs typeface="Times New Roman"/>
              </a:rPr>
              <a:t>or </a:t>
            </a:r>
            <a:r>
              <a:rPr sz="3200" b="1" dirty="0">
                <a:solidFill>
                  <a:srgbClr val="585858"/>
                </a:solidFill>
                <a:latin typeface="Times New Roman"/>
                <a:cs typeface="Times New Roman"/>
              </a:rPr>
              <a:t>fixed working</a:t>
            </a:r>
            <a:r>
              <a:rPr sz="3200" b="1" spc="-90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585858"/>
                </a:solidFill>
                <a:latin typeface="Times New Roman"/>
                <a:cs typeface="Times New Roman"/>
              </a:rPr>
              <a:t>capital</a:t>
            </a:r>
            <a:endParaRPr sz="3200">
              <a:latin typeface="Times New Roman"/>
              <a:cs typeface="Times New Roman"/>
            </a:endParaRPr>
          </a:p>
          <a:p>
            <a:pPr marL="355600" marR="5080" algn="just">
              <a:lnSpc>
                <a:spcPct val="90000"/>
              </a:lnSpc>
              <a:spcBef>
                <a:spcPts val="765"/>
              </a:spcBef>
            </a:pP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A minimum level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of current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assets, which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is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continuously  required by a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firm to carry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on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its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business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operations, is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referred 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to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as permanent or fixed working</a:t>
            </a:r>
            <a:r>
              <a:rPr sz="3200" spc="-8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capital.</a:t>
            </a:r>
            <a:endParaRPr sz="3200">
              <a:latin typeface="Times New Roman"/>
              <a:cs typeface="Times New Roman"/>
            </a:endParaRPr>
          </a:p>
          <a:p>
            <a:pPr marL="355600" indent="-343535" algn="just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356235" algn="l"/>
              </a:tabLst>
            </a:pPr>
            <a:r>
              <a:rPr sz="3200" b="1" dirty="0">
                <a:solidFill>
                  <a:srgbClr val="585858"/>
                </a:solidFill>
                <a:latin typeface="Times New Roman"/>
                <a:cs typeface="Times New Roman"/>
              </a:rPr>
              <a:t>Fluctuating </a:t>
            </a:r>
            <a:r>
              <a:rPr sz="3200" dirty="0">
                <a:solidFill>
                  <a:srgbClr val="585858"/>
                </a:solidFill>
                <a:latin typeface="Times New Roman"/>
                <a:cs typeface="Times New Roman"/>
              </a:rPr>
              <a:t>or </a:t>
            </a:r>
            <a:r>
              <a:rPr sz="3200" b="1" dirty="0">
                <a:solidFill>
                  <a:srgbClr val="585858"/>
                </a:solidFill>
                <a:latin typeface="Times New Roman"/>
                <a:cs typeface="Times New Roman"/>
              </a:rPr>
              <a:t>variable working</a:t>
            </a:r>
            <a:r>
              <a:rPr sz="3200" b="1" spc="-125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585858"/>
                </a:solidFill>
                <a:latin typeface="Times New Roman"/>
                <a:cs typeface="Times New Roman"/>
              </a:rPr>
              <a:t>capital</a:t>
            </a:r>
            <a:endParaRPr sz="3200">
              <a:latin typeface="Times New Roman"/>
              <a:cs typeface="Times New Roman"/>
            </a:endParaRPr>
          </a:p>
          <a:p>
            <a:pPr marL="355600" marR="6350" algn="just">
              <a:lnSpc>
                <a:spcPts val="3460"/>
              </a:lnSpc>
              <a:spcBef>
                <a:spcPts val="819"/>
              </a:spcBef>
            </a:pP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The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extra working capital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needed </a:t>
            </a:r>
            <a:r>
              <a:rPr sz="3200" spc="-10" dirty="0">
                <a:solidFill>
                  <a:srgbClr val="464646"/>
                </a:solidFill>
                <a:latin typeface="Times New Roman"/>
                <a:cs typeface="Times New Roman"/>
              </a:rPr>
              <a:t>to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support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the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changing  production and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sales activities of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the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firm is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referred </a:t>
            </a:r>
            <a:r>
              <a:rPr sz="3200" spc="-10" dirty="0">
                <a:solidFill>
                  <a:srgbClr val="464646"/>
                </a:solidFill>
                <a:latin typeface="Times New Roman"/>
                <a:cs typeface="Times New Roman"/>
              </a:rPr>
              <a:t>to </a:t>
            </a:r>
            <a:r>
              <a:rPr sz="3200" spc="5" dirty="0">
                <a:solidFill>
                  <a:srgbClr val="464646"/>
                </a:solidFill>
                <a:latin typeface="Times New Roman"/>
                <a:cs typeface="Times New Roman"/>
              </a:rPr>
              <a:t>as 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fluctuating or variable working</a:t>
            </a:r>
            <a:r>
              <a:rPr sz="3200" spc="-9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capital.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286490" y="6405168"/>
            <a:ext cx="21844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Lucida Sans Unicode"/>
                <a:cs typeface="Lucida Sans Unicode"/>
              </a:rPr>
              <a:t>19</a:t>
            </a:r>
            <a:endParaRPr sz="12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0298" y="18999"/>
            <a:ext cx="773620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705985" algn="l"/>
                <a:tab pos="5419090" algn="l"/>
              </a:tabLst>
            </a:pPr>
            <a:r>
              <a:rPr sz="4800" b="1" spc="-265" dirty="0">
                <a:solidFill>
                  <a:srgbClr val="464646"/>
                </a:solidFill>
                <a:latin typeface="Times New Roman"/>
                <a:cs typeface="Times New Roman"/>
              </a:rPr>
              <a:t>W</a:t>
            </a:r>
            <a:r>
              <a:rPr sz="4800" b="1" dirty="0">
                <a:solidFill>
                  <a:srgbClr val="464646"/>
                </a:solidFill>
                <a:latin typeface="Times New Roman"/>
                <a:cs typeface="Times New Roman"/>
              </a:rPr>
              <a:t>orking Capital	</a:t>
            </a:r>
            <a:r>
              <a:rPr sz="4800" b="1" spc="5" dirty="0">
                <a:solidFill>
                  <a:srgbClr val="464646"/>
                </a:solidFill>
                <a:latin typeface="Times New Roman"/>
                <a:cs typeface="Times New Roman"/>
              </a:rPr>
              <a:t>:</a:t>
            </a:r>
            <a:r>
              <a:rPr sz="4800" b="1" dirty="0">
                <a:solidFill>
                  <a:srgbClr val="464646"/>
                </a:solidFill>
                <a:latin typeface="Times New Roman"/>
                <a:cs typeface="Times New Roman"/>
              </a:rPr>
              <a:t>-	Meaning</a:t>
            </a:r>
            <a:endParaRPr sz="4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340" y="1361058"/>
            <a:ext cx="10815955" cy="31483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35" dirty="0">
                <a:solidFill>
                  <a:srgbClr val="464646"/>
                </a:solidFill>
                <a:latin typeface="Times New Roman"/>
                <a:cs typeface="Times New Roman"/>
              </a:rPr>
              <a:t>Working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capital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typically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means the </a:t>
            </a:r>
            <a:r>
              <a:rPr sz="3200" spc="-35" dirty="0">
                <a:solidFill>
                  <a:srgbClr val="464646"/>
                </a:solidFill>
                <a:latin typeface="Times New Roman"/>
                <a:cs typeface="Times New Roman"/>
              </a:rPr>
              <a:t>firm’s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holding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of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current </a:t>
            </a:r>
            <a:r>
              <a:rPr sz="3200" spc="-10" dirty="0">
                <a:solidFill>
                  <a:srgbClr val="464646"/>
                </a:solidFill>
                <a:latin typeface="Times New Roman"/>
                <a:cs typeface="Times New Roman"/>
              </a:rPr>
              <a:t>or 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short-term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assets such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as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cash, receivables,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inventory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and  marketable</a:t>
            </a:r>
            <a:r>
              <a:rPr sz="3200" spc="-4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securities.</a:t>
            </a:r>
            <a:endParaRPr sz="3200">
              <a:latin typeface="Times New Roman"/>
              <a:cs typeface="Times New Roman"/>
            </a:endParaRPr>
          </a:p>
          <a:p>
            <a:pPr marL="355600" indent="-342900" algn="just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These items are also referred to as circulating</a:t>
            </a:r>
            <a:r>
              <a:rPr sz="3200" spc="-7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capital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Corporate executives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devote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a considerable amount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of attention 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to the management of working</a:t>
            </a:r>
            <a:r>
              <a:rPr sz="3200" spc="-8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capital.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286490" y="6414312"/>
            <a:ext cx="21844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Lucida Sans Unicode"/>
                <a:cs typeface="Lucida Sans Unicode"/>
              </a:rPr>
              <a:t>20</a:t>
            </a:r>
            <a:endParaRPr sz="12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743200" y="914400"/>
            <a:ext cx="6925056" cy="3610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813175" y="4826889"/>
            <a:ext cx="509016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252525"/>
                </a:solidFill>
                <a:latin typeface="Arial"/>
                <a:cs typeface="Arial"/>
              </a:rPr>
              <a:t>Permanent and temporary </a:t>
            </a:r>
            <a:r>
              <a:rPr sz="2000" b="1" spc="5" dirty="0">
                <a:solidFill>
                  <a:srgbClr val="252525"/>
                </a:solidFill>
                <a:latin typeface="Arial"/>
                <a:cs typeface="Arial"/>
              </a:rPr>
              <a:t>working</a:t>
            </a:r>
            <a:r>
              <a:rPr sz="2000" b="1" spc="-17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252525"/>
                </a:solidFill>
                <a:latin typeface="Arial"/>
                <a:cs typeface="Arial"/>
              </a:rPr>
              <a:t>capital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0298" y="116535"/>
            <a:ext cx="1071181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464646"/>
                </a:solidFill>
                <a:latin typeface="Times New Roman"/>
                <a:cs typeface="Times New Roman"/>
              </a:rPr>
              <a:t>Importance or advantages of adequate </a:t>
            </a:r>
            <a:r>
              <a:rPr sz="3600" b="1" spc="-5" dirty="0">
                <a:solidFill>
                  <a:srgbClr val="464646"/>
                </a:solidFill>
                <a:latin typeface="Times New Roman"/>
                <a:cs typeface="Times New Roman"/>
              </a:rPr>
              <a:t>working</a:t>
            </a:r>
            <a:r>
              <a:rPr sz="3600" b="1" spc="-13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464646"/>
                </a:solidFill>
                <a:latin typeface="Times New Roman"/>
                <a:cs typeface="Times New Roman"/>
              </a:rPr>
              <a:t>capital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1641" y="1323289"/>
            <a:ext cx="10483850" cy="4141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000" spc="-5" dirty="0">
                <a:solidFill>
                  <a:srgbClr val="464646"/>
                </a:solidFill>
                <a:latin typeface="Times New Roman"/>
                <a:cs typeface="Times New Roman"/>
              </a:rPr>
              <a:t>Solvency </a:t>
            </a:r>
            <a:r>
              <a:rPr sz="3000" dirty="0">
                <a:solidFill>
                  <a:srgbClr val="464646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464646"/>
                </a:solidFill>
                <a:latin typeface="Times New Roman"/>
                <a:cs typeface="Times New Roman"/>
              </a:rPr>
              <a:t>business</a:t>
            </a:r>
            <a:endParaRPr sz="30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000" spc="-5" dirty="0">
                <a:solidFill>
                  <a:srgbClr val="464646"/>
                </a:solidFill>
                <a:latin typeface="Times New Roman"/>
                <a:cs typeface="Times New Roman"/>
              </a:rPr>
              <a:t>Goodwill</a:t>
            </a:r>
            <a:endParaRPr sz="30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3000" dirty="0">
                <a:solidFill>
                  <a:srgbClr val="464646"/>
                </a:solidFill>
                <a:latin typeface="Times New Roman"/>
                <a:cs typeface="Times New Roman"/>
              </a:rPr>
              <a:t>Easy</a:t>
            </a:r>
            <a:r>
              <a:rPr sz="3000" spc="-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464646"/>
                </a:solidFill>
                <a:latin typeface="Times New Roman"/>
                <a:cs typeface="Times New Roman"/>
              </a:rPr>
              <a:t>loans</a:t>
            </a:r>
            <a:endParaRPr sz="30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3000" dirty="0">
                <a:solidFill>
                  <a:srgbClr val="464646"/>
                </a:solidFill>
                <a:latin typeface="Times New Roman"/>
                <a:cs typeface="Times New Roman"/>
              </a:rPr>
              <a:t>Cash</a:t>
            </a:r>
            <a:r>
              <a:rPr sz="3000" spc="-2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464646"/>
                </a:solidFill>
                <a:latin typeface="Times New Roman"/>
                <a:cs typeface="Times New Roman"/>
              </a:rPr>
              <a:t>discounts</a:t>
            </a:r>
            <a:endParaRPr sz="30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3000" dirty="0">
                <a:solidFill>
                  <a:srgbClr val="464646"/>
                </a:solidFill>
                <a:latin typeface="Times New Roman"/>
                <a:cs typeface="Times New Roman"/>
              </a:rPr>
              <a:t>Regular supply of rawmaterials</a:t>
            </a:r>
            <a:endParaRPr sz="30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3000" dirty="0">
                <a:solidFill>
                  <a:srgbClr val="464646"/>
                </a:solidFill>
                <a:latin typeface="Times New Roman"/>
                <a:cs typeface="Times New Roman"/>
              </a:rPr>
              <a:t>Regular payment of </a:t>
            </a:r>
            <a:r>
              <a:rPr sz="3000" spc="-5" dirty="0">
                <a:solidFill>
                  <a:srgbClr val="464646"/>
                </a:solidFill>
                <a:latin typeface="Times New Roman"/>
                <a:cs typeface="Times New Roman"/>
              </a:rPr>
              <a:t>salaries, wages </a:t>
            </a:r>
            <a:r>
              <a:rPr sz="3000" dirty="0">
                <a:solidFill>
                  <a:srgbClr val="464646"/>
                </a:solidFill>
                <a:latin typeface="Times New Roman"/>
                <a:cs typeface="Times New Roman"/>
              </a:rPr>
              <a:t>and other day to day</a:t>
            </a:r>
            <a:r>
              <a:rPr sz="3000" spc="3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464646"/>
                </a:solidFill>
                <a:latin typeface="Times New Roman"/>
                <a:cs typeface="Times New Roman"/>
              </a:rPr>
              <a:t>expense</a:t>
            </a:r>
            <a:endParaRPr sz="30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3000" spc="-5" dirty="0">
                <a:solidFill>
                  <a:srgbClr val="464646"/>
                </a:solidFill>
                <a:latin typeface="Times New Roman"/>
                <a:cs typeface="Times New Roman"/>
              </a:rPr>
              <a:t>Exploitation </a:t>
            </a:r>
            <a:r>
              <a:rPr sz="3000" dirty="0">
                <a:solidFill>
                  <a:srgbClr val="464646"/>
                </a:solidFill>
                <a:latin typeface="Times New Roman"/>
                <a:cs typeface="Times New Roman"/>
              </a:rPr>
              <a:t>of </a:t>
            </a:r>
            <a:r>
              <a:rPr sz="3000" spc="-5" dirty="0">
                <a:solidFill>
                  <a:srgbClr val="464646"/>
                </a:solidFill>
                <a:latin typeface="Times New Roman"/>
                <a:cs typeface="Times New Roman"/>
              </a:rPr>
              <a:t>favourable market</a:t>
            </a:r>
            <a:r>
              <a:rPr sz="3000" spc="10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464646"/>
                </a:solidFill>
                <a:latin typeface="Times New Roman"/>
                <a:cs typeface="Times New Roman"/>
              </a:rPr>
              <a:t>condition</a:t>
            </a:r>
            <a:endParaRPr sz="30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000" spc="-5" dirty="0">
                <a:solidFill>
                  <a:srgbClr val="464646"/>
                </a:solidFill>
                <a:latin typeface="Times New Roman"/>
                <a:cs typeface="Times New Roman"/>
              </a:rPr>
              <a:t>Ability </a:t>
            </a:r>
            <a:r>
              <a:rPr sz="3000" dirty="0">
                <a:solidFill>
                  <a:srgbClr val="464646"/>
                </a:solidFill>
                <a:latin typeface="Times New Roman"/>
                <a:cs typeface="Times New Roman"/>
              </a:rPr>
              <a:t>face</a:t>
            </a:r>
            <a:r>
              <a:rPr sz="3000" spc="3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464646"/>
                </a:solidFill>
                <a:latin typeface="Times New Roman"/>
                <a:cs typeface="Times New Roman"/>
              </a:rPr>
              <a:t>crisis</a:t>
            </a:r>
            <a:endParaRPr sz="30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3000" dirty="0">
                <a:solidFill>
                  <a:srgbClr val="464646"/>
                </a:solidFill>
                <a:latin typeface="Times New Roman"/>
                <a:cs typeface="Times New Roman"/>
              </a:rPr>
              <a:t>Quick and regular </a:t>
            </a:r>
            <a:r>
              <a:rPr sz="3000" spc="-5" dirty="0">
                <a:solidFill>
                  <a:srgbClr val="464646"/>
                </a:solidFill>
                <a:latin typeface="Times New Roman"/>
                <a:cs typeface="Times New Roman"/>
              </a:rPr>
              <a:t>return </a:t>
            </a:r>
            <a:r>
              <a:rPr sz="3000" dirty="0">
                <a:solidFill>
                  <a:srgbClr val="464646"/>
                </a:solidFill>
                <a:latin typeface="Times New Roman"/>
                <a:cs typeface="Times New Roman"/>
              </a:rPr>
              <a:t>on</a:t>
            </a:r>
            <a:r>
              <a:rPr sz="3000" spc="3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464646"/>
                </a:solidFill>
                <a:latin typeface="Times New Roman"/>
                <a:cs typeface="Times New Roman"/>
              </a:rPr>
              <a:t>investment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0298" y="148539"/>
            <a:ext cx="9421495" cy="5142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298825" algn="l"/>
              </a:tabLst>
            </a:pPr>
            <a:r>
              <a:rPr sz="3200" b="1" dirty="0">
                <a:solidFill>
                  <a:srgbClr val="464646"/>
                </a:solidFill>
                <a:latin typeface="Times New Roman"/>
                <a:cs typeface="Times New Roman"/>
              </a:rPr>
              <a:t>Dis-advantages</a:t>
            </a:r>
            <a:r>
              <a:rPr sz="3200" b="1" spc="-2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464646"/>
                </a:solidFill>
                <a:latin typeface="Times New Roman"/>
                <a:cs typeface="Times New Roman"/>
              </a:rPr>
              <a:t>of	</a:t>
            </a:r>
            <a:r>
              <a:rPr sz="3200" b="1" spc="-10" dirty="0">
                <a:solidFill>
                  <a:srgbClr val="464646"/>
                </a:solidFill>
                <a:latin typeface="Times New Roman"/>
                <a:cs typeface="Times New Roman"/>
              </a:rPr>
              <a:t>redundant </a:t>
            </a:r>
            <a:r>
              <a:rPr sz="3200" b="1" dirty="0">
                <a:solidFill>
                  <a:srgbClr val="464646"/>
                </a:solidFill>
                <a:latin typeface="Times New Roman"/>
                <a:cs typeface="Times New Roman"/>
              </a:rPr>
              <a:t>or excessive</a:t>
            </a:r>
            <a:r>
              <a:rPr sz="3200" b="1" spc="-16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b="1" spc="5" dirty="0">
                <a:solidFill>
                  <a:srgbClr val="464646"/>
                </a:solidFill>
                <a:latin typeface="Times New Roman"/>
                <a:cs typeface="Times New Roman"/>
              </a:rPr>
              <a:t>WC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300">
              <a:latin typeface="Times New Roman"/>
              <a:cs typeface="Times New Roman"/>
            </a:endParaRPr>
          </a:p>
          <a:p>
            <a:pPr marL="736600" indent="-546735">
              <a:lnSpc>
                <a:spcPct val="100000"/>
              </a:lnSpc>
              <a:buFont typeface="Wingdings"/>
              <a:buChar char=""/>
              <a:tabLst>
                <a:tab pos="736600" algn="l"/>
                <a:tab pos="737235" algn="l"/>
              </a:tabLst>
            </a:pP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Idle funds – earns no</a:t>
            </a:r>
            <a:r>
              <a:rPr sz="3200" spc="-5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profit</a:t>
            </a:r>
            <a:endParaRPr sz="3200">
              <a:latin typeface="Times New Roman"/>
              <a:cs typeface="Times New Roman"/>
            </a:endParaRPr>
          </a:p>
          <a:p>
            <a:pPr marL="736600" indent="-546735">
              <a:lnSpc>
                <a:spcPct val="100000"/>
              </a:lnSpc>
              <a:spcBef>
                <a:spcPts val="765"/>
              </a:spcBef>
              <a:buFont typeface="Wingdings"/>
              <a:buChar char=""/>
              <a:tabLst>
                <a:tab pos="736600" algn="l"/>
                <a:tab pos="737235" algn="l"/>
              </a:tabLst>
            </a:pP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Leads to unnecessary</a:t>
            </a:r>
            <a:r>
              <a:rPr sz="3200" spc="-6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purchase</a:t>
            </a:r>
            <a:endParaRPr sz="3200">
              <a:latin typeface="Times New Roman"/>
              <a:cs typeface="Times New Roman"/>
            </a:endParaRPr>
          </a:p>
          <a:p>
            <a:pPr marL="736600" indent="-546735">
              <a:lnSpc>
                <a:spcPct val="100000"/>
              </a:lnSpc>
              <a:spcBef>
                <a:spcPts val="770"/>
              </a:spcBef>
              <a:buFont typeface="Wingdings"/>
              <a:buChar char=""/>
              <a:tabLst>
                <a:tab pos="736600" algn="l"/>
                <a:tab pos="737235" algn="l"/>
              </a:tabLst>
            </a:pP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Implies Excessive debtors and defective credit</a:t>
            </a:r>
            <a:r>
              <a:rPr sz="3200" spc="-12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policy</a:t>
            </a:r>
            <a:endParaRPr sz="3200">
              <a:latin typeface="Times New Roman"/>
              <a:cs typeface="Times New Roman"/>
            </a:endParaRPr>
          </a:p>
          <a:p>
            <a:pPr marL="736600" indent="-546735">
              <a:lnSpc>
                <a:spcPct val="100000"/>
              </a:lnSpc>
              <a:spcBef>
                <a:spcPts val="770"/>
              </a:spcBef>
              <a:buFont typeface="Wingdings"/>
              <a:buChar char=""/>
              <a:tabLst>
                <a:tab pos="736600" algn="l"/>
                <a:tab pos="737235" algn="l"/>
              </a:tabLst>
            </a:pP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Leads to overall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inefficiency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of the</a:t>
            </a:r>
            <a:r>
              <a:rPr sz="3200" spc="-10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firm</a:t>
            </a:r>
            <a:endParaRPr sz="3200">
              <a:latin typeface="Times New Roman"/>
              <a:cs typeface="Times New Roman"/>
            </a:endParaRPr>
          </a:p>
          <a:p>
            <a:pPr marL="736600" indent="-546735">
              <a:lnSpc>
                <a:spcPct val="100000"/>
              </a:lnSpc>
              <a:spcBef>
                <a:spcPts val="770"/>
              </a:spcBef>
              <a:buFont typeface="Wingdings"/>
              <a:buChar char=""/>
              <a:tabLst>
                <a:tab pos="736600" algn="l"/>
                <a:tab pos="737235" algn="l"/>
              </a:tabLst>
            </a:pP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Bad relationship with bank and financial</a:t>
            </a:r>
            <a:r>
              <a:rPr sz="3200" spc="-12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inst.</a:t>
            </a:r>
            <a:endParaRPr sz="3200">
              <a:latin typeface="Times New Roman"/>
              <a:cs typeface="Times New Roman"/>
            </a:endParaRPr>
          </a:p>
          <a:p>
            <a:pPr marL="736600" indent="-546735">
              <a:lnSpc>
                <a:spcPct val="100000"/>
              </a:lnSpc>
              <a:spcBef>
                <a:spcPts val="770"/>
              </a:spcBef>
              <a:buFont typeface="Wingdings"/>
              <a:buChar char=""/>
              <a:tabLst>
                <a:tab pos="736600" algn="l"/>
                <a:tab pos="737235" algn="l"/>
              </a:tabLst>
            </a:pP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Due to low return , share price may</a:t>
            </a:r>
            <a:r>
              <a:rPr sz="3200" spc="-9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fall</a:t>
            </a:r>
            <a:endParaRPr sz="3200">
              <a:latin typeface="Times New Roman"/>
              <a:cs typeface="Times New Roman"/>
            </a:endParaRPr>
          </a:p>
          <a:p>
            <a:pPr marL="736600" indent="-546735">
              <a:lnSpc>
                <a:spcPct val="100000"/>
              </a:lnSpc>
              <a:spcBef>
                <a:spcPts val="765"/>
              </a:spcBef>
              <a:buFont typeface="Wingdings"/>
              <a:buChar char=""/>
              <a:tabLst>
                <a:tab pos="736600" algn="l"/>
                <a:tab pos="737235" algn="l"/>
              </a:tabLst>
            </a:pP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Paves way for speculative</a:t>
            </a:r>
            <a:r>
              <a:rPr sz="3200" spc="-6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transactions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0298" y="84531"/>
            <a:ext cx="741425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solidFill>
                  <a:srgbClr val="464646"/>
                </a:solidFill>
                <a:latin typeface="Times New Roman"/>
                <a:cs typeface="Times New Roman"/>
              </a:rPr>
              <a:t>Dis </a:t>
            </a:r>
            <a:r>
              <a:rPr sz="4000" b="1" dirty="0">
                <a:solidFill>
                  <a:srgbClr val="464646"/>
                </a:solidFill>
                <a:latin typeface="Times New Roman"/>
                <a:cs typeface="Times New Roman"/>
              </a:rPr>
              <a:t>advantages </a:t>
            </a:r>
            <a:r>
              <a:rPr sz="4000" b="1" spc="-5" dirty="0">
                <a:solidFill>
                  <a:srgbClr val="464646"/>
                </a:solidFill>
                <a:latin typeface="Times New Roman"/>
                <a:cs typeface="Times New Roman"/>
              </a:rPr>
              <a:t>of Inadequate</a:t>
            </a:r>
            <a:r>
              <a:rPr sz="4000" b="1" spc="-7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4000" b="1" spc="-5" dirty="0">
                <a:solidFill>
                  <a:srgbClr val="464646"/>
                </a:solidFill>
                <a:latin typeface="Times New Roman"/>
                <a:cs typeface="Times New Roman"/>
              </a:rPr>
              <a:t>WC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0298" y="1318361"/>
            <a:ext cx="10808335" cy="402526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544830" indent="-532765">
              <a:lnSpc>
                <a:spcPct val="100000"/>
              </a:lnSpc>
              <a:spcBef>
                <a:spcPts val="865"/>
              </a:spcBef>
              <a:buFont typeface="Wingdings"/>
              <a:buChar char=""/>
              <a:tabLst>
                <a:tab pos="544195" algn="l"/>
                <a:tab pos="545465" algn="l"/>
              </a:tabLst>
            </a:pP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Cannot pay short term obligations in</a:t>
            </a:r>
            <a:r>
              <a:rPr sz="3200" spc="-114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time</a:t>
            </a:r>
            <a:endParaRPr sz="3200">
              <a:latin typeface="Times New Roman"/>
              <a:cs typeface="Times New Roman"/>
            </a:endParaRPr>
          </a:p>
          <a:p>
            <a:pPr marL="544830" indent="-532765">
              <a:lnSpc>
                <a:spcPct val="100000"/>
              </a:lnSpc>
              <a:spcBef>
                <a:spcPts val="770"/>
              </a:spcBef>
              <a:buFont typeface="Wingdings"/>
              <a:buChar char=""/>
              <a:tabLst>
                <a:tab pos="544195" algn="l"/>
                <a:tab pos="545465" algn="l"/>
              </a:tabLst>
            </a:pP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Loose of</a:t>
            </a:r>
            <a:r>
              <a:rPr sz="3200" spc="-3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goodwill</a:t>
            </a:r>
            <a:endParaRPr sz="3200">
              <a:latin typeface="Times New Roman"/>
              <a:cs typeface="Times New Roman"/>
            </a:endParaRPr>
          </a:p>
          <a:p>
            <a:pPr marL="544830" indent="-532765">
              <a:lnSpc>
                <a:spcPct val="100000"/>
              </a:lnSpc>
              <a:spcBef>
                <a:spcPts val="765"/>
              </a:spcBef>
              <a:buFont typeface="Wingdings"/>
              <a:buChar char=""/>
              <a:tabLst>
                <a:tab pos="544195" algn="l"/>
                <a:tab pos="545465" algn="l"/>
              </a:tabLst>
            </a:pP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Cannot avail discounts and other benefits (Economies of</a:t>
            </a:r>
            <a:r>
              <a:rPr sz="3200" spc="-12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scale)</a:t>
            </a:r>
            <a:endParaRPr sz="3200">
              <a:latin typeface="Times New Roman"/>
              <a:cs typeface="Times New Roman"/>
            </a:endParaRPr>
          </a:p>
          <a:p>
            <a:pPr marL="544830" indent="-532765">
              <a:lnSpc>
                <a:spcPct val="100000"/>
              </a:lnSpc>
              <a:spcBef>
                <a:spcPts val="770"/>
              </a:spcBef>
              <a:buFont typeface="Wingdings"/>
              <a:buChar char=""/>
              <a:tabLst>
                <a:tab pos="544195" algn="l"/>
                <a:tab pos="545465" algn="l"/>
              </a:tabLst>
            </a:pP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Difficult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for the firm to exploit favorable market</a:t>
            </a:r>
            <a:r>
              <a:rPr sz="3200" spc="-16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condition</a:t>
            </a:r>
            <a:endParaRPr sz="3200">
              <a:latin typeface="Times New Roman"/>
              <a:cs typeface="Times New Roman"/>
            </a:endParaRPr>
          </a:p>
          <a:p>
            <a:pPr marL="544830" marR="164465" indent="-532765">
              <a:lnSpc>
                <a:spcPct val="100000"/>
              </a:lnSpc>
              <a:spcBef>
                <a:spcPts val="770"/>
              </a:spcBef>
              <a:buFont typeface="Wingdings"/>
              <a:buChar char=""/>
              <a:tabLst>
                <a:tab pos="544195" algn="l"/>
                <a:tab pos="545465" algn="l"/>
              </a:tabLst>
            </a:pP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Rate of return on investment fall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with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the shortage of</a:t>
            </a:r>
            <a:r>
              <a:rPr sz="3200" spc="-10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working  capital</a:t>
            </a:r>
            <a:endParaRPr sz="3200">
              <a:latin typeface="Times New Roman"/>
              <a:cs typeface="Times New Roman"/>
            </a:endParaRPr>
          </a:p>
          <a:p>
            <a:pPr marL="544830" indent="-532765">
              <a:lnSpc>
                <a:spcPct val="100000"/>
              </a:lnSpc>
              <a:spcBef>
                <a:spcPts val="770"/>
              </a:spcBef>
              <a:buFont typeface="Wingdings"/>
              <a:buChar char=""/>
              <a:tabLst>
                <a:tab pos="544195" algn="l"/>
                <a:tab pos="545465" algn="l"/>
              </a:tabLst>
            </a:pP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Difficult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to pay day to day expenses of</a:t>
            </a:r>
            <a:r>
              <a:rPr sz="3200" spc="-11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operations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8444" y="160731"/>
            <a:ext cx="731265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solidFill>
                  <a:srgbClr val="464646"/>
                </a:solidFill>
                <a:latin typeface="Times New Roman"/>
                <a:cs typeface="Times New Roman"/>
              </a:rPr>
              <a:t>Determinants of </a:t>
            </a:r>
            <a:r>
              <a:rPr sz="4000" b="1" spc="-35" dirty="0">
                <a:solidFill>
                  <a:srgbClr val="464646"/>
                </a:solidFill>
                <a:latin typeface="Times New Roman"/>
                <a:cs typeface="Times New Roman"/>
              </a:rPr>
              <a:t>Working</a:t>
            </a:r>
            <a:r>
              <a:rPr sz="4000" b="1" spc="-4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4000" b="1" spc="-5" dirty="0">
                <a:solidFill>
                  <a:srgbClr val="464646"/>
                </a:solidFill>
                <a:latin typeface="Times New Roman"/>
                <a:cs typeface="Times New Roman"/>
              </a:rPr>
              <a:t>Capital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8444" y="808902"/>
            <a:ext cx="6140450" cy="5257800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72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600" dirty="0">
                <a:solidFill>
                  <a:srgbClr val="464646"/>
                </a:solidFill>
                <a:latin typeface="Times New Roman"/>
                <a:cs typeface="Times New Roman"/>
              </a:rPr>
              <a:t>Nature or Character of</a:t>
            </a:r>
            <a:r>
              <a:rPr sz="2600" spc="-10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64646"/>
                </a:solidFill>
                <a:latin typeface="Times New Roman"/>
                <a:cs typeface="Times New Roman"/>
              </a:rPr>
              <a:t>business</a:t>
            </a:r>
            <a:endParaRPr sz="26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63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600" dirty="0">
                <a:solidFill>
                  <a:srgbClr val="464646"/>
                </a:solidFill>
                <a:latin typeface="Times New Roman"/>
                <a:cs typeface="Times New Roman"/>
              </a:rPr>
              <a:t>Size of the business and </a:t>
            </a:r>
            <a:r>
              <a:rPr sz="2600" spc="-5" dirty="0">
                <a:solidFill>
                  <a:srgbClr val="464646"/>
                </a:solidFill>
                <a:latin typeface="Times New Roman"/>
                <a:cs typeface="Times New Roman"/>
              </a:rPr>
              <a:t>scale </a:t>
            </a:r>
            <a:r>
              <a:rPr sz="2600" dirty="0">
                <a:solidFill>
                  <a:srgbClr val="464646"/>
                </a:solidFill>
                <a:latin typeface="Times New Roman"/>
                <a:cs typeface="Times New Roman"/>
              </a:rPr>
              <a:t>of</a:t>
            </a:r>
            <a:r>
              <a:rPr sz="2600" spc="-12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64646"/>
                </a:solidFill>
                <a:latin typeface="Times New Roman"/>
                <a:cs typeface="Times New Roman"/>
              </a:rPr>
              <a:t>operation</a:t>
            </a:r>
            <a:endParaRPr sz="26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62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600" dirty="0">
                <a:solidFill>
                  <a:srgbClr val="464646"/>
                </a:solidFill>
                <a:latin typeface="Times New Roman"/>
                <a:cs typeface="Times New Roman"/>
              </a:rPr>
              <a:t>Production</a:t>
            </a:r>
            <a:r>
              <a:rPr sz="2600" spc="-4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64646"/>
                </a:solidFill>
                <a:latin typeface="Times New Roman"/>
                <a:cs typeface="Times New Roman"/>
              </a:rPr>
              <a:t>policy</a:t>
            </a:r>
            <a:endParaRPr sz="26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62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600" dirty="0">
                <a:solidFill>
                  <a:srgbClr val="464646"/>
                </a:solidFill>
                <a:latin typeface="Times New Roman"/>
                <a:cs typeface="Times New Roman"/>
              </a:rPr>
              <a:t>Length of production</a:t>
            </a:r>
            <a:r>
              <a:rPr sz="2600" spc="-8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64646"/>
                </a:solidFill>
                <a:latin typeface="Times New Roman"/>
                <a:cs typeface="Times New Roman"/>
              </a:rPr>
              <a:t>cycle</a:t>
            </a:r>
            <a:endParaRPr sz="26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63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600" dirty="0">
                <a:solidFill>
                  <a:srgbClr val="464646"/>
                </a:solidFill>
                <a:latin typeface="Times New Roman"/>
                <a:cs typeface="Times New Roman"/>
              </a:rPr>
              <a:t>Seasonal</a:t>
            </a:r>
            <a:r>
              <a:rPr sz="2600" spc="-3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64646"/>
                </a:solidFill>
                <a:latin typeface="Times New Roman"/>
                <a:cs typeface="Times New Roman"/>
              </a:rPr>
              <a:t>variation</a:t>
            </a:r>
            <a:endParaRPr sz="26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62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600" spc="-30" dirty="0">
                <a:solidFill>
                  <a:srgbClr val="464646"/>
                </a:solidFill>
                <a:latin typeface="Times New Roman"/>
                <a:cs typeface="Times New Roman"/>
              </a:rPr>
              <a:t>Working </a:t>
            </a:r>
            <a:r>
              <a:rPr sz="2600" spc="-5" dirty="0">
                <a:solidFill>
                  <a:srgbClr val="464646"/>
                </a:solidFill>
                <a:latin typeface="Times New Roman"/>
                <a:cs typeface="Times New Roman"/>
              </a:rPr>
              <a:t>capital </a:t>
            </a:r>
            <a:r>
              <a:rPr sz="2600" dirty="0">
                <a:solidFill>
                  <a:srgbClr val="464646"/>
                </a:solidFill>
                <a:latin typeface="Times New Roman"/>
                <a:cs typeface="Times New Roman"/>
              </a:rPr>
              <a:t>cycle</a:t>
            </a:r>
            <a:endParaRPr sz="26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62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600" dirty="0">
                <a:solidFill>
                  <a:srgbClr val="464646"/>
                </a:solidFill>
                <a:latin typeface="Times New Roman"/>
                <a:cs typeface="Times New Roman"/>
              </a:rPr>
              <a:t>Rate of </a:t>
            </a:r>
            <a:r>
              <a:rPr sz="2600" spc="-5" dirty="0">
                <a:solidFill>
                  <a:srgbClr val="464646"/>
                </a:solidFill>
                <a:latin typeface="Times New Roman"/>
                <a:cs typeface="Times New Roman"/>
              </a:rPr>
              <a:t>stock</a:t>
            </a:r>
            <a:r>
              <a:rPr sz="2600" spc="-2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64646"/>
                </a:solidFill>
                <a:latin typeface="Times New Roman"/>
                <a:cs typeface="Times New Roman"/>
              </a:rPr>
              <a:t>turnover</a:t>
            </a:r>
            <a:endParaRPr sz="26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62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600" dirty="0">
                <a:solidFill>
                  <a:srgbClr val="464646"/>
                </a:solidFill>
                <a:latin typeface="Times New Roman"/>
                <a:cs typeface="Times New Roman"/>
              </a:rPr>
              <a:t>Credit</a:t>
            </a:r>
            <a:r>
              <a:rPr sz="2600" spc="-2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64646"/>
                </a:solidFill>
                <a:latin typeface="Times New Roman"/>
                <a:cs typeface="Times New Roman"/>
              </a:rPr>
              <a:t>policy</a:t>
            </a:r>
            <a:endParaRPr sz="26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62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600" dirty="0">
                <a:solidFill>
                  <a:srgbClr val="464646"/>
                </a:solidFill>
                <a:latin typeface="Times New Roman"/>
                <a:cs typeface="Times New Roman"/>
              </a:rPr>
              <a:t>Business</a:t>
            </a:r>
            <a:r>
              <a:rPr sz="2600" spc="-1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64646"/>
                </a:solidFill>
                <a:latin typeface="Times New Roman"/>
                <a:cs typeface="Times New Roman"/>
              </a:rPr>
              <a:t>cycles</a:t>
            </a:r>
            <a:endParaRPr sz="26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625"/>
              </a:spcBef>
              <a:buAutoNum type="arabicPeriod"/>
              <a:tabLst>
                <a:tab pos="528320" algn="l"/>
              </a:tabLst>
            </a:pPr>
            <a:r>
              <a:rPr sz="2600" dirty="0">
                <a:solidFill>
                  <a:srgbClr val="464646"/>
                </a:solidFill>
                <a:latin typeface="Times New Roman"/>
                <a:cs typeface="Times New Roman"/>
              </a:rPr>
              <a:t>Rate of growth of</a:t>
            </a:r>
            <a:r>
              <a:rPr sz="2600" spc="-5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64646"/>
                </a:solidFill>
                <a:latin typeface="Times New Roman"/>
                <a:cs typeface="Times New Roman"/>
              </a:rPr>
              <a:t>business</a:t>
            </a:r>
            <a:endParaRPr sz="26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625"/>
              </a:spcBef>
              <a:buAutoNum type="arabicPeriod"/>
              <a:tabLst>
                <a:tab pos="528320" algn="l"/>
              </a:tabLst>
            </a:pPr>
            <a:r>
              <a:rPr sz="2600" spc="-5" dirty="0">
                <a:solidFill>
                  <a:srgbClr val="464646"/>
                </a:solidFill>
                <a:latin typeface="Times New Roman"/>
                <a:cs typeface="Times New Roman"/>
              </a:rPr>
              <a:t>Price level</a:t>
            </a:r>
            <a:r>
              <a:rPr sz="2600" spc="-2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64646"/>
                </a:solidFill>
                <a:latin typeface="Times New Roman"/>
                <a:cs typeface="Times New Roman"/>
              </a:rPr>
              <a:t>changes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286490" y="6405168"/>
            <a:ext cx="21844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Lucida Sans Unicode"/>
                <a:cs typeface="Lucida Sans Unicode"/>
              </a:rPr>
              <a:t>24</a:t>
            </a:r>
            <a:endParaRPr sz="12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705445"/>
            <a:ext cx="12192000" cy="6153150"/>
            <a:chOff x="0" y="705445"/>
            <a:chExt cx="12192000" cy="6153150"/>
          </a:xfrm>
        </p:grpSpPr>
        <p:sp>
          <p:nvSpPr>
            <p:cNvPr id="3" name="object 3"/>
            <p:cNvSpPr/>
            <p:nvPr/>
          </p:nvSpPr>
          <p:spPr>
            <a:xfrm>
              <a:off x="3834384" y="1522476"/>
              <a:ext cx="4575048" cy="221284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169408" y="2147315"/>
              <a:ext cx="1901951" cy="103174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912108" y="1447800"/>
              <a:ext cx="4571999" cy="22098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5372480" y="2121534"/>
            <a:ext cx="164655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175" algn="ctr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D70000"/>
                </a:solidFill>
                <a:latin typeface="Times New Roman"/>
                <a:cs typeface="Times New Roman"/>
              </a:rPr>
              <a:t>Dimension I  </a:t>
            </a:r>
            <a:r>
              <a:rPr sz="1800" spc="-10" dirty="0">
                <a:solidFill>
                  <a:srgbClr val="252525"/>
                </a:solidFill>
                <a:latin typeface="Times New Roman"/>
                <a:cs typeface="Times New Roman"/>
              </a:rPr>
              <a:t>Profitability,  </a:t>
            </a:r>
            <a:r>
              <a:rPr sz="1800" spc="-5" dirty="0">
                <a:solidFill>
                  <a:srgbClr val="252525"/>
                </a:solidFill>
                <a:latin typeface="Times New Roman"/>
                <a:cs typeface="Times New Roman"/>
              </a:rPr>
              <a:t>Risk, &amp;</a:t>
            </a:r>
            <a:r>
              <a:rPr sz="1800" spc="-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Liquidity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2305811" y="3458464"/>
            <a:ext cx="7890509" cy="1958339"/>
            <a:chOff x="2305811" y="3458464"/>
            <a:chExt cx="7890509" cy="1958339"/>
          </a:xfrm>
        </p:grpSpPr>
        <p:sp>
          <p:nvSpPr>
            <p:cNvPr id="8" name="object 8"/>
            <p:cNvSpPr/>
            <p:nvPr/>
          </p:nvSpPr>
          <p:spPr>
            <a:xfrm>
              <a:off x="2305811" y="3575304"/>
              <a:ext cx="3822191" cy="184099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060191" y="3771900"/>
              <a:ext cx="2339339" cy="141274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383154" y="3500247"/>
              <a:ext cx="3818890" cy="1838705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346283" y="3878961"/>
              <a:ext cx="1874305" cy="978820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115811" y="3532632"/>
              <a:ext cx="4006595" cy="1862327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931152" y="3741420"/>
              <a:ext cx="2351531" cy="1383791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193027" y="3458464"/>
              <a:ext cx="4003294" cy="1858772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231649" y="3845306"/>
              <a:ext cx="1879965" cy="965200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660298" y="116535"/>
            <a:ext cx="7960359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10" dirty="0">
                <a:solidFill>
                  <a:srgbClr val="464646"/>
                </a:solidFill>
                <a:latin typeface="Times New Roman"/>
                <a:cs typeface="Times New Roman"/>
              </a:rPr>
              <a:t>Nature </a:t>
            </a:r>
            <a:r>
              <a:rPr sz="3600" b="1" dirty="0">
                <a:solidFill>
                  <a:srgbClr val="464646"/>
                </a:solidFill>
                <a:latin typeface="Times New Roman"/>
                <a:cs typeface="Times New Roman"/>
              </a:rPr>
              <a:t>of </a:t>
            </a:r>
            <a:r>
              <a:rPr sz="3600" b="1" spc="-30" dirty="0">
                <a:solidFill>
                  <a:srgbClr val="464646"/>
                </a:solidFill>
                <a:latin typeface="Times New Roman"/>
                <a:cs typeface="Times New Roman"/>
              </a:rPr>
              <a:t>Working </a:t>
            </a:r>
            <a:r>
              <a:rPr sz="3600" b="1" dirty="0">
                <a:solidFill>
                  <a:srgbClr val="464646"/>
                </a:solidFill>
                <a:latin typeface="Times New Roman"/>
                <a:cs typeface="Times New Roman"/>
              </a:rPr>
              <a:t>Capital</a:t>
            </a:r>
            <a:r>
              <a:rPr sz="3600" b="1" spc="-7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600" b="1" spc="-5" dirty="0">
                <a:solidFill>
                  <a:srgbClr val="464646"/>
                </a:solidFill>
                <a:latin typeface="Times New Roman"/>
                <a:cs typeface="Times New Roman"/>
              </a:rPr>
              <a:t>Management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62936" y="728548"/>
            <a:ext cx="618998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>
                <a:latin typeface="Arial"/>
                <a:cs typeface="Arial"/>
              </a:rPr>
              <a:t>Working </a:t>
            </a:r>
            <a:r>
              <a:rPr sz="3600" dirty="0">
                <a:latin typeface="Arial"/>
                <a:cs typeface="Arial"/>
              </a:rPr>
              <a:t>Capital Financing</a:t>
            </a:r>
            <a:r>
              <a:rPr sz="3600" spc="-110" dirty="0">
                <a:latin typeface="Arial"/>
                <a:cs typeface="Arial"/>
              </a:rPr>
              <a:t> </a:t>
            </a:r>
            <a:r>
              <a:rPr sz="3600" dirty="0">
                <a:latin typeface="Arial"/>
                <a:cs typeface="Arial"/>
              </a:rPr>
              <a:t>Mix</a:t>
            </a:r>
            <a:endParaRPr sz="3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25696" y="1607819"/>
            <a:ext cx="3276600" cy="759460"/>
          </a:xfrm>
          <a:prstGeom prst="rect">
            <a:avLst/>
          </a:prstGeom>
          <a:solidFill>
            <a:srgbClr val="F4881E"/>
          </a:solidFill>
          <a:ln w="9144">
            <a:solidFill>
              <a:srgbClr val="252525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15"/>
              </a:spcBef>
            </a:pPr>
            <a:r>
              <a:rPr sz="1800" b="1" spc="-10" dirty="0">
                <a:latin typeface="Arial"/>
                <a:cs typeface="Arial"/>
              </a:rPr>
              <a:t>Approaches </a:t>
            </a:r>
            <a:r>
              <a:rPr sz="1800" b="1" dirty="0">
                <a:latin typeface="Arial"/>
                <a:cs typeface="Arial"/>
              </a:rPr>
              <a:t>to</a:t>
            </a:r>
            <a:r>
              <a:rPr sz="1800" b="1" spc="4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Financing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Mix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25039" y="4643628"/>
            <a:ext cx="2438400" cy="762000"/>
          </a:xfrm>
          <a:prstGeom prst="rect">
            <a:avLst/>
          </a:prstGeom>
          <a:solidFill>
            <a:srgbClr val="F4881E"/>
          </a:solidFill>
          <a:ln w="9144">
            <a:solidFill>
              <a:srgbClr val="252525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241935" marR="233045" indent="190500">
              <a:lnSpc>
                <a:spcPct val="100000"/>
              </a:lnSpc>
              <a:spcBef>
                <a:spcPts val="320"/>
              </a:spcBef>
            </a:pP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Hedging or  Matching</a:t>
            </a:r>
            <a:r>
              <a:rPr sz="1800" spc="-1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Approach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33771" y="4643628"/>
            <a:ext cx="2356485" cy="683260"/>
          </a:xfrm>
          <a:prstGeom prst="rect">
            <a:avLst/>
          </a:prstGeom>
          <a:solidFill>
            <a:srgbClr val="F4881E"/>
          </a:solidFill>
          <a:ln w="9144">
            <a:solidFill>
              <a:srgbClr val="252525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690245" marR="274320" indent="-405765">
              <a:lnSpc>
                <a:spcPct val="100000"/>
              </a:lnSpc>
              <a:spcBef>
                <a:spcPts val="320"/>
              </a:spcBef>
            </a:pPr>
            <a:r>
              <a:rPr sz="1800" dirty="0">
                <a:latin typeface="Arial"/>
                <a:cs typeface="Arial"/>
              </a:rPr>
              <a:t>The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Conservative  Approach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90104" y="4643628"/>
            <a:ext cx="2286000" cy="683260"/>
          </a:xfrm>
          <a:prstGeom prst="rect">
            <a:avLst/>
          </a:prstGeom>
          <a:solidFill>
            <a:srgbClr val="F4881E"/>
          </a:solidFill>
          <a:ln w="9144">
            <a:solidFill>
              <a:srgbClr val="252525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655320" marR="347980" indent="-299085">
              <a:lnSpc>
                <a:spcPct val="100000"/>
              </a:lnSpc>
              <a:spcBef>
                <a:spcPts val="320"/>
              </a:spcBef>
            </a:pPr>
            <a:r>
              <a:rPr sz="1800" dirty="0">
                <a:latin typeface="Arial"/>
                <a:cs typeface="Arial"/>
              </a:rPr>
              <a:t>The</a:t>
            </a:r>
            <a:r>
              <a:rPr sz="1800" spc="-17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Aggressive  Approach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628644" y="3272028"/>
            <a:ext cx="4859020" cy="1219200"/>
            <a:chOff x="3628644" y="3272028"/>
            <a:chExt cx="4859020" cy="1219200"/>
          </a:xfrm>
        </p:grpSpPr>
        <p:sp>
          <p:nvSpPr>
            <p:cNvPr id="9" name="object 9"/>
            <p:cNvSpPr/>
            <p:nvPr/>
          </p:nvSpPr>
          <p:spPr>
            <a:xfrm>
              <a:off x="3666744" y="3276600"/>
              <a:ext cx="4782820" cy="1138555"/>
            </a:xfrm>
            <a:custGeom>
              <a:avLst/>
              <a:gdLst/>
              <a:ahLst/>
              <a:cxnLst/>
              <a:rect l="l" t="t" r="r" b="b"/>
              <a:pathLst>
                <a:path w="4782820" h="1138554">
                  <a:moveTo>
                    <a:pt x="0" y="0"/>
                  </a:moveTo>
                  <a:lnTo>
                    <a:pt x="4782311" y="0"/>
                  </a:lnTo>
                </a:path>
                <a:path w="4782820" h="1138554">
                  <a:moveTo>
                    <a:pt x="0" y="0"/>
                  </a:moveTo>
                  <a:lnTo>
                    <a:pt x="0" y="1138427"/>
                  </a:lnTo>
                </a:path>
                <a:path w="4782820" h="1138554">
                  <a:moveTo>
                    <a:pt x="4782311" y="0"/>
                  </a:moveTo>
                  <a:lnTo>
                    <a:pt x="4782311" y="1138427"/>
                  </a:lnTo>
                </a:path>
                <a:path w="4782820" h="1138554">
                  <a:moveTo>
                    <a:pt x="2353055" y="0"/>
                  </a:moveTo>
                  <a:lnTo>
                    <a:pt x="2353055" y="1063752"/>
                  </a:lnTo>
                </a:path>
              </a:pathLst>
            </a:custGeom>
            <a:ln w="9144">
              <a:solidFill>
                <a:srgbClr val="2525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628644" y="4340352"/>
              <a:ext cx="76200" cy="15087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981700" y="4264152"/>
              <a:ext cx="2505710" cy="151130"/>
            </a:xfrm>
            <a:custGeom>
              <a:avLst/>
              <a:gdLst/>
              <a:ahLst/>
              <a:cxnLst/>
              <a:rect l="l" t="t" r="r" b="b"/>
              <a:pathLst>
                <a:path w="2505709" h="151129">
                  <a:moveTo>
                    <a:pt x="76200" y="0"/>
                  </a:moveTo>
                  <a:lnTo>
                    <a:pt x="0" y="0"/>
                  </a:lnTo>
                  <a:lnTo>
                    <a:pt x="38100" y="76200"/>
                  </a:lnTo>
                  <a:lnTo>
                    <a:pt x="76200" y="0"/>
                  </a:lnTo>
                  <a:close/>
                </a:path>
                <a:path w="2505709" h="151129">
                  <a:moveTo>
                    <a:pt x="2505456" y="74676"/>
                  </a:moveTo>
                  <a:lnTo>
                    <a:pt x="2429256" y="74676"/>
                  </a:lnTo>
                  <a:lnTo>
                    <a:pt x="2467356" y="150876"/>
                  </a:lnTo>
                  <a:lnTo>
                    <a:pt x="2505456" y="74676"/>
                  </a:lnTo>
                  <a:close/>
                </a:path>
              </a:pathLst>
            </a:custGeom>
            <a:solidFill>
              <a:srgbClr val="2525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/>
          <p:nvPr/>
        </p:nvSpPr>
        <p:spPr>
          <a:xfrm>
            <a:off x="5981700" y="2366772"/>
            <a:ext cx="76200" cy="455930"/>
          </a:xfrm>
          <a:custGeom>
            <a:avLst/>
            <a:gdLst/>
            <a:ahLst/>
            <a:cxnLst/>
            <a:rect l="l" t="t" r="r" b="b"/>
            <a:pathLst>
              <a:path w="76200" h="455930">
                <a:moveTo>
                  <a:pt x="31750" y="379475"/>
                </a:moveTo>
                <a:lnTo>
                  <a:pt x="0" y="379475"/>
                </a:lnTo>
                <a:lnTo>
                  <a:pt x="38100" y="455675"/>
                </a:lnTo>
                <a:lnTo>
                  <a:pt x="69850" y="392175"/>
                </a:lnTo>
                <a:lnTo>
                  <a:pt x="31750" y="392175"/>
                </a:lnTo>
                <a:lnTo>
                  <a:pt x="31750" y="379475"/>
                </a:lnTo>
                <a:close/>
              </a:path>
              <a:path w="76200" h="455930">
                <a:moveTo>
                  <a:pt x="44450" y="0"/>
                </a:moveTo>
                <a:lnTo>
                  <a:pt x="31750" y="0"/>
                </a:lnTo>
                <a:lnTo>
                  <a:pt x="31750" y="392175"/>
                </a:lnTo>
                <a:lnTo>
                  <a:pt x="44450" y="392175"/>
                </a:lnTo>
                <a:lnTo>
                  <a:pt x="44450" y="0"/>
                </a:lnTo>
                <a:close/>
              </a:path>
              <a:path w="76200" h="455930">
                <a:moveTo>
                  <a:pt x="76200" y="379475"/>
                </a:moveTo>
                <a:lnTo>
                  <a:pt x="44450" y="379475"/>
                </a:lnTo>
                <a:lnTo>
                  <a:pt x="44450" y="392175"/>
                </a:lnTo>
                <a:lnTo>
                  <a:pt x="69850" y="392175"/>
                </a:lnTo>
                <a:lnTo>
                  <a:pt x="76200" y="379475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8139" y="55879"/>
            <a:ext cx="42157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464646"/>
                </a:solidFill>
                <a:latin typeface="Times New Roman"/>
                <a:cs typeface="Times New Roman"/>
              </a:rPr>
              <a:t>The Hedging</a:t>
            </a:r>
            <a:r>
              <a:rPr sz="3600" spc="-7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464646"/>
                </a:solidFill>
                <a:latin typeface="Times New Roman"/>
                <a:cs typeface="Times New Roman"/>
              </a:rPr>
              <a:t>approach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1472" y="1090421"/>
            <a:ext cx="11356340" cy="46113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355600" algn="l"/>
              </a:tabLst>
            </a:pP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Hedging approach refers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to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a process of matching maturities </a:t>
            </a:r>
            <a:r>
              <a:rPr sz="3200" spc="-10" dirty="0">
                <a:solidFill>
                  <a:srgbClr val="464646"/>
                </a:solidFill>
                <a:latin typeface="Times New Roman"/>
                <a:cs typeface="Times New Roman"/>
              </a:rPr>
              <a:t>of 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debt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with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the maturities of financial need . </a:t>
            </a:r>
            <a:r>
              <a:rPr sz="3200" spc="-10" dirty="0">
                <a:solidFill>
                  <a:srgbClr val="464646"/>
                </a:solidFill>
                <a:latin typeface="Times New Roman"/>
                <a:cs typeface="Times New Roman"/>
              </a:rPr>
              <a:t>In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this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approach 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maturity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of source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of fund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should match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the nature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of asset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to </a:t>
            </a:r>
            <a:r>
              <a:rPr sz="3200" spc="5" dirty="0">
                <a:solidFill>
                  <a:srgbClr val="464646"/>
                </a:solidFill>
                <a:latin typeface="Times New Roman"/>
                <a:cs typeface="Times New Roman"/>
              </a:rPr>
              <a:t>be 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financed</a:t>
            </a:r>
            <a:endParaRPr sz="3200">
              <a:latin typeface="Times New Roman"/>
              <a:cs typeface="Times New Roman"/>
            </a:endParaRPr>
          </a:p>
          <a:p>
            <a:pPr marL="355600" indent="-342900" algn="just">
              <a:lnSpc>
                <a:spcPct val="100000"/>
              </a:lnSpc>
              <a:spcBef>
                <a:spcPts val="770"/>
              </a:spcBef>
              <a:buFont typeface="Wingdings"/>
              <a:buChar char=""/>
              <a:tabLst>
                <a:tab pos="355600" algn="l"/>
              </a:tabLst>
            </a:pP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This approach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is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also known as matching</a:t>
            </a:r>
            <a:r>
              <a:rPr sz="3200" spc="-7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approach.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770"/>
              </a:spcBef>
              <a:buFont typeface="Wingdings"/>
              <a:buChar char=""/>
              <a:tabLst>
                <a:tab pos="355600" algn="l"/>
              </a:tabLst>
            </a:pP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The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hedging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approach suggests that the permanent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working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capital 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requirement should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be financed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with fund from long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term sources  while the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temporary working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capital requirement should </a:t>
            </a:r>
            <a:r>
              <a:rPr sz="3200" spc="-10" dirty="0">
                <a:solidFill>
                  <a:srgbClr val="464646"/>
                </a:solidFill>
                <a:latin typeface="Times New Roman"/>
                <a:cs typeface="Times New Roman"/>
              </a:rPr>
              <a:t>be 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financed with short term</a:t>
            </a:r>
            <a:r>
              <a:rPr sz="3200" spc="-7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funds.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157856" y="1501018"/>
            <a:ext cx="8229600" cy="5105400"/>
            <a:chOff x="2238756" y="1066800"/>
            <a:chExt cx="8229600" cy="5105400"/>
          </a:xfrm>
        </p:grpSpPr>
        <p:sp>
          <p:nvSpPr>
            <p:cNvPr id="4" name="object 4"/>
            <p:cNvSpPr/>
            <p:nvPr/>
          </p:nvSpPr>
          <p:spPr>
            <a:xfrm>
              <a:off x="2238756" y="1066800"/>
              <a:ext cx="8229600" cy="5105400"/>
            </a:xfrm>
            <a:custGeom>
              <a:avLst/>
              <a:gdLst/>
              <a:ahLst/>
              <a:cxnLst/>
              <a:rect l="l" t="t" r="r" b="b"/>
              <a:pathLst>
                <a:path w="8229600" h="5105400">
                  <a:moveTo>
                    <a:pt x="0" y="5105400"/>
                  </a:moveTo>
                  <a:lnTo>
                    <a:pt x="8229600" y="5105400"/>
                  </a:lnTo>
                  <a:lnTo>
                    <a:pt x="8229600" y="0"/>
                  </a:lnTo>
                  <a:lnTo>
                    <a:pt x="0" y="0"/>
                  </a:lnTo>
                  <a:lnTo>
                    <a:pt x="0" y="5105400"/>
                  </a:lnTo>
                  <a:close/>
                </a:path>
                <a:path w="8229600" h="5105400">
                  <a:moveTo>
                    <a:pt x="1266444" y="533400"/>
                  </a:moveTo>
                  <a:lnTo>
                    <a:pt x="1266444" y="4572000"/>
                  </a:lnTo>
                </a:path>
                <a:path w="8229600" h="5105400">
                  <a:moveTo>
                    <a:pt x="1266444" y="4572000"/>
                  </a:moveTo>
                  <a:lnTo>
                    <a:pt x="6829044" y="4572000"/>
                  </a:lnTo>
                </a:path>
              </a:pathLst>
            </a:custGeom>
            <a:ln w="9144">
              <a:solidFill>
                <a:srgbClr val="2525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505200" y="3727576"/>
              <a:ext cx="4801870" cy="944244"/>
            </a:xfrm>
            <a:custGeom>
              <a:avLst/>
              <a:gdLst/>
              <a:ahLst/>
              <a:cxnLst/>
              <a:rect l="l" t="t" r="r" b="b"/>
              <a:pathLst>
                <a:path w="4801870" h="944245">
                  <a:moveTo>
                    <a:pt x="67690" y="868934"/>
                  </a:moveTo>
                  <a:lnTo>
                    <a:pt x="0" y="920623"/>
                  </a:lnTo>
                  <a:lnTo>
                    <a:pt x="82041" y="943737"/>
                  </a:lnTo>
                  <a:lnTo>
                    <a:pt x="76535" y="915035"/>
                  </a:lnTo>
                  <a:lnTo>
                    <a:pt x="63500" y="915035"/>
                  </a:lnTo>
                  <a:lnTo>
                    <a:pt x="61213" y="902462"/>
                  </a:lnTo>
                  <a:lnTo>
                    <a:pt x="73668" y="900089"/>
                  </a:lnTo>
                  <a:lnTo>
                    <a:pt x="67690" y="868934"/>
                  </a:lnTo>
                  <a:close/>
                </a:path>
                <a:path w="4801870" h="944245">
                  <a:moveTo>
                    <a:pt x="73668" y="900089"/>
                  </a:moveTo>
                  <a:lnTo>
                    <a:pt x="61213" y="902462"/>
                  </a:lnTo>
                  <a:lnTo>
                    <a:pt x="63500" y="915035"/>
                  </a:lnTo>
                  <a:lnTo>
                    <a:pt x="76075" y="912639"/>
                  </a:lnTo>
                  <a:lnTo>
                    <a:pt x="73668" y="900089"/>
                  </a:lnTo>
                  <a:close/>
                </a:path>
                <a:path w="4801870" h="944245">
                  <a:moveTo>
                    <a:pt x="76075" y="912639"/>
                  </a:moveTo>
                  <a:lnTo>
                    <a:pt x="63500" y="915035"/>
                  </a:lnTo>
                  <a:lnTo>
                    <a:pt x="76535" y="915035"/>
                  </a:lnTo>
                  <a:lnTo>
                    <a:pt x="76075" y="912639"/>
                  </a:lnTo>
                  <a:close/>
                </a:path>
                <a:path w="4801870" h="944245">
                  <a:moveTo>
                    <a:pt x="4799457" y="0"/>
                  </a:moveTo>
                  <a:lnTo>
                    <a:pt x="73668" y="900089"/>
                  </a:lnTo>
                  <a:lnTo>
                    <a:pt x="76075" y="912639"/>
                  </a:lnTo>
                  <a:lnTo>
                    <a:pt x="4801743" y="12446"/>
                  </a:lnTo>
                  <a:lnTo>
                    <a:pt x="4799457" y="0"/>
                  </a:lnTo>
                  <a:close/>
                </a:path>
              </a:pathLst>
            </a:custGeom>
            <a:solidFill>
              <a:srgbClr val="2525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581400" y="2514600"/>
              <a:ext cx="5029200" cy="1219200"/>
            </a:xfrm>
            <a:custGeom>
              <a:avLst/>
              <a:gdLst/>
              <a:ahLst/>
              <a:cxnLst/>
              <a:rect l="l" t="t" r="r" b="b"/>
              <a:pathLst>
                <a:path w="5029200" h="1219200">
                  <a:moveTo>
                    <a:pt x="0" y="1219200"/>
                  </a:moveTo>
                  <a:lnTo>
                    <a:pt x="5029200" y="0"/>
                  </a:lnTo>
                </a:path>
              </a:pathLst>
            </a:custGeom>
            <a:ln w="9144">
              <a:solidFill>
                <a:srgbClr val="2525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581400" y="1828800"/>
              <a:ext cx="4724400" cy="1851660"/>
            </a:xfrm>
            <a:custGeom>
              <a:avLst/>
              <a:gdLst/>
              <a:ahLst/>
              <a:cxnLst/>
              <a:rect l="l" t="t" r="r" b="b"/>
              <a:pathLst>
                <a:path w="4724400" h="1851660">
                  <a:moveTo>
                    <a:pt x="0" y="1851660"/>
                  </a:moveTo>
                  <a:lnTo>
                    <a:pt x="45193" y="1815808"/>
                  </a:lnTo>
                  <a:lnTo>
                    <a:pt x="101405" y="1766627"/>
                  </a:lnTo>
                  <a:lnTo>
                    <a:pt x="133183" y="1737967"/>
                  </a:lnTo>
                  <a:lnTo>
                    <a:pt x="167163" y="1707091"/>
                  </a:lnTo>
                  <a:lnTo>
                    <a:pt x="203161" y="1674370"/>
                  </a:lnTo>
                  <a:lnTo>
                    <a:pt x="240993" y="1640176"/>
                  </a:lnTo>
                  <a:lnTo>
                    <a:pt x="280475" y="1604881"/>
                  </a:lnTo>
                  <a:lnTo>
                    <a:pt x="321423" y="1568857"/>
                  </a:lnTo>
                  <a:lnTo>
                    <a:pt x="363653" y="1532476"/>
                  </a:lnTo>
                  <a:lnTo>
                    <a:pt x="406980" y="1496110"/>
                  </a:lnTo>
                  <a:lnTo>
                    <a:pt x="451220" y="1460131"/>
                  </a:lnTo>
                  <a:lnTo>
                    <a:pt x="496190" y="1424911"/>
                  </a:lnTo>
                  <a:lnTo>
                    <a:pt x="541704" y="1390822"/>
                  </a:lnTo>
                  <a:lnTo>
                    <a:pt x="587580" y="1358236"/>
                  </a:lnTo>
                  <a:lnTo>
                    <a:pt x="633632" y="1327524"/>
                  </a:lnTo>
                  <a:lnTo>
                    <a:pt x="679678" y="1299059"/>
                  </a:lnTo>
                  <a:lnTo>
                    <a:pt x="725532" y="1273212"/>
                  </a:lnTo>
                  <a:lnTo>
                    <a:pt x="771010" y="1250356"/>
                  </a:lnTo>
                  <a:lnTo>
                    <a:pt x="815929" y="1230863"/>
                  </a:lnTo>
                  <a:lnTo>
                    <a:pt x="860103" y="1215104"/>
                  </a:lnTo>
                  <a:lnTo>
                    <a:pt x="903351" y="1203452"/>
                  </a:lnTo>
                  <a:lnTo>
                    <a:pt x="944939" y="1196675"/>
                  </a:lnTo>
                  <a:lnTo>
                    <a:pt x="987734" y="1194205"/>
                  </a:lnTo>
                  <a:lnTo>
                    <a:pt x="1031603" y="1195637"/>
                  </a:lnTo>
                  <a:lnTo>
                    <a:pt x="1076417" y="1200568"/>
                  </a:lnTo>
                  <a:lnTo>
                    <a:pt x="1122043" y="1208591"/>
                  </a:lnTo>
                  <a:lnTo>
                    <a:pt x="1168350" y="1219305"/>
                  </a:lnTo>
                  <a:lnTo>
                    <a:pt x="1215207" y="1232303"/>
                  </a:lnTo>
                  <a:lnTo>
                    <a:pt x="1262483" y="1247182"/>
                  </a:lnTo>
                  <a:lnTo>
                    <a:pt x="1310046" y="1263537"/>
                  </a:lnTo>
                  <a:lnTo>
                    <a:pt x="1357766" y="1280964"/>
                  </a:lnTo>
                  <a:lnTo>
                    <a:pt x="1405511" y="1299060"/>
                  </a:lnTo>
                  <a:lnTo>
                    <a:pt x="1453149" y="1317418"/>
                  </a:lnTo>
                  <a:lnTo>
                    <a:pt x="1500550" y="1335636"/>
                  </a:lnTo>
                  <a:lnTo>
                    <a:pt x="1547583" y="1353308"/>
                  </a:lnTo>
                  <a:lnTo>
                    <a:pt x="1594115" y="1370031"/>
                  </a:lnTo>
                  <a:lnTo>
                    <a:pt x="1640016" y="1385400"/>
                  </a:lnTo>
                  <a:lnTo>
                    <a:pt x="1685155" y="1399011"/>
                  </a:lnTo>
                  <a:lnTo>
                    <a:pt x="1729400" y="1410460"/>
                  </a:lnTo>
                  <a:lnTo>
                    <a:pt x="1772620" y="1419341"/>
                  </a:lnTo>
                  <a:lnTo>
                    <a:pt x="1814684" y="1425252"/>
                  </a:lnTo>
                  <a:lnTo>
                    <a:pt x="1855461" y="1427787"/>
                  </a:lnTo>
                  <a:lnTo>
                    <a:pt x="1894819" y="1426542"/>
                  </a:lnTo>
                  <a:lnTo>
                    <a:pt x="1932627" y="1421114"/>
                  </a:lnTo>
                  <a:lnTo>
                    <a:pt x="2002857" y="1395951"/>
                  </a:lnTo>
                  <a:lnTo>
                    <a:pt x="2064741" y="1350882"/>
                  </a:lnTo>
                  <a:lnTo>
                    <a:pt x="2092922" y="1321903"/>
                  </a:lnTo>
                  <a:lnTo>
                    <a:pt x="2119531" y="1289258"/>
                  </a:lnTo>
                  <a:lnTo>
                    <a:pt x="2144768" y="1253420"/>
                  </a:lnTo>
                  <a:lnTo>
                    <a:pt x="2168834" y="1214861"/>
                  </a:lnTo>
                  <a:lnTo>
                    <a:pt x="2191930" y="1174053"/>
                  </a:lnTo>
                  <a:lnTo>
                    <a:pt x="2214257" y="1131470"/>
                  </a:lnTo>
                  <a:lnTo>
                    <a:pt x="2236016" y="1087583"/>
                  </a:lnTo>
                  <a:lnTo>
                    <a:pt x="2257408" y="1042866"/>
                  </a:lnTo>
                  <a:lnTo>
                    <a:pt x="2278634" y="997791"/>
                  </a:lnTo>
                  <a:lnTo>
                    <a:pt x="2299893" y="952830"/>
                  </a:lnTo>
                  <a:lnTo>
                    <a:pt x="2321388" y="908456"/>
                  </a:lnTo>
                  <a:lnTo>
                    <a:pt x="2343319" y="865142"/>
                  </a:lnTo>
                  <a:lnTo>
                    <a:pt x="2365887" y="823359"/>
                  </a:lnTo>
                  <a:lnTo>
                    <a:pt x="2389293" y="783582"/>
                  </a:lnTo>
                  <a:lnTo>
                    <a:pt x="2413738" y="746281"/>
                  </a:lnTo>
                  <a:lnTo>
                    <a:pt x="2439422" y="711931"/>
                  </a:lnTo>
                  <a:lnTo>
                    <a:pt x="2466546" y="681002"/>
                  </a:lnTo>
                  <a:lnTo>
                    <a:pt x="2495312" y="653969"/>
                  </a:lnTo>
                  <a:lnTo>
                    <a:pt x="2558572" y="613477"/>
                  </a:lnTo>
                  <a:lnTo>
                    <a:pt x="2626277" y="594746"/>
                  </a:lnTo>
                  <a:lnTo>
                    <a:pt x="2660471" y="593114"/>
                  </a:lnTo>
                  <a:lnTo>
                    <a:pt x="2695959" y="595696"/>
                  </a:lnTo>
                  <a:lnTo>
                    <a:pt x="2770465" y="611999"/>
                  </a:lnTo>
                  <a:lnTo>
                    <a:pt x="2809303" y="624973"/>
                  </a:lnTo>
                  <a:lnTo>
                    <a:pt x="2849080" y="640662"/>
                  </a:lnTo>
                  <a:lnTo>
                    <a:pt x="2889707" y="658693"/>
                  </a:lnTo>
                  <a:lnTo>
                    <a:pt x="2931094" y="678692"/>
                  </a:lnTo>
                  <a:lnTo>
                    <a:pt x="2973152" y="700284"/>
                  </a:lnTo>
                  <a:lnTo>
                    <a:pt x="3015793" y="723096"/>
                  </a:lnTo>
                  <a:lnTo>
                    <a:pt x="3058927" y="746752"/>
                  </a:lnTo>
                  <a:lnTo>
                    <a:pt x="3102465" y="770879"/>
                  </a:lnTo>
                  <a:lnTo>
                    <a:pt x="3146319" y="795103"/>
                  </a:lnTo>
                  <a:lnTo>
                    <a:pt x="3190399" y="819049"/>
                  </a:lnTo>
                  <a:lnTo>
                    <a:pt x="3234616" y="842344"/>
                  </a:lnTo>
                  <a:lnTo>
                    <a:pt x="3278881" y="864612"/>
                  </a:lnTo>
                  <a:lnTo>
                    <a:pt x="3323105" y="885481"/>
                  </a:lnTo>
                  <a:lnTo>
                    <a:pt x="3367199" y="904576"/>
                  </a:lnTo>
                  <a:lnTo>
                    <a:pt x="3411074" y="921522"/>
                  </a:lnTo>
                  <a:lnTo>
                    <a:pt x="3454642" y="935946"/>
                  </a:lnTo>
                  <a:lnTo>
                    <a:pt x="3497812" y="947473"/>
                  </a:lnTo>
                  <a:lnTo>
                    <a:pt x="3540496" y="955729"/>
                  </a:lnTo>
                  <a:lnTo>
                    <a:pt x="3582605" y="960340"/>
                  </a:lnTo>
                  <a:lnTo>
                    <a:pt x="3624049" y="960932"/>
                  </a:lnTo>
                  <a:lnTo>
                    <a:pt x="3664740" y="957131"/>
                  </a:lnTo>
                  <a:lnTo>
                    <a:pt x="3704590" y="948563"/>
                  </a:lnTo>
                  <a:lnTo>
                    <a:pt x="3741606" y="936335"/>
                  </a:lnTo>
                  <a:lnTo>
                    <a:pt x="3779238" y="920417"/>
                  </a:lnTo>
                  <a:lnTo>
                    <a:pt x="3817403" y="901056"/>
                  </a:lnTo>
                  <a:lnTo>
                    <a:pt x="3856016" y="878500"/>
                  </a:lnTo>
                  <a:lnTo>
                    <a:pt x="3894996" y="852996"/>
                  </a:lnTo>
                  <a:lnTo>
                    <a:pt x="3934260" y="824791"/>
                  </a:lnTo>
                  <a:lnTo>
                    <a:pt x="3973723" y="794134"/>
                  </a:lnTo>
                  <a:lnTo>
                    <a:pt x="4013304" y="761272"/>
                  </a:lnTo>
                  <a:lnTo>
                    <a:pt x="4052918" y="726451"/>
                  </a:lnTo>
                  <a:lnTo>
                    <a:pt x="4092483" y="689920"/>
                  </a:lnTo>
                  <a:lnTo>
                    <a:pt x="4131916" y="651926"/>
                  </a:lnTo>
                  <a:lnTo>
                    <a:pt x="4171134" y="612717"/>
                  </a:lnTo>
                  <a:lnTo>
                    <a:pt x="4210054" y="572540"/>
                  </a:lnTo>
                  <a:lnTo>
                    <a:pt x="4248592" y="531642"/>
                  </a:lnTo>
                  <a:lnTo>
                    <a:pt x="4286665" y="490271"/>
                  </a:lnTo>
                  <a:lnTo>
                    <a:pt x="4324191" y="448674"/>
                  </a:lnTo>
                  <a:lnTo>
                    <a:pt x="4361086" y="407100"/>
                  </a:lnTo>
                  <a:lnTo>
                    <a:pt x="4397268" y="365795"/>
                  </a:lnTo>
                  <a:lnTo>
                    <a:pt x="4432653" y="325007"/>
                  </a:lnTo>
                  <a:lnTo>
                    <a:pt x="4467158" y="284983"/>
                  </a:lnTo>
                  <a:lnTo>
                    <a:pt x="4500700" y="245971"/>
                  </a:lnTo>
                  <a:lnTo>
                    <a:pt x="4533196" y="208218"/>
                  </a:lnTo>
                  <a:lnTo>
                    <a:pt x="4564562" y="171972"/>
                  </a:lnTo>
                  <a:lnTo>
                    <a:pt x="4594717" y="137481"/>
                  </a:lnTo>
                  <a:lnTo>
                    <a:pt x="4623576" y="104991"/>
                  </a:lnTo>
                  <a:lnTo>
                    <a:pt x="4651057" y="74751"/>
                  </a:lnTo>
                  <a:lnTo>
                    <a:pt x="4701552" y="22007"/>
                  </a:lnTo>
                  <a:lnTo>
                    <a:pt x="4724400" y="0"/>
                  </a:lnTo>
                </a:path>
              </a:pathLst>
            </a:custGeom>
            <a:ln w="914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057900" y="4190999"/>
              <a:ext cx="76200" cy="1371600"/>
            </a:xfrm>
            <a:custGeom>
              <a:avLst/>
              <a:gdLst/>
              <a:ahLst/>
              <a:cxnLst/>
              <a:rect l="l" t="t" r="r" b="b"/>
              <a:pathLst>
                <a:path w="76200" h="1371600">
                  <a:moveTo>
                    <a:pt x="76200" y="1295400"/>
                  </a:moveTo>
                  <a:lnTo>
                    <a:pt x="44450" y="1295400"/>
                  </a:lnTo>
                  <a:lnTo>
                    <a:pt x="44450" y="838200"/>
                  </a:lnTo>
                  <a:lnTo>
                    <a:pt x="31750" y="838200"/>
                  </a:lnTo>
                  <a:lnTo>
                    <a:pt x="31750" y="1295400"/>
                  </a:lnTo>
                  <a:lnTo>
                    <a:pt x="0" y="1295400"/>
                  </a:lnTo>
                  <a:lnTo>
                    <a:pt x="38100" y="1371600"/>
                  </a:lnTo>
                  <a:lnTo>
                    <a:pt x="69850" y="1308100"/>
                  </a:lnTo>
                  <a:lnTo>
                    <a:pt x="76200" y="1295400"/>
                  </a:lnTo>
                  <a:close/>
                </a:path>
                <a:path w="76200" h="1371600">
                  <a:moveTo>
                    <a:pt x="76200" y="76200"/>
                  </a:moveTo>
                  <a:lnTo>
                    <a:pt x="69850" y="63500"/>
                  </a:lnTo>
                  <a:lnTo>
                    <a:pt x="38100" y="0"/>
                  </a:lnTo>
                  <a:lnTo>
                    <a:pt x="0" y="76200"/>
                  </a:lnTo>
                  <a:lnTo>
                    <a:pt x="31750" y="76200"/>
                  </a:lnTo>
                  <a:lnTo>
                    <a:pt x="31750" y="533400"/>
                  </a:lnTo>
                  <a:lnTo>
                    <a:pt x="44450" y="533400"/>
                  </a:lnTo>
                  <a:lnTo>
                    <a:pt x="44450" y="76200"/>
                  </a:lnTo>
                  <a:lnTo>
                    <a:pt x="76200" y="76200"/>
                  </a:lnTo>
                  <a:close/>
                </a:path>
              </a:pathLst>
            </a:custGeom>
            <a:solidFill>
              <a:srgbClr val="2525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2862198" y="239090"/>
            <a:ext cx="675195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Hedging </a:t>
            </a:r>
            <a:r>
              <a:rPr sz="3600" spc="-10" dirty="0"/>
              <a:t>approach </a:t>
            </a:r>
            <a:r>
              <a:rPr sz="3600" spc="-25" dirty="0"/>
              <a:t>to </a:t>
            </a:r>
            <a:r>
              <a:rPr sz="3600" spc="-10" dirty="0"/>
              <a:t>asset</a:t>
            </a:r>
            <a:r>
              <a:rPr sz="3600" spc="-50" dirty="0"/>
              <a:t> </a:t>
            </a:r>
            <a:r>
              <a:rPr sz="3600" dirty="0"/>
              <a:t>financing</a:t>
            </a:r>
            <a:endParaRPr sz="3600"/>
          </a:p>
        </p:txBody>
      </p:sp>
      <p:sp>
        <p:nvSpPr>
          <p:cNvPr id="10" name="object 10"/>
          <p:cNvSpPr txBox="1"/>
          <p:nvPr/>
        </p:nvSpPr>
        <p:spPr>
          <a:xfrm>
            <a:off x="5701284" y="4655566"/>
            <a:ext cx="8763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252525"/>
                </a:solidFill>
                <a:latin typeface="Arial"/>
                <a:cs typeface="Arial"/>
              </a:rPr>
              <a:t>Fixed</a:t>
            </a:r>
            <a:r>
              <a:rPr sz="1200" spc="-14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52525"/>
                </a:solidFill>
                <a:latin typeface="Arial"/>
                <a:cs typeface="Arial"/>
              </a:rPr>
              <a:t>Assets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132832" y="3534536"/>
            <a:ext cx="17976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252525"/>
                </a:solidFill>
                <a:latin typeface="Arial"/>
                <a:cs typeface="Arial"/>
              </a:rPr>
              <a:t>Permanent Current</a:t>
            </a:r>
            <a:r>
              <a:rPr sz="1200" spc="-13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52525"/>
                </a:solidFill>
                <a:latin typeface="Arial"/>
                <a:cs typeface="Arial"/>
              </a:rPr>
              <a:t>Assets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191756" y="1553083"/>
            <a:ext cx="8261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252525"/>
                </a:solidFill>
                <a:latin typeface="Arial"/>
                <a:cs typeface="Arial"/>
              </a:rPr>
              <a:t>Total</a:t>
            </a:r>
            <a:r>
              <a:rPr sz="1200" spc="-16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52525"/>
                </a:solidFill>
                <a:latin typeface="Arial"/>
                <a:cs typeface="Arial"/>
              </a:rPr>
              <a:t>Assets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80280" y="2238883"/>
            <a:ext cx="17976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252525"/>
                </a:solidFill>
                <a:latin typeface="Arial"/>
                <a:cs typeface="Arial"/>
              </a:rPr>
              <a:t>Fluctuating Current</a:t>
            </a:r>
            <a:r>
              <a:rPr sz="1200" spc="-12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52525"/>
                </a:solidFill>
                <a:latin typeface="Arial"/>
                <a:cs typeface="Arial"/>
              </a:rPr>
              <a:t>Assets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4419600" y="1595627"/>
            <a:ext cx="4500880" cy="4048125"/>
            <a:chOff x="4419600" y="1595627"/>
            <a:chExt cx="4500880" cy="4048125"/>
          </a:xfrm>
        </p:grpSpPr>
        <p:sp>
          <p:nvSpPr>
            <p:cNvPr id="15" name="object 15"/>
            <p:cNvSpPr/>
            <p:nvPr/>
          </p:nvSpPr>
          <p:spPr>
            <a:xfrm>
              <a:off x="4419600" y="2508503"/>
              <a:ext cx="1371600" cy="463550"/>
            </a:xfrm>
            <a:custGeom>
              <a:avLst/>
              <a:gdLst/>
              <a:ahLst/>
              <a:cxnLst/>
              <a:rect l="l" t="t" r="r" b="b"/>
              <a:pathLst>
                <a:path w="1371600" h="463550">
                  <a:moveTo>
                    <a:pt x="1371600" y="234696"/>
                  </a:moveTo>
                  <a:lnTo>
                    <a:pt x="1358633" y="222504"/>
                  </a:lnTo>
                  <a:lnTo>
                    <a:pt x="1309497" y="176276"/>
                  </a:lnTo>
                  <a:lnTo>
                    <a:pt x="1300403" y="206679"/>
                  </a:lnTo>
                  <a:lnTo>
                    <a:pt x="611378" y="0"/>
                  </a:lnTo>
                  <a:lnTo>
                    <a:pt x="609600" y="6096"/>
                  </a:lnTo>
                  <a:lnTo>
                    <a:pt x="605790" y="1016"/>
                  </a:lnTo>
                  <a:lnTo>
                    <a:pt x="57150" y="412496"/>
                  </a:lnTo>
                  <a:lnTo>
                    <a:pt x="38100" y="387096"/>
                  </a:lnTo>
                  <a:lnTo>
                    <a:pt x="0" y="463296"/>
                  </a:lnTo>
                  <a:lnTo>
                    <a:pt x="83820" y="448056"/>
                  </a:lnTo>
                  <a:lnTo>
                    <a:pt x="70485" y="430276"/>
                  </a:lnTo>
                  <a:lnTo>
                    <a:pt x="64770" y="422656"/>
                  </a:lnTo>
                  <a:lnTo>
                    <a:pt x="610844" y="13106"/>
                  </a:lnTo>
                  <a:lnTo>
                    <a:pt x="1296758" y="218846"/>
                  </a:lnTo>
                  <a:lnTo>
                    <a:pt x="1287653" y="249301"/>
                  </a:lnTo>
                  <a:lnTo>
                    <a:pt x="1371600" y="234696"/>
                  </a:lnTo>
                  <a:close/>
                </a:path>
              </a:pathLst>
            </a:custGeom>
            <a:solidFill>
              <a:srgbClr val="2525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8229600" y="1790699"/>
              <a:ext cx="228600" cy="762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210300" y="3124199"/>
              <a:ext cx="76200" cy="990600"/>
            </a:xfrm>
            <a:custGeom>
              <a:avLst/>
              <a:gdLst/>
              <a:ahLst/>
              <a:cxnLst/>
              <a:rect l="l" t="t" r="r" b="b"/>
              <a:pathLst>
                <a:path w="76200" h="990600">
                  <a:moveTo>
                    <a:pt x="76200" y="914400"/>
                  </a:moveTo>
                  <a:lnTo>
                    <a:pt x="44450" y="914400"/>
                  </a:lnTo>
                  <a:lnTo>
                    <a:pt x="44450" y="609600"/>
                  </a:lnTo>
                  <a:lnTo>
                    <a:pt x="31750" y="609600"/>
                  </a:lnTo>
                  <a:lnTo>
                    <a:pt x="31750" y="914400"/>
                  </a:lnTo>
                  <a:lnTo>
                    <a:pt x="0" y="914400"/>
                  </a:lnTo>
                  <a:lnTo>
                    <a:pt x="38100" y="990600"/>
                  </a:lnTo>
                  <a:lnTo>
                    <a:pt x="69850" y="927100"/>
                  </a:lnTo>
                  <a:lnTo>
                    <a:pt x="76200" y="914400"/>
                  </a:lnTo>
                  <a:close/>
                </a:path>
                <a:path w="76200" h="990600">
                  <a:moveTo>
                    <a:pt x="76200" y="76200"/>
                  </a:moveTo>
                  <a:lnTo>
                    <a:pt x="69850" y="63500"/>
                  </a:lnTo>
                  <a:lnTo>
                    <a:pt x="38100" y="0"/>
                  </a:lnTo>
                  <a:lnTo>
                    <a:pt x="0" y="76200"/>
                  </a:lnTo>
                  <a:lnTo>
                    <a:pt x="31750" y="76200"/>
                  </a:lnTo>
                  <a:lnTo>
                    <a:pt x="31750" y="304800"/>
                  </a:lnTo>
                  <a:lnTo>
                    <a:pt x="44450" y="304800"/>
                  </a:lnTo>
                  <a:lnTo>
                    <a:pt x="44450" y="76200"/>
                  </a:lnTo>
                  <a:lnTo>
                    <a:pt x="76200" y="76200"/>
                  </a:lnTo>
                  <a:close/>
                </a:path>
              </a:pathLst>
            </a:custGeom>
            <a:solidFill>
              <a:srgbClr val="2525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8686800" y="1600199"/>
              <a:ext cx="228600" cy="4038600"/>
            </a:xfrm>
            <a:custGeom>
              <a:avLst/>
              <a:gdLst/>
              <a:ahLst/>
              <a:cxnLst/>
              <a:rect l="l" t="t" r="r" b="b"/>
              <a:pathLst>
                <a:path w="228600" h="4038600">
                  <a:moveTo>
                    <a:pt x="0" y="0"/>
                  </a:moveTo>
                  <a:lnTo>
                    <a:pt x="29640" y="5484"/>
                  </a:lnTo>
                  <a:lnTo>
                    <a:pt x="53863" y="20447"/>
                  </a:lnTo>
                  <a:lnTo>
                    <a:pt x="70205" y="42648"/>
                  </a:lnTo>
                  <a:lnTo>
                    <a:pt x="76200" y="69850"/>
                  </a:lnTo>
                  <a:lnTo>
                    <a:pt x="76200" y="349250"/>
                  </a:lnTo>
                  <a:lnTo>
                    <a:pt x="82194" y="376451"/>
                  </a:lnTo>
                  <a:lnTo>
                    <a:pt x="98536" y="398653"/>
                  </a:lnTo>
                  <a:lnTo>
                    <a:pt x="122759" y="413615"/>
                  </a:lnTo>
                  <a:lnTo>
                    <a:pt x="152400" y="419100"/>
                  </a:lnTo>
                  <a:lnTo>
                    <a:pt x="122759" y="424584"/>
                  </a:lnTo>
                  <a:lnTo>
                    <a:pt x="98536" y="439547"/>
                  </a:lnTo>
                  <a:lnTo>
                    <a:pt x="82194" y="461748"/>
                  </a:lnTo>
                  <a:lnTo>
                    <a:pt x="76200" y="488950"/>
                  </a:lnTo>
                  <a:lnTo>
                    <a:pt x="76200" y="768350"/>
                  </a:lnTo>
                  <a:lnTo>
                    <a:pt x="70205" y="795551"/>
                  </a:lnTo>
                  <a:lnTo>
                    <a:pt x="53863" y="817753"/>
                  </a:lnTo>
                  <a:lnTo>
                    <a:pt x="29640" y="832715"/>
                  </a:lnTo>
                  <a:lnTo>
                    <a:pt x="0" y="838200"/>
                  </a:lnTo>
                </a:path>
                <a:path w="228600" h="4038600">
                  <a:moveTo>
                    <a:pt x="0" y="914400"/>
                  </a:moveTo>
                  <a:lnTo>
                    <a:pt x="50263" y="940866"/>
                  </a:lnTo>
                  <a:lnTo>
                    <a:pt x="89187" y="1011924"/>
                  </a:lnTo>
                  <a:lnTo>
                    <a:pt x="102681" y="1060264"/>
                  </a:lnTo>
                  <a:lnTo>
                    <a:pt x="111280" y="1115061"/>
                  </a:lnTo>
                  <a:lnTo>
                    <a:pt x="114300" y="1174750"/>
                  </a:lnTo>
                  <a:lnTo>
                    <a:pt x="114300" y="2216150"/>
                  </a:lnTo>
                  <a:lnTo>
                    <a:pt x="117319" y="2275838"/>
                  </a:lnTo>
                  <a:lnTo>
                    <a:pt x="125918" y="2330635"/>
                  </a:lnTo>
                  <a:lnTo>
                    <a:pt x="139412" y="2378975"/>
                  </a:lnTo>
                  <a:lnTo>
                    <a:pt x="157114" y="2419296"/>
                  </a:lnTo>
                  <a:lnTo>
                    <a:pt x="202394" y="2469622"/>
                  </a:lnTo>
                  <a:lnTo>
                    <a:pt x="228600" y="2476500"/>
                  </a:lnTo>
                  <a:lnTo>
                    <a:pt x="202394" y="2483377"/>
                  </a:lnTo>
                  <a:lnTo>
                    <a:pt x="157114" y="2533703"/>
                  </a:lnTo>
                  <a:lnTo>
                    <a:pt x="139412" y="2574024"/>
                  </a:lnTo>
                  <a:lnTo>
                    <a:pt x="125918" y="2622364"/>
                  </a:lnTo>
                  <a:lnTo>
                    <a:pt x="117319" y="2677161"/>
                  </a:lnTo>
                  <a:lnTo>
                    <a:pt x="114300" y="2736850"/>
                  </a:lnTo>
                  <a:lnTo>
                    <a:pt x="114300" y="3778250"/>
                  </a:lnTo>
                  <a:lnTo>
                    <a:pt x="111280" y="3837938"/>
                  </a:lnTo>
                  <a:lnTo>
                    <a:pt x="102681" y="3892735"/>
                  </a:lnTo>
                  <a:lnTo>
                    <a:pt x="89187" y="3941075"/>
                  </a:lnTo>
                  <a:lnTo>
                    <a:pt x="71485" y="3981396"/>
                  </a:lnTo>
                  <a:lnTo>
                    <a:pt x="26205" y="4031722"/>
                  </a:lnTo>
                  <a:lnTo>
                    <a:pt x="0" y="4038600"/>
                  </a:lnTo>
                </a:path>
              </a:pathLst>
            </a:custGeom>
            <a:ln w="9144">
              <a:solidFill>
                <a:srgbClr val="2525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5925311" y="5820562"/>
            <a:ext cx="34734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-4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200" dirty="0">
                <a:solidFill>
                  <a:srgbClr val="252525"/>
                </a:solidFill>
                <a:latin typeface="Arial"/>
                <a:cs typeface="Arial"/>
              </a:rPr>
              <a:t>ime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162542" y="1766773"/>
            <a:ext cx="73469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52525"/>
                </a:solidFill>
                <a:latin typeface="Arial"/>
                <a:cs typeface="Arial"/>
              </a:rPr>
              <a:t>Short</a:t>
            </a:r>
            <a:r>
              <a:rPr sz="1200" spc="-5" dirty="0">
                <a:solidFill>
                  <a:srgbClr val="252525"/>
                </a:solidFill>
                <a:latin typeface="Arial"/>
                <a:cs typeface="Arial"/>
              </a:rPr>
              <a:t>-</a:t>
            </a:r>
            <a:r>
              <a:rPr sz="1200" dirty="0">
                <a:solidFill>
                  <a:srgbClr val="252525"/>
                </a:solidFill>
                <a:latin typeface="Arial"/>
                <a:cs typeface="Arial"/>
              </a:rPr>
              <a:t>te</a:t>
            </a:r>
            <a:r>
              <a:rPr sz="1200" spc="-5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200"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endParaRPr sz="1200">
              <a:latin typeface="Arial"/>
              <a:cs typeface="Arial"/>
            </a:endParaRPr>
          </a:p>
          <a:p>
            <a:pPr marR="46355" algn="ctr">
              <a:lnSpc>
                <a:spcPct val="100000"/>
              </a:lnSpc>
              <a:spcBef>
                <a:spcPts val="5"/>
              </a:spcBef>
            </a:pPr>
            <a:r>
              <a:rPr sz="1200" dirty="0">
                <a:solidFill>
                  <a:srgbClr val="252525"/>
                </a:solidFill>
                <a:latin typeface="Arial"/>
                <a:cs typeface="Arial"/>
              </a:rPr>
              <a:t>Debt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096756" y="3353180"/>
            <a:ext cx="70866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252525"/>
                </a:solidFill>
                <a:latin typeface="Arial"/>
                <a:cs typeface="Arial"/>
              </a:rPr>
              <a:t>Lon</a:t>
            </a:r>
            <a:r>
              <a:rPr sz="1200" spc="-15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200" spc="-5" dirty="0">
                <a:solidFill>
                  <a:srgbClr val="252525"/>
                </a:solidFill>
                <a:latin typeface="Arial"/>
                <a:cs typeface="Arial"/>
              </a:rPr>
              <a:t>-</a:t>
            </a:r>
            <a:r>
              <a:rPr sz="12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200" spc="5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200" dirty="0">
                <a:solidFill>
                  <a:srgbClr val="252525"/>
                </a:solidFill>
                <a:latin typeface="Arial"/>
                <a:cs typeface="Arial"/>
              </a:rPr>
              <a:t>rm  Debt +  </a:t>
            </a:r>
            <a:r>
              <a:rPr sz="1200" spc="-5" dirty="0">
                <a:solidFill>
                  <a:srgbClr val="252525"/>
                </a:solidFill>
                <a:latin typeface="Arial"/>
                <a:cs typeface="Arial"/>
              </a:rPr>
              <a:t>Equity  </a:t>
            </a:r>
            <a:r>
              <a:rPr sz="1200" dirty="0">
                <a:solidFill>
                  <a:srgbClr val="252525"/>
                </a:solidFill>
                <a:latin typeface="Arial"/>
                <a:cs typeface="Arial"/>
              </a:rPr>
              <a:t>Capital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5791" y="0"/>
            <a:ext cx="541972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solidFill>
                  <a:srgbClr val="464646"/>
                </a:solidFill>
                <a:latin typeface="Times New Roman"/>
                <a:cs typeface="Times New Roman"/>
              </a:rPr>
              <a:t>Conservative</a:t>
            </a:r>
            <a:r>
              <a:rPr sz="4400" b="1" spc="-40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4000" b="1" spc="-15" dirty="0">
                <a:solidFill>
                  <a:srgbClr val="464646"/>
                </a:solidFill>
                <a:latin typeface="Times New Roman"/>
                <a:cs typeface="Times New Roman"/>
              </a:rPr>
              <a:t>Approach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34365" marR="5080" indent="-342900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635635" algn="l"/>
              </a:tabLst>
            </a:pPr>
            <a:r>
              <a:rPr dirty="0"/>
              <a:t>This approach suggested that the entire estimated</a:t>
            </a:r>
            <a:r>
              <a:rPr spc="-85" dirty="0"/>
              <a:t> </a:t>
            </a:r>
            <a:r>
              <a:rPr dirty="0"/>
              <a:t>investments  in current asset should be finance from long term source and  short term should be use only for </a:t>
            </a:r>
            <a:r>
              <a:rPr spc="-5" dirty="0"/>
              <a:t>emergency</a:t>
            </a:r>
            <a:r>
              <a:rPr spc="-130" dirty="0"/>
              <a:t> </a:t>
            </a:r>
            <a:r>
              <a:rPr dirty="0"/>
              <a:t>requirement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0376" y="18999"/>
            <a:ext cx="775017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-40" dirty="0">
                <a:solidFill>
                  <a:srgbClr val="464646"/>
                </a:solidFill>
                <a:latin typeface="Times New Roman"/>
                <a:cs typeface="Times New Roman"/>
              </a:rPr>
              <a:t>Working </a:t>
            </a:r>
            <a:r>
              <a:rPr sz="4800" b="1" dirty="0">
                <a:solidFill>
                  <a:srgbClr val="464646"/>
                </a:solidFill>
                <a:latin typeface="Times New Roman"/>
                <a:cs typeface="Times New Roman"/>
              </a:rPr>
              <a:t>capital</a:t>
            </a:r>
            <a:r>
              <a:rPr sz="4800" b="1" spc="2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4800" b="1" spc="-5" dirty="0">
                <a:solidFill>
                  <a:srgbClr val="464646"/>
                </a:solidFill>
                <a:latin typeface="Times New Roman"/>
                <a:cs typeface="Times New Roman"/>
              </a:rPr>
              <a:t>management</a:t>
            </a:r>
            <a:endParaRPr sz="4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34618" y="1489328"/>
            <a:ext cx="9962515" cy="19773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3200" spc="-35" dirty="0">
                <a:solidFill>
                  <a:srgbClr val="464646"/>
                </a:solidFill>
                <a:latin typeface="Times New Roman"/>
                <a:cs typeface="Times New Roman"/>
              </a:rPr>
              <a:t>Working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capital management </a:t>
            </a:r>
            <a:r>
              <a:rPr sz="3200" spc="-10" dirty="0">
                <a:solidFill>
                  <a:srgbClr val="464646"/>
                </a:solidFill>
                <a:latin typeface="Times New Roman"/>
                <a:cs typeface="Times New Roman"/>
              </a:rPr>
              <a:t>is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concerned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with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the  problems that arise </a:t>
            </a:r>
            <a:r>
              <a:rPr sz="3200" spc="-10" dirty="0">
                <a:solidFill>
                  <a:srgbClr val="464646"/>
                </a:solidFill>
                <a:latin typeface="Times New Roman"/>
                <a:cs typeface="Times New Roman"/>
              </a:rPr>
              <a:t>in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attempting to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manage the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current 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assets,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the current liabilities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and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the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interrelations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that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exist  between</a:t>
            </a:r>
            <a:r>
              <a:rPr sz="3200" spc="-3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them.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438400" y="1592639"/>
            <a:ext cx="8229600" cy="5105400"/>
            <a:chOff x="2438400" y="1089660"/>
            <a:chExt cx="8229600" cy="5105400"/>
          </a:xfrm>
        </p:grpSpPr>
        <p:sp>
          <p:nvSpPr>
            <p:cNvPr id="4" name="object 4"/>
            <p:cNvSpPr/>
            <p:nvPr/>
          </p:nvSpPr>
          <p:spPr>
            <a:xfrm>
              <a:off x="2438400" y="1089660"/>
              <a:ext cx="8229600" cy="5105400"/>
            </a:xfrm>
            <a:custGeom>
              <a:avLst/>
              <a:gdLst/>
              <a:ahLst/>
              <a:cxnLst/>
              <a:rect l="l" t="t" r="r" b="b"/>
              <a:pathLst>
                <a:path w="8229600" h="5105400">
                  <a:moveTo>
                    <a:pt x="0" y="5105400"/>
                  </a:moveTo>
                  <a:lnTo>
                    <a:pt x="8229600" y="5105400"/>
                  </a:lnTo>
                  <a:lnTo>
                    <a:pt x="8229600" y="0"/>
                  </a:lnTo>
                  <a:lnTo>
                    <a:pt x="0" y="0"/>
                  </a:lnTo>
                  <a:lnTo>
                    <a:pt x="0" y="5105400"/>
                  </a:lnTo>
                  <a:close/>
                </a:path>
                <a:path w="8229600" h="5105400">
                  <a:moveTo>
                    <a:pt x="1066800" y="510539"/>
                  </a:moveTo>
                  <a:lnTo>
                    <a:pt x="1066800" y="4549140"/>
                  </a:lnTo>
                </a:path>
                <a:path w="8229600" h="5105400">
                  <a:moveTo>
                    <a:pt x="1066800" y="4549140"/>
                  </a:moveTo>
                  <a:lnTo>
                    <a:pt x="6629400" y="4549140"/>
                  </a:lnTo>
                </a:path>
              </a:pathLst>
            </a:custGeom>
            <a:ln w="9144">
              <a:solidFill>
                <a:srgbClr val="2525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505200" y="3575177"/>
              <a:ext cx="5106670" cy="1094740"/>
            </a:xfrm>
            <a:custGeom>
              <a:avLst/>
              <a:gdLst/>
              <a:ahLst/>
              <a:cxnLst/>
              <a:rect l="l" t="t" r="r" b="b"/>
              <a:pathLst>
                <a:path w="5106670" h="1094739">
                  <a:moveTo>
                    <a:pt x="66801" y="1020191"/>
                  </a:moveTo>
                  <a:lnTo>
                    <a:pt x="0" y="1073023"/>
                  </a:lnTo>
                  <a:lnTo>
                    <a:pt x="82423" y="1094740"/>
                  </a:lnTo>
                  <a:lnTo>
                    <a:pt x="76462" y="1066292"/>
                  </a:lnTo>
                  <a:lnTo>
                    <a:pt x="63500" y="1066292"/>
                  </a:lnTo>
                  <a:lnTo>
                    <a:pt x="60833" y="1053846"/>
                  </a:lnTo>
                  <a:lnTo>
                    <a:pt x="73307" y="1051239"/>
                  </a:lnTo>
                  <a:lnTo>
                    <a:pt x="66801" y="1020191"/>
                  </a:lnTo>
                  <a:close/>
                </a:path>
                <a:path w="5106670" h="1094739">
                  <a:moveTo>
                    <a:pt x="73307" y="1051239"/>
                  </a:moveTo>
                  <a:lnTo>
                    <a:pt x="60833" y="1053846"/>
                  </a:lnTo>
                  <a:lnTo>
                    <a:pt x="63500" y="1066292"/>
                  </a:lnTo>
                  <a:lnTo>
                    <a:pt x="75918" y="1063697"/>
                  </a:lnTo>
                  <a:lnTo>
                    <a:pt x="73307" y="1051239"/>
                  </a:lnTo>
                  <a:close/>
                </a:path>
                <a:path w="5106670" h="1094739">
                  <a:moveTo>
                    <a:pt x="75918" y="1063697"/>
                  </a:moveTo>
                  <a:lnTo>
                    <a:pt x="63500" y="1066292"/>
                  </a:lnTo>
                  <a:lnTo>
                    <a:pt x="76462" y="1066292"/>
                  </a:lnTo>
                  <a:lnTo>
                    <a:pt x="75918" y="1063697"/>
                  </a:lnTo>
                  <a:close/>
                </a:path>
                <a:path w="5106670" h="1094739">
                  <a:moveTo>
                    <a:pt x="5104130" y="0"/>
                  </a:moveTo>
                  <a:lnTo>
                    <a:pt x="73307" y="1051239"/>
                  </a:lnTo>
                  <a:lnTo>
                    <a:pt x="75918" y="1063697"/>
                  </a:lnTo>
                  <a:lnTo>
                    <a:pt x="5106670" y="12446"/>
                  </a:lnTo>
                  <a:lnTo>
                    <a:pt x="5104130" y="0"/>
                  </a:lnTo>
                  <a:close/>
                </a:path>
              </a:pathLst>
            </a:custGeom>
            <a:solidFill>
              <a:srgbClr val="5858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657600" y="2514600"/>
              <a:ext cx="5029200" cy="1219200"/>
            </a:xfrm>
            <a:custGeom>
              <a:avLst/>
              <a:gdLst/>
              <a:ahLst/>
              <a:cxnLst/>
              <a:rect l="l" t="t" r="r" b="b"/>
              <a:pathLst>
                <a:path w="5029200" h="1219200">
                  <a:moveTo>
                    <a:pt x="0" y="1219200"/>
                  </a:moveTo>
                  <a:lnTo>
                    <a:pt x="5029200" y="0"/>
                  </a:lnTo>
                </a:path>
              </a:pathLst>
            </a:custGeom>
            <a:ln w="9144">
              <a:solidFill>
                <a:srgbClr val="5858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581400" y="1828800"/>
              <a:ext cx="4724400" cy="1851660"/>
            </a:xfrm>
            <a:custGeom>
              <a:avLst/>
              <a:gdLst/>
              <a:ahLst/>
              <a:cxnLst/>
              <a:rect l="l" t="t" r="r" b="b"/>
              <a:pathLst>
                <a:path w="4724400" h="1851660">
                  <a:moveTo>
                    <a:pt x="0" y="1851660"/>
                  </a:moveTo>
                  <a:lnTo>
                    <a:pt x="45193" y="1815808"/>
                  </a:lnTo>
                  <a:lnTo>
                    <a:pt x="101405" y="1766627"/>
                  </a:lnTo>
                  <a:lnTo>
                    <a:pt x="133183" y="1737967"/>
                  </a:lnTo>
                  <a:lnTo>
                    <a:pt x="167163" y="1707091"/>
                  </a:lnTo>
                  <a:lnTo>
                    <a:pt x="203161" y="1674370"/>
                  </a:lnTo>
                  <a:lnTo>
                    <a:pt x="240993" y="1640176"/>
                  </a:lnTo>
                  <a:lnTo>
                    <a:pt x="280475" y="1604881"/>
                  </a:lnTo>
                  <a:lnTo>
                    <a:pt x="321423" y="1568857"/>
                  </a:lnTo>
                  <a:lnTo>
                    <a:pt x="363653" y="1532476"/>
                  </a:lnTo>
                  <a:lnTo>
                    <a:pt x="406980" y="1496110"/>
                  </a:lnTo>
                  <a:lnTo>
                    <a:pt x="451220" y="1460131"/>
                  </a:lnTo>
                  <a:lnTo>
                    <a:pt x="496190" y="1424911"/>
                  </a:lnTo>
                  <a:lnTo>
                    <a:pt x="541704" y="1390822"/>
                  </a:lnTo>
                  <a:lnTo>
                    <a:pt x="587580" y="1358236"/>
                  </a:lnTo>
                  <a:lnTo>
                    <a:pt x="633632" y="1327524"/>
                  </a:lnTo>
                  <a:lnTo>
                    <a:pt x="679678" y="1299059"/>
                  </a:lnTo>
                  <a:lnTo>
                    <a:pt x="725532" y="1273212"/>
                  </a:lnTo>
                  <a:lnTo>
                    <a:pt x="771010" y="1250356"/>
                  </a:lnTo>
                  <a:lnTo>
                    <a:pt x="815929" y="1230863"/>
                  </a:lnTo>
                  <a:lnTo>
                    <a:pt x="860103" y="1215104"/>
                  </a:lnTo>
                  <a:lnTo>
                    <a:pt x="903351" y="1203452"/>
                  </a:lnTo>
                  <a:lnTo>
                    <a:pt x="944939" y="1196675"/>
                  </a:lnTo>
                  <a:lnTo>
                    <a:pt x="987734" y="1194205"/>
                  </a:lnTo>
                  <a:lnTo>
                    <a:pt x="1031603" y="1195637"/>
                  </a:lnTo>
                  <a:lnTo>
                    <a:pt x="1076417" y="1200568"/>
                  </a:lnTo>
                  <a:lnTo>
                    <a:pt x="1122043" y="1208591"/>
                  </a:lnTo>
                  <a:lnTo>
                    <a:pt x="1168350" y="1219305"/>
                  </a:lnTo>
                  <a:lnTo>
                    <a:pt x="1215207" y="1232303"/>
                  </a:lnTo>
                  <a:lnTo>
                    <a:pt x="1262483" y="1247182"/>
                  </a:lnTo>
                  <a:lnTo>
                    <a:pt x="1310046" y="1263537"/>
                  </a:lnTo>
                  <a:lnTo>
                    <a:pt x="1357766" y="1280964"/>
                  </a:lnTo>
                  <a:lnTo>
                    <a:pt x="1405511" y="1299060"/>
                  </a:lnTo>
                  <a:lnTo>
                    <a:pt x="1453149" y="1317418"/>
                  </a:lnTo>
                  <a:lnTo>
                    <a:pt x="1500550" y="1335636"/>
                  </a:lnTo>
                  <a:lnTo>
                    <a:pt x="1547583" y="1353308"/>
                  </a:lnTo>
                  <a:lnTo>
                    <a:pt x="1594115" y="1370031"/>
                  </a:lnTo>
                  <a:lnTo>
                    <a:pt x="1640016" y="1385400"/>
                  </a:lnTo>
                  <a:lnTo>
                    <a:pt x="1685155" y="1399011"/>
                  </a:lnTo>
                  <a:lnTo>
                    <a:pt x="1729400" y="1410460"/>
                  </a:lnTo>
                  <a:lnTo>
                    <a:pt x="1772620" y="1419341"/>
                  </a:lnTo>
                  <a:lnTo>
                    <a:pt x="1814684" y="1425252"/>
                  </a:lnTo>
                  <a:lnTo>
                    <a:pt x="1855461" y="1427787"/>
                  </a:lnTo>
                  <a:lnTo>
                    <a:pt x="1894819" y="1426542"/>
                  </a:lnTo>
                  <a:lnTo>
                    <a:pt x="1932627" y="1421114"/>
                  </a:lnTo>
                  <a:lnTo>
                    <a:pt x="2002857" y="1395951"/>
                  </a:lnTo>
                  <a:lnTo>
                    <a:pt x="2064741" y="1350882"/>
                  </a:lnTo>
                  <a:lnTo>
                    <a:pt x="2092922" y="1321903"/>
                  </a:lnTo>
                  <a:lnTo>
                    <a:pt x="2119531" y="1289258"/>
                  </a:lnTo>
                  <a:lnTo>
                    <a:pt x="2144768" y="1253420"/>
                  </a:lnTo>
                  <a:lnTo>
                    <a:pt x="2168834" y="1214861"/>
                  </a:lnTo>
                  <a:lnTo>
                    <a:pt x="2191930" y="1174053"/>
                  </a:lnTo>
                  <a:lnTo>
                    <a:pt x="2214257" y="1131470"/>
                  </a:lnTo>
                  <a:lnTo>
                    <a:pt x="2236016" y="1087583"/>
                  </a:lnTo>
                  <a:lnTo>
                    <a:pt x="2257408" y="1042866"/>
                  </a:lnTo>
                  <a:lnTo>
                    <a:pt x="2278634" y="997791"/>
                  </a:lnTo>
                  <a:lnTo>
                    <a:pt x="2299893" y="952830"/>
                  </a:lnTo>
                  <a:lnTo>
                    <a:pt x="2321388" y="908456"/>
                  </a:lnTo>
                  <a:lnTo>
                    <a:pt x="2343319" y="865142"/>
                  </a:lnTo>
                  <a:lnTo>
                    <a:pt x="2365887" y="823359"/>
                  </a:lnTo>
                  <a:lnTo>
                    <a:pt x="2389293" y="783582"/>
                  </a:lnTo>
                  <a:lnTo>
                    <a:pt x="2413738" y="746281"/>
                  </a:lnTo>
                  <a:lnTo>
                    <a:pt x="2439422" y="711931"/>
                  </a:lnTo>
                  <a:lnTo>
                    <a:pt x="2466546" y="681002"/>
                  </a:lnTo>
                  <a:lnTo>
                    <a:pt x="2495312" y="653969"/>
                  </a:lnTo>
                  <a:lnTo>
                    <a:pt x="2558572" y="613477"/>
                  </a:lnTo>
                  <a:lnTo>
                    <a:pt x="2626277" y="594746"/>
                  </a:lnTo>
                  <a:lnTo>
                    <a:pt x="2660471" y="593114"/>
                  </a:lnTo>
                  <a:lnTo>
                    <a:pt x="2695959" y="595696"/>
                  </a:lnTo>
                  <a:lnTo>
                    <a:pt x="2770465" y="611999"/>
                  </a:lnTo>
                  <a:lnTo>
                    <a:pt x="2809303" y="624973"/>
                  </a:lnTo>
                  <a:lnTo>
                    <a:pt x="2849080" y="640662"/>
                  </a:lnTo>
                  <a:lnTo>
                    <a:pt x="2889707" y="658693"/>
                  </a:lnTo>
                  <a:lnTo>
                    <a:pt x="2931094" y="678692"/>
                  </a:lnTo>
                  <a:lnTo>
                    <a:pt x="2973152" y="700284"/>
                  </a:lnTo>
                  <a:lnTo>
                    <a:pt x="3015793" y="723096"/>
                  </a:lnTo>
                  <a:lnTo>
                    <a:pt x="3058927" y="746752"/>
                  </a:lnTo>
                  <a:lnTo>
                    <a:pt x="3102465" y="770879"/>
                  </a:lnTo>
                  <a:lnTo>
                    <a:pt x="3146319" y="795103"/>
                  </a:lnTo>
                  <a:lnTo>
                    <a:pt x="3190399" y="819049"/>
                  </a:lnTo>
                  <a:lnTo>
                    <a:pt x="3234616" y="842344"/>
                  </a:lnTo>
                  <a:lnTo>
                    <a:pt x="3278881" y="864612"/>
                  </a:lnTo>
                  <a:lnTo>
                    <a:pt x="3323105" y="885481"/>
                  </a:lnTo>
                  <a:lnTo>
                    <a:pt x="3367199" y="904576"/>
                  </a:lnTo>
                  <a:lnTo>
                    <a:pt x="3411074" y="921522"/>
                  </a:lnTo>
                  <a:lnTo>
                    <a:pt x="3454642" y="935946"/>
                  </a:lnTo>
                  <a:lnTo>
                    <a:pt x="3497812" y="947473"/>
                  </a:lnTo>
                  <a:lnTo>
                    <a:pt x="3540496" y="955729"/>
                  </a:lnTo>
                  <a:lnTo>
                    <a:pt x="3582605" y="960340"/>
                  </a:lnTo>
                  <a:lnTo>
                    <a:pt x="3624049" y="960932"/>
                  </a:lnTo>
                  <a:lnTo>
                    <a:pt x="3664740" y="957131"/>
                  </a:lnTo>
                  <a:lnTo>
                    <a:pt x="3704590" y="948563"/>
                  </a:lnTo>
                  <a:lnTo>
                    <a:pt x="3741606" y="936335"/>
                  </a:lnTo>
                  <a:lnTo>
                    <a:pt x="3779238" y="920417"/>
                  </a:lnTo>
                  <a:lnTo>
                    <a:pt x="3817403" y="901056"/>
                  </a:lnTo>
                  <a:lnTo>
                    <a:pt x="3856016" y="878500"/>
                  </a:lnTo>
                  <a:lnTo>
                    <a:pt x="3894996" y="852996"/>
                  </a:lnTo>
                  <a:lnTo>
                    <a:pt x="3934260" y="824791"/>
                  </a:lnTo>
                  <a:lnTo>
                    <a:pt x="3973723" y="794134"/>
                  </a:lnTo>
                  <a:lnTo>
                    <a:pt x="4013304" y="761272"/>
                  </a:lnTo>
                  <a:lnTo>
                    <a:pt x="4052918" y="726451"/>
                  </a:lnTo>
                  <a:lnTo>
                    <a:pt x="4092483" y="689920"/>
                  </a:lnTo>
                  <a:lnTo>
                    <a:pt x="4131916" y="651926"/>
                  </a:lnTo>
                  <a:lnTo>
                    <a:pt x="4171134" y="612717"/>
                  </a:lnTo>
                  <a:lnTo>
                    <a:pt x="4210054" y="572540"/>
                  </a:lnTo>
                  <a:lnTo>
                    <a:pt x="4248592" y="531642"/>
                  </a:lnTo>
                  <a:lnTo>
                    <a:pt x="4286665" y="490271"/>
                  </a:lnTo>
                  <a:lnTo>
                    <a:pt x="4324191" y="448674"/>
                  </a:lnTo>
                  <a:lnTo>
                    <a:pt x="4361086" y="407100"/>
                  </a:lnTo>
                  <a:lnTo>
                    <a:pt x="4397268" y="365795"/>
                  </a:lnTo>
                  <a:lnTo>
                    <a:pt x="4432653" y="325007"/>
                  </a:lnTo>
                  <a:lnTo>
                    <a:pt x="4467158" y="284983"/>
                  </a:lnTo>
                  <a:lnTo>
                    <a:pt x="4500700" y="245971"/>
                  </a:lnTo>
                  <a:lnTo>
                    <a:pt x="4533196" y="208218"/>
                  </a:lnTo>
                  <a:lnTo>
                    <a:pt x="4564562" y="171972"/>
                  </a:lnTo>
                  <a:lnTo>
                    <a:pt x="4594717" y="137481"/>
                  </a:lnTo>
                  <a:lnTo>
                    <a:pt x="4623576" y="104991"/>
                  </a:lnTo>
                  <a:lnTo>
                    <a:pt x="4651057" y="74751"/>
                  </a:lnTo>
                  <a:lnTo>
                    <a:pt x="4701552" y="22007"/>
                  </a:lnTo>
                  <a:lnTo>
                    <a:pt x="4724400" y="0"/>
                  </a:lnTo>
                </a:path>
              </a:pathLst>
            </a:custGeom>
            <a:ln w="9144">
              <a:solidFill>
                <a:srgbClr val="2525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057900" y="4191000"/>
              <a:ext cx="76200" cy="1371600"/>
            </a:xfrm>
            <a:custGeom>
              <a:avLst/>
              <a:gdLst/>
              <a:ahLst/>
              <a:cxnLst/>
              <a:rect l="l" t="t" r="r" b="b"/>
              <a:pathLst>
                <a:path w="76200" h="1371600">
                  <a:moveTo>
                    <a:pt x="76200" y="1295400"/>
                  </a:moveTo>
                  <a:lnTo>
                    <a:pt x="44450" y="1295400"/>
                  </a:lnTo>
                  <a:lnTo>
                    <a:pt x="44450" y="838200"/>
                  </a:lnTo>
                  <a:lnTo>
                    <a:pt x="31750" y="838200"/>
                  </a:lnTo>
                  <a:lnTo>
                    <a:pt x="31750" y="1295400"/>
                  </a:lnTo>
                  <a:lnTo>
                    <a:pt x="0" y="1295400"/>
                  </a:lnTo>
                  <a:lnTo>
                    <a:pt x="38100" y="1371600"/>
                  </a:lnTo>
                  <a:lnTo>
                    <a:pt x="69850" y="1308100"/>
                  </a:lnTo>
                  <a:lnTo>
                    <a:pt x="76200" y="1295400"/>
                  </a:lnTo>
                  <a:close/>
                </a:path>
                <a:path w="76200" h="1371600">
                  <a:moveTo>
                    <a:pt x="76200" y="76200"/>
                  </a:moveTo>
                  <a:lnTo>
                    <a:pt x="69850" y="63500"/>
                  </a:lnTo>
                  <a:lnTo>
                    <a:pt x="38100" y="0"/>
                  </a:lnTo>
                  <a:lnTo>
                    <a:pt x="0" y="76200"/>
                  </a:lnTo>
                  <a:lnTo>
                    <a:pt x="31750" y="76200"/>
                  </a:lnTo>
                  <a:lnTo>
                    <a:pt x="31750" y="533400"/>
                  </a:lnTo>
                  <a:lnTo>
                    <a:pt x="44450" y="533400"/>
                  </a:lnTo>
                  <a:lnTo>
                    <a:pt x="44450" y="76200"/>
                  </a:lnTo>
                  <a:lnTo>
                    <a:pt x="76200" y="76200"/>
                  </a:lnTo>
                  <a:close/>
                </a:path>
              </a:pathLst>
            </a:custGeom>
            <a:solidFill>
              <a:srgbClr val="2525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156966" y="345186"/>
            <a:ext cx="6560184" cy="497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Conservative </a:t>
            </a:r>
            <a:r>
              <a:rPr spc="-10" dirty="0"/>
              <a:t>approach </a:t>
            </a:r>
            <a:r>
              <a:rPr spc="-25" dirty="0"/>
              <a:t>to </a:t>
            </a:r>
            <a:r>
              <a:rPr spc="-5" dirty="0"/>
              <a:t>asset financing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701284" y="4655566"/>
            <a:ext cx="8763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252525"/>
                </a:solidFill>
                <a:latin typeface="Arial"/>
                <a:cs typeface="Arial"/>
              </a:rPr>
              <a:t>Fixed</a:t>
            </a:r>
            <a:r>
              <a:rPr sz="1200" spc="-14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52525"/>
                </a:solidFill>
                <a:latin typeface="Arial"/>
                <a:cs typeface="Arial"/>
              </a:rPr>
              <a:t>Assets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132832" y="3534536"/>
            <a:ext cx="17976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252525"/>
                </a:solidFill>
                <a:latin typeface="Arial"/>
                <a:cs typeface="Arial"/>
              </a:rPr>
              <a:t>Permanent Current</a:t>
            </a:r>
            <a:r>
              <a:rPr sz="1200" spc="-13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52525"/>
                </a:solidFill>
                <a:latin typeface="Arial"/>
                <a:cs typeface="Arial"/>
              </a:rPr>
              <a:t>Assets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191756" y="1553083"/>
            <a:ext cx="8261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252525"/>
                </a:solidFill>
                <a:latin typeface="Arial"/>
                <a:cs typeface="Arial"/>
              </a:rPr>
              <a:t>Total</a:t>
            </a:r>
            <a:r>
              <a:rPr sz="1200" spc="-16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52525"/>
                </a:solidFill>
                <a:latin typeface="Arial"/>
                <a:cs typeface="Arial"/>
              </a:rPr>
              <a:t>Assets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80280" y="2238883"/>
            <a:ext cx="17976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252525"/>
                </a:solidFill>
                <a:latin typeface="Arial"/>
                <a:cs typeface="Arial"/>
              </a:rPr>
              <a:t>Fluctuating Current</a:t>
            </a:r>
            <a:r>
              <a:rPr sz="1200" spc="-12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52525"/>
                </a:solidFill>
                <a:latin typeface="Arial"/>
                <a:cs typeface="Arial"/>
              </a:rPr>
              <a:t>Assets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3500628" y="1748027"/>
            <a:ext cx="5419725" cy="3895725"/>
            <a:chOff x="3500628" y="1748027"/>
            <a:chExt cx="5419725" cy="3895725"/>
          </a:xfrm>
        </p:grpSpPr>
        <p:sp>
          <p:nvSpPr>
            <p:cNvPr id="15" name="object 15"/>
            <p:cNvSpPr/>
            <p:nvPr/>
          </p:nvSpPr>
          <p:spPr>
            <a:xfrm>
              <a:off x="4572000" y="2434589"/>
              <a:ext cx="1981200" cy="613410"/>
            </a:xfrm>
            <a:custGeom>
              <a:avLst/>
              <a:gdLst/>
              <a:ahLst/>
              <a:cxnLst/>
              <a:rect l="l" t="t" r="r" b="b"/>
              <a:pathLst>
                <a:path w="1981200" h="613410">
                  <a:moveTo>
                    <a:pt x="462280" y="7620"/>
                  </a:moveTo>
                  <a:lnTo>
                    <a:pt x="452120" y="0"/>
                  </a:lnTo>
                  <a:lnTo>
                    <a:pt x="40640" y="548640"/>
                  </a:lnTo>
                  <a:lnTo>
                    <a:pt x="15240" y="529590"/>
                  </a:lnTo>
                  <a:lnTo>
                    <a:pt x="0" y="613410"/>
                  </a:lnTo>
                  <a:lnTo>
                    <a:pt x="76200" y="575310"/>
                  </a:lnTo>
                  <a:lnTo>
                    <a:pt x="64338" y="566420"/>
                  </a:lnTo>
                  <a:lnTo>
                    <a:pt x="50800" y="556260"/>
                  </a:lnTo>
                  <a:lnTo>
                    <a:pt x="462280" y="7620"/>
                  </a:lnTo>
                  <a:close/>
                </a:path>
                <a:path w="1981200" h="613410">
                  <a:moveTo>
                    <a:pt x="1981200" y="308610"/>
                  </a:moveTo>
                  <a:lnTo>
                    <a:pt x="1976678" y="305435"/>
                  </a:lnTo>
                  <a:lnTo>
                    <a:pt x="1911477" y="259588"/>
                  </a:lnTo>
                  <a:lnTo>
                    <a:pt x="1906765" y="290982"/>
                  </a:lnTo>
                  <a:lnTo>
                    <a:pt x="458089" y="73787"/>
                  </a:lnTo>
                  <a:lnTo>
                    <a:pt x="456311" y="86233"/>
                  </a:lnTo>
                  <a:lnTo>
                    <a:pt x="1904885" y="303555"/>
                  </a:lnTo>
                  <a:lnTo>
                    <a:pt x="1900174" y="335026"/>
                  </a:lnTo>
                  <a:lnTo>
                    <a:pt x="1981200" y="308610"/>
                  </a:lnTo>
                  <a:close/>
                </a:path>
              </a:pathLst>
            </a:custGeom>
            <a:solidFill>
              <a:srgbClr val="2525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8229600" y="1790699"/>
              <a:ext cx="228600" cy="762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210300" y="3124199"/>
              <a:ext cx="76200" cy="990600"/>
            </a:xfrm>
            <a:custGeom>
              <a:avLst/>
              <a:gdLst/>
              <a:ahLst/>
              <a:cxnLst/>
              <a:rect l="l" t="t" r="r" b="b"/>
              <a:pathLst>
                <a:path w="76200" h="990600">
                  <a:moveTo>
                    <a:pt x="76200" y="914400"/>
                  </a:moveTo>
                  <a:lnTo>
                    <a:pt x="44450" y="914400"/>
                  </a:lnTo>
                  <a:lnTo>
                    <a:pt x="44450" y="609600"/>
                  </a:lnTo>
                  <a:lnTo>
                    <a:pt x="31750" y="609600"/>
                  </a:lnTo>
                  <a:lnTo>
                    <a:pt x="31750" y="914400"/>
                  </a:lnTo>
                  <a:lnTo>
                    <a:pt x="0" y="914400"/>
                  </a:lnTo>
                  <a:lnTo>
                    <a:pt x="38100" y="990600"/>
                  </a:lnTo>
                  <a:lnTo>
                    <a:pt x="69850" y="927100"/>
                  </a:lnTo>
                  <a:lnTo>
                    <a:pt x="76200" y="914400"/>
                  </a:lnTo>
                  <a:close/>
                </a:path>
                <a:path w="76200" h="990600">
                  <a:moveTo>
                    <a:pt x="76200" y="76200"/>
                  </a:moveTo>
                  <a:lnTo>
                    <a:pt x="69850" y="63500"/>
                  </a:lnTo>
                  <a:lnTo>
                    <a:pt x="38100" y="0"/>
                  </a:lnTo>
                  <a:lnTo>
                    <a:pt x="0" y="76200"/>
                  </a:lnTo>
                  <a:lnTo>
                    <a:pt x="31750" y="76200"/>
                  </a:lnTo>
                  <a:lnTo>
                    <a:pt x="31750" y="304800"/>
                  </a:lnTo>
                  <a:lnTo>
                    <a:pt x="44450" y="304800"/>
                  </a:lnTo>
                  <a:lnTo>
                    <a:pt x="44450" y="76200"/>
                  </a:lnTo>
                  <a:lnTo>
                    <a:pt x="76200" y="76200"/>
                  </a:lnTo>
                  <a:close/>
                </a:path>
              </a:pathLst>
            </a:custGeom>
            <a:solidFill>
              <a:srgbClr val="2525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8610600" y="1752599"/>
              <a:ext cx="152400" cy="457200"/>
            </a:xfrm>
            <a:custGeom>
              <a:avLst/>
              <a:gdLst/>
              <a:ahLst/>
              <a:cxnLst/>
              <a:rect l="l" t="t" r="r" b="b"/>
              <a:pathLst>
                <a:path w="152400" h="457200">
                  <a:moveTo>
                    <a:pt x="0" y="0"/>
                  </a:moveTo>
                  <a:lnTo>
                    <a:pt x="29640" y="2988"/>
                  </a:lnTo>
                  <a:lnTo>
                    <a:pt x="53863" y="11144"/>
                  </a:lnTo>
                  <a:lnTo>
                    <a:pt x="70205" y="23252"/>
                  </a:lnTo>
                  <a:lnTo>
                    <a:pt x="76200" y="38100"/>
                  </a:lnTo>
                  <a:lnTo>
                    <a:pt x="76200" y="190500"/>
                  </a:lnTo>
                  <a:lnTo>
                    <a:pt x="82194" y="205347"/>
                  </a:lnTo>
                  <a:lnTo>
                    <a:pt x="98536" y="217455"/>
                  </a:lnTo>
                  <a:lnTo>
                    <a:pt x="122759" y="225611"/>
                  </a:lnTo>
                  <a:lnTo>
                    <a:pt x="152400" y="228600"/>
                  </a:lnTo>
                  <a:lnTo>
                    <a:pt x="122759" y="231588"/>
                  </a:lnTo>
                  <a:lnTo>
                    <a:pt x="98536" y="239744"/>
                  </a:lnTo>
                  <a:lnTo>
                    <a:pt x="82194" y="251852"/>
                  </a:lnTo>
                  <a:lnTo>
                    <a:pt x="76200" y="266700"/>
                  </a:lnTo>
                  <a:lnTo>
                    <a:pt x="76200" y="419100"/>
                  </a:lnTo>
                  <a:lnTo>
                    <a:pt x="70205" y="433947"/>
                  </a:lnTo>
                  <a:lnTo>
                    <a:pt x="53863" y="446055"/>
                  </a:lnTo>
                  <a:lnTo>
                    <a:pt x="29640" y="454211"/>
                  </a:lnTo>
                  <a:lnTo>
                    <a:pt x="0" y="457200"/>
                  </a:lnTo>
                </a:path>
              </a:pathLst>
            </a:custGeom>
            <a:ln w="9144">
              <a:solidFill>
                <a:srgbClr val="00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8686800" y="2209800"/>
              <a:ext cx="228600" cy="3429000"/>
            </a:xfrm>
            <a:custGeom>
              <a:avLst/>
              <a:gdLst/>
              <a:ahLst/>
              <a:cxnLst/>
              <a:rect l="l" t="t" r="r" b="b"/>
              <a:pathLst>
                <a:path w="228600" h="3429000">
                  <a:moveTo>
                    <a:pt x="0" y="0"/>
                  </a:moveTo>
                  <a:lnTo>
                    <a:pt x="50263" y="29035"/>
                  </a:lnTo>
                  <a:lnTo>
                    <a:pt x="71485" y="62761"/>
                  </a:lnTo>
                  <a:lnTo>
                    <a:pt x="89187" y="107008"/>
                  </a:lnTo>
                  <a:lnTo>
                    <a:pt x="102681" y="160064"/>
                  </a:lnTo>
                  <a:lnTo>
                    <a:pt x="111280" y="220215"/>
                  </a:lnTo>
                  <a:lnTo>
                    <a:pt x="114300" y="285750"/>
                  </a:lnTo>
                  <a:lnTo>
                    <a:pt x="114300" y="1428750"/>
                  </a:lnTo>
                  <a:lnTo>
                    <a:pt x="117319" y="1494284"/>
                  </a:lnTo>
                  <a:lnTo>
                    <a:pt x="125918" y="1554435"/>
                  </a:lnTo>
                  <a:lnTo>
                    <a:pt x="139412" y="1607491"/>
                  </a:lnTo>
                  <a:lnTo>
                    <a:pt x="157114" y="1651738"/>
                  </a:lnTo>
                  <a:lnTo>
                    <a:pt x="178336" y="1685464"/>
                  </a:lnTo>
                  <a:lnTo>
                    <a:pt x="228600" y="1714500"/>
                  </a:lnTo>
                  <a:lnTo>
                    <a:pt x="202394" y="1722044"/>
                  </a:lnTo>
                  <a:lnTo>
                    <a:pt x="157114" y="1777261"/>
                  </a:lnTo>
                  <a:lnTo>
                    <a:pt x="139412" y="1821508"/>
                  </a:lnTo>
                  <a:lnTo>
                    <a:pt x="125918" y="1874564"/>
                  </a:lnTo>
                  <a:lnTo>
                    <a:pt x="117319" y="1934715"/>
                  </a:lnTo>
                  <a:lnTo>
                    <a:pt x="114300" y="2000250"/>
                  </a:lnTo>
                  <a:lnTo>
                    <a:pt x="114300" y="3143250"/>
                  </a:lnTo>
                  <a:lnTo>
                    <a:pt x="111280" y="3208784"/>
                  </a:lnTo>
                  <a:lnTo>
                    <a:pt x="102681" y="3268935"/>
                  </a:lnTo>
                  <a:lnTo>
                    <a:pt x="89187" y="3321991"/>
                  </a:lnTo>
                  <a:lnTo>
                    <a:pt x="71485" y="3366238"/>
                  </a:lnTo>
                  <a:lnTo>
                    <a:pt x="50263" y="3399964"/>
                  </a:lnTo>
                  <a:lnTo>
                    <a:pt x="26205" y="3421455"/>
                  </a:lnTo>
                  <a:lnTo>
                    <a:pt x="0" y="3429000"/>
                  </a:lnTo>
                </a:path>
              </a:pathLst>
            </a:custGeom>
            <a:ln w="9144">
              <a:solidFill>
                <a:srgbClr val="00A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505200" y="2209800"/>
              <a:ext cx="4876800" cy="1219200"/>
            </a:xfrm>
            <a:custGeom>
              <a:avLst/>
              <a:gdLst/>
              <a:ahLst/>
              <a:cxnLst/>
              <a:rect l="l" t="t" r="r" b="b"/>
              <a:pathLst>
                <a:path w="4876800" h="1219200">
                  <a:moveTo>
                    <a:pt x="0" y="1219200"/>
                  </a:moveTo>
                  <a:lnTo>
                    <a:pt x="4876800" y="0"/>
                  </a:lnTo>
                </a:path>
              </a:pathLst>
            </a:custGeom>
            <a:ln w="9144">
              <a:solidFill>
                <a:srgbClr val="252525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5925311" y="5820562"/>
            <a:ext cx="34734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-4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200" dirty="0">
                <a:solidFill>
                  <a:srgbClr val="252525"/>
                </a:solidFill>
                <a:latin typeface="Arial"/>
                <a:cs typeface="Arial"/>
              </a:rPr>
              <a:t>ime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162542" y="1766773"/>
            <a:ext cx="73469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52525"/>
                </a:solidFill>
                <a:latin typeface="Arial"/>
                <a:cs typeface="Arial"/>
              </a:rPr>
              <a:t>Short</a:t>
            </a:r>
            <a:r>
              <a:rPr sz="1200" spc="-5" dirty="0">
                <a:solidFill>
                  <a:srgbClr val="252525"/>
                </a:solidFill>
                <a:latin typeface="Arial"/>
                <a:cs typeface="Arial"/>
              </a:rPr>
              <a:t>-</a:t>
            </a:r>
            <a:r>
              <a:rPr sz="1200" dirty="0">
                <a:solidFill>
                  <a:srgbClr val="252525"/>
                </a:solidFill>
                <a:latin typeface="Arial"/>
                <a:cs typeface="Arial"/>
              </a:rPr>
              <a:t>te</a:t>
            </a:r>
            <a:r>
              <a:rPr sz="1200" spc="-5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200"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endParaRPr sz="1200">
              <a:latin typeface="Arial"/>
              <a:cs typeface="Arial"/>
            </a:endParaRPr>
          </a:p>
          <a:p>
            <a:pPr marR="46355" algn="ctr">
              <a:lnSpc>
                <a:spcPct val="100000"/>
              </a:lnSpc>
              <a:spcBef>
                <a:spcPts val="5"/>
              </a:spcBef>
            </a:pPr>
            <a:r>
              <a:rPr sz="1200" dirty="0">
                <a:solidFill>
                  <a:srgbClr val="252525"/>
                </a:solidFill>
                <a:latin typeface="Arial"/>
                <a:cs typeface="Arial"/>
              </a:rPr>
              <a:t>Debt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096756" y="3353180"/>
            <a:ext cx="70866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252525"/>
                </a:solidFill>
                <a:latin typeface="Arial"/>
                <a:cs typeface="Arial"/>
              </a:rPr>
              <a:t>Lon</a:t>
            </a:r>
            <a:r>
              <a:rPr sz="1200" spc="-15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200" spc="-5" dirty="0">
                <a:solidFill>
                  <a:srgbClr val="252525"/>
                </a:solidFill>
                <a:latin typeface="Arial"/>
                <a:cs typeface="Arial"/>
              </a:rPr>
              <a:t>-</a:t>
            </a:r>
            <a:r>
              <a:rPr sz="12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200" spc="5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200" dirty="0">
                <a:solidFill>
                  <a:srgbClr val="252525"/>
                </a:solidFill>
                <a:latin typeface="Arial"/>
                <a:cs typeface="Arial"/>
              </a:rPr>
              <a:t>rm  Debt +  </a:t>
            </a:r>
            <a:r>
              <a:rPr sz="1200" spc="-5" dirty="0">
                <a:solidFill>
                  <a:srgbClr val="252525"/>
                </a:solidFill>
                <a:latin typeface="Arial"/>
                <a:cs typeface="Arial"/>
              </a:rPr>
              <a:t>Equity  capital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7270" y="0"/>
            <a:ext cx="498983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5" dirty="0">
                <a:latin typeface="Times New Roman"/>
                <a:cs typeface="Times New Roman"/>
              </a:rPr>
              <a:t>Aggressive</a:t>
            </a:r>
            <a:r>
              <a:rPr sz="4400" b="1" spc="-114" dirty="0">
                <a:latin typeface="Times New Roman"/>
                <a:cs typeface="Times New Roman"/>
              </a:rPr>
              <a:t> </a:t>
            </a:r>
            <a:r>
              <a:rPr sz="4400" b="1" spc="-10" dirty="0">
                <a:latin typeface="Times New Roman"/>
                <a:cs typeface="Times New Roman"/>
              </a:rPr>
              <a:t>approach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17270" y="985850"/>
            <a:ext cx="11163300" cy="43922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The aggressive approach suggests that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the entire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estimated  requirement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of current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asset should be financed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from short-term 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sources and even a part of fixed asset investment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be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financed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from 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short - term</a:t>
            </a:r>
            <a:r>
              <a:rPr sz="3200" spc="-5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sources</a:t>
            </a:r>
            <a:endParaRPr sz="32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855"/>
              </a:spcBef>
            </a:pPr>
            <a:r>
              <a:rPr sz="3600" u="heavy" spc="-5" dirty="0">
                <a:solidFill>
                  <a:srgbClr val="464646"/>
                </a:solidFill>
                <a:uFill>
                  <a:solidFill>
                    <a:srgbClr val="464646"/>
                  </a:solidFill>
                </a:uFill>
                <a:latin typeface="Times New Roman"/>
                <a:cs typeface="Times New Roman"/>
              </a:rPr>
              <a:t>This </a:t>
            </a:r>
            <a:r>
              <a:rPr sz="3600" u="heavy" dirty="0">
                <a:solidFill>
                  <a:srgbClr val="464646"/>
                </a:solidFill>
                <a:uFill>
                  <a:solidFill>
                    <a:srgbClr val="464646"/>
                  </a:solidFill>
                </a:uFill>
                <a:latin typeface="Times New Roman"/>
                <a:cs typeface="Times New Roman"/>
              </a:rPr>
              <a:t>approach make the finance </a:t>
            </a:r>
            <a:r>
              <a:rPr sz="3600" u="heavy" spc="-5" dirty="0">
                <a:solidFill>
                  <a:srgbClr val="464646"/>
                </a:solidFill>
                <a:uFill>
                  <a:solidFill>
                    <a:srgbClr val="464646"/>
                  </a:solidFill>
                </a:uFill>
                <a:latin typeface="Times New Roman"/>
                <a:cs typeface="Times New Roman"/>
              </a:rPr>
              <a:t>mix</a:t>
            </a:r>
            <a:r>
              <a:rPr sz="3600" u="heavy" spc="5" dirty="0">
                <a:solidFill>
                  <a:srgbClr val="464646"/>
                </a:solidFill>
                <a:uFill>
                  <a:solidFill>
                    <a:srgbClr val="464646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600" u="heavy" dirty="0">
                <a:solidFill>
                  <a:srgbClr val="464646"/>
                </a:solidFill>
                <a:uFill>
                  <a:solidFill>
                    <a:srgbClr val="464646"/>
                  </a:solidFill>
                </a:uFill>
                <a:latin typeface="Times New Roman"/>
                <a:cs typeface="Times New Roman"/>
              </a:rPr>
              <a:t>:</a:t>
            </a:r>
            <a:endParaRPr sz="36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More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Risky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Less</a:t>
            </a:r>
            <a:r>
              <a:rPr sz="3200" spc="-1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costly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More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Profitable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916874" y="1557400"/>
            <a:ext cx="8229600" cy="5105400"/>
            <a:chOff x="2346959" y="876300"/>
            <a:chExt cx="8229600" cy="5105400"/>
          </a:xfrm>
        </p:grpSpPr>
        <p:sp>
          <p:nvSpPr>
            <p:cNvPr id="4" name="object 4"/>
            <p:cNvSpPr/>
            <p:nvPr/>
          </p:nvSpPr>
          <p:spPr>
            <a:xfrm>
              <a:off x="2346959" y="876300"/>
              <a:ext cx="8229600" cy="5105400"/>
            </a:xfrm>
            <a:custGeom>
              <a:avLst/>
              <a:gdLst/>
              <a:ahLst/>
              <a:cxnLst/>
              <a:rect l="l" t="t" r="r" b="b"/>
              <a:pathLst>
                <a:path w="8229600" h="5105400">
                  <a:moveTo>
                    <a:pt x="0" y="5105400"/>
                  </a:moveTo>
                  <a:lnTo>
                    <a:pt x="8229600" y="5105400"/>
                  </a:lnTo>
                  <a:lnTo>
                    <a:pt x="8229600" y="0"/>
                  </a:lnTo>
                  <a:lnTo>
                    <a:pt x="0" y="0"/>
                  </a:lnTo>
                  <a:lnTo>
                    <a:pt x="0" y="5105400"/>
                  </a:lnTo>
                  <a:close/>
                </a:path>
                <a:path w="8229600" h="5105400">
                  <a:moveTo>
                    <a:pt x="1158239" y="723900"/>
                  </a:moveTo>
                  <a:lnTo>
                    <a:pt x="1158239" y="4762500"/>
                  </a:lnTo>
                </a:path>
                <a:path w="8229600" h="5105400">
                  <a:moveTo>
                    <a:pt x="1158239" y="4762500"/>
                  </a:moveTo>
                  <a:lnTo>
                    <a:pt x="6720840" y="4762500"/>
                  </a:lnTo>
                </a:path>
              </a:pathLst>
            </a:custGeom>
            <a:ln w="9144">
              <a:solidFill>
                <a:srgbClr val="2525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505200" y="3575176"/>
              <a:ext cx="5106670" cy="1094740"/>
            </a:xfrm>
            <a:custGeom>
              <a:avLst/>
              <a:gdLst/>
              <a:ahLst/>
              <a:cxnLst/>
              <a:rect l="l" t="t" r="r" b="b"/>
              <a:pathLst>
                <a:path w="5106670" h="1094739">
                  <a:moveTo>
                    <a:pt x="66801" y="1020191"/>
                  </a:moveTo>
                  <a:lnTo>
                    <a:pt x="0" y="1073023"/>
                  </a:lnTo>
                  <a:lnTo>
                    <a:pt x="82423" y="1094740"/>
                  </a:lnTo>
                  <a:lnTo>
                    <a:pt x="76462" y="1066292"/>
                  </a:lnTo>
                  <a:lnTo>
                    <a:pt x="63500" y="1066292"/>
                  </a:lnTo>
                  <a:lnTo>
                    <a:pt x="60833" y="1053846"/>
                  </a:lnTo>
                  <a:lnTo>
                    <a:pt x="73307" y="1051239"/>
                  </a:lnTo>
                  <a:lnTo>
                    <a:pt x="66801" y="1020191"/>
                  </a:lnTo>
                  <a:close/>
                </a:path>
                <a:path w="5106670" h="1094739">
                  <a:moveTo>
                    <a:pt x="73307" y="1051239"/>
                  </a:moveTo>
                  <a:lnTo>
                    <a:pt x="60833" y="1053846"/>
                  </a:lnTo>
                  <a:lnTo>
                    <a:pt x="63500" y="1066292"/>
                  </a:lnTo>
                  <a:lnTo>
                    <a:pt x="75918" y="1063697"/>
                  </a:lnTo>
                  <a:lnTo>
                    <a:pt x="73307" y="1051239"/>
                  </a:lnTo>
                  <a:close/>
                </a:path>
                <a:path w="5106670" h="1094739">
                  <a:moveTo>
                    <a:pt x="75918" y="1063697"/>
                  </a:moveTo>
                  <a:lnTo>
                    <a:pt x="63500" y="1066292"/>
                  </a:lnTo>
                  <a:lnTo>
                    <a:pt x="76462" y="1066292"/>
                  </a:lnTo>
                  <a:lnTo>
                    <a:pt x="75918" y="1063697"/>
                  </a:lnTo>
                  <a:close/>
                </a:path>
                <a:path w="5106670" h="1094739">
                  <a:moveTo>
                    <a:pt x="5104130" y="0"/>
                  </a:moveTo>
                  <a:lnTo>
                    <a:pt x="73307" y="1051239"/>
                  </a:lnTo>
                  <a:lnTo>
                    <a:pt x="75918" y="1063697"/>
                  </a:lnTo>
                  <a:lnTo>
                    <a:pt x="5106670" y="12446"/>
                  </a:lnTo>
                  <a:lnTo>
                    <a:pt x="510413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581400" y="2514600"/>
              <a:ext cx="5029200" cy="1219200"/>
            </a:xfrm>
            <a:custGeom>
              <a:avLst/>
              <a:gdLst/>
              <a:ahLst/>
              <a:cxnLst/>
              <a:rect l="l" t="t" r="r" b="b"/>
              <a:pathLst>
                <a:path w="5029200" h="1219200">
                  <a:moveTo>
                    <a:pt x="0" y="1219200"/>
                  </a:moveTo>
                  <a:lnTo>
                    <a:pt x="5029200" y="0"/>
                  </a:lnTo>
                </a:path>
              </a:pathLst>
            </a:custGeom>
            <a:ln w="9144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581400" y="1828800"/>
              <a:ext cx="4724400" cy="1851660"/>
            </a:xfrm>
            <a:custGeom>
              <a:avLst/>
              <a:gdLst/>
              <a:ahLst/>
              <a:cxnLst/>
              <a:rect l="l" t="t" r="r" b="b"/>
              <a:pathLst>
                <a:path w="4724400" h="1851660">
                  <a:moveTo>
                    <a:pt x="0" y="1851660"/>
                  </a:moveTo>
                  <a:lnTo>
                    <a:pt x="45193" y="1815808"/>
                  </a:lnTo>
                  <a:lnTo>
                    <a:pt x="101405" y="1766627"/>
                  </a:lnTo>
                  <a:lnTo>
                    <a:pt x="133183" y="1737967"/>
                  </a:lnTo>
                  <a:lnTo>
                    <a:pt x="167163" y="1707091"/>
                  </a:lnTo>
                  <a:lnTo>
                    <a:pt x="203161" y="1674370"/>
                  </a:lnTo>
                  <a:lnTo>
                    <a:pt x="240993" y="1640176"/>
                  </a:lnTo>
                  <a:lnTo>
                    <a:pt x="280475" y="1604881"/>
                  </a:lnTo>
                  <a:lnTo>
                    <a:pt x="321423" y="1568857"/>
                  </a:lnTo>
                  <a:lnTo>
                    <a:pt x="363653" y="1532476"/>
                  </a:lnTo>
                  <a:lnTo>
                    <a:pt x="406980" y="1496110"/>
                  </a:lnTo>
                  <a:lnTo>
                    <a:pt x="451220" y="1460131"/>
                  </a:lnTo>
                  <a:lnTo>
                    <a:pt x="496190" y="1424911"/>
                  </a:lnTo>
                  <a:lnTo>
                    <a:pt x="541704" y="1390822"/>
                  </a:lnTo>
                  <a:lnTo>
                    <a:pt x="587580" y="1358236"/>
                  </a:lnTo>
                  <a:lnTo>
                    <a:pt x="633632" y="1327524"/>
                  </a:lnTo>
                  <a:lnTo>
                    <a:pt x="679678" y="1299059"/>
                  </a:lnTo>
                  <a:lnTo>
                    <a:pt x="725532" y="1273212"/>
                  </a:lnTo>
                  <a:lnTo>
                    <a:pt x="771010" y="1250356"/>
                  </a:lnTo>
                  <a:lnTo>
                    <a:pt x="815929" y="1230863"/>
                  </a:lnTo>
                  <a:lnTo>
                    <a:pt x="860103" y="1215104"/>
                  </a:lnTo>
                  <a:lnTo>
                    <a:pt x="903351" y="1203452"/>
                  </a:lnTo>
                  <a:lnTo>
                    <a:pt x="944939" y="1196675"/>
                  </a:lnTo>
                  <a:lnTo>
                    <a:pt x="987734" y="1194205"/>
                  </a:lnTo>
                  <a:lnTo>
                    <a:pt x="1031603" y="1195637"/>
                  </a:lnTo>
                  <a:lnTo>
                    <a:pt x="1076417" y="1200568"/>
                  </a:lnTo>
                  <a:lnTo>
                    <a:pt x="1122043" y="1208591"/>
                  </a:lnTo>
                  <a:lnTo>
                    <a:pt x="1168350" y="1219305"/>
                  </a:lnTo>
                  <a:lnTo>
                    <a:pt x="1215207" y="1232303"/>
                  </a:lnTo>
                  <a:lnTo>
                    <a:pt x="1262483" y="1247182"/>
                  </a:lnTo>
                  <a:lnTo>
                    <a:pt x="1310046" y="1263537"/>
                  </a:lnTo>
                  <a:lnTo>
                    <a:pt x="1357766" y="1280964"/>
                  </a:lnTo>
                  <a:lnTo>
                    <a:pt x="1405511" y="1299060"/>
                  </a:lnTo>
                  <a:lnTo>
                    <a:pt x="1453149" y="1317418"/>
                  </a:lnTo>
                  <a:lnTo>
                    <a:pt x="1500550" y="1335636"/>
                  </a:lnTo>
                  <a:lnTo>
                    <a:pt x="1547583" y="1353308"/>
                  </a:lnTo>
                  <a:lnTo>
                    <a:pt x="1594115" y="1370031"/>
                  </a:lnTo>
                  <a:lnTo>
                    <a:pt x="1640016" y="1385400"/>
                  </a:lnTo>
                  <a:lnTo>
                    <a:pt x="1685155" y="1399011"/>
                  </a:lnTo>
                  <a:lnTo>
                    <a:pt x="1729400" y="1410460"/>
                  </a:lnTo>
                  <a:lnTo>
                    <a:pt x="1772620" y="1419341"/>
                  </a:lnTo>
                  <a:lnTo>
                    <a:pt x="1814684" y="1425252"/>
                  </a:lnTo>
                  <a:lnTo>
                    <a:pt x="1855461" y="1427787"/>
                  </a:lnTo>
                  <a:lnTo>
                    <a:pt x="1894819" y="1426542"/>
                  </a:lnTo>
                  <a:lnTo>
                    <a:pt x="1932627" y="1421114"/>
                  </a:lnTo>
                  <a:lnTo>
                    <a:pt x="2002857" y="1395951"/>
                  </a:lnTo>
                  <a:lnTo>
                    <a:pt x="2064741" y="1350882"/>
                  </a:lnTo>
                  <a:lnTo>
                    <a:pt x="2092922" y="1321903"/>
                  </a:lnTo>
                  <a:lnTo>
                    <a:pt x="2119531" y="1289258"/>
                  </a:lnTo>
                  <a:lnTo>
                    <a:pt x="2144768" y="1253420"/>
                  </a:lnTo>
                  <a:lnTo>
                    <a:pt x="2168834" y="1214861"/>
                  </a:lnTo>
                  <a:lnTo>
                    <a:pt x="2191930" y="1174053"/>
                  </a:lnTo>
                  <a:lnTo>
                    <a:pt x="2214257" y="1131470"/>
                  </a:lnTo>
                  <a:lnTo>
                    <a:pt x="2236016" y="1087583"/>
                  </a:lnTo>
                  <a:lnTo>
                    <a:pt x="2257408" y="1042866"/>
                  </a:lnTo>
                  <a:lnTo>
                    <a:pt x="2278634" y="997791"/>
                  </a:lnTo>
                  <a:lnTo>
                    <a:pt x="2299893" y="952830"/>
                  </a:lnTo>
                  <a:lnTo>
                    <a:pt x="2321388" y="908456"/>
                  </a:lnTo>
                  <a:lnTo>
                    <a:pt x="2343319" y="865142"/>
                  </a:lnTo>
                  <a:lnTo>
                    <a:pt x="2365887" y="823359"/>
                  </a:lnTo>
                  <a:lnTo>
                    <a:pt x="2389293" y="783582"/>
                  </a:lnTo>
                  <a:lnTo>
                    <a:pt x="2413738" y="746281"/>
                  </a:lnTo>
                  <a:lnTo>
                    <a:pt x="2439422" y="711931"/>
                  </a:lnTo>
                  <a:lnTo>
                    <a:pt x="2466546" y="681002"/>
                  </a:lnTo>
                  <a:lnTo>
                    <a:pt x="2495312" y="653969"/>
                  </a:lnTo>
                  <a:lnTo>
                    <a:pt x="2558572" y="613477"/>
                  </a:lnTo>
                  <a:lnTo>
                    <a:pt x="2626277" y="594746"/>
                  </a:lnTo>
                  <a:lnTo>
                    <a:pt x="2660471" y="593114"/>
                  </a:lnTo>
                  <a:lnTo>
                    <a:pt x="2695959" y="595696"/>
                  </a:lnTo>
                  <a:lnTo>
                    <a:pt x="2770465" y="611999"/>
                  </a:lnTo>
                  <a:lnTo>
                    <a:pt x="2809303" y="624973"/>
                  </a:lnTo>
                  <a:lnTo>
                    <a:pt x="2849080" y="640662"/>
                  </a:lnTo>
                  <a:lnTo>
                    <a:pt x="2889707" y="658693"/>
                  </a:lnTo>
                  <a:lnTo>
                    <a:pt x="2931094" y="678692"/>
                  </a:lnTo>
                  <a:lnTo>
                    <a:pt x="2973152" y="700284"/>
                  </a:lnTo>
                  <a:lnTo>
                    <a:pt x="3015793" y="723096"/>
                  </a:lnTo>
                  <a:lnTo>
                    <a:pt x="3058927" y="746752"/>
                  </a:lnTo>
                  <a:lnTo>
                    <a:pt x="3102465" y="770879"/>
                  </a:lnTo>
                  <a:lnTo>
                    <a:pt x="3146319" y="795103"/>
                  </a:lnTo>
                  <a:lnTo>
                    <a:pt x="3190399" y="819049"/>
                  </a:lnTo>
                  <a:lnTo>
                    <a:pt x="3234616" y="842344"/>
                  </a:lnTo>
                  <a:lnTo>
                    <a:pt x="3278881" y="864612"/>
                  </a:lnTo>
                  <a:lnTo>
                    <a:pt x="3323105" y="885481"/>
                  </a:lnTo>
                  <a:lnTo>
                    <a:pt x="3367199" y="904576"/>
                  </a:lnTo>
                  <a:lnTo>
                    <a:pt x="3411074" y="921522"/>
                  </a:lnTo>
                  <a:lnTo>
                    <a:pt x="3454642" y="935946"/>
                  </a:lnTo>
                  <a:lnTo>
                    <a:pt x="3497812" y="947473"/>
                  </a:lnTo>
                  <a:lnTo>
                    <a:pt x="3540496" y="955729"/>
                  </a:lnTo>
                  <a:lnTo>
                    <a:pt x="3582605" y="960340"/>
                  </a:lnTo>
                  <a:lnTo>
                    <a:pt x="3624049" y="960932"/>
                  </a:lnTo>
                  <a:lnTo>
                    <a:pt x="3664740" y="957131"/>
                  </a:lnTo>
                  <a:lnTo>
                    <a:pt x="3704590" y="948563"/>
                  </a:lnTo>
                  <a:lnTo>
                    <a:pt x="3741606" y="936335"/>
                  </a:lnTo>
                  <a:lnTo>
                    <a:pt x="3779238" y="920417"/>
                  </a:lnTo>
                  <a:lnTo>
                    <a:pt x="3817403" y="901056"/>
                  </a:lnTo>
                  <a:lnTo>
                    <a:pt x="3856016" y="878500"/>
                  </a:lnTo>
                  <a:lnTo>
                    <a:pt x="3894996" y="852996"/>
                  </a:lnTo>
                  <a:lnTo>
                    <a:pt x="3934260" y="824791"/>
                  </a:lnTo>
                  <a:lnTo>
                    <a:pt x="3973723" y="794134"/>
                  </a:lnTo>
                  <a:lnTo>
                    <a:pt x="4013304" y="761272"/>
                  </a:lnTo>
                  <a:lnTo>
                    <a:pt x="4052918" y="726451"/>
                  </a:lnTo>
                  <a:lnTo>
                    <a:pt x="4092483" y="689920"/>
                  </a:lnTo>
                  <a:lnTo>
                    <a:pt x="4131916" y="651926"/>
                  </a:lnTo>
                  <a:lnTo>
                    <a:pt x="4171134" y="612717"/>
                  </a:lnTo>
                  <a:lnTo>
                    <a:pt x="4210054" y="572540"/>
                  </a:lnTo>
                  <a:lnTo>
                    <a:pt x="4248592" y="531642"/>
                  </a:lnTo>
                  <a:lnTo>
                    <a:pt x="4286665" y="490271"/>
                  </a:lnTo>
                  <a:lnTo>
                    <a:pt x="4324191" y="448674"/>
                  </a:lnTo>
                  <a:lnTo>
                    <a:pt x="4361086" y="407100"/>
                  </a:lnTo>
                  <a:lnTo>
                    <a:pt x="4397268" y="365795"/>
                  </a:lnTo>
                  <a:lnTo>
                    <a:pt x="4432653" y="325007"/>
                  </a:lnTo>
                  <a:lnTo>
                    <a:pt x="4467158" y="284983"/>
                  </a:lnTo>
                  <a:lnTo>
                    <a:pt x="4500700" y="245971"/>
                  </a:lnTo>
                  <a:lnTo>
                    <a:pt x="4533196" y="208218"/>
                  </a:lnTo>
                  <a:lnTo>
                    <a:pt x="4564562" y="171972"/>
                  </a:lnTo>
                  <a:lnTo>
                    <a:pt x="4594717" y="137481"/>
                  </a:lnTo>
                  <a:lnTo>
                    <a:pt x="4623576" y="104991"/>
                  </a:lnTo>
                  <a:lnTo>
                    <a:pt x="4651057" y="74751"/>
                  </a:lnTo>
                  <a:lnTo>
                    <a:pt x="4701552" y="22007"/>
                  </a:lnTo>
                  <a:lnTo>
                    <a:pt x="4724400" y="0"/>
                  </a:lnTo>
                </a:path>
              </a:pathLst>
            </a:custGeom>
            <a:ln w="914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057900" y="4191000"/>
              <a:ext cx="76200" cy="1371600"/>
            </a:xfrm>
            <a:custGeom>
              <a:avLst/>
              <a:gdLst/>
              <a:ahLst/>
              <a:cxnLst/>
              <a:rect l="l" t="t" r="r" b="b"/>
              <a:pathLst>
                <a:path w="76200" h="1371600">
                  <a:moveTo>
                    <a:pt x="76200" y="1295400"/>
                  </a:moveTo>
                  <a:lnTo>
                    <a:pt x="44450" y="1295400"/>
                  </a:lnTo>
                  <a:lnTo>
                    <a:pt x="44450" y="838200"/>
                  </a:lnTo>
                  <a:lnTo>
                    <a:pt x="31750" y="838200"/>
                  </a:lnTo>
                  <a:lnTo>
                    <a:pt x="31750" y="1295400"/>
                  </a:lnTo>
                  <a:lnTo>
                    <a:pt x="0" y="1295400"/>
                  </a:lnTo>
                  <a:lnTo>
                    <a:pt x="38100" y="1371600"/>
                  </a:lnTo>
                  <a:lnTo>
                    <a:pt x="69850" y="1308100"/>
                  </a:lnTo>
                  <a:lnTo>
                    <a:pt x="76200" y="1295400"/>
                  </a:lnTo>
                  <a:close/>
                </a:path>
                <a:path w="76200" h="1371600">
                  <a:moveTo>
                    <a:pt x="76200" y="76200"/>
                  </a:moveTo>
                  <a:lnTo>
                    <a:pt x="69850" y="63500"/>
                  </a:lnTo>
                  <a:lnTo>
                    <a:pt x="38100" y="0"/>
                  </a:lnTo>
                  <a:lnTo>
                    <a:pt x="0" y="76200"/>
                  </a:lnTo>
                  <a:lnTo>
                    <a:pt x="31750" y="76200"/>
                  </a:lnTo>
                  <a:lnTo>
                    <a:pt x="31750" y="533400"/>
                  </a:lnTo>
                  <a:lnTo>
                    <a:pt x="44450" y="533400"/>
                  </a:lnTo>
                  <a:lnTo>
                    <a:pt x="44450" y="76200"/>
                  </a:lnTo>
                  <a:lnTo>
                    <a:pt x="76200" y="76200"/>
                  </a:lnTo>
                  <a:close/>
                </a:path>
              </a:pathLst>
            </a:custGeom>
            <a:solidFill>
              <a:srgbClr val="2525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565874" y="221881"/>
            <a:ext cx="8596668" cy="1320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72185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Aggressive approach </a:t>
            </a:r>
            <a:r>
              <a:rPr spc="-25" dirty="0"/>
              <a:t>to </a:t>
            </a:r>
            <a:r>
              <a:rPr spc="-5" dirty="0"/>
              <a:t>asset</a:t>
            </a:r>
            <a:r>
              <a:rPr dirty="0"/>
              <a:t> </a:t>
            </a:r>
            <a:r>
              <a:rPr spc="-5" dirty="0"/>
              <a:t>financing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701284" y="4655566"/>
            <a:ext cx="8763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252525"/>
                </a:solidFill>
                <a:latin typeface="Arial"/>
                <a:cs typeface="Arial"/>
              </a:rPr>
              <a:t>Fixed</a:t>
            </a:r>
            <a:r>
              <a:rPr sz="1200" spc="-14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52525"/>
                </a:solidFill>
                <a:latin typeface="Arial"/>
                <a:cs typeface="Arial"/>
              </a:rPr>
              <a:t>Assets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132832" y="3534536"/>
            <a:ext cx="17976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252525"/>
                </a:solidFill>
                <a:latin typeface="Arial"/>
                <a:cs typeface="Arial"/>
              </a:rPr>
              <a:t>Permanent Current</a:t>
            </a:r>
            <a:r>
              <a:rPr sz="1200" spc="-13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52525"/>
                </a:solidFill>
                <a:latin typeface="Arial"/>
                <a:cs typeface="Arial"/>
              </a:rPr>
              <a:t>Assets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191756" y="1553083"/>
            <a:ext cx="8261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252525"/>
                </a:solidFill>
                <a:latin typeface="Arial"/>
                <a:cs typeface="Arial"/>
              </a:rPr>
              <a:t>Total</a:t>
            </a:r>
            <a:r>
              <a:rPr sz="1200" spc="-16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52525"/>
                </a:solidFill>
                <a:latin typeface="Arial"/>
                <a:cs typeface="Arial"/>
              </a:rPr>
              <a:t>Assets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80280" y="2238883"/>
            <a:ext cx="17976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252525"/>
                </a:solidFill>
                <a:latin typeface="Arial"/>
                <a:cs typeface="Arial"/>
              </a:rPr>
              <a:t>Fluctuating Current</a:t>
            </a:r>
            <a:r>
              <a:rPr sz="1200" spc="-12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52525"/>
                </a:solidFill>
                <a:latin typeface="Arial"/>
                <a:cs typeface="Arial"/>
              </a:rPr>
              <a:t>Assets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3500628" y="1748027"/>
            <a:ext cx="5419725" cy="3895725"/>
            <a:chOff x="3500628" y="1748027"/>
            <a:chExt cx="5419725" cy="3895725"/>
          </a:xfrm>
        </p:grpSpPr>
        <p:sp>
          <p:nvSpPr>
            <p:cNvPr id="15" name="object 15"/>
            <p:cNvSpPr/>
            <p:nvPr/>
          </p:nvSpPr>
          <p:spPr>
            <a:xfrm>
              <a:off x="4572000" y="2434589"/>
              <a:ext cx="1981200" cy="613410"/>
            </a:xfrm>
            <a:custGeom>
              <a:avLst/>
              <a:gdLst/>
              <a:ahLst/>
              <a:cxnLst/>
              <a:rect l="l" t="t" r="r" b="b"/>
              <a:pathLst>
                <a:path w="1981200" h="613410">
                  <a:moveTo>
                    <a:pt x="462280" y="7620"/>
                  </a:moveTo>
                  <a:lnTo>
                    <a:pt x="452120" y="0"/>
                  </a:lnTo>
                  <a:lnTo>
                    <a:pt x="40640" y="548640"/>
                  </a:lnTo>
                  <a:lnTo>
                    <a:pt x="15240" y="529590"/>
                  </a:lnTo>
                  <a:lnTo>
                    <a:pt x="0" y="613410"/>
                  </a:lnTo>
                  <a:lnTo>
                    <a:pt x="76200" y="575310"/>
                  </a:lnTo>
                  <a:lnTo>
                    <a:pt x="64338" y="566420"/>
                  </a:lnTo>
                  <a:lnTo>
                    <a:pt x="50800" y="556260"/>
                  </a:lnTo>
                  <a:lnTo>
                    <a:pt x="462280" y="7620"/>
                  </a:lnTo>
                  <a:close/>
                </a:path>
                <a:path w="1981200" h="613410">
                  <a:moveTo>
                    <a:pt x="1981200" y="308610"/>
                  </a:moveTo>
                  <a:lnTo>
                    <a:pt x="1976678" y="305435"/>
                  </a:lnTo>
                  <a:lnTo>
                    <a:pt x="1911477" y="259588"/>
                  </a:lnTo>
                  <a:lnTo>
                    <a:pt x="1906765" y="290982"/>
                  </a:lnTo>
                  <a:lnTo>
                    <a:pt x="458089" y="73787"/>
                  </a:lnTo>
                  <a:lnTo>
                    <a:pt x="456311" y="86233"/>
                  </a:lnTo>
                  <a:lnTo>
                    <a:pt x="1904885" y="303555"/>
                  </a:lnTo>
                  <a:lnTo>
                    <a:pt x="1900174" y="335026"/>
                  </a:lnTo>
                  <a:lnTo>
                    <a:pt x="1981200" y="308610"/>
                  </a:lnTo>
                  <a:close/>
                </a:path>
              </a:pathLst>
            </a:custGeom>
            <a:solidFill>
              <a:srgbClr val="2525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8229600" y="1790699"/>
              <a:ext cx="228600" cy="762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210300" y="3124199"/>
              <a:ext cx="76200" cy="990600"/>
            </a:xfrm>
            <a:custGeom>
              <a:avLst/>
              <a:gdLst/>
              <a:ahLst/>
              <a:cxnLst/>
              <a:rect l="l" t="t" r="r" b="b"/>
              <a:pathLst>
                <a:path w="76200" h="990600">
                  <a:moveTo>
                    <a:pt x="76200" y="914400"/>
                  </a:moveTo>
                  <a:lnTo>
                    <a:pt x="44450" y="914400"/>
                  </a:lnTo>
                  <a:lnTo>
                    <a:pt x="44450" y="609600"/>
                  </a:lnTo>
                  <a:lnTo>
                    <a:pt x="31750" y="609600"/>
                  </a:lnTo>
                  <a:lnTo>
                    <a:pt x="31750" y="914400"/>
                  </a:lnTo>
                  <a:lnTo>
                    <a:pt x="0" y="914400"/>
                  </a:lnTo>
                  <a:lnTo>
                    <a:pt x="38100" y="990600"/>
                  </a:lnTo>
                  <a:lnTo>
                    <a:pt x="69850" y="927100"/>
                  </a:lnTo>
                  <a:lnTo>
                    <a:pt x="76200" y="914400"/>
                  </a:lnTo>
                  <a:close/>
                </a:path>
                <a:path w="76200" h="990600">
                  <a:moveTo>
                    <a:pt x="76200" y="76200"/>
                  </a:moveTo>
                  <a:lnTo>
                    <a:pt x="69850" y="63500"/>
                  </a:lnTo>
                  <a:lnTo>
                    <a:pt x="38100" y="0"/>
                  </a:lnTo>
                  <a:lnTo>
                    <a:pt x="0" y="76200"/>
                  </a:lnTo>
                  <a:lnTo>
                    <a:pt x="31750" y="76200"/>
                  </a:lnTo>
                  <a:lnTo>
                    <a:pt x="31750" y="304800"/>
                  </a:lnTo>
                  <a:lnTo>
                    <a:pt x="44450" y="304800"/>
                  </a:lnTo>
                  <a:lnTo>
                    <a:pt x="44450" y="76200"/>
                  </a:lnTo>
                  <a:lnTo>
                    <a:pt x="76200" y="76200"/>
                  </a:lnTo>
                  <a:close/>
                </a:path>
              </a:pathLst>
            </a:custGeom>
            <a:solidFill>
              <a:srgbClr val="2525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8686800" y="1752599"/>
              <a:ext cx="76200" cy="1219200"/>
            </a:xfrm>
            <a:custGeom>
              <a:avLst/>
              <a:gdLst/>
              <a:ahLst/>
              <a:cxnLst/>
              <a:rect l="l" t="t" r="r" b="b"/>
              <a:pathLst>
                <a:path w="76200" h="1219200">
                  <a:moveTo>
                    <a:pt x="0" y="0"/>
                  </a:moveTo>
                  <a:lnTo>
                    <a:pt x="14847" y="7981"/>
                  </a:lnTo>
                  <a:lnTo>
                    <a:pt x="26955" y="29749"/>
                  </a:lnTo>
                  <a:lnTo>
                    <a:pt x="35111" y="62043"/>
                  </a:lnTo>
                  <a:lnTo>
                    <a:pt x="38100" y="101600"/>
                  </a:lnTo>
                  <a:lnTo>
                    <a:pt x="38100" y="508000"/>
                  </a:lnTo>
                  <a:lnTo>
                    <a:pt x="41088" y="547556"/>
                  </a:lnTo>
                  <a:lnTo>
                    <a:pt x="49244" y="579850"/>
                  </a:lnTo>
                  <a:lnTo>
                    <a:pt x="61352" y="601618"/>
                  </a:lnTo>
                  <a:lnTo>
                    <a:pt x="76200" y="609600"/>
                  </a:lnTo>
                  <a:lnTo>
                    <a:pt x="61352" y="617581"/>
                  </a:lnTo>
                  <a:lnTo>
                    <a:pt x="49244" y="639349"/>
                  </a:lnTo>
                  <a:lnTo>
                    <a:pt x="41088" y="671643"/>
                  </a:lnTo>
                  <a:lnTo>
                    <a:pt x="38100" y="711200"/>
                  </a:lnTo>
                  <a:lnTo>
                    <a:pt x="38100" y="1117600"/>
                  </a:lnTo>
                  <a:lnTo>
                    <a:pt x="35111" y="1157156"/>
                  </a:lnTo>
                  <a:lnTo>
                    <a:pt x="26955" y="1189450"/>
                  </a:lnTo>
                  <a:lnTo>
                    <a:pt x="14847" y="1211218"/>
                  </a:lnTo>
                  <a:lnTo>
                    <a:pt x="0" y="1219200"/>
                  </a:lnTo>
                </a:path>
              </a:pathLst>
            </a:custGeom>
            <a:ln w="9144">
              <a:solidFill>
                <a:srgbClr val="F4881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8610600" y="3048000"/>
              <a:ext cx="304800" cy="2590800"/>
            </a:xfrm>
            <a:custGeom>
              <a:avLst/>
              <a:gdLst/>
              <a:ahLst/>
              <a:cxnLst/>
              <a:rect l="l" t="t" r="r" b="b"/>
              <a:pathLst>
                <a:path w="304800" h="2590800">
                  <a:moveTo>
                    <a:pt x="0" y="0"/>
                  </a:moveTo>
                  <a:lnTo>
                    <a:pt x="40525" y="7711"/>
                  </a:lnTo>
                  <a:lnTo>
                    <a:pt x="76933" y="29473"/>
                  </a:lnTo>
                  <a:lnTo>
                    <a:pt x="107775" y="63230"/>
                  </a:lnTo>
                  <a:lnTo>
                    <a:pt x="131600" y="106924"/>
                  </a:lnTo>
                  <a:lnTo>
                    <a:pt x="146958" y="158500"/>
                  </a:lnTo>
                  <a:lnTo>
                    <a:pt x="152400" y="215900"/>
                  </a:lnTo>
                  <a:lnTo>
                    <a:pt x="152400" y="1079500"/>
                  </a:lnTo>
                  <a:lnTo>
                    <a:pt x="157841" y="1136899"/>
                  </a:lnTo>
                  <a:lnTo>
                    <a:pt x="173199" y="1188475"/>
                  </a:lnTo>
                  <a:lnTo>
                    <a:pt x="197024" y="1232169"/>
                  </a:lnTo>
                  <a:lnTo>
                    <a:pt x="227866" y="1265926"/>
                  </a:lnTo>
                  <a:lnTo>
                    <a:pt x="264274" y="1287688"/>
                  </a:lnTo>
                  <a:lnTo>
                    <a:pt x="304800" y="1295400"/>
                  </a:lnTo>
                  <a:lnTo>
                    <a:pt x="264274" y="1303111"/>
                  </a:lnTo>
                  <a:lnTo>
                    <a:pt x="227866" y="1324873"/>
                  </a:lnTo>
                  <a:lnTo>
                    <a:pt x="197024" y="1358630"/>
                  </a:lnTo>
                  <a:lnTo>
                    <a:pt x="173199" y="1402324"/>
                  </a:lnTo>
                  <a:lnTo>
                    <a:pt x="157841" y="1453900"/>
                  </a:lnTo>
                  <a:lnTo>
                    <a:pt x="152400" y="1511300"/>
                  </a:lnTo>
                  <a:lnTo>
                    <a:pt x="152400" y="2374900"/>
                  </a:lnTo>
                  <a:lnTo>
                    <a:pt x="146958" y="2432299"/>
                  </a:lnTo>
                  <a:lnTo>
                    <a:pt x="131600" y="2483875"/>
                  </a:lnTo>
                  <a:lnTo>
                    <a:pt x="107775" y="2527569"/>
                  </a:lnTo>
                  <a:lnTo>
                    <a:pt x="76933" y="2561326"/>
                  </a:lnTo>
                  <a:lnTo>
                    <a:pt x="40525" y="2583088"/>
                  </a:lnTo>
                  <a:lnTo>
                    <a:pt x="0" y="2590800"/>
                  </a:lnTo>
                </a:path>
              </a:pathLst>
            </a:custGeom>
            <a:ln w="9144">
              <a:solidFill>
                <a:srgbClr val="00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505200" y="3048000"/>
              <a:ext cx="5181600" cy="1143000"/>
            </a:xfrm>
            <a:custGeom>
              <a:avLst/>
              <a:gdLst/>
              <a:ahLst/>
              <a:cxnLst/>
              <a:rect l="l" t="t" r="r" b="b"/>
              <a:pathLst>
                <a:path w="5181600" h="1143000">
                  <a:moveTo>
                    <a:pt x="0" y="1143000"/>
                  </a:moveTo>
                  <a:lnTo>
                    <a:pt x="5181600" y="0"/>
                  </a:lnTo>
                </a:path>
              </a:pathLst>
            </a:custGeom>
            <a:ln w="9144">
              <a:solidFill>
                <a:srgbClr val="3333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5925311" y="5820562"/>
            <a:ext cx="34734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-4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200" dirty="0">
                <a:solidFill>
                  <a:srgbClr val="252525"/>
                </a:solidFill>
                <a:latin typeface="Arial"/>
                <a:cs typeface="Arial"/>
              </a:rPr>
              <a:t>ime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162542" y="1766773"/>
            <a:ext cx="73469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52525"/>
                </a:solidFill>
                <a:latin typeface="Arial"/>
                <a:cs typeface="Arial"/>
              </a:rPr>
              <a:t>Short</a:t>
            </a:r>
            <a:r>
              <a:rPr sz="1200" spc="-5" dirty="0">
                <a:solidFill>
                  <a:srgbClr val="252525"/>
                </a:solidFill>
                <a:latin typeface="Arial"/>
                <a:cs typeface="Arial"/>
              </a:rPr>
              <a:t>-</a:t>
            </a:r>
            <a:r>
              <a:rPr sz="1200" dirty="0">
                <a:solidFill>
                  <a:srgbClr val="252525"/>
                </a:solidFill>
                <a:latin typeface="Arial"/>
                <a:cs typeface="Arial"/>
              </a:rPr>
              <a:t>te</a:t>
            </a:r>
            <a:r>
              <a:rPr sz="1200" spc="-5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200"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endParaRPr sz="1200">
              <a:latin typeface="Arial"/>
              <a:cs typeface="Arial"/>
            </a:endParaRPr>
          </a:p>
          <a:p>
            <a:pPr marR="46355" algn="ctr">
              <a:lnSpc>
                <a:spcPct val="100000"/>
              </a:lnSpc>
              <a:spcBef>
                <a:spcPts val="5"/>
              </a:spcBef>
            </a:pPr>
            <a:r>
              <a:rPr sz="1200" dirty="0">
                <a:solidFill>
                  <a:srgbClr val="252525"/>
                </a:solidFill>
                <a:latin typeface="Arial"/>
                <a:cs typeface="Arial"/>
              </a:rPr>
              <a:t>Debt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096756" y="3353180"/>
            <a:ext cx="70866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252525"/>
                </a:solidFill>
                <a:latin typeface="Arial"/>
                <a:cs typeface="Arial"/>
              </a:rPr>
              <a:t>Lon</a:t>
            </a:r>
            <a:r>
              <a:rPr sz="1200" spc="-15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200" spc="-5" dirty="0">
                <a:solidFill>
                  <a:srgbClr val="252525"/>
                </a:solidFill>
                <a:latin typeface="Arial"/>
                <a:cs typeface="Arial"/>
              </a:rPr>
              <a:t>-</a:t>
            </a:r>
            <a:r>
              <a:rPr sz="12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200" spc="5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200" dirty="0">
                <a:solidFill>
                  <a:srgbClr val="252525"/>
                </a:solidFill>
                <a:latin typeface="Arial"/>
                <a:cs typeface="Arial"/>
              </a:rPr>
              <a:t>rm  Debt +  </a:t>
            </a:r>
            <a:r>
              <a:rPr sz="1200" spc="-5" dirty="0">
                <a:solidFill>
                  <a:srgbClr val="252525"/>
                </a:solidFill>
                <a:latin typeface="Arial"/>
                <a:cs typeface="Arial"/>
              </a:rPr>
              <a:t>Equity  capital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9E18237-97F9-490B-BBA2-72E9318E3F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143000"/>
            <a:ext cx="7239198" cy="5429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536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5830" y="6477"/>
            <a:ext cx="378904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-15" dirty="0">
                <a:solidFill>
                  <a:srgbClr val="464646"/>
                </a:solidFill>
                <a:latin typeface="Times New Roman"/>
                <a:cs typeface="Times New Roman"/>
              </a:rPr>
              <a:t>Current</a:t>
            </a:r>
            <a:r>
              <a:rPr sz="4800" b="1" spc="-6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4800" b="1" spc="-5" dirty="0">
                <a:solidFill>
                  <a:srgbClr val="464646"/>
                </a:solidFill>
                <a:latin typeface="Times New Roman"/>
                <a:cs typeface="Times New Roman"/>
              </a:rPr>
              <a:t>assets</a:t>
            </a:r>
            <a:endParaRPr sz="4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340" y="1361058"/>
            <a:ext cx="10817860" cy="3636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Current assets refer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to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those assets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which in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the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ordinary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course </a:t>
            </a:r>
            <a:r>
              <a:rPr sz="3200" spc="5" dirty="0">
                <a:solidFill>
                  <a:srgbClr val="464646"/>
                </a:solidFill>
                <a:latin typeface="Times New Roman"/>
                <a:cs typeface="Times New Roman"/>
              </a:rPr>
              <a:t>of 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business </a:t>
            </a:r>
            <a:r>
              <a:rPr sz="3200" spc="5" dirty="0">
                <a:solidFill>
                  <a:srgbClr val="464646"/>
                </a:solidFill>
                <a:latin typeface="Times New Roman"/>
                <a:cs typeface="Times New Roman"/>
              </a:rPr>
              <a:t>can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be,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or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will be,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converted into cash within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one year  without </a:t>
            </a:r>
            <a:r>
              <a:rPr sz="3200" spc="-10" dirty="0">
                <a:solidFill>
                  <a:srgbClr val="464646"/>
                </a:solidFill>
                <a:latin typeface="Times New Roman"/>
                <a:cs typeface="Times New Roman"/>
              </a:rPr>
              <a:t>undergoing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a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diminution </a:t>
            </a:r>
            <a:r>
              <a:rPr sz="3200" spc="-10" dirty="0">
                <a:solidFill>
                  <a:srgbClr val="464646"/>
                </a:solidFill>
                <a:latin typeface="Times New Roman"/>
                <a:cs typeface="Times New Roman"/>
              </a:rPr>
              <a:t>in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value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and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without disrupting 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the operations of the</a:t>
            </a:r>
            <a:r>
              <a:rPr sz="3200" spc="-6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firm.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650">
              <a:latin typeface="Times New Roman"/>
              <a:cs typeface="Times New Roman"/>
            </a:endParaRPr>
          </a:p>
          <a:p>
            <a:pPr marL="12700" marR="6350" algn="just">
              <a:lnSpc>
                <a:spcPct val="100000"/>
              </a:lnSpc>
            </a:pP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Examples- cash, marketable securities, accounts receivable and  </a:t>
            </a:r>
            <a:r>
              <a:rPr sz="3200" spc="-20" dirty="0">
                <a:solidFill>
                  <a:srgbClr val="464646"/>
                </a:solidFill>
                <a:latin typeface="Times New Roman"/>
                <a:cs typeface="Times New Roman"/>
              </a:rPr>
              <a:t>inventory.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0298" y="18999"/>
            <a:ext cx="466979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-15" dirty="0">
                <a:solidFill>
                  <a:srgbClr val="464646"/>
                </a:solidFill>
                <a:latin typeface="Times New Roman"/>
                <a:cs typeface="Times New Roman"/>
              </a:rPr>
              <a:t>Current</a:t>
            </a:r>
            <a:r>
              <a:rPr sz="4800" b="1" spc="-4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4800" b="1" spc="-5" dirty="0">
                <a:solidFill>
                  <a:srgbClr val="464646"/>
                </a:solidFill>
                <a:latin typeface="Times New Roman"/>
                <a:cs typeface="Times New Roman"/>
              </a:rPr>
              <a:t>liabilities</a:t>
            </a:r>
            <a:endParaRPr sz="4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340" y="1361058"/>
            <a:ext cx="10816590" cy="31483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Current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liabilities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are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those liabilities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which are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intended,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at their  inception, </a:t>
            </a:r>
            <a:r>
              <a:rPr sz="3200" spc="-10" dirty="0">
                <a:solidFill>
                  <a:srgbClr val="464646"/>
                </a:solidFill>
                <a:latin typeface="Times New Roman"/>
                <a:cs typeface="Times New Roman"/>
              </a:rPr>
              <a:t>to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be paid </a:t>
            </a:r>
            <a:r>
              <a:rPr sz="3200" spc="-10" dirty="0">
                <a:solidFill>
                  <a:srgbClr val="464646"/>
                </a:solidFill>
                <a:latin typeface="Times New Roman"/>
                <a:cs typeface="Times New Roman"/>
              </a:rPr>
              <a:t>in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the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ordinary course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of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business, within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a  </a:t>
            </a:r>
            <a:r>
              <a:rPr sz="3200" spc="-25" dirty="0">
                <a:solidFill>
                  <a:srgbClr val="464646"/>
                </a:solidFill>
                <a:latin typeface="Times New Roman"/>
                <a:cs typeface="Times New Roman"/>
              </a:rPr>
              <a:t>year, </a:t>
            </a:r>
            <a:r>
              <a:rPr sz="3200" spc="5" dirty="0">
                <a:solidFill>
                  <a:srgbClr val="464646"/>
                </a:solidFill>
                <a:latin typeface="Times New Roman"/>
                <a:cs typeface="Times New Roman"/>
              </a:rPr>
              <a:t>out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of the current assets or the earnings of the</a:t>
            </a:r>
            <a:r>
              <a:rPr sz="3200" spc="-9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concern.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6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Examples- accounts payable, bills payable, bank overdraft and  outstanding</a:t>
            </a:r>
            <a:r>
              <a:rPr sz="3200" spc="-4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expenses.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0298" y="18999"/>
            <a:ext cx="765619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-5" dirty="0">
                <a:solidFill>
                  <a:srgbClr val="464646"/>
                </a:solidFill>
                <a:latin typeface="Times New Roman"/>
                <a:cs typeface="Times New Roman"/>
              </a:rPr>
              <a:t>Definition </a:t>
            </a:r>
            <a:r>
              <a:rPr sz="4800" b="1" dirty="0">
                <a:solidFill>
                  <a:srgbClr val="464646"/>
                </a:solidFill>
                <a:latin typeface="Times New Roman"/>
                <a:cs typeface="Times New Roman"/>
              </a:rPr>
              <a:t>of </a:t>
            </a:r>
            <a:r>
              <a:rPr sz="4800" b="1" spc="-40" dirty="0">
                <a:solidFill>
                  <a:srgbClr val="464646"/>
                </a:solidFill>
                <a:latin typeface="Times New Roman"/>
                <a:cs typeface="Times New Roman"/>
              </a:rPr>
              <a:t>Working</a:t>
            </a:r>
            <a:r>
              <a:rPr sz="4800" b="1" spc="-10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4800" b="1" dirty="0">
                <a:solidFill>
                  <a:srgbClr val="464646"/>
                </a:solidFill>
                <a:latin typeface="Times New Roman"/>
                <a:cs typeface="Times New Roman"/>
              </a:rPr>
              <a:t>capital</a:t>
            </a:r>
            <a:endParaRPr sz="4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340" y="1361058"/>
            <a:ext cx="10816590" cy="4123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3200" spc="-40" dirty="0">
                <a:solidFill>
                  <a:srgbClr val="464646"/>
                </a:solidFill>
                <a:latin typeface="Times New Roman"/>
                <a:cs typeface="Times New Roman"/>
              </a:rPr>
              <a:t>Working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Capital refers </a:t>
            </a:r>
            <a:r>
              <a:rPr sz="3200" spc="-10" dirty="0">
                <a:solidFill>
                  <a:srgbClr val="464646"/>
                </a:solidFill>
                <a:latin typeface="Times New Roman"/>
                <a:cs typeface="Times New Roman"/>
              </a:rPr>
              <a:t>to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that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part of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the </a:t>
            </a:r>
            <a:r>
              <a:rPr sz="3200" spc="-35" dirty="0">
                <a:solidFill>
                  <a:srgbClr val="464646"/>
                </a:solidFill>
                <a:latin typeface="Times New Roman"/>
                <a:cs typeface="Times New Roman"/>
              </a:rPr>
              <a:t>firm’s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capital,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which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is 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required for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financing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short-term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or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current assets such a cash  marketable securities, debtors </a:t>
            </a:r>
            <a:r>
              <a:rPr sz="3200" spc="5" dirty="0">
                <a:solidFill>
                  <a:srgbClr val="464646"/>
                </a:solidFill>
                <a:latin typeface="Times New Roman"/>
                <a:cs typeface="Times New Roman"/>
              </a:rPr>
              <a:t>and</a:t>
            </a:r>
            <a:r>
              <a:rPr sz="3200" spc="-7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inventories.</a:t>
            </a:r>
            <a:endParaRPr sz="32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00000"/>
              </a:lnSpc>
              <a:spcBef>
                <a:spcPts val="765"/>
              </a:spcBef>
            </a:pP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Funds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thus, invested </a:t>
            </a:r>
            <a:r>
              <a:rPr sz="3200" spc="-10" dirty="0">
                <a:solidFill>
                  <a:srgbClr val="464646"/>
                </a:solidFill>
                <a:latin typeface="Times New Roman"/>
                <a:cs typeface="Times New Roman"/>
              </a:rPr>
              <a:t>in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current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assets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keep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revolving fast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and are  constantly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converted into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cash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and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this cash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flow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out 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again in  </a:t>
            </a:r>
            <a:r>
              <a:rPr sz="3200" spc="5" dirty="0">
                <a:solidFill>
                  <a:srgbClr val="464646"/>
                </a:solidFill>
                <a:latin typeface="Times New Roman"/>
                <a:cs typeface="Times New Roman"/>
              </a:rPr>
              <a:t>exchange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for other current</a:t>
            </a:r>
            <a:r>
              <a:rPr sz="3200" spc="-10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assets.</a:t>
            </a:r>
            <a:endParaRPr sz="32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775"/>
              </a:spcBef>
            </a:pPr>
            <a:r>
              <a:rPr sz="3200" spc="-40" dirty="0">
                <a:solidFill>
                  <a:srgbClr val="464646"/>
                </a:solidFill>
                <a:latin typeface="Times New Roman"/>
                <a:cs typeface="Times New Roman"/>
              </a:rPr>
              <a:t>Working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Capital </a:t>
            </a:r>
            <a:r>
              <a:rPr sz="3200" spc="-10" dirty="0">
                <a:solidFill>
                  <a:srgbClr val="464646"/>
                </a:solidFill>
                <a:latin typeface="Times New Roman"/>
                <a:cs typeface="Times New Roman"/>
              </a:rPr>
              <a:t>is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also known as </a:t>
            </a:r>
            <a:r>
              <a:rPr sz="3200" i="1" spc="-15" dirty="0">
                <a:solidFill>
                  <a:srgbClr val="464646"/>
                </a:solidFill>
                <a:latin typeface="Times New Roman"/>
                <a:cs typeface="Times New Roman"/>
              </a:rPr>
              <a:t>revolving </a:t>
            </a:r>
            <a:r>
              <a:rPr sz="3200" i="1" dirty="0">
                <a:solidFill>
                  <a:srgbClr val="464646"/>
                </a:solidFill>
                <a:latin typeface="Times New Roman"/>
                <a:cs typeface="Times New Roman"/>
              </a:rPr>
              <a:t>or </a:t>
            </a:r>
            <a:r>
              <a:rPr sz="3200" i="1" spc="-15" dirty="0">
                <a:solidFill>
                  <a:srgbClr val="464646"/>
                </a:solidFill>
                <a:latin typeface="Times New Roman"/>
                <a:cs typeface="Times New Roman"/>
              </a:rPr>
              <a:t>circulating </a:t>
            </a:r>
            <a:r>
              <a:rPr sz="3200" i="1" spc="-5" dirty="0">
                <a:solidFill>
                  <a:srgbClr val="464646"/>
                </a:solidFill>
                <a:latin typeface="Times New Roman"/>
                <a:cs typeface="Times New Roman"/>
              </a:rPr>
              <a:t>capital  </a:t>
            </a:r>
            <a:r>
              <a:rPr sz="3200" i="1" dirty="0">
                <a:solidFill>
                  <a:srgbClr val="464646"/>
                </a:solidFill>
                <a:latin typeface="Times New Roman"/>
                <a:cs typeface="Times New Roman"/>
              </a:rPr>
              <a:t>or short-term</a:t>
            </a:r>
            <a:r>
              <a:rPr sz="3200" i="1" spc="-2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i="1" dirty="0">
                <a:solidFill>
                  <a:srgbClr val="464646"/>
                </a:solidFill>
                <a:latin typeface="Times New Roman"/>
                <a:cs typeface="Times New Roman"/>
              </a:rPr>
              <a:t>capital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0298" y="18999"/>
            <a:ext cx="761936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dirty="0">
                <a:solidFill>
                  <a:srgbClr val="464646"/>
                </a:solidFill>
                <a:latin typeface="Times New Roman"/>
                <a:cs typeface="Times New Roman"/>
              </a:rPr>
              <a:t>Concepts of </a:t>
            </a:r>
            <a:r>
              <a:rPr sz="4800" b="1" spc="-40" dirty="0">
                <a:solidFill>
                  <a:srgbClr val="464646"/>
                </a:solidFill>
                <a:latin typeface="Times New Roman"/>
                <a:cs typeface="Times New Roman"/>
              </a:rPr>
              <a:t>Working</a:t>
            </a:r>
            <a:r>
              <a:rPr sz="4800" b="1" spc="-17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4800" b="1" dirty="0">
                <a:solidFill>
                  <a:srgbClr val="464646"/>
                </a:solidFill>
                <a:latin typeface="Times New Roman"/>
                <a:cs typeface="Times New Roman"/>
              </a:rPr>
              <a:t>Capital</a:t>
            </a:r>
            <a:endParaRPr sz="4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340" y="1361058"/>
            <a:ext cx="10728960" cy="2855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There are two possible interpretations of working capital</a:t>
            </a:r>
            <a:r>
              <a:rPr sz="3200" spc="-11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concept: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650">
              <a:latin typeface="Times New Roman"/>
              <a:cs typeface="Times New Roman"/>
            </a:endParaRPr>
          </a:p>
          <a:p>
            <a:pPr marL="1174115" indent="-647065">
              <a:lnSpc>
                <a:spcPct val="100000"/>
              </a:lnSpc>
              <a:buAutoNum type="arabicPeriod"/>
              <a:tabLst>
                <a:tab pos="1174115" algn="l"/>
                <a:tab pos="1174750" algn="l"/>
              </a:tabLst>
            </a:pP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Balance sheet</a:t>
            </a:r>
            <a:r>
              <a:rPr sz="3200" spc="-2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concept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464646"/>
              </a:buClr>
              <a:buFont typeface="Times New Roman"/>
              <a:buAutoNum type="arabicPeriod"/>
            </a:pPr>
            <a:endParaRPr sz="4650">
              <a:latin typeface="Times New Roman"/>
              <a:cs typeface="Times New Roman"/>
            </a:endParaRPr>
          </a:p>
          <a:p>
            <a:pPr marL="1174115" indent="-647065">
              <a:lnSpc>
                <a:spcPct val="100000"/>
              </a:lnSpc>
              <a:buAutoNum type="arabicPeriod"/>
              <a:tabLst>
                <a:tab pos="1174115" algn="l"/>
                <a:tab pos="1174750" algn="l"/>
              </a:tabLst>
            </a:pP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Operating cycle</a:t>
            </a:r>
            <a:r>
              <a:rPr sz="3200" spc="-4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concept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0298" y="18999"/>
            <a:ext cx="571563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dirty="0">
                <a:solidFill>
                  <a:srgbClr val="464646"/>
                </a:solidFill>
                <a:latin typeface="Times New Roman"/>
                <a:cs typeface="Times New Roman"/>
              </a:rPr>
              <a:t>Balance </a:t>
            </a:r>
            <a:r>
              <a:rPr sz="4800" b="1" spc="-5" dirty="0">
                <a:solidFill>
                  <a:srgbClr val="464646"/>
                </a:solidFill>
                <a:latin typeface="Times New Roman"/>
                <a:cs typeface="Times New Roman"/>
              </a:rPr>
              <a:t>sheet</a:t>
            </a:r>
            <a:r>
              <a:rPr sz="4800" b="1" spc="-7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4800" b="1" dirty="0">
                <a:solidFill>
                  <a:srgbClr val="464646"/>
                </a:solidFill>
                <a:latin typeface="Times New Roman"/>
                <a:cs typeface="Times New Roman"/>
              </a:rPr>
              <a:t>concept</a:t>
            </a:r>
            <a:endParaRPr sz="4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340" y="1361058"/>
            <a:ext cx="10782300" cy="3343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There are two interpretations of working capital under the</a:t>
            </a:r>
            <a:r>
              <a:rPr sz="3200" spc="-12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balance  sheet</a:t>
            </a:r>
            <a:r>
              <a:rPr sz="3200" spc="-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concept.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650">
              <a:latin typeface="Times New Roman"/>
              <a:cs typeface="Times New Roman"/>
            </a:endParaRPr>
          </a:p>
          <a:p>
            <a:pPr marL="1370330" indent="-634365">
              <a:lnSpc>
                <a:spcPct val="100000"/>
              </a:lnSpc>
              <a:buFont typeface="Wingdings"/>
              <a:buChar char=""/>
              <a:tabLst>
                <a:tab pos="1370330" algn="l"/>
                <a:tab pos="1370965" algn="l"/>
              </a:tabLst>
            </a:pP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Excess of current assets over current</a:t>
            </a:r>
            <a:r>
              <a:rPr sz="3200" spc="-12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liabilities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464646"/>
              </a:buClr>
              <a:buFont typeface="Wingdings"/>
              <a:buChar char=""/>
            </a:pPr>
            <a:endParaRPr sz="4650">
              <a:latin typeface="Times New Roman"/>
              <a:cs typeface="Times New Roman"/>
            </a:endParaRPr>
          </a:p>
          <a:p>
            <a:pPr marL="1370330" indent="-634365">
              <a:lnSpc>
                <a:spcPct val="100000"/>
              </a:lnSpc>
              <a:buFont typeface="Wingdings"/>
              <a:buChar char=""/>
              <a:tabLst>
                <a:tab pos="1370330" algn="l"/>
                <a:tab pos="1370965" algn="l"/>
              </a:tabLst>
            </a:pP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gross or total current</a:t>
            </a:r>
            <a:r>
              <a:rPr sz="3200" spc="-7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64646"/>
                </a:solidFill>
                <a:latin typeface="Times New Roman"/>
                <a:cs typeface="Times New Roman"/>
              </a:rPr>
              <a:t>asset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96239" y="127203"/>
            <a:ext cx="69862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solidFill>
                  <a:srgbClr val="464646"/>
                </a:solidFill>
                <a:latin typeface="Times New Roman"/>
                <a:cs typeface="Times New Roman"/>
              </a:rPr>
              <a:t>Concepts of </a:t>
            </a:r>
            <a:r>
              <a:rPr sz="4400" b="1" spc="-35" dirty="0">
                <a:solidFill>
                  <a:srgbClr val="464646"/>
                </a:solidFill>
                <a:latin typeface="Times New Roman"/>
                <a:cs typeface="Times New Roman"/>
              </a:rPr>
              <a:t>Working</a:t>
            </a:r>
            <a:r>
              <a:rPr sz="4400" b="1" spc="-18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4400" b="1" dirty="0">
                <a:solidFill>
                  <a:srgbClr val="464646"/>
                </a:solidFill>
                <a:latin typeface="Times New Roman"/>
                <a:cs typeface="Times New Roman"/>
              </a:rPr>
              <a:t>Capital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4987" y="1329322"/>
            <a:ext cx="10951210" cy="2917825"/>
          </a:xfrm>
          <a:prstGeom prst="rect">
            <a:avLst/>
          </a:prstGeom>
        </p:spPr>
        <p:txBody>
          <a:bodyPr vert="horz" wrap="square" lIns="0" tIns="11112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875"/>
              </a:spcBef>
            </a:pPr>
            <a:r>
              <a:rPr sz="3200" b="1" dirty="0">
                <a:solidFill>
                  <a:srgbClr val="585858"/>
                </a:solidFill>
                <a:latin typeface="Times New Roman"/>
                <a:cs typeface="Times New Roman"/>
              </a:rPr>
              <a:t>1. </a:t>
            </a:r>
            <a:r>
              <a:rPr sz="3200" b="1" spc="-10" dirty="0">
                <a:solidFill>
                  <a:srgbClr val="585858"/>
                </a:solidFill>
                <a:latin typeface="Times New Roman"/>
                <a:cs typeface="Times New Roman"/>
              </a:rPr>
              <a:t>Gross </a:t>
            </a:r>
            <a:r>
              <a:rPr sz="3200" b="1" dirty="0">
                <a:solidFill>
                  <a:srgbClr val="585858"/>
                </a:solidFill>
                <a:latin typeface="Times New Roman"/>
                <a:cs typeface="Times New Roman"/>
              </a:rPr>
              <a:t>working capital (GWC)</a:t>
            </a:r>
            <a:endParaRPr sz="3200">
              <a:latin typeface="Times New Roman"/>
              <a:cs typeface="Times New Roman"/>
            </a:endParaRPr>
          </a:p>
          <a:p>
            <a:pPr marL="469900" algn="just">
              <a:lnSpc>
                <a:spcPct val="100000"/>
              </a:lnSpc>
              <a:spcBef>
                <a:spcPts val="680"/>
              </a:spcBef>
            </a:pPr>
            <a:r>
              <a:rPr sz="2800" spc="-5" dirty="0">
                <a:solidFill>
                  <a:srgbClr val="464646"/>
                </a:solidFill>
                <a:latin typeface="Times New Roman"/>
                <a:cs typeface="Times New Roman"/>
              </a:rPr>
              <a:t>GWC refers to the </a:t>
            </a:r>
            <a:r>
              <a:rPr sz="2800" spc="-30" dirty="0">
                <a:solidFill>
                  <a:srgbClr val="464646"/>
                </a:solidFill>
                <a:latin typeface="Times New Roman"/>
                <a:cs typeface="Times New Roman"/>
              </a:rPr>
              <a:t>firm’s </a:t>
            </a:r>
            <a:r>
              <a:rPr sz="2800" dirty="0">
                <a:solidFill>
                  <a:srgbClr val="464646"/>
                </a:solidFill>
                <a:latin typeface="Times New Roman"/>
                <a:cs typeface="Times New Roman"/>
              </a:rPr>
              <a:t>total </a:t>
            </a:r>
            <a:r>
              <a:rPr sz="2800" spc="-5" dirty="0">
                <a:solidFill>
                  <a:srgbClr val="464646"/>
                </a:solidFill>
                <a:latin typeface="Times New Roman"/>
                <a:cs typeface="Times New Roman"/>
              </a:rPr>
              <a:t>investment in current</a:t>
            </a:r>
            <a:r>
              <a:rPr sz="2800" spc="3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64646"/>
                </a:solidFill>
                <a:latin typeface="Times New Roman"/>
                <a:cs typeface="Times New Roman"/>
              </a:rPr>
              <a:t>assets.</a:t>
            </a:r>
            <a:endParaRPr sz="2800">
              <a:latin typeface="Times New Roman"/>
              <a:cs typeface="Times New Roman"/>
            </a:endParaRPr>
          </a:p>
          <a:p>
            <a:pPr marL="756285" marR="5080" indent="-287020" algn="just">
              <a:lnSpc>
                <a:spcPct val="100000"/>
              </a:lnSpc>
              <a:spcBef>
                <a:spcPts val="675"/>
              </a:spcBef>
            </a:pPr>
            <a:r>
              <a:rPr sz="2800" b="1" spc="-15" dirty="0">
                <a:solidFill>
                  <a:srgbClr val="464646"/>
                </a:solidFill>
                <a:latin typeface="Times New Roman"/>
                <a:cs typeface="Times New Roman"/>
              </a:rPr>
              <a:t>Current </a:t>
            </a:r>
            <a:r>
              <a:rPr sz="2800" b="1" dirty="0">
                <a:solidFill>
                  <a:srgbClr val="464646"/>
                </a:solidFill>
                <a:latin typeface="Times New Roman"/>
                <a:cs typeface="Times New Roman"/>
              </a:rPr>
              <a:t>assets </a:t>
            </a:r>
            <a:r>
              <a:rPr sz="2800" spc="-5" dirty="0">
                <a:solidFill>
                  <a:srgbClr val="464646"/>
                </a:solidFill>
                <a:latin typeface="Times New Roman"/>
                <a:cs typeface="Times New Roman"/>
              </a:rPr>
              <a:t>are </a:t>
            </a:r>
            <a:r>
              <a:rPr sz="2800" dirty="0">
                <a:solidFill>
                  <a:srgbClr val="464646"/>
                </a:solidFill>
                <a:latin typeface="Times New Roman"/>
                <a:cs typeface="Times New Roman"/>
              </a:rPr>
              <a:t>the </a:t>
            </a:r>
            <a:r>
              <a:rPr sz="2800" spc="-5" dirty="0">
                <a:solidFill>
                  <a:srgbClr val="464646"/>
                </a:solidFill>
                <a:latin typeface="Times New Roman"/>
                <a:cs typeface="Times New Roman"/>
              </a:rPr>
              <a:t>assets </a:t>
            </a:r>
            <a:r>
              <a:rPr sz="2800" dirty="0">
                <a:solidFill>
                  <a:srgbClr val="464646"/>
                </a:solidFill>
                <a:latin typeface="Times New Roman"/>
                <a:cs typeface="Times New Roman"/>
              </a:rPr>
              <a:t>which </a:t>
            </a:r>
            <a:r>
              <a:rPr sz="2800" spc="-10" dirty="0">
                <a:solidFill>
                  <a:srgbClr val="464646"/>
                </a:solidFill>
                <a:latin typeface="Times New Roman"/>
                <a:cs typeface="Times New Roman"/>
              </a:rPr>
              <a:t>can </a:t>
            </a:r>
            <a:r>
              <a:rPr sz="2800" dirty="0">
                <a:solidFill>
                  <a:srgbClr val="464646"/>
                </a:solidFill>
                <a:latin typeface="Times New Roman"/>
                <a:cs typeface="Times New Roman"/>
              </a:rPr>
              <a:t>be </a:t>
            </a:r>
            <a:r>
              <a:rPr sz="2800" spc="-5" dirty="0">
                <a:solidFill>
                  <a:srgbClr val="464646"/>
                </a:solidFill>
                <a:latin typeface="Times New Roman"/>
                <a:cs typeface="Times New Roman"/>
              </a:rPr>
              <a:t>converted into </a:t>
            </a:r>
            <a:r>
              <a:rPr sz="2800" spc="-10" dirty="0">
                <a:solidFill>
                  <a:srgbClr val="464646"/>
                </a:solidFill>
                <a:latin typeface="Times New Roman"/>
                <a:cs typeface="Times New Roman"/>
              </a:rPr>
              <a:t>cash </a:t>
            </a:r>
            <a:r>
              <a:rPr sz="2800" spc="-5" dirty="0">
                <a:solidFill>
                  <a:srgbClr val="464646"/>
                </a:solidFill>
                <a:latin typeface="Times New Roman"/>
                <a:cs typeface="Times New Roman"/>
              </a:rPr>
              <a:t>within </a:t>
            </a:r>
            <a:r>
              <a:rPr sz="2800" spc="-25" dirty="0">
                <a:solidFill>
                  <a:srgbClr val="464646"/>
                </a:solidFill>
                <a:latin typeface="Times New Roman"/>
                <a:cs typeface="Times New Roman"/>
              </a:rPr>
              <a:t>an  </a:t>
            </a:r>
            <a:r>
              <a:rPr sz="2800" spc="-5" dirty="0">
                <a:solidFill>
                  <a:srgbClr val="464646"/>
                </a:solidFill>
                <a:latin typeface="Times New Roman"/>
                <a:cs typeface="Times New Roman"/>
              </a:rPr>
              <a:t>accounting year </a:t>
            </a:r>
            <a:r>
              <a:rPr sz="2800" dirty="0">
                <a:solidFill>
                  <a:srgbClr val="464646"/>
                </a:solidFill>
                <a:latin typeface="Times New Roman"/>
                <a:cs typeface="Times New Roman"/>
              </a:rPr>
              <a:t>(or </a:t>
            </a:r>
            <a:r>
              <a:rPr sz="2800" spc="-5" dirty="0">
                <a:solidFill>
                  <a:srgbClr val="464646"/>
                </a:solidFill>
                <a:latin typeface="Times New Roman"/>
                <a:cs typeface="Times New Roman"/>
              </a:rPr>
              <a:t>operating cycle) </a:t>
            </a:r>
            <a:r>
              <a:rPr sz="2800" dirty="0">
                <a:solidFill>
                  <a:srgbClr val="464646"/>
                </a:solidFill>
                <a:latin typeface="Times New Roman"/>
                <a:cs typeface="Times New Roman"/>
              </a:rPr>
              <a:t>and </a:t>
            </a:r>
            <a:r>
              <a:rPr sz="2800" spc="-5" dirty="0">
                <a:solidFill>
                  <a:srgbClr val="464646"/>
                </a:solidFill>
                <a:latin typeface="Times New Roman"/>
                <a:cs typeface="Times New Roman"/>
              </a:rPr>
              <a:t>include cash, </a:t>
            </a:r>
            <a:r>
              <a:rPr sz="2800" dirty="0">
                <a:solidFill>
                  <a:srgbClr val="464646"/>
                </a:solidFill>
                <a:latin typeface="Times New Roman"/>
                <a:cs typeface="Times New Roman"/>
              </a:rPr>
              <a:t>short-term  </a:t>
            </a:r>
            <a:r>
              <a:rPr sz="2800" spc="-5" dirty="0">
                <a:solidFill>
                  <a:srgbClr val="464646"/>
                </a:solidFill>
                <a:latin typeface="Times New Roman"/>
                <a:cs typeface="Times New Roman"/>
              </a:rPr>
              <a:t>securities, debtors, (accounts receivable </a:t>
            </a:r>
            <a:r>
              <a:rPr sz="2800" spc="-10" dirty="0">
                <a:solidFill>
                  <a:srgbClr val="464646"/>
                </a:solidFill>
                <a:latin typeface="Times New Roman"/>
                <a:cs typeface="Times New Roman"/>
              </a:rPr>
              <a:t>or </a:t>
            </a:r>
            <a:r>
              <a:rPr sz="2800" dirty="0">
                <a:solidFill>
                  <a:srgbClr val="464646"/>
                </a:solidFill>
                <a:latin typeface="Times New Roman"/>
                <a:cs typeface="Times New Roman"/>
              </a:rPr>
              <a:t>book </a:t>
            </a:r>
            <a:r>
              <a:rPr sz="2800" spc="-5" dirty="0">
                <a:solidFill>
                  <a:srgbClr val="464646"/>
                </a:solidFill>
                <a:latin typeface="Times New Roman"/>
                <a:cs typeface="Times New Roman"/>
              </a:rPr>
              <a:t>debts) bills receivable  and </a:t>
            </a:r>
            <a:r>
              <a:rPr sz="2800" dirty="0">
                <a:solidFill>
                  <a:srgbClr val="464646"/>
                </a:solidFill>
                <a:latin typeface="Times New Roman"/>
                <a:cs typeface="Times New Roman"/>
              </a:rPr>
              <a:t>stock</a:t>
            </a:r>
            <a:r>
              <a:rPr sz="2800" spc="-1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64646"/>
                </a:solidFill>
                <a:latin typeface="Times New Roman"/>
                <a:cs typeface="Times New Roman"/>
              </a:rPr>
              <a:t>(inventory).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82882" y="6405168"/>
            <a:ext cx="12255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Lucida Sans Unicode"/>
                <a:cs typeface="Lucida Sans Unicode"/>
              </a:rPr>
              <a:t>9</a:t>
            </a:r>
            <a:endParaRPr sz="12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</TotalTime>
  <Words>1271</Words>
  <Application>Microsoft Office PowerPoint</Application>
  <PresentationFormat>Widescreen</PresentationFormat>
  <Paragraphs>185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2" baseType="lpstr">
      <vt:lpstr>Arial</vt:lpstr>
      <vt:lpstr>Consolas</vt:lpstr>
      <vt:lpstr>Courier New</vt:lpstr>
      <vt:lpstr>Lucida Sans Unicode</vt:lpstr>
      <vt:lpstr>Times New Roman</vt:lpstr>
      <vt:lpstr>Trebuchet MS</vt:lpstr>
      <vt:lpstr>Wingdings</vt:lpstr>
      <vt:lpstr>Wingdings 3</vt:lpstr>
      <vt:lpstr>Facet</vt:lpstr>
      <vt:lpstr>Working Capital Estimation </vt:lpstr>
      <vt:lpstr>Working Capital :- Meaning</vt:lpstr>
      <vt:lpstr>Working capital management</vt:lpstr>
      <vt:lpstr>Current assets</vt:lpstr>
      <vt:lpstr>Current liabilities</vt:lpstr>
      <vt:lpstr>Definition of Working capital</vt:lpstr>
      <vt:lpstr>Concepts of Working Capital</vt:lpstr>
      <vt:lpstr>Balance sheet concept</vt:lpstr>
      <vt:lpstr>Concepts of Working Capital</vt:lpstr>
      <vt:lpstr>Concepts of Working Capital</vt:lpstr>
      <vt:lpstr>Concepts of Working Capital</vt:lpstr>
      <vt:lpstr>Operating Cycle</vt:lpstr>
      <vt:lpstr>Definition</vt:lpstr>
      <vt:lpstr>Working Capital Cycle.</vt:lpstr>
      <vt:lpstr>PowerPoint Presentation</vt:lpstr>
      <vt:lpstr>PowerPoint Presentation</vt:lpstr>
      <vt:lpstr>Operating Cycles</vt:lpstr>
      <vt:lpstr>Classification or Kinds of Working Capital</vt:lpstr>
      <vt:lpstr>Permanent And Variable Working Capital</vt:lpstr>
      <vt:lpstr>PowerPoint Presentation</vt:lpstr>
      <vt:lpstr>Importance or advantages of adequate working capital</vt:lpstr>
      <vt:lpstr>PowerPoint Presentation</vt:lpstr>
      <vt:lpstr>Dis advantages of Inadequate WC</vt:lpstr>
      <vt:lpstr>Determinants of Working Capital</vt:lpstr>
      <vt:lpstr>Nature of Working Capital Management</vt:lpstr>
      <vt:lpstr>Working Capital Financing Mix</vt:lpstr>
      <vt:lpstr>The Hedging approach</vt:lpstr>
      <vt:lpstr>Hedging approach to asset financing</vt:lpstr>
      <vt:lpstr>Conservative Approach</vt:lpstr>
      <vt:lpstr>Conservative approach to asset financing</vt:lpstr>
      <vt:lpstr>Aggressive approach</vt:lpstr>
      <vt:lpstr>Aggressive approach to asset financing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ACCOUNTING FOR MANAGERIAL  DECISION MAKING</dc:title>
  <cp:lastModifiedBy>Pinky Agarwal</cp:lastModifiedBy>
  <cp:revision>4</cp:revision>
  <dcterms:created xsi:type="dcterms:W3CDTF">2021-02-02T09:48:16Z</dcterms:created>
  <dcterms:modified xsi:type="dcterms:W3CDTF">2021-02-03T08:10:01Z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2016-01-09T00:00:00Z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2021-02-02T00:00:00Z</vt:filetime>
  </property>
</Properties>
</file>