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1F75A-0568-4B99-8DAC-BBF0841C6EA0}" type="datetimeFigureOut">
              <a:rPr lang="en-IN" smtClean="0"/>
              <a:t>13-11-2019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255672-5F14-4861-B106-2E9E2DD032A3}" type="slidenum">
              <a:rPr lang="en-IN" smtClean="0"/>
              <a:t>‹#›</a:t>
            </a:fld>
            <a:endParaRPr lang="en-IN"/>
          </a:p>
        </p:txBody>
      </p:sp>
    </p:spTree>
    <p:extLst>
      <p:ext uri="{BB962C8B-B14F-4D97-AF65-F5344CB8AC3E}">
        <p14:creationId xmlns:p14="http://schemas.microsoft.com/office/powerpoint/2010/main" val="1936512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Q. 9 and10] Section 22 of the RBI Act 1934 makes provided that RBI has the sole right to issue Bank notes of all denominations. Thus, Reserve Bank is responsible for the design, production and overall management of the nation’s currency, with the goal of ensuring an adequate supply of clean and genuine notes. In consultation with the Government, the Reserve Bank routinely addresses security issues and targets ways to enhance security features to reduce the risk of counterfeiting or forgery of currency notes.</a:t>
            </a:r>
            <a:endParaRPr lang="en-IN" dirty="0"/>
          </a:p>
        </p:txBody>
      </p:sp>
      <p:sp>
        <p:nvSpPr>
          <p:cNvPr id="4" name="Slide Number Placeholder 3"/>
          <p:cNvSpPr>
            <a:spLocks noGrp="1"/>
          </p:cNvSpPr>
          <p:nvPr>
            <p:ph type="sldNum" sz="quarter" idx="5"/>
          </p:nvPr>
        </p:nvSpPr>
        <p:spPr/>
        <p:txBody>
          <a:bodyPr/>
          <a:lstStyle/>
          <a:p>
            <a:fld id="{1B255672-5F14-4861-B106-2E9E2DD032A3}" type="slidenum">
              <a:rPr lang="en-IN" smtClean="0"/>
              <a:t>4</a:t>
            </a:fld>
            <a:endParaRPr lang="en-IN"/>
          </a:p>
        </p:txBody>
      </p:sp>
    </p:spTree>
    <p:extLst>
      <p:ext uri="{BB962C8B-B14F-4D97-AF65-F5344CB8AC3E}">
        <p14:creationId xmlns:p14="http://schemas.microsoft.com/office/powerpoint/2010/main" val="439544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20.C</a:t>
            </a:r>
          </a:p>
          <a:p>
            <a:r>
              <a:rPr lang="en-US" dirty="0"/>
              <a:t>21. Printer</a:t>
            </a:r>
          </a:p>
          <a:p>
            <a:r>
              <a:rPr lang="en-US" dirty="0"/>
              <a:t>22. D</a:t>
            </a:r>
            <a:endParaRPr lang="en-IN" dirty="0"/>
          </a:p>
        </p:txBody>
      </p:sp>
      <p:sp>
        <p:nvSpPr>
          <p:cNvPr id="4" name="Slide Number Placeholder 3"/>
          <p:cNvSpPr>
            <a:spLocks noGrp="1"/>
          </p:cNvSpPr>
          <p:nvPr>
            <p:ph type="sldNum" sz="quarter" idx="5"/>
          </p:nvPr>
        </p:nvSpPr>
        <p:spPr/>
        <p:txBody>
          <a:bodyPr/>
          <a:lstStyle/>
          <a:p>
            <a:fld id="{1B255672-5F14-4861-B106-2E9E2DD032A3}" type="slidenum">
              <a:rPr lang="en-IN" smtClean="0"/>
              <a:t>7</a:t>
            </a:fld>
            <a:endParaRPr lang="en-IN"/>
          </a:p>
        </p:txBody>
      </p:sp>
    </p:spTree>
    <p:extLst>
      <p:ext uri="{BB962C8B-B14F-4D97-AF65-F5344CB8AC3E}">
        <p14:creationId xmlns:p14="http://schemas.microsoft.com/office/powerpoint/2010/main" val="1734050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D</a:t>
            </a:r>
            <a:endParaRPr lang="en-IN" dirty="0"/>
          </a:p>
        </p:txBody>
      </p:sp>
      <p:sp>
        <p:nvSpPr>
          <p:cNvPr id="4" name="Slide Number Placeholder 3"/>
          <p:cNvSpPr>
            <a:spLocks noGrp="1"/>
          </p:cNvSpPr>
          <p:nvPr>
            <p:ph type="sldNum" sz="quarter" idx="5"/>
          </p:nvPr>
        </p:nvSpPr>
        <p:spPr/>
        <p:txBody>
          <a:bodyPr/>
          <a:lstStyle/>
          <a:p>
            <a:fld id="{1B255672-5F14-4861-B106-2E9E2DD032A3}" type="slidenum">
              <a:rPr lang="en-IN" smtClean="0"/>
              <a:t>8</a:t>
            </a:fld>
            <a:endParaRPr lang="en-IN"/>
          </a:p>
        </p:txBody>
      </p:sp>
    </p:spTree>
    <p:extLst>
      <p:ext uri="{BB962C8B-B14F-4D97-AF65-F5344CB8AC3E}">
        <p14:creationId xmlns:p14="http://schemas.microsoft.com/office/powerpoint/2010/main" val="244960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a:t>
            </a:r>
            <a:r>
              <a:rPr lang="en-US"/>
              <a:t>B</a:t>
            </a:r>
            <a:endParaRPr lang="en-IN"/>
          </a:p>
        </p:txBody>
      </p:sp>
      <p:sp>
        <p:nvSpPr>
          <p:cNvPr id="4" name="Slide Number Placeholder 3"/>
          <p:cNvSpPr>
            <a:spLocks noGrp="1"/>
          </p:cNvSpPr>
          <p:nvPr>
            <p:ph type="sldNum" sz="quarter" idx="5"/>
          </p:nvPr>
        </p:nvSpPr>
        <p:spPr/>
        <p:txBody>
          <a:bodyPr/>
          <a:lstStyle/>
          <a:p>
            <a:fld id="{1B255672-5F14-4861-B106-2E9E2DD032A3}" type="slidenum">
              <a:rPr lang="en-IN" smtClean="0"/>
              <a:t>9</a:t>
            </a:fld>
            <a:endParaRPr lang="en-IN"/>
          </a:p>
        </p:txBody>
      </p:sp>
    </p:spTree>
    <p:extLst>
      <p:ext uri="{BB962C8B-B14F-4D97-AF65-F5344CB8AC3E}">
        <p14:creationId xmlns:p14="http://schemas.microsoft.com/office/powerpoint/2010/main" val="300854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31DAD-1C13-4C48-9EF8-C0D230D757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FD9451F-B5CA-4816-AA55-D591A75811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CB9CF21-D0EA-4732-AA56-80B049BB92E4}"/>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5" name="Footer Placeholder 4">
            <a:extLst>
              <a:ext uri="{FF2B5EF4-FFF2-40B4-BE49-F238E27FC236}">
                <a16:creationId xmlns:a16="http://schemas.microsoft.com/office/drawing/2014/main" id="{5AF14913-CDA1-471A-88DE-CA10327AD3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F803AA0-58EC-4FF4-A3BD-E4407715E97F}"/>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10669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3CE5D-30C3-46DA-83E9-E697C0F719C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24792A5-DA7E-4E94-9218-29E2B1FA06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31160A-B15A-4536-877A-AFF7A981138B}"/>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5" name="Footer Placeholder 4">
            <a:extLst>
              <a:ext uri="{FF2B5EF4-FFF2-40B4-BE49-F238E27FC236}">
                <a16:creationId xmlns:a16="http://schemas.microsoft.com/office/drawing/2014/main" id="{F16B6B11-8DC3-459D-A60B-0D14915142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995636-07B4-455B-9C49-A19294B20C67}"/>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217686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BA6475-223D-4069-A304-40547EAD9D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120913-F2B0-49C0-A393-054B55736E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ED2A0C1-C831-4212-880B-8B08D2541FE3}"/>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5" name="Footer Placeholder 4">
            <a:extLst>
              <a:ext uri="{FF2B5EF4-FFF2-40B4-BE49-F238E27FC236}">
                <a16:creationId xmlns:a16="http://schemas.microsoft.com/office/drawing/2014/main" id="{4F6AB089-56F4-43B2-A68B-D777BEECF5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357D1F-B89D-4CAC-99DA-7478C66188AC}"/>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4294810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0CA7-9E55-4860-B535-A4941C6633F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3AF0FE4-BC2B-46D9-9CAF-6FA3DBB0596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5F99605-E7C4-48BE-B162-3E663468D059}"/>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5" name="Footer Placeholder 4">
            <a:extLst>
              <a:ext uri="{FF2B5EF4-FFF2-40B4-BE49-F238E27FC236}">
                <a16:creationId xmlns:a16="http://schemas.microsoft.com/office/drawing/2014/main" id="{F7C37780-83B0-45FD-AF25-4056CF0A0B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A387C9-573D-4F98-8413-A4BF962E3CE5}"/>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49320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547BA-F31D-4644-993D-3CF75CE4F4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1ECA667-39CC-42BF-BE63-44488F2470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F2296F-B73F-4BBF-A3AB-864A3C333C56}"/>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5" name="Footer Placeholder 4">
            <a:extLst>
              <a:ext uri="{FF2B5EF4-FFF2-40B4-BE49-F238E27FC236}">
                <a16:creationId xmlns:a16="http://schemas.microsoft.com/office/drawing/2014/main" id="{29E06181-4BFF-4824-BDE5-C75CE063BE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90EDD13-60F9-4107-B6B3-94EDD31DCB4E}"/>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321321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2705A-B693-4285-B4BA-5E21EF4F7E6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667BAFD-4437-456E-93A7-ADE1027694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B5EC287-FD15-41C6-A17D-A49C20BA1E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FD48D60-B82D-4D29-B4AC-B5F6BC517D92}"/>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6" name="Footer Placeholder 5">
            <a:extLst>
              <a:ext uri="{FF2B5EF4-FFF2-40B4-BE49-F238E27FC236}">
                <a16:creationId xmlns:a16="http://schemas.microsoft.com/office/drawing/2014/main" id="{E6F9666F-9688-4314-94EC-DDFF6BEF85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AE229D6-5D29-4FEB-94BF-6D51BF43F3A9}"/>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426800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1F883-D5B4-4E1D-9C82-CEC23B299F0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A0354A-9947-4B16-86C5-D2F276A28D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8191E3-C37A-4770-8DF0-8121A9D717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B4FB468-8FD9-4935-84C8-FC45234080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0217CC-AB63-4630-B724-BE9958593F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00D64B7-6F07-4D99-A0E9-E62C55FEAEA6}"/>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8" name="Footer Placeholder 7">
            <a:extLst>
              <a:ext uri="{FF2B5EF4-FFF2-40B4-BE49-F238E27FC236}">
                <a16:creationId xmlns:a16="http://schemas.microsoft.com/office/drawing/2014/main" id="{655515F2-C270-4D2E-840B-D5BB0D0A650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4823967-E197-4371-B06F-4E7C01C8F65D}"/>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221770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334BE-BFA3-4C6F-BAA4-D75E69B6F93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B8D6E5A-8A18-4B4D-AC54-6020C819C5E4}"/>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4" name="Footer Placeholder 3">
            <a:extLst>
              <a:ext uri="{FF2B5EF4-FFF2-40B4-BE49-F238E27FC236}">
                <a16:creationId xmlns:a16="http://schemas.microsoft.com/office/drawing/2014/main" id="{82985DA4-FACF-4328-A9C8-184DC97B335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CA54109-7859-485C-AAAB-F3684C4301FC}"/>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4044103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7F9E6D-BB89-4A48-87FE-E705EC2D908E}"/>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3" name="Footer Placeholder 2">
            <a:extLst>
              <a:ext uri="{FF2B5EF4-FFF2-40B4-BE49-F238E27FC236}">
                <a16:creationId xmlns:a16="http://schemas.microsoft.com/office/drawing/2014/main" id="{A63F3A00-A587-4D2C-8B9C-AF481CCAB22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A7B3CC8-AB03-4FBC-B9D3-4E8096F296FA}"/>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1322570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53FE8-2047-4F93-A935-50C84A43AA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AD87D6F-4EB0-410F-AA5F-352AA086B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9318150-E533-47E1-AD19-CA6282728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4C9F15-D939-4B92-A2A7-5BBE689995B9}"/>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6" name="Footer Placeholder 5">
            <a:extLst>
              <a:ext uri="{FF2B5EF4-FFF2-40B4-BE49-F238E27FC236}">
                <a16:creationId xmlns:a16="http://schemas.microsoft.com/office/drawing/2014/main" id="{B3B969A5-C26A-4E86-8196-35D9ACFA9A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4363685-6AF4-411F-B901-C8EDB8738C6E}"/>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85255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2882-8C1E-4892-9535-6063773578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B97EBBA-2865-467E-A8B2-5145B55B99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8D777EE-4352-4B46-9CEE-3148D19C8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2066BF-2954-4068-9F4A-E820790AF652}"/>
              </a:ext>
            </a:extLst>
          </p:cNvPr>
          <p:cNvSpPr>
            <a:spLocks noGrp="1"/>
          </p:cNvSpPr>
          <p:nvPr>
            <p:ph type="dt" sz="half" idx="10"/>
          </p:nvPr>
        </p:nvSpPr>
        <p:spPr/>
        <p:txBody>
          <a:bodyPr/>
          <a:lstStyle/>
          <a:p>
            <a:fld id="{39ED9684-7862-4F34-AF46-C4157C43D067}" type="datetimeFigureOut">
              <a:rPr lang="en-IN" smtClean="0"/>
              <a:t>13-11-2019</a:t>
            </a:fld>
            <a:endParaRPr lang="en-IN"/>
          </a:p>
        </p:txBody>
      </p:sp>
      <p:sp>
        <p:nvSpPr>
          <p:cNvPr id="6" name="Footer Placeholder 5">
            <a:extLst>
              <a:ext uri="{FF2B5EF4-FFF2-40B4-BE49-F238E27FC236}">
                <a16:creationId xmlns:a16="http://schemas.microsoft.com/office/drawing/2014/main" id="{C3E7C133-0373-4D87-955A-593596FA161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A532379-AA34-442E-A29E-38F4B6CEFC36}"/>
              </a:ext>
            </a:extLst>
          </p:cNvPr>
          <p:cNvSpPr>
            <a:spLocks noGrp="1"/>
          </p:cNvSpPr>
          <p:nvPr>
            <p:ph type="sldNum" sz="quarter" idx="12"/>
          </p:nvPr>
        </p:nvSpPr>
        <p:spPr/>
        <p:txBody>
          <a:bodyPr/>
          <a:lstStyle/>
          <a:p>
            <a:fld id="{1EC4E457-DF57-4D42-8F8C-5B7E792E7F25}" type="slidenum">
              <a:rPr lang="en-IN" smtClean="0"/>
              <a:t>‹#›</a:t>
            </a:fld>
            <a:endParaRPr lang="en-IN"/>
          </a:p>
        </p:txBody>
      </p:sp>
    </p:spTree>
    <p:extLst>
      <p:ext uri="{BB962C8B-B14F-4D97-AF65-F5344CB8AC3E}">
        <p14:creationId xmlns:p14="http://schemas.microsoft.com/office/powerpoint/2010/main" val="1755446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6E5E7-F3C3-49B3-8148-6D859A643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3869C95-F8F3-449F-BB0C-5588FC98C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CCA446E-F916-4D1A-A4E5-96E861FD13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D9684-7862-4F34-AF46-C4157C43D067}" type="datetimeFigureOut">
              <a:rPr lang="en-IN" smtClean="0"/>
              <a:t>13-11-2019</a:t>
            </a:fld>
            <a:endParaRPr lang="en-IN"/>
          </a:p>
        </p:txBody>
      </p:sp>
      <p:sp>
        <p:nvSpPr>
          <p:cNvPr id="5" name="Footer Placeholder 4">
            <a:extLst>
              <a:ext uri="{FF2B5EF4-FFF2-40B4-BE49-F238E27FC236}">
                <a16:creationId xmlns:a16="http://schemas.microsoft.com/office/drawing/2014/main" id="{987021BC-CB35-4ED5-98F3-02D1407A65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E792703-2352-4E35-B849-BA53FE25B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4E457-DF57-4D42-8F8C-5B7E792E7F25}" type="slidenum">
              <a:rPr lang="en-IN" smtClean="0"/>
              <a:t>‹#›</a:t>
            </a:fld>
            <a:endParaRPr lang="en-IN"/>
          </a:p>
        </p:txBody>
      </p:sp>
    </p:spTree>
    <p:extLst>
      <p:ext uri="{BB962C8B-B14F-4D97-AF65-F5344CB8AC3E}">
        <p14:creationId xmlns:p14="http://schemas.microsoft.com/office/powerpoint/2010/main" val="4740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9F-58A9-4951-B273-506178BD8618}"/>
              </a:ext>
            </a:extLst>
          </p:cNvPr>
          <p:cNvSpPr>
            <a:spLocks noGrp="1"/>
          </p:cNvSpPr>
          <p:nvPr>
            <p:ph type="ctrTitle"/>
          </p:nvPr>
        </p:nvSpPr>
        <p:spPr/>
        <p:txBody>
          <a:bodyPr/>
          <a:lstStyle/>
          <a:p>
            <a:r>
              <a:rPr lang="en-US" dirty="0"/>
              <a:t>Quiz</a:t>
            </a:r>
            <a:endParaRPr lang="en-IN" dirty="0"/>
          </a:p>
        </p:txBody>
      </p:sp>
      <p:sp>
        <p:nvSpPr>
          <p:cNvPr id="3" name="Subtitle 2">
            <a:extLst>
              <a:ext uri="{FF2B5EF4-FFF2-40B4-BE49-F238E27FC236}">
                <a16:creationId xmlns:a16="http://schemas.microsoft.com/office/drawing/2014/main" id="{8BEB6AC9-2E13-448B-8126-5C4C349DF972}"/>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2881821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8A0A-9311-4DBC-A0A6-47A8783050A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5A92148-0F35-433C-A1AD-D0A0BE408487}"/>
              </a:ext>
            </a:extLst>
          </p:cNvPr>
          <p:cNvSpPr>
            <a:spLocks noGrp="1"/>
          </p:cNvSpPr>
          <p:nvPr>
            <p:ph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Traditionally, Automated Teller Machines (ATMs) have respective bank’s logo. So just by looking, this is SBI’s ATM, this is ICICI’s ATM and so on.</a:t>
            </a:r>
          </a:p>
          <a:p>
            <a:r>
              <a:rPr lang="en-US" dirty="0">
                <a:latin typeface="Times New Roman" panose="02020603050405020304" pitchFamily="18" charset="0"/>
                <a:cs typeface="Times New Roman" panose="02020603050405020304" pitchFamily="18" charset="0"/>
              </a:rPr>
              <a:t>But White label ATM doesn’t have such Bank logo, hence called White label ATMs.</a:t>
            </a:r>
          </a:p>
          <a:p>
            <a:r>
              <a:rPr lang="en-US" dirty="0">
                <a:latin typeface="Times New Roman" panose="02020603050405020304" pitchFamily="18" charset="0"/>
                <a:cs typeface="Times New Roman" panose="02020603050405020304" pitchFamily="18" charset="0"/>
              </a:rPr>
              <a:t>RBI has given license / permission to non-bank entities to open such ATMs.</a:t>
            </a:r>
          </a:p>
          <a:p>
            <a:r>
              <a:rPr lang="en-US" dirty="0">
                <a:latin typeface="Times New Roman" panose="02020603050405020304" pitchFamily="18" charset="0"/>
                <a:cs typeface="Times New Roman" panose="02020603050405020304" pitchFamily="18" charset="0"/>
              </a:rPr>
              <a:t>Any non-bank entity with a minimum net worth of Rs.100 crore, can apply for white label ATMs. (not just NBFC, any non-bank entity can apply.)</a:t>
            </a:r>
          </a:p>
          <a:p>
            <a:r>
              <a:rPr lang="en-US" dirty="0">
                <a:latin typeface="Times New Roman" panose="02020603050405020304" pitchFamily="18" charset="0"/>
                <a:cs typeface="Times New Roman" panose="02020603050405020304" pitchFamily="18" charset="0"/>
              </a:rPr>
              <a:t>Late 80s: first ATM in India; 2012: RBI issues guideline for White label; 2013: RBI gives license/permission.</a:t>
            </a:r>
          </a:p>
          <a:p>
            <a:r>
              <a:rPr lang="en-US" dirty="0">
                <a:latin typeface="Times New Roman" panose="02020603050405020304" pitchFamily="18" charset="0"/>
                <a:cs typeface="Times New Roman" panose="02020603050405020304" pitchFamily="18" charset="0"/>
              </a:rPr>
              <a:t>Tata Communications Payment Solutions Limited =the first company to get RBI’s permission to open White label ATMs.</a:t>
            </a:r>
          </a:p>
          <a:p>
            <a:r>
              <a:rPr lang="en-US" dirty="0">
                <a:latin typeface="Times New Roman" panose="02020603050405020304" pitchFamily="18" charset="0"/>
                <a:cs typeface="Times New Roman" panose="02020603050405020304" pitchFamily="18" charset="0"/>
              </a:rPr>
              <a:t>They started their chain under </a:t>
            </a:r>
            <a:r>
              <a:rPr lang="en-US" dirty="0" err="1">
                <a:latin typeface="Times New Roman" panose="02020603050405020304" pitchFamily="18" charset="0"/>
                <a:cs typeface="Times New Roman" panose="02020603050405020304" pitchFamily="18" charset="0"/>
              </a:rPr>
              <a:t>brandname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Indicash</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Other White label= Muthoot Finance, </a:t>
            </a:r>
            <a:r>
              <a:rPr lang="en-US" dirty="0" err="1">
                <a:latin typeface="Times New Roman" panose="02020603050405020304" pitchFamily="18" charset="0"/>
                <a:cs typeface="Times New Roman" panose="02020603050405020304" pitchFamily="18" charset="0"/>
              </a:rPr>
              <a:t>Srei</a:t>
            </a:r>
            <a:r>
              <a:rPr lang="en-US" dirty="0">
                <a:latin typeface="Times New Roman" panose="02020603050405020304" pitchFamily="18" charset="0"/>
                <a:cs typeface="Times New Roman" panose="02020603050405020304" pitchFamily="18" charset="0"/>
              </a:rPr>
              <a:t> Infra., </a:t>
            </a:r>
            <a:r>
              <a:rPr lang="en-US" dirty="0" err="1">
                <a:latin typeface="Times New Roman" panose="02020603050405020304" pitchFamily="18" charset="0"/>
                <a:cs typeface="Times New Roman" panose="02020603050405020304" pitchFamily="18" charset="0"/>
              </a:rPr>
              <a:t>Vakrangee</a:t>
            </a:r>
            <a:r>
              <a:rPr lang="en-US" dirty="0">
                <a:latin typeface="Times New Roman" panose="02020603050405020304" pitchFamily="18" charset="0"/>
                <a:cs typeface="Times New Roman" panose="02020603050405020304" pitchFamily="18" charset="0"/>
              </a:rPr>
              <a:t> Software, Prizm Payments, AGS. More than 15 companies given such permission.</a:t>
            </a:r>
          </a:p>
          <a:p>
            <a:pPr marL="0" indent="0">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56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F8E8-AF91-4512-AAA1-36E500076145}"/>
              </a:ext>
            </a:extLst>
          </p:cNvPr>
          <p:cNvSpPr>
            <a:spLocks noGrp="1"/>
          </p:cNvSpPr>
          <p:nvPr>
            <p:ph type="title"/>
          </p:nvPr>
        </p:nvSpPr>
        <p:spPr>
          <a:xfrm>
            <a:off x="838200" y="365126"/>
            <a:ext cx="10515600" cy="493004"/>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4204B15E-F10F-4E42-927C-5918E85CCC81}"/>
              </a:ext>
            </a:extLst>
          </p:cNvPr>
          <p:cNvSpPr>
            <a:spLocks noGrp="1"/>
          </p:cNvSpPr>
          <p:nvPr>
            <p:ph idx="1"/>
          </p:nvPr>
        </p:nvSpPr>
        <p:spPr>
          <a:xfrm>
            <a:off x="838200" y="970671"/>
            <a:ext cx="10515600" cy="5234428"/>
          </a:xfrm>
        </p:spPr>
        <p:txBody>
          <a:bodyPr>
            <a:normAutofit lnSpcReduction="10000"/>
          </a:bodyPr>
          <a:lstStyle/>
          <a:p>
            <a:pPr marL="514350" indent="-514350">
              <a:buAutoNum type="arabicPeriod"/>
            </a:pPr>
            <a:r>
              <a:rPr lang="en-US" dirty="0">
                <a:latin typeface="Times New Roman" panose="02020603050405020304" pitchFamily="18" charset="0"/>
                <a:cs typeface="Times New Roman" panose="02020603050405020304" pitchFamily="18" charset="0"/>
              </a:rPr>
              <a:t>We should keep our savings with banks because ….</a:t>
            </a:r>
          </a:p>
          <a:p>
            <a:pPr marL="514350" indent="-514350">
              <a:buAutoNum type="alphaLcParenR"/>
            </a:pPr>
            <a:r>
              <a:rPr lang="en-US" dirty="0">
                <a:latin typeface="Times New Roman" panose="02020603050405020304" pitchFamily="18" charset="0"/>
                <a:cs typeface="Times New Roman" panose="02020603050405020304" pitchFamily="18" charset="0"/>
              </a:rPr>
              <a:t>It is safe            b) Earns interest              c) Can be withdrawn anytime d) All of above </a:t>
            </a:r>
          </a:p>
          <a:p>
            <a:pPr marL="0" indent="0">
              <a:buNone/>
            </a:pPr>
            <a:r>
              <a:rPr lang="en-US" dirty="0">
                <a:latin typeface="Times New Roman" panose="02020603050405020304" pitchFamily="18" charset="0"/>
                <a:cs typeface="Times New Roman" panose="02020603050405020304" pitchFamily="18" charset="0"/>
              </a:rPr>
              <a:t>2. ATM password to be shared only with </a:t>
            </a:r>
          </a:p>
          <a:p>
            <a:pPr marL="514350" indent="-514350">
              <a:buAutoNum type="alphaLcParenR"/>
            </a:pPr>
            <a:r>
              <a:rPr lang="en-US" dirty="0">
                <a:latin typeface="Times New Roman" panose="02020603050405020304" pitchFamily="18" charset="0"/>
                <a:cs typeface="Times New Roman" panose="02020603050405020304" pitchFamily="18" charset="0"/>
              </a:rPr>
              <a:t>Spouse b) Obedient son c) Obedient daughter d) None of above </a:t>
            </a:r>
          </a:p>
          <a:p>
            <a:pPr marL="0" indent="0">
              <a:buNone/>
            </a:pPr>
            <a:r>
              <a:rPr lang="en-US" dirty="0">
                <a:latin typeface="Times New Roman" panose="02020603050405020304" pitchFamily="18" charset="0"/>
                <a:cs typeface="Times New Roman" panose="02020603050405020304" pitchFamily="18" charset="0"/>
              </a:rPr>
              <a:t>3. KYC means </a:t>
            </a:r>
          </a:p>
          <a:p>
            <a:pPr marL="514350" indent="-514350">
              <a:buAutoNum type="alphaLcParenR"/>
            </a:pPr>
            <a:r>
              <a:rPr lang="en-US" dirty="0">
                <a:latin typeface="Times New Roman" panose="02020603050405020304" pitchFamily="18" charset="0"/>
                <a:cs typeface="Times New Roman" panose="02020603050405020304" pitchFamily="18" charset="0"/>
              </a:rPr>
              <a:t>Know your customer b) Know your character c) Both of above d) None of above </a:t>
            </a:r>
          </a:p>
          <a:p>
            <a:pPr marL="0" indent="0">
              <a:buNone/>
            </a:pPr>
            <a:r>
              <a:rPr lang="en-US" dirty="0">
                <a:latin typeface="Times New Roman" panose="02020603050405020304" pitchFamily="18" charset="0"/>
                <a:cs typeface="Times New Roman" panose="02020603050405020304" pitchFamily="18" charset="0"/>
              </a:rPr>
              <a:t>4. Loans from money lenders are </a:t>
            </a:r>
          </a:p>
          <a:p>
            <a:pPr marL="0" indent="0">
              <a:buNone/>
            </a:pPr>
            <a:r>
              <a:rPr lang="en-US" dirty="0">
                <a:latin typeface="Times New Roman" panose="02020603050405020304" pitchFamily="18" charset="0"/>
                <a:cs typeface="Times New Roman" panose="02020603050405020304" pitchFamily="18" charset="0"/>
              </a:rPr>
              <a:t>     a) With High rate of interest         b) No proper accounting                         c) No transparency        d) All of above </a:t>
            </a:r>
          </a:p>
          <a:p>
            <a:pPr marL="0" indent="0">
              <a:buNone/>
            </a:pP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0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48431-97CD-45F5-8F0E-ECD9CCC12A1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C3D3481-1B33-4827-9AB7-40E981F5F41A}"/>
              </a:ext>
            </a:extLst>
          </p:cNvPr>
          <p:cNvSpPr>
            <a:spLocks noGrp="1"/>
          </p:cNvSpPr>
          <p:nvPr>
            <p:ph idx="1"/>
          </p:nvPr>
        </p:nvSpPr>
        <p:spPr/>
        <p:txBody>
          <a:bodyPr>
            <a:normAutofit fontScale="92500" lnSpcReduction="10000"/>
          </a:bodyPr>
          <a:lstStyle/>
          <a:p>
            <a:pPr marL="0" indent="0">
              <a:buNone/>
            </a:pPr>
            <a:r>
              <a:rPr lang="en-US" dirty="0"/>
              <a:t>5. Which currency note has security thread? </a:t>
            </a:r>
          </a:p>
          <a:p>
            <a:pPr marL="0" indent="0">
              <a:buNone/>
            </a:pPr>
            <a:r>
              <a:rPr lang="en-US" dirty="0"/>
              <a:t>     a) Rs.50/- b) Rs.100/- c) Rs.500/- d) All of above </a:t>
            </a:r>
          </a:p>
          <a:p>
            <a:pPr marL="0" indent="0">
              <a:buNone/>
            </a:pPr>
            <a:r>
              <a:rPr lang="en-US" dirty="0"/>
              <a:t>6. Banks pays interest on </a:t>
            </a:r>
          </a:p>
          <a:p>
            <a:pPr marL="0" indent="0">
              <a:buNone/>
            </a:pPr>
            <a:r>
              <a:rPr lang="en-US" dirty="0"/>
              <a:t>      a) Deposits b) Loans c) Both (a) &amp; (b) d) None of above </a:t>
            </a:r>
          </a:p>
          <a:p>
            <a:pPr marL="0" indent="0">
              <a:buNone/>
            </a:pPr>
            <a:r>
              <a:rPr lang="en-US" dirty="0"/>
              <a:t> 7. Internet banking refers to </a:t>
            </a:r>
          </a:p>
          <a:p>
            <a:pPr marL="0" indent="0">
              <a:buNone/>
            </a:pPr>
            <a:r>
              <a:rPr lang="en-US" dirty="0"/>
              <a:t>     a) Operation of account through internet b) Opening of account through ATM c) Both (a) &amp; (b) d) None of above </a:t>
            </a:r>
          </a:p>
          <a:p>
            <a:pPr marL="0" indent="0">
              <a:buNone/>
            </a:pPr>
            <a:r>
              <a:rPr lang="en-US" dirty="0"/>
              <a:t> 8. What is </a:t>
            </a:r>
            <a:r>
              <a:rPr lang="en-US" dirty="0" err="1"/>
              <a:t>RuPay</a:t>
            </a:r>
            <a:r>
              <a:rPr lang="en-US" dirty="0"/>
              <a:t> Debit Card? </a:t>
            </a:r>
          </a:p>
          <a:p>
            <a:pPr marL="0" indent="0">
              <a:buNone/>
            </a:pPr>
            <a:r>
              <a:rPr lang="en-US" dirty="0"/>
              <a:t>     a) Domestic debit card b) Introduced by National Payments Corporation of India c) Accepted at all ATMs &amp; </a:t>
            </a:r>
            <a:r>
              <a:rPr lang="en-US" dirty="0" err="1"/>
              <a:t>PoS</a:t>
            </a:r>
            <a:r>
              <a:rPr lang="en-US" dirty="0"/>
              <a:t> machines d) All of above </a:t>
            </a:r>
            <a:endParaRPr lang="en-IN" dirty="0"/>
          </a:p>
        </p:txBody>
      </p:sp>
    </p:spTree>
    <p:extLst>
      <p:ext uri="{BB962C8B-B14F-4D97-AF65-F5344CB8AC3E}">
        <p14:creationId xmlns:p14="http://schemas.microsoft.com/office/powerpoint/2010/main" val="357179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64732-2531-48B9-AD7A-B04DAAF0BAD8}"/>
              </a:ext>
            </a:extLst>
          </p:cNvPr>
          <p:cNvSpPr>
            <a:spLocks noGrp="1"/>
          </p:cNvSpPr>
          <p:nvPr>
            <p:ph type="title"/>
          </p:nvPr>
        </p:nvSpPr>
        <p:spPr>
          <a:xfrm>
            <a:off x="838200" y="365126"/>
            <a:ext cx="10515600" cy="3159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11D3FE2E-C28B-45F6-87CB-825AE948047A}"/>
              </a:ext>
            </a:extLst>
          </p:cNvPr>
          <p:cNvSpPr>
            <a:spLocks noGrp="1"/>
          </p:cNvSpPr>
          <p:nvPr>
            <p:ph idx="1"/>
          </p:nvPr>
        </p:nvSpPr>
        <p:spPr>
          <a:xfrm>
            <a:off x="838200" y="1041009"/>
            <a:ext cx="10515600" cy="5135954"/>
          </a:xfrm>
        </p:spPr>
        <p:txBody>
          <a:bodyPr>
            <a:normAutofit lnSpcReduction="10000"/>
          </a:bodyPr>
          <a:lstStyle/>
          <a:p>
            <a:pPr marL="0" indent="0">
              <a:buNone/>
            </a:pPr>
            <a:r>
              <a:rPr lang="en-US" dirty="0"/>
              <a:t>9. Currency notes are issued by </a:t>
            </a:r>
          </a:p>
          <a:p>
            <a:pPr marL="0" indent="0">
              <a:buNone/>
            </a:pPr>
            <a:r>
              <a:rPr lang="en-US" dirty="0"/>
              <a:t>     a) RBI b) NABARD c) Public sector banks d) Central Government </a:t>
            </a:r>
          </a:p>
          <a:p>
            <a:pPr marL="0" indent="0">
              <a:buNone/>
            </a:pPr>
            <a:r>
              <a:rPr lang="en-US" dirty="0"/>
              <a:t>10. Coins are issued by </a:t>
            </a:r>
          </a:p>
          <a:p>
            <a:pPr marL="0" indent="0">
              <a:buNone/>
            </a:pPr>
            <a:r>
              <a:rPr lang="en-US" dirty="0"/>
              <a:t>      a) Government of India b) NABARD c) Public sector banks d) State Bank of India </a:t>
            </a:r>
          </a:p>
          <a:p>
            <a:pPr marL="0" indent="0">
              <a:buNone/>
            </a:pPr>
            <a:r>
              <a:rPr lang="en-US" dirty="0"/>
              <a:t>11. What is meant by Aadhaar seeding? </a:t>
            </a:r>
          </a:p>
          <a:p>
            <a:pPr marL="0" indent="0">
              <a:buNone/>
            </a:pPr>
            <a:r>
              <a:rPr lang="en-US" dirty="0"/>
              <a:t>       a) Linking of Aadhaar with Bank account b) Duplicate issuance of Aadhaar c) Transfer of Aadhaar d) None of above </a:t>
            </a:r>
          </a:p>
          <a:p>
            <a:pPr marL="0" indent="0">
              <a:buNone/>
            </a:pPr>
            <a:r>
              <a:rPr lang="en-US" dirty="0"/>
              <a:t>12. What are the benefits attached to PMJDY? </a:t>
            </a:r>
          </a:p>
          <a:p>
            <a:pPr marL="0" indent="0">
              <a:buNone/>
            </a:pPr>
            <a:r>
              <a:rPr lang="en-US" dirty="0"/>
              <a:t>      a) Accident insurance cover of Rs.1.00 lac b) Life insurance cover of Rs.30,000/- c) Overdraft facility up to Rs.5,000/- d) All of above </a:t>
            </a:r>
          </a:p>
          <a:p>
            <a:pPr marL="0" indent="0">
              <a:buNone/>
            </a:pPr>
            <a:endParaRPr lang="en-IN" dirty="0"/>
          </a:p>
        </p:txBody>
      </p:sp>
    </p:spTree>
    <p:extLst>
      <p:ext uri="{BB962C8B-B14F-4D97-AF65-F5344CB8AC3E}">
        <p14:creationId xmlns:p14="http://schemas.microsoft.com/office/powerpoint/2010/main" val="97743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D5393-E2E5-4227-B215-27A11BFA2881}"/>
              </a:ext>
            </a:extLst>
          </p:cNvPr>
          <p:cNvSpPr>
            <a:spLocks noGrp="1"/>
          </p:cNvSpPr>
          <p:nvPr>
            <p:ph type="title"/>
          </p:nvPr>
        </p:nvSpPr>
        <p:spPr>
          <a:xfrm>
            <a:off x="838200" y="365125"/>
            <a:ext cx="10515600" cy="619613"/>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AB80A839-467C-4887-99F3-E2B17BCB829B}"/>
              </a:ext>
            </a:extLst>
          </p:cNvPr>
          <p:cNvSpPr>
            <a:spLocks noGrp="1"/>
          </p:cNvSpPr>
          <p:nvPr>
            <p:ph idx="1"/>
          </p:nvPr>
        </p:nvSpPr>
        <p:spPr>
          <a:xfrm>
            <a:off x="838200" y="1111348"/>
            <a:ext cx="10515600" cy="5037480"/>
          </a:xfrm>
        </p:spPr>
        <p:txBody>
          <a:bodyPr>
            <a:normAutofit fontScale="92500" lnSpcReduction="10000"/>
          </a:bodyPr>
          <a:lstStyle/>
          <a:p>
            <a:pPr marL="0" indent="0">
              <a:buNone/>
            </a:pPr>
            <a:r>
              <a:rPr lang="en-US" dirty="0"/>
              <a:t>13. What is Atal Pension Yojana (APY)? </a:t>
            </a:r>
          </a:p>
          <a:p>
            <a:pPr marL="0" indent="0">
              <a:buNone/>
            </a:pPr>
            <a:r>
              <a:rPr lang="en-US" dirty="0"/>
              <a:t>    a) Provides social security to the unorganized sector b) Encourages workers to voluntarily save for their retirement c) Fixed pension is paid on attaining age of 60 years d) All of above </a:t>
            </a:r>
          </a:p>
          <a:p>
            <a:pPr marL="0" indent="0">
              <a:buNone/>
            </a:pPr>
            <a:r>
              <a:rPr lang="en-US" dirty="0"/>
              <a:t> 14. What is Pradhan Mantri Suraksha </a:t>
            </a:r>
            <a:r>
              <a:rPr lang="en-US" dirty="0" err="1"/>
              <a:t>Bima</a:t>
            </a:r>
            <a:r>
              <a:rPr lang="en-US" dirty="0"/>
              <a:t> Yojana (PMSBY)? </a:t>
            </a:r>
          </a:p>
          <a:p>
            <a:pPr marL="0" indent="0">
              <a:buNone/>
            </a:pPr>
            <a:r>
              <a:rPr lang="en-US" dirty="0"/>
              <a:t>   a) Accidental insurance cover b) Life insurance cover c) Overdraft up to Rs.5,000/- d) None of above </a:t>
            </a:r>
          </a:p>
          <a:p>
            <a:pPr marL="0" indent="0">
              <a:buNone/>
            </a:pPr>
            <a:r>
              <a:rPr lang="en-US" dirty="0"/>
              <a:t>15. Under PMSBY, accidental death claim is available for: </a:t>
            </a:r>
          </a:p>
          <a:p>
            <a:pPr marL="0" indent="0">
              <a:buNone/>
            </a:pPr>
            <a:r>
              <a:rPr lang="en-US" dirty="0"/>
              <a:t>    a) Rs.1 lac b) Rs.2 lac c) Rs.3 lac d) None of above </a:t>
            </a:r>
          </a:p>
          <a:p>
            <a:pPr marL="0" indent="0">
              <a:buNone/>
            </a:pPr>
            <a:r>
              <a:rPr lang="en-US" dirty="0"/>
              <a:t>16. NEFT stands for </a:t>
            </a:r>
          </a:p>
          <a:p>
            <a:pPr marL="0" indent="0">
              <a:buNone/>
            </a:pPr>
            <a:r>
              <a:rPr lang="en-US" dirty="0"/>
              <a:t>a) National Electric Fund Transfer  b) National Electronic Fund Transfer c) National Electrical Fund Transfer d) None of Above </a:t>
            </a:r>
            <a:endParaRPr lang="en-IN" dirty="0"/>
          </a:p>
        </p:txBody>
      </p:sp>
    </p:spTree>
    <p:extLst>
      <p:ext uri="{BB962C8B-B14F-4D97-AF65-F5344CB8AC3E}">
        <p14:creationId xmlns:p14="http://schemas.microsoft.com/office/powerpoint/2010/main" val="141868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A1CD4-2EDB-4505-8418-39A2EDA0524D}"/>
              </a:ext>
            </a:extLst>
          </p:cNvPr>
          <p:cNvSpPr>
            <a:spLocks noGrp="1"/>
          </p:cNvSpPr>
          <p:nvPr>
            <p:ph type="title"/>
          </p:nvPr>
        </p:nvSpPr>
        <p:spPr>
          <a:xfrm>
            <a:off x="838200" y="365126"/>
            <a:ext cx="10515600" cy="704020"/>
          </a:xfrm>
        </p:spPr>
        <p:txBody>
          <a:bodyPr/>
          <a:lstStyle/>
          <a:p>
            <a:endParaRPr lang="en-IN" dirty="0"/>
          </a:p>
        </p:txBody>
      </p:sp>
      <p:sp>
        <p:nvSpPr>
          <p:cNvPr id="3" name="Content Placeholder 2">
            <a:extLst>
              <a:ext uri="{FF2B5EF4-FFF2-40B4-BE49-F238E27FC236}">
                <a16:creationId xmlns:a16="http://schemas.microsoft.com/office/drawing/2014/main" id="{DE56CBDF-41D3-44ED-93AC-44B03A7B31F6}"/>
              </a:ext>
            </a:extLst>
          </p:cNvPr>
          <p:cNvSpPr>
            <a:spLocks noGrp="1"/>
          </p:cNvSpPr>
          <p:nvPr>
            <p:ph idx="1"/>
          </p:nvPr>
        </p:nvSpPr>
        <p:spPr>
          <a:xfrm>
            <a:off x="838200" y="1392702"/>
            <a:ext cx="10515600" cy="4784261"/>
          </a:xfrm>
        </p:spPr>
        <p:txBody>
          <a:bodyPr>
            <a:normAutofit lnSpcReduction="10000"/>
          </a:bodyPr>
          <a:lstStyle/>
          <a:p>
            <a:pPr marL="0" indent="0">
              <a:buNone/>
            </a:pPr>
            <a:r>
              <a:rPr lang="en-US" dirty="0"/>
              <a:t>17. RTGS stands for </a:t>
            </a:r>
          </a:p>
          <a:p>
            <a:pPr marL="0" indent="0">
              <a:buNone/>
            </a:pPr>
            <a:r>
              <a:rPr lang="en-US" dirty="0"/>
              <a:t>      a) Real Time Gross Settlement   b) Ready Time Gross Settlement   c) Ready Time Grocery Settlement   d) None of Above </a:t>
            </a:r>
          </a:p>
          <a:p>
            <a:pPr marL="0" indent="0">
              <a:buNone/>
            </a:pPr>
            <a:r>
              <a:rPr lang="en-US" dirty="0"/>
              <a:t>18. ____________ controls the way in which the computer system functions and provides a means by which users can interact with the computer. </a:t>
            </a:r>
          </a:p>
          <a:p>
            <a:pPr marL="0" indent="0">
              <a:buNone/>
            </a:pPr>
            <a:r>
              <a:rPr lang="en-US" dirty="0"/>
              <a:t>   a)Operating System b) Motherboard   c)Platform  d) Application software</a:t>
            </a:r>
          </a:p>
          <a:p>
            <a:pPr marL="0" indent="0">
              <a:buNone/>
            </a:pPr>
            <a:r>
              <a:rPr lang="en-US" dirty="0"/>
              <a:t>19. The difference between people with access to computers and the Internet and those without this access is known as the: </a:t>
            </a:r>
          </a:p>
          <a:p>
            <a:pPr marL="0" indent="0">
              <a:buNone/>
            </a:pPr>
            <a:r>
              <a:rPr lang="en-US" dirty="0"/>
              <a:t>  a) digital divine  b) internet divine   c) web divine d) </a:t>
            </a:r>
            <a:r>
              <a:rPr lang="en-US" dirty="0" err="1"/>
              <a:t>cyberway</a:t>
            </a:r>
            <a:r>
              <a:rPr lang="en-US" dirty="0"/>
              <a:t> divine</a:t>
            </a:r>
          </a:p>
          <a:p>
            <a:pPr marL="0" indent="0">
              <a:buNone/>
            </a:pPr>
            <a:endParaRPr lang="en-IN" dirty="0"/>
          </a:p>
        </p:txBody>
      </p:sp>
    </p:spTree>
    <p:extLst>
      <p:ext uri="{BB962C8B-B14F-4D97-AF65-F5344CB8AC3E}">
        <p14:creationId xmlns:p14="http://schemas.microsoft.com/office/powerpoint/2010/main" val="276215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4A274-459F-43A9-AB0A-B4B87FB2464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D02F4B4-1C18-4D8C-8CC1-34C9A96E9341}"/>
              </a:ext>
            </a:extLst>
          </p:cNvPr>
          <p:cNvSpPr>
            <a:spLocks noGrp="1"/>
          </p:cNvSpPr>
          <p:nvPr>
            <p:ph idx="1"/>
          </p:nvPr>
        </p:nvSpPr>
        <p:spPr/>
        <p:txBody>
          <a:bodyPr/>
          <a:lstStyle/>
          <a:p>
            <a:pPr marL="0" indent="0">
              <a:buNone/>
            </a:pPr>
            <a:r>
              <a:rPr lang="en-US" dirty="0"/>
              <a:t>20. A ____________ is approximately one billion bytes. </a:t>
            </a:r>
          </a:p>
          <a:p>
            <a:pPr marL="0" indent="0">
              <a:buNone/>
            </a:pPr>
            <a:r>
              <a:rPr lang="en-US" dirty="0"/>
              <a:t>   a) bit    b) kilobyte    c) gigabyte    d) megabyte</a:t>
            </a:r>
          </a:p>
          <a:p>
            <a:pPr marL="0" indent="0">
              <a:buNone/>
            </a:pPr>
            <a:r>
              <a:rPr lang="en-US" dirty="0"/>
              <a:t>21. All of the following are examples of input devices EXCEPT a: </a:t>
            </a:r>
          </a:p>
          <a:p>
            <a:pPr marL="0" indent="0">
              <a:buNone/>
            </a:pPr>
            <a:r>
              <a:rPr lang="en-US" dirty="0"/>
              <a:t>  a) scanner   b) mouse   c) printer    d) keyboard</a:t>
            </a:r>
          </a:p>
          <a:p>
            <a:pPr marL="0" indent="0">
              <a:buNone/>
            </a:pPr>
            <a:r>
              <a:rPr lang="en-US" dirty="0"/>
              <a:t>22. All of the following are examples of real security and privacy risks EXCEPT:</a:t>
            </a:r>
          </a:p>
          <a:p>
            <a:pPr marL="0" indent="0">
              <a:buNone/>
            </a:pPr>
            <a:r>
              <a:rPr lang="en-US" dirty="0"/>
              <a:t>   a)virus   b) identity theft   c)hackers    d) spam</a:t>
            </a:r>
            <a:endParaRPr lang="en-IN" dirty="0"/>
          </a:p>
        </p:txBody>
      </p:sp>
    </p:spTree>
    <p:extLst>
      <p:ext uri="{BB962C8B-B14F-4D97-AF65-F5344CB8AC3E}">
        <p14:creationId xmlns:p14="http://schemas.microsoft.com/office/powerpoint/2010/main" val="359391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DFB4-360A-4D7D-A092-E438C7B60703}"/>
              </a:ext>
            </a:extLst>
          </p:cNvPr>
          <p:cNvSpPr>
            <a:spLocks noGrp="1"/>
          </p:cNvSpPr>
          <p:nvPr>
            <p:ph type="title"/>
          </p:nvPr>
        </p:nvSpPr>
        <p:spPr/>
        <p:txBody>
          <a:bodyPr/>
          <a:lstStyle/>
          <a:p>
            <a:r>
              <a:rPr lang="en-US" dirty="0"/>
              <a:t>Golden Snitch round:</a:t>
            </a:r>
            <a:endParaRPr lang="en-IN" dirty="0"/>
          </a:p>
        </p:txBody>
      </p:sp>
      <p:sp>
        <p:nvSpPr>
          <p:cNvPr id="3" name="Content Placeholder 2">
            <a:extLst>
              <a:ext uri="{FF2B5EF4-FFF2-40B4-BE49-F238E27FC236}">
                <a16:creationId xmlns:a16="http://schemas.microsoft.com/office/drawing/2014/main" id="{AA5A15E0-4B17-4419-BF5B-1D0AC6FAD432}"/>
              </a:ext>
            </a:extLst>
          </p:cNvPr>
          <p:cNvSpPr>
            <a:spLocks noGrp="1"/>
          </p:cNvSpPr>
          <p:nvPr>
            <p:ph idx="1"/>
          </p:nvPr>
        </p:nvSpPr>
        <p:spPr/>
        <p:txBody>
          <a:bodyPr>
            <a:normAutofit lnSpcReduction="10000"/>
          </a:bodyPr>
          <a:lstStyle/>
          <a:p>
            <a:pPr marL="514350" indent="-514350">
              <a:buAutoNum type="arabicPeriod"/>
            </a:pPr>
            <a:r>
              <a:rPr lang="en-US" dirty="0"/>
              <a:t>When did Reserve Bank of India (RBI) formed?</a:t>
            </a:r>
          </a:p>
          <a:p>
            <a:pPr marL="0" indent="0">
              <a:buNone/>
            </a:pPr>
            <a:r>
              <a:rPr lang="en-US" dirty="0"/>
              <a:t>      a) 1935    b) 1949    c) 1960  d) 1992</a:t>
            </a:r>
          </a:p>
          <a:p>
            <a:pPr marL="0" indent="0">
              <a:buNone/>
            </a:pPr>
            <a:r>
              <a:rPr lang="en-US" dirty="0"/>
              <a:t>2. When did Reserve Bank of India (RBI) Nationalized ?</a:t>
            </a:r>
          </a:p>
          <a:p>
            <a:pPr marL="0" indent="0">
              <a:buNone/>
            </a:pPr>
            <a:r>
              <a:rPr lang="en-US" dirty="0"/>
              <a:t>     a) 1935    b) 1949    c) 1960  d) 1992</a:t>
            </a:r>
          </a:p>
          <a:p>
            <a:pPr marL="0" indent="0">
              <a:buNone/>
            </a:pPr>
            <a:r>
              <a:rPr lang="en-US" dirty="0"/>
              <a:t>3. Where did Reserve Bank of India established?</a:t>
            </a:r>
          </a:p>
          <a:p>
            <a:pPr marL="0" indent="0">
              <a:buNone/>
            </a:pPr>
            <a:r>
              <a:rPr lang="en-US" dirty="0"/>
              <a:t>    a) Mumbai   b) Kolkata   c) Delhi   d) Bengaluru</a:t>
            </a:r>
          </a:p>
          <a:p>
            <a:pPr marL="0" indent="0">
              <a:buNone/>
            </a:pPr>
            <a:r>
              <a:rPr lang="en-US" dirty="0"/>
              <a:t>4. Who was the First Indian Reserve Bank of India (RBI) Governor ?</a:t>
            </a:r>
          </a:p>
          <a:p>
            <a:pPr marL="0" indent="0">
              <a:buNone/>
            </a:pPr>
            <a:r>
              <a:rPr lang="en-US" dirty="0"/>
              <a:t>     a) </a:t>
            </a:r>
            <a:r>
              <a:rPr lang="en-US" dirty="0" err="1"/>
              <a:t>Mr.Oberoi</a:t>
            </a:r>
            <a:r>
              <a:rPr lang="en-US" dirty="0"/>
              <a:t>    b) </a:t>
            </a:r>
            <a:r>
              <a:rPr lang="en-IN" dirty="0"/>
              <a:t>Sir Osborne Smith  c) Sir James Taylor                           d) Mr. C. D. Deshmukh</a:t>
            </a:r>
          </a:p>
        </p:txBody>
      </p:sp>
    </p:spTree>
    <p:extLst>
      <p:ext uri="{BB962C8B-B14F-4D97-AF65-F5344CB8AC3E}">
        <p14:creationId xmlns:p14="http://schemas.microsoft.com/office/powerpoint/2010/main" val="329912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0F179-15AD-4B74-B9E9-A3DB3E246682}"/>
              </a:ext>
            </a:extLst>
          </p:cNvPr>
          <p:cNvSpPr>
            <a:spLocks noGrp="1"/>
          </p:cNvSpPr>
          <p:nvPr>
            <p:ph type="title"/>
          </p:nvPr>
        </p:nvSpPr>
        <p:spPr/>
        <p:txBody>
          <a:bodyPr/>
          <a:lstStyle/>
          <a:p>
            <a:r>
              <a:rPr lang="en-US" dirty="0"/>
              <a:t>Golden Snitch round:</a:t>
            </a:r>
            <a:endParaRPr lang="en-IN" dirty="0"/>
          </a:p>
        </p:txBody>
      </p:sp>
      <p:sp>
        <p:nvSpPr>
          <p:cNvPr id="3" name="Content Placeholder 2">
            <a:extLst>
              <a:ext uri="{FF2B5EF4-FFF2-40B4-BE49-F238E27FC236}">
                <a16:creationId xmlns:a16="http://schemas.microsoft.com/office/drawing/2014/main" id="{9AA3E86B-4D57-45BC-B1D5-821DF3440444}"/>
              </a:ext>
            </a:extLst>
          </p:cNvPr>
          <p:cNvSpPr>
            <a:spLocks noGrp="1"/>
          </p:cNvSpPr>
          <p:nvPr>
            <p:ph idx="1"/>
          </p:nvPr>
        </p:nvSpPr>
        <p:spPr/>
        <p:txBody>
          <a:bodyPr/>
          <a:lstStyle/>
          <a:p>
            <a:pPr marL="0" indent="0">
              <a:buNone/>
            </a:pPr>
            <a:r>
              <a:rPr lang="en-US" dirty="0"/>
              <a:t>5. Who introduced the Banking Ombudsman Scheme ?</a:t>
            </a:r>
          </a:p>
          <a:p>
            <a:pPr marL="0" indent="0">
              <a:buNone/>
            </a:pPr>
            <a:r>
              <a:rPr lang="en-US" dirty="0"/>
              <a:t>  a) </a:t>
            </a:r>
            <a:r>
              <a:rPr lang="en-US" dirty="0" err="1"/>
              <a:t>Dr.Raghuram</a:t>
            </a:r>
            <a:r>
              <a:rPr lang="en-US" dirty="0"/>
              <a:t> </a:t>
            </a:r>
            <a:r>
              <a:rPr lang="en-US" dirty="0" err="1"/>
              <a:t>Rajan</a:t>
            </a:r>
            <a:r>
              <a:rPr lang="en-US" dirty="0"/>
              <a:t>    b) RBI    c) SBI      d) Dr. K.R. </a:t>
            </a:r>
            <a:r>
              <a:rPr lang="en-US" dirty="0" err="1"/>
              <a:t>Puri</a:t>
            </a:r>
            <a:endParaRPr lang="en-US" dirty="0"/>
          </a:p>
          <a:p>
            <a:pPr marL="0" indent="0">
              <a:buNone/>
            </a:pPr>
            <a:endParaRPr lang="en-US" dirty="0"/>
          </a:p>
          <a:p>
            <a:pPr marL="0" indent="0">
              <a:buNone/>
            </a:pPr>
            <a:r>
              <a:rPr lang="en-US" dirty="0"/>
              <a:t>6. What is a white-label ATM?  (5 marks)</a:t>
            </a:r>
          </a:p>
        </p:txBody>
      </p:sp>
    </p:spTree>
    <p:extLst>
      <p:ext uri="{BB962C8B-B14F-4D97-AF65-F5344CB8AC3E}">
        <p14:creationId xmlns:p14="http://schemas.microsoft.com/office/powerpoint/2010/main" val="415978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1155</Words>
  <Application>Microsoft Office PowerPoint</Application>
  <PresentationFormat>Widescreen</PresentationFormat>
  <Paragraphs>78</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Quiz</vt:lpstr>
      <vt:lpstr>PowerPoint Presentation</vt:lpstr>
      <vt:lpstr>PowerPoint Presentation</vt:lpstr>
      <vt:lpstr>PowerPoint Presentation</vt:lpstr>
      <vt:lpstr>PowerPoint Presentation</vt:lpstr>
      <vt:lpstr>PowerPoint Presentation</vt:lpstr>
      <vt:lpstr>PowerPoint Presentation</vt:lpstr>
      <vt:lpstr>Golden Snitch round:</vt:lpstr>
      <vt:lpstr>Golden Snitch round: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dc:title>
  <dc:creator>Rajashree Yalgi</dc:creator>
  <cp:lastModifiedBy>user</cp:lastModifiedBy>
  <cp:revision>10</cp:revision>
  <dcterms:created xsi:type="dcterms:W3CDTF">2019-01-16T05:44:39Z</dcterms:created>
  <dcterms:modified xsi:type="dcterms:W3CDTF">2019-11-13T03:31:10Z</dcterms:modified>
</cp:coreProperties>
</file>