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BAA6E3-7A19-4413-8830-D9842E4F9E51}" type="doc">
      <dgm:prSet loTypeId="urn:microsoft.com/office/officeart/2005/8/layout/cycle4" loCatId="matrix" qsTypeId="urn:microsoft.com/office/officeart/2005/8/quickstyle/simple1" qsCatId="simple" csTypeId="urn:microsoft.com/office/officeart/2005/8/colors/colorful4" csCatId="colorful" phldr="1"/>
      <dgm:spPr/>
      <dgm:t>
        <a:bodyPr/>
        <a:lstStyle/>
        <a:p>
          <a:endParaRPr lang="en-IN"/>
        </a:p>
      </dgm:t>
    </dgm:pt>
    <dgm:pt modelId="{DBA3C350-A56B-4852-A265-D43F32EFE0FB}">
      <dgm:prSet phldrT="[Text]"/>
      <dgm:spPr/>
      <dgm:t>
        <a:bodyPr/>
        <a:lstStyle/>
        <a:p>
          <a:r>
            <a:rPr lang="en-US" dirty="0">
              <a:solidFill>
                <a:schemeClr val="tx1"/>
              </a:solidFill>
            </a:rPr>
            <a:t>Strategic Goals of monetary policy</a:t>
          </a:r>
          <a:endParaRPr lang="en-IN" dirty="0">
            <a:solidFill>
              <a:schemeClr val="tx1"/>
            </a:solidFill>
          </a:endParaRPr>
        </a:p>
      </dgm:t>
    </dgm:pt>
    <dgm:pt modelId="{50A5D466-E29F-4488-957C-C7301E67B0CB}" type="parTrans" cxnId="{96774798-0156-46C0-B9E9-EF9491A802FD}">
      <dgm:prSet/>
      <dgm:spPr/>
      <dgm:t>
        <a:bodyPr/>
        <a:lstStyle/>
        <a:p>
          <a:endParaRPr lang="en-IN"/>
        </a:p>
      </dgm:t>
    </dgm:pt>
    <dgm:pt modelId="{32AF7415-0809-464F-9F6D-7BB7D2838A84}" type="sibTrans" cxnId="{96774798-0156-46C0-B9E9-EF9491A802FD}">
      <dgm:prSet/>
      <dgm:spPr/>
      <dgm:t>
        <a:bodyPr/>
        <a:lstStyle/>
        <a:p>
          <a:endParaRPr lang="en-IN"/>
        </a:p>
      </dgm:t>
    </dgm:pt>
    <dgm:pt modelId="{85A54522-2608-4FF5-BC22-2B7F5B9BDDD8}">
      <dgm:prSet phldrT="[Text]"/>
      <dgm:spPr/>
      <dgm:t>
        <a:bodyPr/>
        <a:lstStyle/>
        <a:p>
          <a:r>
            <a:rPr lang="en-US" dirty="0"/>
            <a:t>Price Stability</a:t>
          </a:r>
          <a:endParaRPr lang="en-IN" dirty="0"/>
        </a:p>
      </dgm:t>
    </dgm:pt>
    <dgm:pt modelId="{8F9312EF-76A5-46DE-8352-353F58BC8B42}" type="parTrans" cxnId="{46C8C8B5-C11F-410C-98C1-6ECC3037936E}">
      <dgm:prSet/>
      <dgm:spPr/>
      <dgm:t>
        <a:bodyPr/>
        <a:lstStyle/>
        <a:p>
          <a:endParaRPr lang="en-IN"/>
        </a:p>
      </dgm:t>
    </dgm:pt>
    <dgm:pt modelId="{6ADDFEF5-AC3F-49EE-9FE0-53326009B34E}" type="sibTrans" cxnId="{46C8C8B5-C11F-410C-98C1-6ECC3037936E}">
      <dgm:prSet/>
      <dgm:spPr/>
      <dgm:t>
        <a:bodyPr/>
        <a:lstStyle/>
        <a:p>
          <a:endParaRPr lang="en-IN"/>
        </a:p>
      </dgm:t>
    </dgm:pt>
    <dgm:pt modelId="{35997E9D-13C3-4A81-8009-11A43AD7CB01}">
      <dgm:prSet phldrT="[Text]"/>
      <dgm:spPr/>
      <dgm:t>
        <a:bodyPr/>
        <a:lstStyle/>
        <a:p>
          <a:r>
            <a:rPr lang="en-US" dirty="0">
              <a:solidFill>
                <a:schemeClr val="tx1"/>
              </a:solidFill>
            </a:rPr>
            <a:t>Strategic Intermediate targets</a:t>
          </a:r>
          <a:endParaRPr lang="en-IN" dirty="0">
            <a:solidFill>
              <a:schemeClr val="tx1"/>
            </a:solidFill>
          </a:endParaRPr>
        </a:p>
      </dgm:t>
    </dgm:pt>
    <dgm:pt modelId="{192FC025-531B-4A47-B430-77D45AB79287}" type="parTrans" cxnId="{83D98A3D-8FBA-478B-BF63-D126120F2B4F}">
      <dgm:prSet/>
      <dgm:spPr/>
      <dgm:t>
        <a:bodyPr/>
        <a:lstStyle/>
        <a:p>
          <a:endParaRPr lang="en-IN"/>
        </a:p>
      </dgm:t>
    </dgm:pt>
    <dgm:pt modelId="{D72F2A67-B258-43AC-95C2-C85B6B406232}" type="sibTrans" cxnId="{83D98A3D-8FBA-478B-BF63-D126120F2B4F}">
      <dgm:prSet/>
      <dgm:spPr/>
      <dgm:t>
        <a:bodyPr/>
        <a:lstStyle/>
        <a:p>
          <a:endParaRPr lang="en-IN"/>
        </a:p>
      </dgm:t>
    </dgm:pt>
    <dgm:pt modelId="{A634F38A-79B4-49EB-A367-81D44B4B4A4B}">
      <dgm:prSet phldrT="[Text]"/>
      <dgm:spPr/>
      <dgm:t>
        <a:bodyPr/>
        <a:lstStyle/>
        <a:p>
          <a:r>
            <a:rPr lang="en-US" dirty="0"/>
            <a:t>Money supply</a:t>
          </a:r>
          <a:endParaRPr lang="en-IN" dirty="0"/>
        </a:p>
      </dgm:t>
    </dgm:pt>
    <dgm:pt modelId="{15E775F3-A66D-433B-A2F9-1A68F0ABF869}" type="parTrans" cxnId="{F72C88E1-A105-4B65-8A30-0127F327DBF0}">
      <dgm:prSet/>
      <dgm:spPr/>
      <dgm:t>
        <a:bodyPr/>
        <a:lstStyle/>
        <a:p>
          <a:endParaRPr lang="en-IN"/>
        </a:p>
      </dgm:t>
    </dgm:pt>
    <dgm:pt modelId="{4ACB7B80-C565-4DA0-8B97-DEA29AD67783}" type="sibTrans" cxnId="{F72C88E1-A105-4B65-8A30-0127F327DBF0}">
      <dgm:prSet/>
      <dgm:spPr/>
      <dgm:t>
        <a:bodyPr/>
        <a:lstStyle/>
        <a:p>
          <a:endParaRPr lang="en-IN"/>
        </a:p>
      </dgm:t>
    </dgm:pt>
    <dgm:pt modelId="{DE92E699-672F-4FD9-8FDF-D599B72A927B}">
      <dgm:prSet phldrT="[Text]"/>
      <dgm:spPr/>
      <dgm:t>
        <a:bodyPr/>
        <a:lstStyle/>
        <a:p>
          <a:r>
            <a:rPr lang="en-US" dirty="0">
              <a:solidFill>
                <a:schemeClr val="tx1"/>
              </a:solidFill>
            </a:rPr>
            <a:t>Operating targets</a:t>
          </a:r>
          <a:endParaRPr lang="en-IN" dirty="0">
            <a:solidFill>
              <a:schemeClr val="tx1"/>
            </a:solidFill>
          </a:endParaRPr>
        </a:p>
      </dgm:t>
    </dgm:pt>
    <dgm:pt modelId="{16659A79-FD0E-4978-A3A9-83FDF0B6F9E4}" type="parTrans" cxnId="{FFEE7A74-A2EA-4D35-B083-43246C4AD627}">
      <dgm:prSet/>
      <dgm:spPr/>
      <dgm:t>
        <a:bodyPr/>
        <a:lstStyle/>
        <a:p>
          <a:endParaRPr lang="en-IN"/>
        </a:p>
      </dgm:t>
    </dgm:pt>
    <dgm:pt modelId="{F29E9044-2A78-489A-A136-060053896ADA}" type="sibTrans" cxnId="{FFEE7A74-A2EA-4D35-B083-43246C4AD627}">
      <dgm:prSet/>
      <dgm:spPr/>
      <dgm:t>
        <a:bodyPr/>
        <a:lstStyle/>
        <a:p>
          <a:endParaRPr lang="en-IN"/>
        </a:p>
      </dgm:t>
    </dgm:pt>
    <dgm:pt modelId="{7460F7E6-0002-4DC4-A9A4-18D28698ADEA}">
      <dgm:prSet phldrT="[Text]"/>
      <dgm:spPr/>
      <dgm:t>
        <a:bodyPr/>
        <a:lstStyle/>
        <a:p>
          <a:r>
            <a:rPr lang="en-US" dirty="0"/>
            <a:t>Reserve money</a:t>
          </a:r>
          <a:endParaRPr lang="en-IN" dirty="0"/>
        </a:p>
      </dgm:t>
    </dgm:pt>
    <dgm:pt modelId="{2EB9A636-B2E6-49AB-B1AB-C51FA7BE75EB}" type="parTrans" cxnId="{13A00943-F3ED-4E4E-8D67-A09DA9076A4D}">
      <dgm:prSet/>
      <dgm:spPr/>
      <dgm:t>
        <a:bodyPr/>
        <a:lstStyle/>
        <a:p>
          <a:endParaRPr lang="en-IN"/>
        </a:p>
      </dgm:t>
    </dgm:pt>
    <dgm:pt modelId="{D64CCABB-B213-41A1-9B94-DA1EACCD071D}" type="sibTrans" cxnId="{13A00943-F3ED-4E4E-8D67-A09DA9076A4D}">
      <dgm:prSet/>
      <dgm:spPr/>
      <dgm:t>
        <a:bodyPr/>
        <a:lstStyle/>
        <a:p>
          <a:endParaRPr lang="en-IN"/>
        </a:p>
      </dgm:t>
    </dgm:pt>
    <dgm:pt modelId="{7F999A3E-38B2-4B87-9E4D-DDA7651BE81F}">
      <dgm:prSet phldrT="[Text]"/>
      <dgm:spPr/>
      <dgm:t>
        <a:bodyPr/>
        <a:lstStyle/>
        <a:p>
          <a:r>
            <a:rPr lang="en-US" dirty="0">
              <a:solidFill>
                <a:schemeClr val="tx1"/>
              </a:solidFill>
            </a:rPr>
            <a:t>Instrument reserve requirements</a:t>
          </a:r>
          <a:endParaRPr lang="en-IN" dirty="0">
            <a:solidFill>
              <a:schemeClr val="tx1"/>
            </a:solidFill>
          </a:endParaRPr>
        </a:p>
      </dgm:t>
    </dgm:pt>
    <dgm:pt modelId="{E603996A-9CEC-4F5E-B631-C31FF4A07D87}" type="parTrans" cxnId="{177200A3-E5A1-4EAC-99D2-3F189EEBFE1A}">
      <dgm:prSet/>
      <dgm:spPr/>
      <dgm:t>
        <a:bodyPr/>
        <a:lstStyle/>
        <a:p>
          <a:endParaRPr lang="en-IN"/>
        </a:p>
      </dgm:t>
    </dgm:pt>
    <dgm:pt modelId="{A075DEC1-2075-40A9-9987-910838ADD555}" type="sibTrans" cxnId="{177200A3-E5A1-4EAC-99D2-3F189EEBFE1A}">
      <dgm:prSet/>
      <dgm:spPr/>
      <dgm:t>
        <a:bodyPr/>
        <a:lstStyle/>
        <a:p>
          <a:endParaRPr lang="en-IN"/>
        </a:p>
      </dgm:t>
    </dgm:pt>
    <dgm:pt modelId="{375B3463-F663-4272-8045-F161562754F7}">
      <dgm:prSet phldrT="[Text]"/>
      <dgm:spPr/>
      <dgm:t>
        <a:bodyPr/>
        <a:lstStyle/>
        <a:p>
          <a:r>
            <a:rPr lang="en-US" dirty="0"/>
            <a:t>Bank / discount rate</a:t>
          </a:r>
          <a:endParaRPr lang="en-IN" dirty="0"/>
        </a:p>
      </dgm:t>
    </dgm:pt>
    <dgm:pt modelId="{BDF0307B-37BF-47AF-B042-0892DC3EF62D}" type="parTrans" cxnId="{411AE6BA-528A-424C-9337-A0C834622C67}">
      <dgm:prSet/>
      <dgm:spPr/>
      <dgm:t>
        <a:bodyPr/>
        <a:lstStyle/>
        <a:p>
          <a:endParaRPr lang="en-IN"/>
        </a:p>
      </dgm:t>
    </dgm:pt>
    <dgm:pt modelId="{36FA146F-7248-40E3-81D5-A04AC19DA7D1}" type="sibTrans" cxnId="{411AE6BA-528A-424C-9337-A0C834622C67}">
      <dgm:prSet/>
      <dgm:spPr/>
      <dgm:t>
        <a:bodyPr/>
        <a:lstStyle/>
        <a:p>
          <a:endParaRPr lang="en-IN"/>
        </a:p>
      </dgm:t>
    </dgm:pt>
    <dgm:pt modelId="{0CAAD7A1-AA49-47FC-845E-89AD6F9CAE18}">
      <dgm:prSet phldrT="[Text]"/>
      <dgm:spPr/>
      <dgm:t>
        <a:bodyPr/>
        <a:lstStyle/>
        <a:p>
          <a:r>
            <a:rPr lang="en-US" dirty="0"/>
            <a:t>Economic Growth</a:t>
          </a:r>
          <a:endParaRPr lang="en-IN" dirty="0"/>
        </a:p>
      </dgm:t>
    </dgm:pt>
    <dgm:pt modelId="{37A7D17B-5531-4222-8040-70B757387A72}" type="parTrans" cxnId="{63BF7FB5-47E7-462F-8D5F-A35AF14111CC}">
      <dgm:prSet/>
      <dgm:spPr/>
      <dgm:t>
        <a:bodyPr/>
        <a:lstStyle/>
        <a:p>
          <a:endParaRPr lang="en-IN"/>
        </a:p>
      </dgm:t>
    </dgm:pt>
    <dgm:pt modelId="{45864350-86F7-4CB6-BF30-31D0B2332FDA}" type="sibTrans" cxnId="{63BF7FB5-47E7-462F-8D5F-A35AF14111CC}">
      <dgm:prSet/>
      <dgm:spPr/>
      <dgm:t>
        <a:bodyPr/>
        <a:lstStyle/>
        <a:p>
          <a:endParaRPr lang="en-IN"/>
        </a:p>
      </dgm:t>
    </dgm:pt>
    <dgm:pt modelId="{A787E688-4F3D-4DAD-88BB-520069DF2FAD}">
      <dgm:prSet phldrT="[Text]"/>
      <dgm:spPr/>
      <dgm:t>
        <a:bodyPr/>
        <a:lstStyle/>
        <a:p>
          <a:r>
            <a:rPr lang="en-US" dirty="0"/>
            <a:t>Inflation rate</a:t>
          </a:r>
          <a:endParaRPr lang="en-IN" dirty="0"/>
        </a:p>
      </dgm:t>
    </dgm:pt>
    <dgm:pt modelId="{1E15DD13-A39B-42FE-ACA7-EE92282480D2}" type="parTrans" cxnId="{5732A6E5-CE18-44B3-A8F7-DEDCDE144470}">
      <dgm:prSet/>
      <dgm:spPr/>
      <dgm:t>
        <a:bodyPr/>
        <a:lstStyle/>
        <a:p>
          <a:endParaRPr lang="en-IN"/>
        </a:p>
      </dgm:t>
    </dgm:pt>
    <dgm:pt modelId="{5B8CC8CC-6595-42F9-A3B1-178EA0BF1EA3}" type="sibTrans" cxnId="{5732A6E5-CE18-44B3-A8F7-DEDCDE144470}">
      <dgm:prSet/>
      <dgm:spPr/>
      <dgm:t>
        <a:bodyPr/>
        <a:lstStyle/>
        <a:p>
          <a:endParaRPr lang="en-IN"/>
        </a:p>
      </dgm:t>
    </dgm:pt>
    <dgm:pt modelId="{02A019FC-05C0-4AB7-ABF5-C68CC88DE375}">
      <dgm:prSet phldrT="[Text]"/>
      <dgm:spPr/>
      <dgm:t>
        <a:bodyPr/>
        <a:lstStyle/>
        <a:p>
          <a:r>
            <a:rPr lang="en-US" dirty="0"/>
            <a:t>Exchange rate</a:t>
          </a:r>
          <a:endParaRPr lang="en-IN" dirty="0"/>
        </a:p>
      </dgm:t>
    </dgm:pt>
    <dgm:pt modelId="{0DF2CBF6-CCD9-4191-84B7-561F1E640040}" type="parTrans" cxnId="{CBFDD7C3-EC7A-484F-8CAE-CFCBCD75A943}">
      <dgm:prSet/>
      <dgm:spPr/>
      <dgm:t>
        <a:bodyPr/>
        <a:lstStyle/>
        <a:p>
          <a:endParaRPr lang="en-IN"/>
        </a:p>
      </dgm:t>
    </dgm:pt>
    <dgm:pt modelId="{9B059623-2E95-4656-8503-C20C3F409291}" type="sibTrans" cxnId="{CBFDD7C3-EC7A-484F-8CAE-CFCBCD75A943}">
      <dgm:prSet/>
      <dgm:spPr/>
      <dgm:t>
        <a:bodyPr/>
        <a:lstStyle/>
        <a:p>
          <a:endParaRPr lang="en-IN"/>
        </a:p>
      </dgm:t>
    </dgm:pt>
    <dgm:pt modelId="{ED2919EC-FF00-4CC8-9DA9-8F67AF02AD00}">
      <dgm:prSet phldrT="[Text]"/>
      <dgm:spPr/>
      <dgm:t>
        <a:bodyPr/>
        <a:lstStyle/>
        <a:p>
          <a:r>
            <a:rPr lang="en-US" dirty="0"/>
            <a:t>Interest rates</a:t>
          </a:r>
          <a:endParaRPr lang="en-IN" dirty="0"/>
        </a:p>
      </dgm:t>
    </dgm:pt>
    <dgm:pt modelId="{285DFB1C-38E4-450E-B563-5E245E7468D1}" type="parTrans" cxnId="{BF7EAA12-33F0-4115-8F79-9C559ECD92C2}">
      <dgm:prSet/>
      <dgm:spPr/>
      <dgm:t>
        <a:bodyPr/>
        <a:lstStyle/>
        <a:p>
          <a:endParaRPr lang="en-IN"/>
        </a:p>
      </dgm:t>
    </dgm:pt>
    <dgm:pt modelId="{58E7E60A-1908-4F12-B80A-CC8489F6E7F3}" type="sibTrans" cxnId="{BF7EAA12-33F0-4115-8F79-9C559ECD92C2}">
      <dgm:prSet/>
      <dgm:spPr/>
      <dgm:t>
        <a:bodyPr/>
        <a:lstStyle/>
        <a:p>
          <a:endParaRPr lang="en-IN"/>
        </a:p>
      </dgm:t>
    </dgm:pt>
    <dgm:pt modelId="{D970C108-2BB1-47D3-8EBF-08F7B28BEAA9}">
      <dgm:prSet phldrT="[Text]"/>
      <dgm:spPr/>
      <dgm:t>
        <a:bodyPr/>
        <a:lstStyle/>
        <a:p>
          <a:r>
            <a:rPr lang="en-US" dirty="0"/>
            <a:t>Exchange rates</a:t>
          </a:r>
          <a:endParaRPr lang="en-IN" dirty="0"/>
        </a:p>
      </dgm:t>
    </dgm:pt>
    <dgm:pt modelId="{FA847529-CB3F-49E4-9CB0-613467A5EB69}" type="parTrans" cxnId="{0FB971AE-8172-40F9-8508-A0AB18829522}">
      <dgm:prSet/>
      <dgm:spPr/>
      <dgm:t>
        <a:bodyPr/>
        <a:lstStyle/>
        <a:p>
          <a:endParaRPr lang="en-IN"/>
        </a:p>
      </dgm:t>
    </dgm:pt>
    <dgm:pt modelId="{1839E87D-EAC3-46F5-A678-0E919FE19240}" type="sibTrans" cxnId="{0FB971AE-8172-40F9-8508-A0AB18829522}">
      <dgm:prSet/>
      <dgm:spPr/>
      <dgm:t>
        <a:bodyPr/>
        <a:lstStyle/>
        <a:p>
          <a:endParaRPr lang="en-IN"/>
        </a:p>
      </dgm:t>
    </dgm:pt>
    <dgm:pt modelId="{8B1FC2E8-EFF8-4D98-AEBE-C3543E1F7186}">
      <dgm:prSet phldrT="[Text]"/>
      <dgm:spPr/>
      <dgm:t>
        <a:bodyPr/>
        <a:lstStyle/>
        <a:p>
          <a:r>
            <a:rPr lang="en-US" dirty="0"/>
            <a:t>Volume of credit</a:t>
          </a:r>
          <a:endParaRPr lang="en-IN" dirty="0"/>
        </a:p>
      </dgm:t>
    </dgm:pt>
    <dgm:pt modelId="{8A1EFC9D-C2C0-47B0-9193-F9E209966E9D}" type="parTrans" cxnId="{2725CED1-A754-4B85-B123-CDE49D84EDE8}">
      <dgm:prSet/>
      <dgm:spPr/>
      <dgm:t>
        <a:bodyPr/>
        <a:lstStyle/>
        <a:p>
          <a:endParaRPr lang="en-IN"/>
        </a:p>
      </dgm:t>
    </dgm:pt>
    <dgm:pt modelId="{6F1EEFCD-65C6-4529-A6BB-CC8946FF706D}" type="sibTrans" cxnId="{2725CED1-A754-4B85-B123-CDE49D84EDE8}">
      <dgm:prSet/>
      <dgm:spPr/>
      <dgm:t>
        <a:bodyPr/>
        <a:lstStyle/>
        <a:p>
          <a:endParaRPr lang="en-IN"/>
        </a:p>
      </dgm:t>
    </dgm:pt>
    <dgm:pt modelId="{1BA7F19B-8514-4295-9143-79EEEDDFB1D8}">
      <dgm:prSet phldrT="[Text]"/>
      <dgm:spPr/>
      <dgm:t>
        <a:bodyPr/>
        <a:lstStyle/>
        <a:p>
          <a:r>
            <a:rPr lang="en-US" dirty="0"/>
            <a:t>Open market operations</a:t>
          </a:r>
          <a:endParaRPr lang="en-IN" dirty="0"/>
        </a:p>
      </dgm:t>
    </dgm:pt>
    <dgm:pt modelId="{72B4D33F-2E0B-42C6-90FB-AAFC82E6ABEE}" type="parTrans" cxnId="{702DF6DF-17AC-4B60-99C9-0845D1526388}">
      <dgm:prSet/>
      <dgm:spPr/>
      <dgm:t>
        <a:bodyPr/>
        <a:lstStyle/>
        <a:p>
          <a:endParaRPr lang="en-IN"/>
        </a:p>
      </dgm:t>
    </dgm:pt>
    <dgm:pt modelId="{5BDE62DD-B872-4D32-BC64-5046C0914D91}" type="sibTrans" cxnId="{702DF6DF-17AC-4B60-99C9-0845D1526388}">
      <dgm:prSet/>
      <dgm:spPr/>
      <dgm:t>
        <a:bodyPr/>
        <a:lstStyle/>
        <a:p>
          <a:endParaRPr lang="en-IN"/>
        </a:p>
      </dgm:t>
    </dgm:pt>
    <dgm:pt modelId="{326F957E-5BE6-4995-8EB9-E3C948E983A1}" type="pres">
      <dgm:prSet presAssocID="{6ABAA6E3-7A19-4413-8830-D9842E4F9E51}" presName="cycleMatrixDiagram" presStyleCnt="0">
        <dgm:presLayoutVars>
          <dgm:chMax val="1"/>
          <dgm:dir/>
          <dgm:animLvl val="lvl"/>
          <dgm:resizeHandles val="exact"/>
        </dgm:presLayoutVars>
      </dgm:prSet>
      <dgm:spPr/>
    </dgm:pt>
    <dgm:pt modelId="{C5E7756E-07F1-4B47-BCC5-1E942AA670F0}" type="pres">
      <dgm:prSet presAssocID="{6ABAA6E3-7A19-4413-8830-D9842E4F9E51}" presName="children" presStyleCnt="0"/>
      <dgm:spPr/>
    </dgm:pt>
    <dgm:pt modelId="{EE76DDCF-E413-4D5C-A23A-D211B35EFFEA}" type="pres">
      <dgm:prSet presAssocID="{6ABAA6E3-7A19-4413-8830-D9842E4F9E51}" presName="child1group" presStyleCnt="0"/>
      <dgm:spPr/>
    </dgm:pt>
    <dgm:pt modelId="{518E89D5-404B-4A97-8181-BE1059BE5199}" type="pres">
      <dgm:prSet presAssocID="{6ABAA6E3-7A19-4413-8830-D9842E4F9E51}" presName="child1" presStyleLbl="bgAcc1" presStyleIdx="0" presStyleCnt="4"/>
      <dgm:spPr/>
    </dgm:pt>
    <dgm:pt modelId="{EAB51E2D-AD93-411B-AADD-F39601503876}" type="pres">
      <dgm:prSet presAssocID="{6ABAA6E3-7A19-4413-8830-D9842E4F9E51}" presName="child1Text" presStyleLbl="bgAcc1" presStyleIdx="0" presStyleCnt="4">
        <dgm:presLayoutVars>
          <dgm:bulletEnabled val="1"/>
        </dgm:presLayoutVars>
      </dgm:prSet>
      <dgm:spPr/>
    </dgm:pt>
    <dgm:pt modelId="{E9D2F04A-96FF-4A38-A2B7-37A5AA88CAB4}" type="pres">
      <dgm:prSet presAssocID="{6ABAA6E3-7A19-4413-8830-D9842E4F9E51}" presName="child2group" presStyleCnt="0"/>
      <dgm:spPr/>
    </dgm:pt>
    <dgm:pt modelId="{3AE8D5BA-00CB-4632-A3C8-7F2B28119D80}" type="pres">
      <dgm:prSet presAssocID="{6ABAA6E3-7A19-4413-8830-D9842E4F9E51}" presName="child2" presStyleLbl="bgAcc1" presStyleIdx="1" presStyleCnt="4"/>
      <dgm:spPr/>
    </dgm:pt>
    <dgm:pt modelId="{A7C17E76-556A-4C55-AE42-3865A5ACA3E4}" type="pres">
      <dgm:prSet presAssocID="{6ABAA6E3-7A19-4413-8830-D9842E4F9E51}" presName="child2Text" presStyleLbl="bgAcc1" presStyleIdx="1" presStyleCnt="4">
        <dgm:presLayoutVars>
          <dgm:bulletEnabled val="1"/>
        </dgm:presLayoutVars>
      </dgm:prSet>
      <dgm:spPr/>
    </dgm:pt>
    <dgm:pt modelId="{6170116B-4EE9-4435-9BD7-83723FE5B20E}" type="pres">
      <dgm:prSet presAssocID="{6ABAA6E3-7A19-4413-8830-D9842E4F9E51}" presName="child3group" presStyleCnt="0"/>
      <dgm:spPr/>
    </dgm:pt>
    <dgm:pt modelId="{FEDFE4F3-802C-4167-A9DA-7D8100EF513F}" type="pres">
      <dgm:prSet presAssocID="{6ABAA6E3-7A19-4413-8830-D9842E4F9E51}" presName="child3" presStyleLbl="bgAcc1" presStyleIdx="2" presStyleCnt="4"/>
      <dgm:spPr/>
    </dgm:pt>
    <dgm:pt modelId="{7D08F99C-FAAB-4E65-AD07-B187D13A58AB}" type="pres">
      <dgm:prSet presAssocID="{6ABAA6E3-7A19-4413-8830-D9842E4F9E51}" presName="child3Text" presStyleLbl="bgAcc1" presStyleIdx="2" presStyleCnt="4">
        <dgm:presLayoutVars>
          <dgm:bulletEnabled val="1"/>
        </dgm:presLayoutVars>
      </dgm:prSet>
      <dgm:spPr/>
    </dgm:pt>
    <dgm:pt modelId="{A8BFAF18-5304-4BC8-B547-D7D5BCEA5958}" type="pres">
      <dgm:prSet presAssocID="{6ABAA6E3-7A19-4413-8830-D9842E4F9E51}" presName="child4group" presStyleCnt="0"/>
      <dgm:spPr/>
    </dgm:pt>
    <dgm:pt modelId="{5EDE4CDF-EB72-4047-BA2E-54717F8C5B5B}" type="pres">
      <dgm:prSet presAssocID="{6ABAA6E3-7A19-4413-8830-D9842E4F9E51}" presName="child4" presStyleLbl="bgAcc1" presStyleIdx="3" presStyleCnt="4"/>
      <dgm:spPr/>
    </dgm:pt>
    <dgm:pt modelId="{1F7D6497-1211-4C1A-A0FA-446B9B83CBD3}" type="pres">
      <dgm:prSet presAssocID="{6ABAA6E3-7A19-4413-8830-D9842E4F9E51}" presName="child4Text" presStyleLbl="bgAcc1" presStyleIdx="3" presStyleCnt="4">
        <dgm:presLayoutVars>
          <dgm:bulletEnabled val="1"/>
        </dgm:presLayoutVars>
      </dgm:prSet>
      <dgm:spPr/>
    </dgm:pt>
    <dgm:pt modelId="{C98B4176-0CCE-444E-BA16-17156728C7FF}" type="pres">
      <dgm:prSet presAssocID="{6ABAA6E3-7A19-4413-8830-D9842E4F9E51}" presName="childPlaceholder" presStyleCnt="0"/>
      <dgm:spPr/>
    </dgm:pt>
    <dgm:pt modelId="{017D2B1A-1F0A-4EFA-B54B-BD7E2826F209}" type="pres">
      <dgm:prSet presAssocID="{6ABAA6E3-7A19-4413-8830-D9842E4F9E51}" presName="circle" presStyleCnt="0"/>
      <dgm:spPr/>
    </dgm:pt>
    <dgm:pt modelId="{FBDC8987-78A6-4ECD-BDDF-3C7DD026F553}" type="pres">
      <dgm:prSet presAssocID="{6ABAA6E3-7A19-4413-8830-D9842E4F9E51}" presName="quadrant1" presStyleLbl="node1" presStyleIdx="0" presStyleCnt="4">
        <dgm:presLayoutVars>
          <dgm:chMax val="1"/>
          <dgm:bulletEnabled val="1"/>
        </dgm:presLayoutVars>
      </dgm:prSet>
      <dgm:spPr/>
    </dgm:pt>
    <dgm:pt modelId="{2E382B63-C2F3-4F49-B2C0-7B3BFBE9A55E}" type="pres">
      <dgm:prSet presAssocID="{6ABAA6E3-7A19-4413-8830-D9842E4F9E51}" presName="quadrant2" presStyleLbl="node1" presStyleIdx="1" presStyleCnt="4">
        <dgm:presLayoutVars>
          <dgm:chMax val="1"/>
          <dgm:bulletEnabled val="1"/>
        </dgm:presLayoutVars>
      </dgm:prSet>
      <dgm:spPr/>
    </dgm:pt>
    <dgm:pt modelId="{7A90D05A-7C55-4D08-ACEC-3EE9F112628B}" type="pres">
      <dgm:prSet presAssocID="{6ABAA6E3-7A19-4413-8830-D9842E4F9E51}" presName="quadrant3" presStyleLbl="node1" presStyleIdx="2" presStyleCnt="4">
        <dgm:presLayoutVars>
          <dgm:chMax val="1"/>
          <dgm:bulletEnabled val="1"/>
        </dgm:presLayoutVars>
      </dgm:prSet>
      <dgm:spPr/>
    </dgm:pt>
    <dgm:pt modelId="{E005A83F-5379-4D90-AB79-66A8F4E602E6}" type="pres">
      <dgm:prSet presAssocID="{6ABAA6E3-7A19-4413-8830-D9842E4F9E51}" presName="quadrant4" presStyleLbl="node1" presStyleIdx="3" presStyleCnt="4">
        <dgm:presLayoutVars>
          <dgm:chMax val="1"/>
          <dgm:bulletEnabled val="1"/>
        </dgm:presLayoutVars>
      </dgm:prSet>
      <dgm:spPr/>
    </dgm:pt>
    <dgm:pt modelId="{A193AB16-2B93-4CDC-95AA-FBC4BF7C85F9}" type="pres">
      <dgm:prSet presAssocID="{6ABAA6E3-7A19-4413-8830-D9842E4F9E51}" presName="quadrantPlaceholder" presStyleCnt="0"/>
      <dgm:spPr/>
    </dgm:pt>
    <dgm:pt modelId="{E5B41550-6285-48BD-A5A0-F1445EEFDD24}" type="pres">
      <dgm:prSet presAssocID="{6ABAA6E3-7A19-4413-8830-D9842E4F9E51}" presName="center1" presStyleLbl="fgShp" presStyleIdx="0" presStyleCnt="2"/>
      <dgm:spPr/>
    </dgm:pt>
    <dgm:pt modelId="{8198BBC9-5BB1-41EF-98A2-5C6C65BA20A7}" type="pres">
      <dgm:prSet presAssocID="{6ABAA6E3-7A19-4413-8830-D9842E4F9E51}" presName="center2" presStyleLbl="fgShp" presStyleIdx="1" presStyleCnt="2"/>
      <dgm:spPr/>
    </dgm:pt>
  </dgm:ptLst>
  <dgm:cxnLst>
    <dgm:cxn modelId="{9132AE09-FFDC-4026-A6F5-EFFA772AE971}" type="presOf" srcId="{0CAAD7A1-AA49-47FC-845E-89AD6F9CAE18}" destId="{518E89D5-404B-4A97-8181-BE1059BE5199}" srcOrd="0" destOrd="1" presId="urn:microsoft.com/office/officeart/2005/8/layout/cycle4"/>
    <dgm:cxn modelId="{04769710-C652-4D91-A7D1-97EA590ABF63}" type="presOf" srcId="{1BA7F19B-8514-4295-9143-79EEEDDFB1D8}" destId="{1F7D6497-1211-4C1A-A0FA-446B9B83CBD3}" srcOrd="1" destOrd="1" presId="urn:microsoft.com/office/officeart/2005/8/layout/cycle4"/>
    <dgm:cxn modelId="{9112A312-E69A-4C1F-9A34-9C45758AF228}" type="presOf" srcId="{02A019FC-05C0-4AB7-ABF5-C68CC88DE375}" destId="{3AE8D5BA-00CB-4632-A3C8-7F2B28119D80}" srcOrd="0" destOrd="2" presId="urn:microsoft.com/office/officeart/2005/8/layout/cycle4"/>
    <dgm:cxn modelId="{BF7EAA12-33F0-4115-8F79-9C559ECD92C2}" srcId="{DE92E699-672F-4FD9-8FDF-D599B72A927B}" destId="{ED2919EC-FF00-4CC8-9DA9-8F67AF02AD00}" srcOrd="1" destOrd="0" parTransId="{285DFB1C-38E4-450E-B563-5E245E7468D1}" sibTransId="{58E7E60A-1908-4F12-B80A-CC8489F6E7F3}"/>
    <dgm:cxn modelId="{97FEB313-FFE7-4E7C-89A3-632BF98055CF}" type="presOf" srcId="{8B1FC2E8-EFF8-4D98-AEBE-C3543E1F7186}" destId="{FEDFE4F3-802C-4167-A9DA-7D8100EF513F}" srcOrd="0" destOrd="3" presId="urn:microsoft.com/office/officeart/2005/8/layout/cycle4"/>
    <dgm:cxn modelId="{111FC713-2636-4C20-BB6B-12AB45C5BF93}" type="presOf" srcId="{A787E688-4F3D-4DAD-88BB-520069DF2FAD}" destId="{3AE8D5BA-00CB-4632-A3C8-7F2B28119D80}" srcOrd="0" destOrd="1" presId="urn:microsoft.com/office/officeart/2005/8/layout/cycle4"/>
    <dgm:cxn modelId="{AE18271D-A579-4654-AC95-0D91C8E3C078}" type="presOf" srcId="{7F999A3E-38B2-4B87-9E4D-DDA7651BE81F}" destId="{E005A83F-5379-4D90-AB79-66A8F4E602E6}" srcOrd="0" destOrd="0" presId="urn:microsoft.com/office/officeart/2005/8/layout/cycle4"/>
    <dgm:cxn modelId="{92C20025-333B-4671-833D-B3BC6DDB2F36}" type="presOf" srcId="{D970C108-2BB1-47D3-8EBF-08F7B28BEAA9}" destId="{7D08F99C-FAAB-4E65-AD07-B187D13A58AB}" srcOrd="1" destOrd="2" presId="urn:microsoft.com/office/officeart/2005/8/layout/cycle4"/>
    <dgm:cxn modelId="{2CE39431-7FC5-4F02-ADF5-B1ABC1B5C634}" type="presOf" srcId="{8B1FC2E8-EFF8-4D98-AEBE-C3543E1F7186}" destId="{7D08F99C-FAAB-4E65-AD07-B187D13A58AB}" srcOrd="1" destOrd="3" presId="urn:microsoft.com/office/officeart/2005/8/layout/cycle4"/>
    <dgm:cxn modelId="{555B6833-9070-4092-8637-F7A24E033677}" type="presOf" srcId="{85A54522-2608-4FF5-BC22-2B7F5B9BDDD8}" destId="{518E89D5-404B-4A97-8181-BE1059BE5199}" srcOrd="0" destOrd="0" presId="urn:microsoft.com/office/officeart/2005/8/layout/cycle4"/>
    <dgm:cxn modelId="{83D98A3D-8FBA-478B-BF63-D126120F2B4F}" srcId="{6ABAA6E3-7A19-4413-8830-D9842E4F9E51}" destId="{35997E9D-13C3-4A81-8009-11A43AD7CB01}" srcOrd="1" destOrd="0" parTransId="{192FC025-531B-4A47-B430-77D45AB79287}" sibTransId="{D72F2A67-B258-43AC-95C2-C85B6B406232}"/>
    <dgm:cxn modelId="{86C21940-A224-49A3-B683-3D3860CF90D7}" type="presOf" srcId="{DE92E699-672F-4FD9-8FDF-D599B72A927B}" destId="{7A90D05A-7C55-4D08-ACEC-3EE9F112628B}" srcOrd="0" destOrd="0" presId="urn:microsoft.com/office/officeart/2005/8/layout/cycle4"/>
    <dgm:cxn modelId="{13A00943-F3ED-4E4E-8D67-A09DA9076A4D}" srcId="{DE92E699-672F-4FD9-8FDF-D599B72A927B}" destId="{7460F7E6-0002-4DC4-A9A4-18D28698ADEA}" srcOrd="0" destOrd="0" parTransId="{2EB9A636-B2E6-49AB-B1AB-C51FA7BE75EB}" sibTransId="{D64CCABB-B213-41A1-9B94-DA1EACCD071D}"/>
    <dgm:cxn modelId="{E62AB264-5550-4017-85D0-3B17923965A0}" type="presOf" srcId="{A634F38A-79B4-49EB-A367-81D44B4B4A4B}" destId="{3AE8D5BA-00CB-4632-A3C8-7F2B28119D80}" srcOrd="0" destOrd="0" presId="urn:microsoft.com/office/officeart/2005/8/layout/cycle4"/>
    <dgm:cxn modelId="{2CD37B6E-3C8F-4276-AFE3-EE543AC8CC18}" type="presOf" srcId="{375B3463-F663-4272-8045-F161562754F7}" destId="{1F7D6497-1211-4C1A-A0FA-446B9B83CBD3}" srcOrd="1" destOrd="0" presId="urn:microsoft.com/office/officeart/2005/8/layout/cycle4"/>
    <dgm:cxn modelId="{CE26E84E-389E-45E6-AFE6-A9181CE90111}" type="presOf" srcId="{A634F38A-79B4-49EB-A367-81D44B4B4A4B}" destId="{A7C17E76-556A-4C55-AE42-3865A5ACA3E4}" srcOrd="1" destOrd="0" presId="urn:microsoft.com/office/officeart/2005/8/layout/cycle4"/>
    <dgm:cxn modelId="{FFEE7A74-A2EA-4D35-B083-43246C4AD627}" srcId="{6ABAA6E3-7A19-4413-8830-D9842E4F9E51}" destId="{DE92E699-672F-4FD9-8FDF-D599B72A927B}" srcOrd="2" destOrd="0" parTransId="{16659A79-FD0E-4978-A3A9-83FDF0B6F9E4}" sibTransId="{F29E9044-2A78-489A-A136-060053896ADA}"/>
    <dgm:cxn modelId="{5D186758-9C20-4885-86D3-84F55097FEF8}" type="presOf" srcId="{DBA3C350-A56B-4852-A265-D43F32EFE0FB}" destId="{FBDC8987-78A6-4ECD-BDDF-3C7DD026F553}" srcOrd="0" destOrd="0" presId="urn:microsoft.com/office/officeart/2005/8/layout/cycle4"/>
    <dgm:cxn modelId="{0DF37D59-1707-4B74-8C2D-DB2F47B836E4}" type="presOf" srcId="{A787E688-4F3D-4DAD-88BB-520069DF2FAD}" destId="{A7C17E76-556A-4C55-AE42-3865A5ACA3E4}" srcOrd="1" destOrd="1" presId="urn:microsoft.com/office/officeart/2005/8/layout/cycle4"/>
    <dgm:cxn modelId="{D969B97A-8897-4005-B253-4C799516DD9A}" type="presOf" srcId="{1BA7F19B-8514-4295-9143-79EEEDDFB1D8}" destId="{5EDE4CDF-EB72-4047-BA2E-54717F8C5B5B}" srcOrd="0" destOrd="1" presId="urn:microsoft.com/office/officeart/2005/8/layout/cycle4"/>
    <dgm:cxn modelId="{199A3A8A-C06B-4F12-A896-F92261DEB5A0}" type="presOf" srcId="{02A019FC-05C0-4AB7-ABF5-C68CC88DE375}" destId="{A7C17E76-556A-4C55-AE42-3865A5ACA3E4}" srcOrd="1" destOrd="2" presId="urn:microsoft.com/office/officeart/2005/8/layout/cycle4"/>
    <dgm:cxn modelId="{881A888B-8F1E-4578-874E-3DF03FA35A90}" type="presOf" srcId="{85A54522-2608-4FF5-BC22-2B7F5B9BDDD8}" destId="{EAB51E2D-AD93-411B-AADD-F39601503876}" srcOrd="1" destOrd="0" presId="urn:microsoft.com/office/officeart/2005/8/layout/cycle4"/>
    <dgm:cxn modelId="{96774798-0156-46C0-B9E9-EF9491A802FD}" srcId="{6ABAA6E3-7A19-4413-8830-D9842E4F9E51}" destId="{DBA3C350-A56B-4852-A265-D43F32EFE0FB}" srcOrd="0" destOrd="0" parTransId="{50A5D466-E29F-4488-957C-C7301E67B0CB}" sibTransId="{32AF7415-0809-464F-9F6D-7BB7D2838A84}"/>
    <dgm:cxn modelId="{177200A3-E5A1-4EAC-99D2-3F189EEBFE1A}" srcId="{6ABAA6E3-7A19-4413-8830-D9842E4F9E51}" destId="{7F999A3E-38B2-4B87-9E4D-DDA7651BE81F}" srcOrd="3" destOrd="0" parTransId="{E603996A-9CEC-4F5E-B631-C31FF4A07D87}" sibTransId="{A075DEC1-2075-40A9-9987-910838ADD555}"/>
    <dgm:cxn modelId="{9A851FA3-9512-4663-9DC8-CB66D589F052}" type="presOf" srcId="{0CAAD7A1-AA49-47FC-845E-89AD6F9CAE18}" destId="{EAB51E2D-AD93-411B-AADD-F39601503876}" srcOrd="1" destOrd="1" presId="urn:microsoft.com/office/officeart/2005/8/layout/cycle4"/>
    <dgm:cxn modelId="{0FB971AE-8172-40F9-8508-A0AB18829522}" srcId="{DE92E699-672F-4FD9-8FDF-D599B72A927B}" destId="{D970C108-2BB1-47D3-8EBF-08F7B28BEAA9}" srcOrd="2" destOrd="0" parTransId="{FA847529-CB3F-49E4-9CB0-613467A5EB69}" sibTransId="{1839E87D-EAC3-46F5-A678-0E919FE19240}"/>
    <dgm:cxn modelId="{63BF7FB5-47E7-462F-8D5F-A35AF14111CC}" srcId="{DBA3C350-A56B-4852-A265-D43F32EFE0FB}" destId="{0CAAD7A1-AA49-47FC-845E-89AD6F9CAE18}" srcOrd="1" destOrd="0" parTransId="{37A7D17B-5531-4222-8040-70B757387A72}" sibTransId="{45864350-86F7-4CB6-BF30-31D0B2332FDA}"/>
    <dgm:cxn modelId="{46C8C8B5-C11F-410C-98C1-6ECC3037936E}" srcId="{DBA3C350-A56B-4852-A265-D43F32EFE0FB}" destId="{85A54522-2608-4FF5-BC22-2B7F5B9BDDD8}" srcOrd="0" destOrd="0" parTransId="{8F9312EF-76A5-46DE-8352-353F58BC8B42}" sibTransId="{6ADDFEF5-AC3F-49EE-9FE0-53326009B34E}"/>
    <dgm:cxn modelId="{161022B7-031B-4A4C-9AE8-CF31A8537CF4}" type="presOf" srcId="{ED2919EC-FF00-4CC8-9DA9-8F67AF02AD00}" destId="{7D08F99C-FAAB-4E65-AD07-B187D13A58AB}" srcOrd="1" destOrd="1" presId="urn:microsoft.com/office/officeart/2005/8/layout/cycle4"/>
    <dgm:cxn modelId="{411AE6BA-528A-424C-9337-A0C834622C67}" srcId="{7F999A3E-38B2-4B87-9E4D-DDA7651BE81F}" destId="{375B3463-F663-4272-8045-F161562754F7}" srcOrd="0" destOrd="0" parTransId="{BDF0307B-37BF-47AF-B042-0892DC3EF62D}" sibTransId="{36FA146F-7248-40E3-81D5-A04AC19DA7D1}"/>
    <dgm:cxn modelId="{AFA27AC1-5F7E-40E8-B37B-81F748B3149A}" type="presOf" srcId="{375B3463-F663-4272-8045-F161562754F7}" destId="{5EDE4CDF-EB72-4047-BA2E-54717F8C5B5B}" srcOrd="0" destOrd="0" presId="urn:microsoft.com/office/officeart/2005/8/layout/cycle4"/>
    <dgm:cxn modelId="{CBFDD7C3-EC7A-484F-8CAE-CFCBCD75A943}" srcId="{35997E9D-13C3-4A81-8009-11A43AD7CB01}" destId="{02A019FC-05C0-4AB7-ABF5-C68CC88DE375}" srcOrd="2" destOrd="0" parTransId="{0DF2CBF6-CCD9-4191-84B7-561F1E640040}" sibTransId="{9B059623-2E95-4656-8503-C20C3F409291}"/>
    <dgm:cxn modelId="{08E375CA-9DAB-45AA-A811-1FAD83EF4305}" type="presOf" srcId="{7460F7E6-0002-4DC4-A9A4-18D28698ADEA}" destId="{FEDFE4F3-802C-4167-A9DA-7D8100EF513F}" srcOrd="0" destOrd="0" presId="urn:microsoft.com/office/officeart/2005/8/layout/cycle4"/>
    <dgm:cxn modelId="{6095A5CA-D704-422E-A2D7-D36DBC37F2A8}" type="presOf" srcId="{ED2919EC-FF00-4CC8-9DA9-8F67AF02AD00}" destId="{FEDFE4F3-802C-4167-A9DA-7D8100EF513F}" srcOrd="0" destOrd="1" presId="urn:microsoft.com/office/officeart/2005/8/layout/cycle4"/>
    <dgm:cxn modelId="{2725CED1-A754-4B85-B123-CDE49D84EDE8}" srcId="{DE92E699-672F-4FD9-8FDF-D599B72A927B}" destId="{8B1FC2E8-EFF8-4D98-AEBE-C3543E1F7186}" srcOrd="3" destOrd="0" parTransId="{8A1EFC9D-C2C0-47B0-9193-F9E209966E9D}" sibTransId="{6F1EEFCD-65C6-4529-A6BB-CC8946FF706D}"/>
    <dgm:cxn modelId="{B6A590D4-7598-4428-A987-A9D76954E4AB}" type="presOf" srcId="{7460F7E6-0002-4DC4-A9A4-18D28698ADEA}" destId="{7D08F99C-FAAB-4E65-AD07-B187D13A58AB}" srcOrd="1" destOrd="0" presId="urn:microsoft.com/office/officeart/2005/8/layout/cycle4"/>
    <dgm:cxn modelId="{21611FDE-A2ED-48A4-8D05-78C5B9086A1A}" type="presOf" srcId="{35997E9D-13C3-4A81-8009-11A43AD7CB01}" destId="{2E382B63-C2F3-4F49-B2C0-7B3BFBE9A55E}" srcOrd="0" destOrd="0" presId="urn:microsoft.com/office/officeart/2005/8/layout/cycle4"/>
    <dgm:cxn modelId="{702DF6DF-17AC-4B60-99C9-0845D1526388}" srcId="{7F999A3E-38B2-4B87-9E4D-DDA7651BE81F}" destId="{1BA7F19B-8514-4295-9143-79EEEDDFB1D8}" srcOrd="1" destOrd="0" parTransId="{72B4D33F-2E0B-42C6-90FB-AAFC82E6ABEE}" sibTransId="{5BDE62DD-B872-4D32-BC64-5046C0914D91}"/>
    <dgm:cxn modelId="{F72C88E1-A105-4B65-8A30-0127F327DBF0}" srcId="{35997E9D-13C3-4A81-8009-11A43AD7CB01}" destId="{A634F38A-79B4-49EB-A367-81D44B4B4A4B}" srcOrd="0" destOrd="0" parTransId="{15E775F3-A66D-433B-A2F9-1A68F0ABF869}" sibTransId="{4ACB7B80-C565-4DA0-8B97-DEA29AD67783}"/>
    <dgm:cxn modelId="{FCC3FCE3-461E-4506-8FE5-8B5721128758}" type="presOf" srcId="{6ABAA6E3-7A19-4413-8830-D9842E4F9E51}" destId="{326F957E-5BE6-4995-8EB9-E3C948E983A1}" srcOrd="0" destOrd="0" presId="urn:microsoft.com/office/officeart/2005/8/layout/cycle4"/>
    <dgm:cxn modelId="{5732A6E5-CE18-44B3-A8F7-DEDCDE144470}" srcId="{35997E9D-13C3-4A81-8009-11A43AD7CB01}" destId="{A787E688-4F3D-4DAD-88BB-520069DF2FAD}" srcOrd="1" destOrd="0" parTransId="{1E15DD13-A39B-42FE-ACA7-EE92282480D2}" sibTransId="{5B8CC8CC-6595-42F9-A3B1-178EA0BF1EA3}"/>
    <dgm:cxn modelId="{C1770DE7-9ABE-41E9-8273-C52C9D38E2C9}" type="presOf" srcId="{D970C108-2BB1-47D3-8EBF-08F7B28BEAA9}" destId="{FEDFE4F3-802C-4167-A9DA-7D8100EF513F}" srcOrd="0" destOrd="2" presId="urn:microsoft.com/office/officeart/2005/8/layout/cycle4"/>
    <dgm:cxn modelId="{BEB71317-5B99-434A-90E2-59E42D2D7858}" type="presParOf" srcId="{326F957E-5BE6-4995-8EB9-E3C948E983A1}" destId="{C5E7756E-07F1-4B47-BCC5-1E942AA670F0}" srcOrd="0" destOrd="0" presId="urn:microsoft.com/office/officeart/2005/8/layout/cycle4"/>
    <dgm:cxn modelId="{94C4707E-843D-4AFC-A5D2-27A1314D777C}" type="presParOf" srcId="{C5E7756E-07F1-4B47-BCC5-1E942AA670F0}" destId="{EE76DDCF-E413-4D5C-A23A-D211B35EFFEA}" srcOrd="0" destOrd="0" presId="urn:microsoft.com/office/officeart/2005/8/layout/cycle4"/>
    <dgm:cxn modelId="{1A4531B7-1FCA-4A1E-B3A3-59B7A1AF9DC6}" type="presParOf" srcId="{EE76DDCF-E413-4D5C-A23A-D211B35EFFEA}" destId="{518E89D5-404B-4A97-8181-BE1059BE5199}" srcOrd="0" destOrd="0" presId="urn:microsoft.com/office/officeart/2005/8/layout/cycle4"/>
    <dgm:cxn modelId="{E1DA9479-B94F-433B-AE3E-F4D1F04FB20D}" type="presParOf" srcId="{EE76DDCF-E413-4D5C-A23A-D211B35EFFEA}" destId="{EAB51E2D-AD93-411B-AADD-F39601503876}" srcOrd="1" destOrd="0" presId="urn:microsoft.com/office/officeart/2005/8/layout/cycle4"/>
    <dgm:cxn modelId="{B75E2B1E-C179-4574-97AD-B67079733FBB}" type="presParOf" srcId="{C5E7756E-07F1-4B47-BCC5-1E942AA670F0}" destId="{E9D2F04A-96FF-4A38-A2B7-37A5AA88CAB4}" srcOrd="1" destOrd="0" presId="urn:microsoft.com/office/officeart/2005/8/layout/cycle4"/>
    <dgm:cxn modelId="{E2A8D683-BC80-49CA-8D8D-E9F4E84D24C6}" type="presParOf" srcId="{E9D2F04A-96FF-4A38-A2B7-37A5AA88CAB4}" destId="{3AE8D5BA-00CB-4632-A3C8-7F2B28119D80}" srcOrd="0" destOrd="0" presId="urn:microsoft.com/office/officeart/2005/8/layout/cycle4"/>
    <dgm:cxn modelId="{101CCAAE-2EC8-4F31-9F18-CA3F888063AD}" type="presParOf" srcId="{E9D2F04A-96FF-4A38-A2B7-37A5AA88CAB4}" destId="{A7C17E76-556A-4C55-AE42-3865A5ACA3E4}" srcOrd="1" destOrd="0" presId="urn:microsoft.com/office/officeart/2005/8/layout/cycle4"/>
    <dgm:cxn modelId="{CF89E48D-C39C-4935-891A-0F74150B934C}" type="presParOf" srcId="{C5E7756E-07F1-4B47-BCC5-1E942AA670F0}" destId="{6170116B-4EE9-4435-9BD7-83723FE5B20E}" srcOrd="2" destOrd="0" presId="urn:microsoft.com/office/officeart/2005/8/layout/cycle4"/>
    <dgm:cxn modelId="{0669CC2D-46A3-4C0E-AD39-71CAD7AA2D03}" type="presParOf" srcId="{6170116B-4EE9-4435-9BD7-83723FE5B20E}" destId="{FEDFE4F3-802C-4167-A9DA-7D8100EF513F}" srcOrd="0" destOrd="0" presId="urn:microsoft.com/office/officeart/2005/8/layout/cycle4"/>
    <dgm:cxn modelId="{58CD2C58-97E0-4B62-9CB8-5F0A1D28131B}" type="presParOf" srcId="{6170116B-4EE9-4435-9BD7-83723FE5B20E}" destId="{7D08F99C-FAAB-4E65-AD07-B187D13A58AB}" srcOrd="1" destOrd="0" presId="urn:microsoft.com/office/officeart/2005/8/layout/cycle4"/>
    <dgm:cxn modelId="{70F4AE8E-BF91-487D-9DBF-D86C34D6EF7C}" type="presParOf" srcId="{C5E7756E-07F1-4B47-BCC5-1E942AA670F0}" destId="{A8BFAF18-5304-4BC8-B547-D7D5BCEA5958}" srcOrd="3" destOrd="0" presId="urn:microsoft.com/office/officeart/2005/8/layout/cycle4"/>
    <dgm:cxn modelId="{D3C87A5B-C39D-440F-8E4D-392D2EDABEBC}" type="presParOf" srcId="{A8BFAF18-5304-4BC8-B547-D7D5BCEA5958}" destId="{5EDE4CDF-EB72-4047-BA2E-54717F8C5B5B}" srcOrd="0" destOrd="0" presId="urn:microsoft.com/office/officeart/2005/8/layout/cycle4"/>
    <dgm:cxn modelId="{42BA7446-621E-4C16-8797-FA2990DCDBE5}" type="presParOf" srcId="{A8BFAF18-5304-4BC8-B547-D7D5BCEA5958}" destId="{1F7D6497-1211-4C1A-A0FA-446B9B83CBD3}" srcOrd="1" destOrd="0" presId="urn:microsoft.com/office/officeart/2005/8/layout/cycle4"/>
    <dgm:cxn modelId="{A524B380-52D3-4434-8637-9823C0DFED9D}" type="presParOf" srcId="{C5E7756E-07F1-4B47-BCC5-1E942AA670F0}" destId="{C98B4176-0CCE-444E-BA16-17156728C7FF}" srcOrd="4" destOrd="0" presId="urn:microsoft.com/office/officeart/2005/8/layout/cycle4"/>
    <dgm:cxn modelId="{D06B10F7-0657-4F74-A65A-4B395D33CF04}" type="presParOf" srcId="{326F957E-5BE6-4995-8EB9-E3C948E983A1}" destId="{017D2B1A-1F0A-4EFA-B54B-BD7E2826F209}" srcOrd="1" destOrd="0" presId="urn:microsoft.com/office/officeart/2005/8/layout/cycle4"/>
    <dgm:cxn modelId="{8D49A6E7-17A0-4337-B39E-F52D78F1EAE6}" type="presParOf" srcId="{017D2B1A-1F0A-4EFA-B54B-BD7E2826F209}" destId="{FBDC8987-78A6-4ECD-BDDF-3C7DD026F553}" srcOrd="0" destOrd="0" presId="urn:microsoft.com/office/officeart/2005/8/layout/cycle4"/>
    <dgm:cxn modelId="{CAD5E379-E9EC-4BA6-B845-220AB20C886C}" type="presParOf" srcId="{017D2B1A-1F0A-4EFA-B54B-BD7E2826F209}" destId="{2E382B63-C2F3-4F49-B2C0-7B3BFBE9A55E}" srcOrd="1" destOrd="0" presId="urn:microsoft.com/office/officeart/2005/8/layout/cycle4"/>
    <dgm:cxn modelId="{E4DDAD5F-D417-4C2C-87C7-E015FEEFD7DB}" type="presParOf" srcId="{017D2B1A-1F0A-4EFA-B54B-BD7E2826F209}" destId="{7A90D05A-7C55-4D08-ACEC-3EE9F112628B}" srcOrd="2" destOrd="0" presId="urn:microsoft.com/office/officeart/2005/8/layout/cycle4"/>
    <dgm:cxn modelId="{C5EE08E7-4639-4574-A6DF-A271134BB5AF}" type="presParOf" srcId="{017D2B1A-1F0A-4EFA-B54B-BD7E2826F209}" destId="{E005A83F-5379-4D90-AB79-66A8F4E602E6}" srcOrd="3" destOrd="0" presId="urn:microsoft.com/office/officeart/2005/8/layout/cycle4"/>
    <dgm:cxn modelId="{6221CF87-DC82-4C9A-954A-9B1BBF2D6A65}" type="presParOf" srcId="{017D2B1A-1F0A-4EFA-B54B-BD7E2826F209}" destId="{A193AB16-2B93-4CDC-95AA-FBC4BF7C85F9}" srcOrd="4" destOrd="0" presId="urn:microsoft.com/office/officeart/2005/8/layout/cycle4"/>
    <dgm:cxn modelId="{E7887558-F40B-40F0-8C5A-5047A1E983AD}" type="presParOf" srcId="{326F957E-5BE6-4995-8EB9-E3C948E983A1}" destId="{E5B41550-6285-48BD-A5A0-F1445EEFDD24}" srcOrd="2" destOrd="0" presId="urn:microsoft.com/office/officeart/2005/8/layout/cycle4"/>
    <dgm:cxn modelId="{A3461E62-FA74-4982-A1E8-99822B38905B}" type="presParOf" srcId="{326F957E-5BE6-4995-8EB9-E3C948E983A1}" destId="{8198BBC9-5BB1-41EF-98A2-5C6C65BA20A7}"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20D2FE-A1AF-4DFA-B1B0-36AF52FFCD93}"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n-IN"/>
        </a:p>
      </dgm:t>
    </dgm:pt>
    <dgm:pt modelId="{0D94707E-A743-49B6-A1D5-D171572F84CA}">
      <dgm:prSet phldrT="[Text]"/>
      <dgm:spPr/>
      <dgm:t>
        <a:bodyPr/>
        <a:lstStyle/>
        <a:p>
          <a:r>
            <a:rPr lang="en-US" dirty="0"/>
            <a:t>Money</a:t>
          </a:r>
          <a:endParaRPr lang="en-IN" dirty="0"/>
        </a:p>
      </dgm:t>
    </dgm:pt>
    <dgm:pt modelId="{5D5D840D-2EBD-44C6-B025-AA34E1A87CE5}" type="parTrans" cxnId="{B15DF803-7BC7-4228-805F-F72A9F49A244}">
      <dgm:prSet/>
      <dgm:spPr/>
      <dgm:t>
        <a:bodyPr/>
        <a:lstStyle/>
        <a:p>
          <a:endParaRPr lang="en-IN"/>
        </a:p>
      </dgm:t>
    </dgm:pt>
    <dgm:pt modelId="{2CAB28FB-40EB-47A2-A9AB-B29F595F148C}" type="sibTrans" cxnId="{B15DF803-7BC7-4228-805F-F72A9F49A244}">
      <dgm:prSet/>
      <dgm:spPr/>
      <dgm:t>
        <a:bodyPr/>
        <a:lstStyle/>
        <a:p>
          <a:endParaRPr lang="en-IN"/>
        </a:p>
      </dgm:t>
    </dgm:pt>
    <dgm:pt modelId="{9EBC9841-68F6-4631-AF3E-4B194B1A1892}">
      <dgm:prSet phldrT="[Text]"/>
      <dgm:spPr/>
      <dgm:t>
        <a:bodyPr/>
        <a:lstStyle/>
        <a:p>
          <a:r>
            <a:rPr lang="en-US" dirty="0"/>
            <a:t>Store of value</a:t>
          </a:r>
          <a:endParaRPr lang="en-IN" dirty="0"/>
        </a:p>
      </dgm:t>
    </dgm:pt>
    <dgm:pt modelId="{D7E566C9-3884-4757-B96A-527BB544C791}" type="parTrans" cxnId="{B52D6B56-41EB-4FB1-BEFE-5466B184D517}">
      <dgm:prSet/>
      <dgm:spPr/>
      <dgm:t>
        <a:bodyPr/>
        <a:lstStyle/>
        <a:p>
          <a:endParaRPr lang="en-IN"/>
        </a:p>
      </dgm:t>
    </dgm:pt>
    <dgm:pt modelId="{A02ECDED-F590-4CEE-A5E7-00E3956BC1E2}" type="sibTrans" cxnId="{B52D6B56-41EB-4FB1-BEFE-5466B184D517}">
      <dgm:prSet/>
      <dgm:spPr/>
      <dgm:t>
        <a:bodyPr/>
        <a:lstStyle/>
        <a:p>
          <a:endParaRPr lang="en-IN"/>
        </a:p>
      </dgm:t>
    </dgm:pt>
    <dgm:pt modelId="{6FAF4EE4-6572-40B8-80AC-B4C87997BF4C}">
      <dgm:prSet phldrT="[Text]"/>
      <dgm:spPr/>
      <dgm:t>
        <a:bodyPr/>
        <a:lstStyle/>
        <a:p>
          <a:r>
            <a:rPr lang="en-US" dirty="0"/>
            <a:t>Unit of accounting</a:t>
          </a:r>
          <a:endParaRPr lang="en-IN" dirty="0"/>
        </a:p>
      </dgm:t>
    </dgm:pt>
    <dgm:pt modelId="{C925665A-8AC0-48E2-8C06-2F7DA3C5A042}" type="parTrans" cxnId="{5C2F2960-F8E7-49BB-8DF4-CD34CF38C82B}">
      <dgm:prSet/>
      <dgm:spPr/>
      <dgm:t>
        <a:bodyPr/>
        <a:lstStyle/>
        <a:p>
          <a:endParaRPr lang="en-IN"/>
        </a:p>
      </dgm:t>
    </dgm:pt>
    <dgm:pt modelId="{F0EE022A-B864-4C57-9311-F9F2010DEC33}" type="sibTrans" cxnId="{5C2F2960-F8E7-49BB-8DF4-CD34CF38C82B}">
      <dgm:prSet/>
      <dgm:spPr/>
      <dgm:t>
        <a:bodyPr/>
        <a:lstStyle/>
        <a:p>
          <a:endParaRPr lang="en-IN"/>
        </a:p>
      </dgm:t>
    </dgm:pt>
    <dgm:pt modelId="{5586D6C0-F8FE-4252-9328-BA8EF85AD1CF}">
      <dgm:prSet phldrT="[Text]"/>
      <dgm:spPr/>
      <dgm:t>
        <a:bodyPr/>
        <a:lstStyle/>
        <a:p>
          <a:r>
            <a:rPr lang="en-US" dirty="0">
              <a:solidFill>
                <a:schemeClr val="tx1"/>
              </a:solidFill>
            </a:rPr>
            <a:t>Std. for deferred payment</a:t>
          </a:r>
          <a:endParaRPr lang="en-IN" dirty="0">
            <a:solidFill>
              <a:schemeClr val="tx1"/>
            </a:solidFill>
          </a:endParaRPr>
        </a:p>
      </dgm:t>
    </dgm:pt>
    <dgm:pt modelId="{7B446A1A-0DAC-49A0-B1CE-E3094956A417}" type="parTrans" cxnId="{9B864C05-47EB-4584-8FD4-FE589FC9B09F}">
      <dgm:prSet/>
      <dgm:spPr/>
      <dgm:t>
        <a:bodyPr/>
        <a:lstStyle/>
        <a:p>
          <a:endParaRPr lang="en-IN"/>
        </a:p>
      </dgm:t>
    </dgm:pt>
    <dgm:pt modelId="{EB1B2691-85D6-4668-8D7A-A33FD0251ECE}" type="sibTrans" cxnId="{9B864C05-47EB-4584-8FD4-FE589FC9B09F}">
      <dgm:prSet/>
      <dgm:spPr/>
      <dgm:t>
        <a:bodyPr/>
        <a:lstStyle/>
        <a:p>
          <a:endParaRPr lang="en-IN"/>
        </a:p>
      </dgm:t>
    </dgm:pt>
    <dgm:pt modelId="{CEB3C9B8-D1CE-40EE-944C-685E9C9AA4F8}">
      <dgm:prSet phldrT="[Text]"/>
      <dgm:spPr/>
      <dgm:t>
        <a:bodyPr/>
        <a:lstStyle/>
        <a:p>
          <a:r>
            <a:rPr lang="en-US" dirty="0"/>
            <a:t>Means of final payment</a:t>
          </a:r>
          <a:endParaRPr lang="en-IN" dirty="0"/>
        </a:p>
      </dgm:t>
    </dgm:pt>
    <dgm:pt modelId="{4760BC2F-14D0-461B-8C36-ABE91A5BB2E8}" type="parTrans" cxnId="{CDE49E1A-5D9E-4864-93D5-897483C81409}">
      <dgm:prSet/>
      <dgm:spPr/>
      <dgm:t>
        <a:bodyPr/>
        <a:lstStyle/>
        <a:p>
          <a:endParaRPr lang="en-IN"/>
        </a:p>
      </dgm:t>
    </dgm:pt>
    <dgm:pt modelId="{15C97B1A-DB03-4927-A189-9A266F459ADD}" type="sibTrans" cxnId="{CDE49E1A-5D9E-4864-93D5-897483C81409}">
      <dgm:prSet/>
      <dgm:spPr/>
      <dgm:t>
        <a:bodyPr/>
        <a:lstStyle/>
        <a:p>
          <a:endParaRPr lang="en-IN"/>
        </a:p>
      </dgm:t>
    </dgm:pt>
    <dgm:pt modelId="{B077D692-11BD-4F23-B6D2-458A4F6C36EB}" type="pres">
      <dgm:prSet presAssocID="{9520D2FE-A1AF-4DFA-B1B0-36AF52FFCD93}" presName="Name0" presStyleCnt="0">
        <dgm:presLayoutVars>
          <dgm:chMax val="1"/>
          <dgm:dir/>
          <dgm:animLvl val="ctr"/>
          <dgm:resizeHandles val="exact"/>
        </dgm:presLayoutVars>
      </dgm:prSet>
      <dgm:spPr/>
    </dgm:pt>
    <dgm:pt modelId="{3B34B45B-0AD2-49A7-9DCC-35EF5EE9EBE1}" type="pres">
      <dgm:prSet presAssocID="{0D94707E-A743-49B6-A1D5-D171572F84CA}" presName="centerShape" presStyleLbl="node0" presStyleIdx="0" presStyleCnt="1"/>
      <dgm:spPr/>
    </dgm:pt>
    <dgm:pt modelId="{A4D3F8B1-71AA-4B3E-A325-17F196D3CF4E}" type="pres">
      <dgm:prSet presAssocID="{D7E566C9-3884-4757-B96A-527BB544C791}" presName="parTrans" presStyleLbl="sibTrans2D1" presStyleIdx="0" presStyleCnt="4"/>
      <dgm:spPr/>
    </dgm:pt>
    <dgm:pt modelId="{1F100518-0CE6-409F-A530-1C26800C717E}" type="pres">
      <dgm:prSet presAssocID="{D7E566C9-3884-4757-B96A-527BB544C791}" presName="connectorText" presStyleLbl="sibTrans2D1" presStyleIdx="0" presStyleCnt="4"/>
      <dgm:spPr/>
    </dgm:pt>
    <dgm:pt modelId="{0F477687-E7B5-4B0A-B76D-23C9839D2AD6}" type="pres">
      <dgm:prSet presAssocID="{9EBC9841-68F6-4631-AF3E-4B194B1A1892}" presName="node" presStyleLbl="node1" presStyleIdx="0" presStyleCnt="4">
        <dgm:presLayoutVars>
          <dgm:bulletEnabled val="1"/>
        </dgm:presLayoutVars>
      </dgm:prSet>
      <dgm:spPr/>
    </dgm:pt>
    <dgm:pt modelId="{F5FB1FAE-A4DB-4123-95C2-CD689CC45A76}" type="pres">
      <dgm:prSet presAssocID="{C925665A-8AC0-48E2-8C06-2F7DA3C5A042}" presName="parTrans" presStyleLbl="sibTrans2D1" presStyleIdx="1" presStyleCnt="4"/>
      <dgm:spPr/>
    </dgm:pt>
    <dgm:pt modelId="{345AF178-9BC6-4A23-BD30-25E97611C371}" type="pres">
      <dgm:prSet presAssocID="{C925665A-8AC0-48E2-8C06-2F7DA3C5A042}" presName="connectorText" presStyleLbl="sibTrans2D1" presStyleIdx="1" presStyleCnt="4"/>
      <dgm:spPr/>
    </dgm:pt>
    <dgm:pt modelId="{63D8BBA9-4FE6-4EDD-BC76-C2250A2DD30D}" type="pres">
      <dgm:prSet presAssocID="{6FAF4EE4-6572-40B8-80AC-B4C87997BF4C}" presName="node" presStyleLbl="node1" presStyleIdx="1" presStyleCnt="4">
        <dgm:presLayoutVars>
          <dgm:bulletEnabled val="1"/>
        </dgm:presLayoutVars>
      </dgm:prSet>
      <dgm:spPr/>
    </dgm:pt>
    <dgm:pt modelId="{20F0877B-5ABF-4522-9A5B-0CFCA9C0880E}" type="pres">
      <dgm:prSet presAssocID="{7B446A1A-0DAC-49A0-B1CE-E3094956A417}" presName="parTrans" presStyleLbl="sibTrans2D1" presStyleIdx="2" presStyleCnt="4"/>
      <dgm:spPr/>
    </dgm:pt>
    <dgm:pt modelId="{C2AC618A-6902-4EF4-AEA4-CC3626FCC673}" type="pres">
      <dgm:prSet presAssocID="{7B446A1A-0DAC-49A0-B1CE-E3094956A417}" presName="connectorText" presStyleLbl="sibTrans2D1" presStyleIdx="2" presStyleCnt="4"/>
      <dgm:spPr/>
    </dgm:pt>
    <dgm:pt modelId="{42BD963C-2021-4D7A-BC6D-F761454B0257}" type="pres">
      <dgm:prSet presAssocID="{5586D6C0-F8FE-4252-9328-BA8EF85AD1CF}" presName="node" presStyleLbl="node1" presStyleIdx="2" presStyleCnt="4">
        <dgm:presLayoutVars>
          <dgm:bulletEnabled val="1"/>
        </dgm:presLayoutVars>
      </dgm:prSet>
      <dgm:spPr/>
    </dgm:pt>
    <dgm:pt modelId="{69716134-20AA-4EDE-A052-A61EC07CB653}" type="pres">
      <dgm:prSet presAssocID="{4760BC2F-14D0-461B-8C36-ABE91A5BB2E8}" presName="parTrans" presStyleLbl="sibTrans2D1" presStyleIdx="3" presStyleCnt="4"/>
      <dgm:spPr/>
    </dgm:pt>
    <dgm:pt modelId="{14FE2995-2C1E-415E-BA66-C3670E9E638A}" type="pres">
      <dgm:prSet presAssocID="{4760BC2F-14D0-461B-8C36-ABE91A5BB2E8}" presName="connectorText" presStyleLbl="sibTrans2D1" presStyleIdx="3" presStyleCnt="4"/>
      <dgm:spPr/>
    </dgm:pt>
    <dgm:pt modelId="{2302A7C1-C313-4888-AD2A-86B2262531B3}" type="pres">
      <dgm:prSet presAssocID="{CEB3C9B8-D1CE-40EE-944C-685E9C9AA4F8}" presName="node" presStyleLbl="node1" presStyleIdx="3" presStyleCnt="4">
        <dgm:presLayoutVars>
          <dgm:bulletEnabled val="1"/>
        </dgm:presLayoutVars>
      </dgm:prSet>
      <dgm:spPr/>
    </dgm:pt>
  </dgm:ptLst>
  <dgm:cxnLst>
    <dgm:cxn modelId="{B15DF803-7BC7-4228-805F-F72A9F49A244}" srcId="{9520D2FE-A1AF-4DFA-B1B0-36AF52FFCD93}" destId="{0D94707E-A743-49B6-A1D5-D171572F84CA}" srcOrd="0" destOrd="0" parTransId="{5D5D840D-2EBD-44C6-B025-AA34E1A87CE5}" sibTransId="{2CAB28FB-40EB-47A2-A9AB-B29F595F148C}"/>
    <dgm:cxn modelId="{9B864C05-47EB-4584-8FD4-FE589FC9B09F}" srcId="{0D94707E-A743-49B6-A1D5-D171572F84CA}" destId="{5586D6C0-F8FE-4252-9328-BA8EF85AD1CF}" srcOrd="2" destOrd="0" parTransId="{7B446A1A-0DAC-49A0-B1CE-E3094956A417}" sibTransId="{EB1B2691-85D6-4668-8D7A-A33FD0251ECE}"/>
    <dgm:cxn modelId="{AE0B270F-AAF9-48E4-AA4F-B17F2F141414}" type="presOf" srcId="{D7E566C9-3884-4757-B96A-527BB544C791}" destId="{1F100518-0CE6-409F-A530-1C26800C717E}" srcOrd="1" destOrd="0" presId="urn:microsoft.com/office/officeart/2005/8/layout/radial5"/>
    <dgm:cxn modelId="{CDE49E1A-5D9E-4864-93D5-897483C81409}" srcId="{0D94707E-A743-49B6-A1D5-D171572F84CA}" destId="{CEB3C9B8-D1CE-40EE-944C-685E9C9AA4F8}" srcOrd="3" destOrd="0" parTransId="{4760BC2F-14D0-461B-8C36-ABE91A5BB2E8}" sibTransId="{15C97B1A-DB03-4927-A189-9A266F459ADD}"/>
    <dgm:cxn modelId="{70548E1B-550B-42B7-8B0D-10A1A1FD0AA2}" type="presOf" srcId="{4760BC2F-14D0-461B-8C36-ABE91A5BB2E8}" destId="{69716134-20AA-4EDE-A052-A61EC07CB653}" srcOrd="0" destOrd="0" presId="urn:microsoft.com/office/officeart/2005/8/layout/radial5"/>
    <dgm:cxn modelId="{4ED15A29-EC86-4700-AC80-5C1F20576D4A}" type="presOf" srcId="{0D94707E-A743-49B6-A1D5-D171572F84CA}" destId="{3B34B45B-0AD2-49A7-9DCC-35EF5EE9EBE1}" srcOrd="0" destOrd="0" presId="urn:microsoft.com/office/officeart/2005/8/layout/radial5"/>
    <dgm:cxn modelId="{DB4C0B2D-D455-434D-9500-87CC323002C2}" type="presOf" srcId="{5586D6C0-F8FE-4252-9328-BA8EF85AD1CF}" destId="{42BD963C-2021-4D7A-BC6D-F761454B0257}" srcOrd="0" destOrd="0" presId="urn:microsoft.com/office/officeart/2005/8/layout/radial5"/>
    <dgm:cxn modelId="{7B03575F-C7D9-4CD4-8237-1F781A1393CA}" type="presOf" srcId="{9520D2FE-A1AF-4DFA-B1B0-36AF52FFCD93}" destId="{B077D692-11BD-4F23-B6D2-458A4F6C36EB}" srcOrd="0" destOrd="0" presId="urn:microsoft.com/office/officeart/2005/8/layout/radial5"/>
    <dgm:cxn modelId="{5C2F2960-F8E7-49BB-8DF4-CD34CF38C82B}" srcId="{0D94707E-A743-49B6-A1D5-D171572F84CA}" destId="{6FAF4EE4-6572-40B8-80AC-B4C87997BF4C}" srcOrd="1" destOrd="0" parTransId="{C925665A-8AC0-48E2-8C06-2F7DA3C5A042}" sibTransId="{F0EE022A-B864-4C57-9311-F9F2010DEC33}"/>
    <dgm:cxn modelId="{605D7746-EF22-464F-8A95-70B1D8C313F8}" type="presOf" srcId="{9EBC9841-68F6-4631-AF3E-4B194B1A1892}" destId="{0F477687-E7B5-4B0A-B76D-23C9839D2AD6}" srcOrd="0" destOrd="0" presId="urn:microsoft.com/office/officeart/2005/8/layout/radial5"/>
    <dgm:cxn modelId="{93FDF948-EAF7-4D78-9DD8-07EE3986C63E}" type="presOf" srcId="{D7E566C9-3884-4757-B96A-527BB544C791}" destId="{A4D3F8B1-71AA-4B3E-A325-17F196D3CF4E}" srcOrd="0" destOrd="0" presId="urn:microsoft.com/office/officeart/2005/8/layout/radial5"/>
    <dgm:cxn modelId="{0C4B3E72-21B4-49F0-AB04-A563C906BC5A}" type="presOf" srcId="{6FAF4EE4-6572-40B8-80AC-B4C87997BF4C}" destId="{63D8BBA9-4FE6-4EDD-BC76-C2250A2DD30D}" srcOrd="0" destOrd="0" presId="urn:microsoft.com/office/officeart/2005/8/layout/radial5"/>
    <dgm:cxn modelId="{474DD355-134D-40CB-A1B5-2B9D96E25328}" type="presOf" srcId="{7B446A1A-0DAC-49A0-B1CE-E3094956A417}" destId="{C2AC618A-6902-4EF4-AEA4-CC3626FCC673}" srcOrd="1" destOrd="0" presId="urn:microsoft.com/office/officeart/2005/8/layout/radial5"/>
    <dgm:cxn modelId="{B52D6B56-41EB-4FB1-BEFE-5466B184D517}" srcId="{0D94707E-A743-49B6-A1D5-D171572F84CA}" destId="{9EBC9841-68F6-4631-AF3E-4B194B1A1892}" srcOrd="0" destOrd="0" parTransId="{D7E566C9-3884-4757-B96A-527BB544C791}" sibTransId="{A02ECDED-F590-4CEE-A5E7-00E3956BC1E2}"/>
    <dgm:cxn modelId="{89567557-D826-4A96-BA1A-E6D48BD59FC6}" type="presOf" srcId="{CEB3C9B8-D1CE-40EE-944C-685E9C9AA4F8}" destId="{2302A7C1-C313-4888-AD2A-86B2262531B3}" srcOrd="0" destOrd="0" presId="urn:microsoft.com/office/officeart/2005/8/layout/radial5"/>
    <dgm:cxn modelId="{960EFA9B-6CC1-4DD4-BA51-1861C8F192C5}" type="presOf" srcId="{7B446A1A-0DAC-49A0-B1CE-E3094956A417}" destId="{20F0877B-5ABF-4522-9A5B-0CFCA9C0880E}" srcOrd="0" destOrd="0" presId="urn:microsoft.com/office/officeart/2005/8/layout/radial5"/>
    <dgm:cxn modelId="{8ADFDA9E-A3EE-4B14-A21C-748D835F524C}" type="presOf" srcId="{4760BC2F-14D0-461B-8C36-ABE91A5BB2E8}" destId="{14FE2995-2C1E-415E-BA66-C3670E9E638A}" srcOrd="1" destOrd="0" presId="urn:microsoft.com/office/officeart/2005/8/layout/radial5"/>
    <dgm:cxn modelId="{09149EA2-2D01-4EF1-8397-63E07AC83CDB}" type="presOf" srcId="{C925665A-8AC0-48E2-8C06-2F7DA3C5A042}" destId="{F5FB1FAE-A4DB-4123-95C2-CD689CC45A76}" srcOrd="0" destOrd="0" presId="urn:microsoft.com/office/officeart/2005/8/layout/radial5"/>
    <dgm:cxn modelId="{BB451CA6-1A90-40E4-8670-27B21E27819D}" type="presOf" srcId="{C925665A-8AC0-48E2-8C06-2F7DA3C5A042}" destId="{345AF178-9BC6-4A23-BD30-25E97611C371}" srcOrd="1" destOrd="0" presId="urn:microsoft.com/office/officeart/2005/8/layout/radial5"/>
    <dgm:cxn modelId="{6202656A-3DA1-42F0-B7E8-BECC7D936218}" type="presParOf" srcId="{B077D692-11BD-4F23-B6D2-458A4F6C36EB}" destId="{3B34B45B-0AD2-49A7-9DCC-35EF5EE9EBE1}" srcOrd="0" destOrd="0" presId="urn:microsoft.com/office/officeart/2005/8/layout/radial5"/>
    <dgm:cxn modelId="{0C857434-FAB3-4480-B605-7F4C8D75AE4D}" type="presParOf" srcId="{B077D692-11BD-4F23-B6D2-458A4F6C36EB}" destId="{A4D3F8B1-71AA-4B3E-A325-17F196D3CF4E}" srcOrd="1" destOrd="0" presId="urn:microsoft.com/office/officeart/2005/8/layout/radial5"/>
    <dgm:cxn modelId="{83E0E8BA-719B-40A3-BCF7-39EB06803777}" type="presParOf" srcId="{A4D3F8B1-71AA-4B3E-A325-17F196D3CF4E}" destId="{1F100518-0CE6-409F-A530-1C26800C717E}" srcOrd="0" destOrd="0" presId="urn:microsoft.com/office/officeart/2005/8/layout/radial5"/>
    <dgm:cxn modelId="{4CF67833-599C-4D60-AF8F-36A19A5150CB}" type="presParOf" srcId="{B077D692-11BD-4F23-B6D2-458A4F6C36EB}" destId="{0F477687-E7B5-4B0A-B76D-23C9839D2AD6}" srcOrd="2" destOrd="0" presId="urn:microsoft.com/office/officeart/2005/8/layout/radial5"/>
    <dgm:cxn modelId="{890528AE-C861-4ACD-ADF5-1B675F84DC69}" type="presParOf" srcId="{B077D692-11BD-4F23-B6D2-458A4F6C36EB}" destId="{F5FB1FAE-A4DB-4123-95C2-CD689CC45A76}" srcOrd="3" destOrd="0" presId="urn:microsoft.com/office/officeart/2005/8/layout/radial5"/>
    <dgm:cxn modelId="{60F94CEE-8308-493A-94E3-8D8F08092556}" type="presParOf" srcId="{F5FB1FAE-A4DB-4123-95C2-CD689CC45A76}" destId="{345AF178-9BC6-4A23-BD30-25E97611C371}" srcOrd="0" destOrd="0" presId="urn:microsoft.com/office/officeart/2005/8/layout/radial5"/>
    <dgm:cxn modelId="{AC1F2E4C-7B60-4A18-9AF1-EAE92E6D1BC3}" type="presParOf" srcId="{B077D692-11BD-4F23-B6D2-458A4F6C36EB}" destId="{63D8BBA9-4FE6-4EDD-BC76-C2250A2DD30D}" srcOrd="4" destOrd="0" presId="urn:microsoft.com/office/officeart/2005/8/layout/radial5"/>
    <dgm:cxn modelId="{857E8BBB-E34D-48D1-8BE0-D710E71B27D0}" type="presParOf" srcId="{B077D692-11BD-4F23-B6D2-458A4F6C36EB}" destId="{20F0877B-5ABF-4522-9A5B-0CFCA9C0880E}" srcOrd="5" destOrd="0" presId="urn:microsoft.com/office/officeart/2005/8/layout/radial5"/>
    <dgm:cxn modelId="{6F0384F5-49C5-4074-89DD-FE3338CF9B59}" type="presParOf" srcId="{20F0877B-5ABF-4522-9A5B-0CFCA9C0880E}" destId="{C2AC618A-6902-4EF4-AEA4-CC3626FCC673}" srcOrd="0" destOrd="0" presId="urn:microsoft.com/office/officeart/2005/8/layout/radial5"/>
    <dgm:cxn modelId="{677C1F38-D781-4057-9E3D-9C1BDCAD7ED9}" type="presParOf" srcId="{B077D692-11BD-4F23-B6D2-458A4F6C36EB}" destId="{42BD963C-2021-4D7A-BC6D-F761454B0257}" srcOrd="6" destOrd="0" presId="urn:microsoft.com/office/officeart/2005/8/layout/radial5"/>
    <dgm:cxn modelId="{D3D0AD01-94A4-4F88-9AEF-CA2324E3A02F}" type="presParOf" srcId="{B077D692-11BD-4F23-B6D2-458A4F6C36EB}" destId="{69716134-20AA-4EDE-A052-A61EC07CB653}" srcOrd="7" destOrd="0" presId="urn:microsoft.com/office/officeart/2005/8/layout/radial5"/>
    <dgm:cxn modelId="{5FD0958C-12F9-4335-9E0F-5B4C1C7153CC}" type="presParOf" srcId="{69716134-20AA-4EDE-A052-A61EC07CB653}" destId="{14FE2995-2C1E-415E-BA66-C3670E9E638A}" srcOrd="0" destOrd="0" presId="urn:microsoft.com/office/officeart/2005/8/layout/radial5"/>
    <dgm:cxn modelId="{89AE4960-4749-4B1F-9A08-FC6628C30CA8}" type="presParOf" srcId="{B077D692-11BD-4F23-B6D2-458A4F6C36EB}" destId="{2302A7C1-C313-4888-AD2A-86B2262531B3}"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AA1ADB-BBFF-477B-872D-1912CA41AC33}" type="doc">
      <dgm:prSet loTypeId="urn:microsoft.com/office/officeart/2005/8/layout/gear1" loCatId="cycle" qsTypeId="urn:microsoft.com/office/officeart/2005/8/quickstyle/simple1" qsCatId="simple" csTypeId="urn:microsoft.com/office/officeart/2005/8/colors/colorful1" csCatId="colorful" phldr="1"/>
      <dgm:spPr/>
    </dgm:pt>
    <dgm:pt modelId="{D40BFE28-FBB7-44A2-A66F-5248AF17D660}">
      <dgm:prSet phldrT="[Text]"/>
      <dgm:spPr/>
      <dgm:t>
        <a:bodyPr/>
        <a:lstStyle/>
        <a:p>
          <a:r>
            <a:rPr lang="en-US" dirty="0"/>
            <a:t>Open Market Operations</a:t>
          </a:r>
          <a:endParaRPr lang="en-IN" dirty="0"/>
        </a:p>
      </dgm:t>
    </dgm:pt>
    <dgm:pt modelId="{BC591091-53F5-46D7-A010-D6E5F8CAD8C0}" type="parTrans" cxnId="{A138E869-C3CD-4C0D-AE6B-ABE7124CFA27}">
      <dgm:prSet/>
      <dgm:spPr/>
      <dgm:t>
        <a:bodyPr/>
        <a:lstStyle/>
        <a:p>
          <a:endParaRPr lang="en-IN"/>
        </a:p>
      </dgm:t>
    </dgm:pt>
    <dgm:pt modelId="{3FEACCB0-7125-4A3E-BD26-4E7FDC97D4F8}" type="sibTrans" cxnId="{A138E869-C3CD-4C0D-AE6B-ABE7124CFA27}">
      <dgm:prSet/>
      <dgm:spPr/>
      <dgm:t>
        <a:bodyPr/>
        <a:lstStyle/>
        <a:p>
          <a:endParaRPr lang="en-IN"/>
        </a:p>
      </dgm:t>
    </dgm:pt>
    <dgm:pt modelId="{27C3F973-6672-45E9-9B41-5483D9C24827}">
      <dgm:prSet phldrT="[Text]"/>
      <dgm:spPr/>
      <dgm:t>
        <a:bodyPr/>
        <a:lstStyle/>
        <a:p>
          <a:r>
            <a:rPr lang="en-US" dirty="0"/>
            <a:t>Bank Rate </a:t>
          </a:r>
          <a:endParaRPr lang="en-IN" dirty="0"/>
        </a:p>
      </dgm:t>
    </dgm:pt>
    <dgm:pt modelId="{CA142027-3666-40E3-BE02-F7E233A0B6CA}" type="parTrans" cxnId="{2665D78D-D281-4E09-A003-CB5FBC3A5C3E}">
      <dgm:prSet/>
      <dgm:spPr/>
      <dgm:t>
        <a:bodyPr/>
        <a:lstStyle/>
        <a:p>
          <a:endParaRPr lang="en-IN"/>
        </a:p>
      </dgm:t>
    </dgm:pt>
    <dgm:pt modelId="{96820F82-95EC-4356-AAA0-DB5BE7FC67A6}" type="sibTrans" cxnId="{2665D78D-D281-4E09-A003-CB5FBC3A5C3E}">
      <dgm:prSet/>
      <dgm:spPr/>
      <dgm:t>
        <a:bodyPr/>
        <a:lstStyle/>
        <a:p>
          <a:endParaRPr lang="en-IN"/>
        </a:p>
      </dgm:t>
    </dgm:pt>
    <dgm:pt modelId="{98FB4232-F66B-4753-A44A-B2D2E5F0469A}">
      <dgm:prSet phldrT="[Text]"/>
      <dgm:spPr/>
      <dgm:t>
        <a:bodyPr/>
        <a:lstStyle/>
        <a:p>
          <a:r>
            <a:rPr lang="en-US" dirty="0"/>
            <a:t>Reserve Requirements</a:t>
          </a:r>
          <a:endParaRPr lang="en-IN" dirty="0"/>
        </a:p>
      </dgm:t>
    </dgm:pt>
    <dgm:pt modelId="{0D299C2E-3529-4310-940B-F76CD237DB13}" type="parTrans" cxnId="{5AF80ED3-41A8-42CB-AE68-86A80987D919}">
      <dgm:prSet/>
      <dgm:spPr/>
      <dgm:t>
        <a:bodyPr/>
        <a:lstStyle/>
        <a:p>
          <a:endParaRPr lang="en-IN"/>
        </a:p>
      </dgm:t>
    </dgm:pt>
    <dgm:pt modelId="{5745C8A7-C717-4EDD-977A-28F690310464}" type="sibTrans" cxnId="{5AF80ED3-41A8-42CB-AE68-86A80987D919}">
      <dgm:prSet/>
      <dgm:spPr/>
      <dgm:t>
        <a:bodyPr/>
        <a:lstStyle/>
        <a:p>
          <a:endParaRPr lang="en-IN"/>
        </a:p>
      </dgm:t>
    </dgm:pt>
    <dgm:pt modelId="{FCB5BC33-33B8-414A-82B3-BBA3B3AAFD3A}" type="pres">
      <dgm:prSet presAssocID="{C1AA1ADB-BBFF-477B-872D-1912CA41AC33}" presName="composite" presStyleCnt="0">
        <dgm:presLayoutVars>
          <dgm:chMax val="3"/>
          <dgm:animLvl val="lvl"/>
          <dgm:resizeHandles val="exact"/>
        </dgm:presLayoutVars>
      </dgm:prSet>
      <dgm:spPr/>
    </dgm:pt>
    <dgm:pt modelId="{B71B95E4-ACC1-4253-8C1E-33FFD71DE458}" type="pres">
      <dgm:prSet presAssocID="{D40BFE28-FBB7-44A2-A66F-5248AF17D660}" presName="gear1" presStyleLbl="node1" presStyleIdx="0" presStyleCnt="3">
        <dgm:presLayoutVars>
          <dgm:chMax val="1"/>
          <dgm:bulletEnabled val="1"/>
        </dgm:presLayoutVars>
      </dgm:prSet>
      <dgm:spPr/>
    </dgm:pt>
    <dgm:pt modelId="{296FD429-C156-4A64-BBB5-484635CE514A}" type="pres">
      <dgm:prSet presAssocID="{D40BFE28-FBB7-44A2-A66F-5248AF17D660}" presName="gear1srcNode" presStyleLbl="node1" presStyleIdx="0" presStyleCnt="3"/>
      <dgm:spPr/>
    </dgm:pt>
    <dgm:pt modelId="{F065D65E-A1D3-4F39-BD25-3D6C8383C69C}" type="pres">
      <dgm:prSet presAssocID="{D40BFE28-FBB7-44A2-A66F-5248AF17D660}" presName="gear1dstNode" presStyleLbl="node1" presStyleIdx="0" presStyleCnt="3"/>
      <dgm:spPr/>
    </dgm:pt>
    <dgm:pt modelId="{71C758D7-E758-43C8-8F71-25C4A9B5F92D}" type="pres">
      <dgm:prSet presAssocID="{27C3F973-6672-45E9-9B41-5483D9C24827}" presName="gear2" presStyleLbl="node1" presStyleIdx="1" presStyleCnt="3">
        <dgm:presLayoutVars>
          <dgm:chMax val="1"/>
          <dgm:bulletEnabled val="1"/>
        </dgm:presLayoutVars>
      </dgm:prSet>
      <dgm:spPr/>
    </dgm:pt>
    <dgm:pt modelId="{9820AE3B-2C6D-4DA7-9768-59580E672E48}" type="pres">
      <dgm:prSet presAssocID="{27C3F973-6672-45E9-9B41-5483D9C24827}" presName="gear2srcNode" presStyleLbl="node1" presStyleIdx="1" presStyleCnt="3"/>
      <dgm:spPr/>
    </dgm:pt>
    <dgm:pt modelId="{01FE7E7C-F9DA-40C4-AE8F-D8238BB31F83}" type="pres">
      <dgm:prSet presAssocID="{27C3F973-6672-45E9-9B41-5483D9C24827}" presName="gear2dstNode" presStyleLbl="node1" presStyleIdx="1" presStyleCnt="3"/>
      <dgm:spPr/>
    </dgm:pt>
    <dgm:pt modelId="{6EADF405-F66A-4B15-A49E-74C8568C2A36}" type="pres">
      <dgm:prSet presAssocID="{98FB4232-F66B-4753-A44A-B2D2E5F0469A}" presName="gear3" presStyleLbl="node1" presStyleIdx="2" presStyleCnt="3" custScaleX="93310" custScaleY="94542"/>
      <dgm:spPr/>
    </dgm:pt>
    <dgm:pt modelId="{964AF87B-7509-487A-B282-C71AE66E0CFE}" type="pres">
      <dgm:prSet presAssocID="{98FB4232-F66B-4753-A44A-B2D2E5F0469A}" presName="gear3tx" presStyleLbl="node1" presStyleIdx="2" presStyleCnt="3">
        <dgm:presLayoutVars>
          <dgm:chMax val="1"/>
          <dgm:bulletEnabled val="1"/>
        </dgm:presLayoutVars>
      </dgm:prSet>
      <dgm:spPr/>
    </dgm:pt>
    <dgm:pt modelId="{93BAE9D3-6992-402A-9FDB-7F7FA2E960FF}" type="pres">
      <dgm:prSet presAssocID="{98FB4232-F66B-4753-A44A-B2D2E5F0469A}" presName="gear3srcNode" presStyleLbl="node1" presStyleIdx="2" presStyleCnt="3"/>
      <dgm:spPr/>
    </dgm:pt>
    <dgm:pt modelId="{9AED310B-209E-4866-844B-6197E65249BD}" type="pres">
      <dgm:prSet presAssocID="{98FB4232-F66B-4753-A44A-B2D2E5F0469A}" presName="gear3dstNode" presStyleLbl="node1" presStyleIdx="2" presStyleCnt="3"/>
      <dgm:spPr/>
    </dgm:pt>
    <dgm:pt modelId="{C019662F-AA67-4C81-B6EE-8A1803C85B84}" type="pres">
      <dgm:prSet presAssocID="{3FEACCB0-7125-4A3E-BD26-4E7FDC97D4F8}" presName="connector1" presStyleLbl="sibTrans2D1" presStyleIdx="0" presStyleCnt="3"/>
      <dgm:spPr/>
    </dgm:pt>
    <dgm:pt modelId="{A29739D3-DBB1-4860-B91F-5084377388BA}" type="pres">
      <dgm:prSet presAssocID="{96820F82-95EC-4356-AAA0-DB5BE7FC67A6}" presName="connector2" presStyleLbl="sibTrans2D1" presStyleIdx="1" presStyleCnt="3"/>
      <dgm:spPr/>
    </dgm:pt>
    <dgm:pt modelId="{CB51D7A8-D5C9-4A79-91D7-EB80C11BB825}" type="pres">
      <dgm:prSet presAssocID="{5745C8A7-C717-4EDD-977A-28F690310464}" presName="connector3" presStyleLbl="sibTrans2D1" presStyleIdx="2" presStyleCnt="3"/>
      <dgm:spPr/>
    </dgm:pt>
  </dgm:ptLst>
  <dgm:cxnLst>
    <dgm:cxn modelId="{F9154A1B-FC1C-412A-A6E7-45F4AD08FAA1}" type="presOf" srcId="{98FB4232-F66B-4753-A44A-B2D2E5F0469A}" destId="{6EADF405-F66A-4B15-A49E-74C8568C2A36}" srcOrd="0" destOrd="0" presId="urn:microsoft.com/office/officeart/2005/8/layout/gear1"/>
    <dgm:cxn modelId="{FFFF8B5D-1063-47C8-852D-02F2FD1935D3}" type="presOf" srcId="{27C3F973-6672-45E9-9B41-5483D9C24827}" destId="{9820AE3B-2C6D-4DA7-9768-59580E672E48}" srcOrd="1" destOrd="0" presId="urn:microsoft.com/office/officeart/2005/8/layout/gear1"/>
    <dgm:cxn modelId="{C6AE7A66-4DB7-4084-A1D5-D808DD41F0D2}" type="presOf" srcId="{3FEACCB0-7125-4A3E-BD26-4E7FDC97D4F8}" destId="{C019662F-AA67-4C81-B6EE-8A1803C85B84}" srcOrd="0" destOrd="0" presId="urn:microsoft.com/office/officeart/2005/8/layout/gear1"/>
    <dgm:cxn modelId="{A138E869-C3CD-4C0D-AE6B-ABE7124CFA27}" srcId="{C1AA1ADB-BBFF-477B-872D-1912CA41AC33}" destId="{D40BFE28-FBB7-44A2-A66F-5248AF17D660}" srcOrd="0" destOrd="0" parTransId="{BC591091-53F5-46D7-A010-D6E5F8CAD8C0}" sibTransId="{3FEACCB0-7125-4A3E-BD26-4E7FDC97D4F8}"/>
    <dgm:cxn modelId="{6EE29C52-7468-41A6-B463-E812A375FCEA}" type="presOf" srcId="{96820F82-95EC-4356-AAA0-DB5BE7FC67A6}" destId="{A29739D3-DBB1-4860-B91F-5084377388BA}" srcOrd="0" destOrd="0" presId="urn:microsoft.com/office/officeart/2005/8/layout/gear1"/>
    <dgm:cxn modelId="{4FFCC085-4EB4-4006-AEA6-E8E36E75299B}" type="presOf" srcId="{27C3F973-6672-45E9-9B41-5483D9C24827}" destId="{71C758D7-E758-43C8-8F71-25C4A9B5F92D}" srcOrd="0" destOrd="0" presId="urn:microsoft.com/office/officeart/2005/8/layout/gear1"/>
    <dgm:cxn modelId="{A900EB89-1887-4481-94FB-0494A2307B9F}" type="presOf" srcId="{C1AA1ADB-BBFF-477B-872D-1912CA41AC33}" destId="{FCB5BC33-33B8-414A-82B3-BBA3B3AAFD3A}" srcOrd="0" destOrd="0" presId="urn:microsoft.com/office/officeart/2005/8/layout/gear1"/>
    <dgm:cxn modelId="{2665D78D-D281-4E09-A003-CB5FBC3A5C3E}" srcId="{C1AA1ADB-BBFF-477B-872D-1912CA41AC33}" destId="{27C3F973-6672-45E9-9B41-5483D9C24827}" srcOrd="1" destOrd="0" parTransId="{CA142027-3666-40E3-BE02-F7E233A0B6CA}" sibTransId="{96820F82-95EC-4356-AAA0-DB5BE7FC67A6}"/>
    <dgm:cxn modelId="{9160F29E-9FBE-4768-866B-6ABBD830C99B}" type="presOf" srcId="{D40BFE28-FBB7-44A2-A66F-5248AF17D660}" destId="{F065D65E-A1D3-4F39-BD25-3D6C8383C69C}" srcOrd="2" destOrd="0" presId="urn:microsoft.com/office/officeart/2005/8/layout/gear1"/>
    <dgm:cxn modelId="{6E4E7FAA-3A2B-4F47-B73C-ADA3E92B20D8}" type="presOf" srcId="{27C3F973-6672-45E9-9B41-5483D9C24827}" destId="{01FE7E7C-F9DA-40C4-AE8F-D8238BB31F83}" srcOrd="2" destOrd="0" presId="urn:microsoft.com/office/officeart/2005/8/layout/gear1"/>
    <dgm:cxn modelId="{CAC74CAB-0A8C-4080-91BD-3F067E819AC7}" type="presOf" srcId="{5745C8A7-C717-4EDD-977A-28F690310464}" destId="{CB51D7A8-D5C9-4A79-91D7-EB80C11BB825}" srcOrd="0" destOrd="0" presId="urn:microsoft.com/office/officeart/2005/8/layout/gear1"/>
    <dgm:cxn modelId="{4486ECB0-7EE6-464F-94F5-53C35BF5630F}" type="presOf" srcId="{D40BFE28-FBB7-44A2-A66F-5248AF17D660}" destId="{296FD429-C156-4A64-BBB5-484635CE514A}" srcOrd="1" destOrd="0" presId="urn:microsoft.com/office/officeart/2005/8/layout/gear1"/>
    <dgm:cxn modelId="{5D9016C1-3024-4A99-9881-DE5F49C32713}" type="presOf" srcId="{98FB4232-F66B-4753-A44A-B2D2E5F0469A}" destId="{964AF87B-7509-487A-B282-C71AE66E0CFE}" srcOrd="1" destOrd="0" presId="urn:microsoft.com/office/officeart/2005/8/layout/gear1"/>
    <dgm:cxn modelId="{5AF80ED3-41A8-42CB-AE68-86A80987D919}" srcId="{C1AA1ADB-BBFF-477B-872D-1912CA41AC33}" destId="{98FB4232-F66B-4753-A44A-B2D2E5F0469A}" srcOrd="2" destOrd="0" parTransId="{0D299C2E-3529-4310-940B-F76CD237DB13}" sibTransId="{5745C8A7-C717-4EDD-977A-28F690310464}"/>
    <dgm:cxn modelId="{CEDA7CDB-BE89-4A01-941A-FCE753E659FD}" type="presOf" srcId="{98FB4232-F66B-4753-A44A-B2D2E5F0469A}" destId="{93BAE9D3-6992-402A-9FDB-7F7FA2E960FF}" srcOrd="2" destOrd="0" presId="urn:microsoft.com/office/officeart/2005/8/layout/gear1"/>
    <dgm:cxn modelId="{AE8589DC-8F9A-44A5-839D-39BDAAA1262B}" type="presOf" srcId="{98FB4232-F66B-4753-A44A-B2D2E5F0469A}" destId="{9AED310B-209E-4866-844B-6197E65249BD}" srcOrd="3" destOrd="0" presId="urn:microsoft.com/office/officeart/2005/8/layout/gear1"/>
    <dgm:cxn modelId="{42BB61ED-BF8E-4D8F-8CB1-6A4708FEE56D}" type="presOf" srcId="{D40BFE28-FBB7-44A2-A66F-5248AF17D660}" destId="{B71B95E4-ACC1-4253-8C1E-33FFD71DE458}" srcOrd="0" destOrd="0" presId="urn:microsoft.com/office/officeart/2005/8/layout/gear1"/>
    <dgm:cxn modelId="{22C40978-DBB9-4717-A9FC-A6C0133E2ED3}" type="presParOf" srcId="{FCB5BC33-33B8-414A-82B3-BBA3B3AAFD3A}" destId="{B71B95E4-ACC1-4253-8C1E-33FFD71DE458}" srcOrd="0" destOrd="0" presId="urn:microsoft.com/office/officeart/2005/8/layout/gear1"/>
    <dgm:cxn modelId="{A2D80EB1-F8E2-4B95-A19B-7846DCCB34EF}" type="presParOf" srcId="{FCB5BC33-33B8-414A-82B3-BBA3B3AAFD3A}" destId="{296FD429-C156-4A64-BBB5-484635CE514A}" srcOrd="1" destOrd="0" presId="urn:microsoft.com/office/officeart/2005/8/layout/gear1"/>
    <dgm:cxn modelId="{C9EF8E5D-CEC5-4C0A-A5A7-0352E5322DC6}" type="presParOf" srcId="{FCB5BC33-33B8-414A-82B3-BBA3B3AAFD3A}" destId="{F065D65E-A1D3-4F39-BD25-3D6C8383C69C}" srcOrd="2" destOrd="0" presId="urn:microsoft.com/office/officeart/2005/8/layout/gear1"/>
    <dgm:cxn modelId="{FA83B186-AF80-4211-8F6F-DB1E2938BC6F}" type="presParOf" srcId="{FCB5BC33-33B8-414A-82B3-BBA3B3AAFD3A}" destId="{71C758D7-E758-43C8-8F71-25C4A9B5F92D}" srcOrd="3" destOrd="0" presId="urn:microsoft.com/office/officeart/2005/8/layout/gear1"/>
    <dgm:cxn modelId="{19596B62-3B01-4A0D-8986-7528C6CCA0E4}" type="presParOf" srcId="{FCB5BC33-33B8-414A-82B3-BBA3B3AAFD3A}" destId="{9820AE3B-2C6D-4DA7-9768-59580E672E48}" srcOrd="4" destOrd="0" presId="urn:microsoft.com/office/officeart/2005/8/layout/gear1"/>
    <dgm:cxn modelId="{FF95D7FF-44B8-4EB3-8976-7496160E1753}" type="presParOf" srcId="{FCB5BC33-33B8-414A-82B3-BBA3B3AAFD3A}" destId="{01FE7E7C-F9DA-40C4-AE8F-D8238BB31F83}" srcOrd="5" destOrd="0" presId="urn:microsoft.com/office/officeart/2005/8/layout/gear1"/>
    <dgm:cxn modelId="{A9237D90-5A31-4372-B44D-09E987BA5CE8}" type="presParOf" srcId="{FCB5BC33-33B8-414A-82B3-BBA3B3AAFD3A}" destId="{6EADF405-F66A-4B15-A49E-74C8568C2A36}" srcOrd="6" destOrd="0" presId="urn:microsoft.com/office/officeart/2005/8/layout/gear1"/>
    <dgm:cxn modelId="{0874F662-1B40-485A-A05C-0DCF2FCEA38B}" type="presParOf" srcId="{FCB5BC33-33B8-414A-82B3-BBA3B3AAFD3A}" destId="{964AF87B-7509-487A-B282-C71AE66E0CFE}" srcOrd="7" destOrd="0" presId="urn:microsoft.com/office/officeart/2005/8/layout/gear1"/>
    <dgm:cxn modelId="{80020BB3-7F99-4077-867A-8720A4C4CDDD}" type="presParOf" srcId="{FCB5BC33-33B8-414A-82B3-BBA3B3AAFD3A}" destId="{93BAE9D3-6992-402A-9FDB-7F7FA2E960FF}" srcOrd="8" destOrd="0" presId="urn:microsoft.com/office/officeart/2005/8/layout/gear1"/>
    <dgm:cxn modelId="{3C0D4B6A-CE85-4D03-9065-F856084DC8EF}" type="presParOf" srcId="{FCB5BC33-33B8-414A-82B3-BBA3B3AAFD3A}" destId="{9AED310B-209E-4866-844B-6197E65249BD}" srcOrd="9" destOrd="0" presId="urn:microsoft.com/office/officeart/2005/8/layout/gear1"/>
    <dgm:cxn modelId="{1D9400B7-6106-4013-9A4B-1BB3FAFCD14E}" type="presParOf" srcId="{FCB5BC33-33B8-414A-82B3-BBA3B3AAFD3A}" destId="{C019662F-AA67-4C81-B6EE-8A1803C85B84}" srcOrd="10" destOrd="0" presId="urn:microsoft.com/office/officeart/2005/8/layout/gear1"/>
    <dgm:cxn modelId="{20D681FD-FE3F-4FC3-830B-C9639B2E5D03}" type="presParOf" srcId="{FCB5BC33-33B8-414A-82B3-BBA3B3AAFD3A}" destId="{A29739D3-DBB1-4860-B91F-5084377388BA}" srcOrd="11" destOrd="0" presId="urn:microsoft.com/office/officeart/2005/8/layout/gear1"/>
    <dgm:cxn modelId="{31EC191F-1D2B-4DE7-AFEB-9272ABE66A27}" type="presParOf" srcId="{FCB5BC33-33B8-414A-82B3-BBA3B3AAFD3A}" destId="{CB51D7A8-D5C9-4A79-91D7-EB80C11BB825}"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FE4F3-802C-4167-A9DA-7D8100EF513F}">
      <dsp:nvSpPr>
        <dsp:cNvPr id="0" name=""/>
        <dsp:cNvSpPr/>
      </dsp:nvSpPr>
      <dsp:spPr>
        <a:xfrm>
          <a:off x="5936608" y="2958909"/>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6533927"/>
              <a:satOff val="-27185"/>
              <a:lumOff val="640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Reserve money</a:t>
          </a:r>
          <a:endParaRPr lang="en-IN" sz="1300" kern="1200" dirty="0"/>
        </a:p>
        <a:p>
          <a:pPr marL="114300" lvl="1" indent="-114300" algn="l" defTabSz="577850">
            <a:lnSpc>
              <a:spcPct val="90000"/>
            </a:lnSpc>
            <a:spcBef>
              <a:spcPct val="0"/>
            </a:spcBef>
            <a:spcAft>
              <a:spcPct val="15000"/>
            </a:spcAft>
            <a:buChar char="•"/>
          </a:pPr>
          <a:r>
            <a:rPr lang="en-US" sz="1300" kern="1200" dirty="0"/>
            <a:t>Interest rates</a:t>
          </a:r>
          <a:endParaRPr lang="en-IN" sz="1300" kern="1200" dirty="0"/>
        </a:p>
        <a:p>
          <a:pPr marL="114300" lvl="1" indent="-114300" algn="l" defTabSz="577850">
            <a:lnSpc>
              <a:spcPct val="90000"/>
            </a:lnSpc>
            <a:spcBef>
              <a:spcPct val="0"/>
            </a:spcBef>
            <a:spcAft>
              <a:spcPct val="15000"/>
            </a:spcAft>
            <a:buChar char="•"/>
          </a:pPr>
          <a:r>
            <a:rPr lang="en-US" sz="1300" kern="1200" dirty="0"/>
            <a:t>Exchange rates</a:t>
          </a:r>
          <a:endParaRPr lang="en-IN" sz="1300" kern="1200" dirty="0"/>
        </a:p>
        <a:p>
          <a:pPr marL="114300" lvl="1" indent="-114300" algn="l" defTabSz="577850">
            <a:lnSpc>
              <a:spcPct val="90000"/>
            </a:lnSpc>
            <a:spcBef>
              <a:spcPct val="0"/>
            </a:spcBef>
            <a:spcAft>
              <a:spcPct val="15000"/>
            </a:spcAft>
            <a:buChar char="•"/>
          </a:pPr>
          <a:r>
            <a:rPr lang="en-US" sz="1300" kern="1200" dirty="0"/>
            <a:t>Volume of credit</a:t>
          </a:r>
          <a:endParaRPr lang="en-IN" sz="1300" kern="1200" dirty="0"/>
        </a:p>
      </dsp:txBody>
      <dsp:txXfrm>
        <a:off x="6612064" y="3337603"/>
        <a:ext cx="1443518" cy="983147"/>
      </dsp:txXfrm>
    </dsp:sp>
    <dsp:sp modelId="{5EDE4CDF-EB72-4047-BA2E-54717F8C5B5B}">
      <dsp:nvSpPr>
        <dsp:cNvPr id="0" name=""/>
        <dsp:cNvSpPr/>
      </dsp:nvSpPr>
      <dsp:spPr>
        <a:xfrm>
          <a:off x="2429430" y="2958909"/>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Bank / discount rate</a:t>
          </a:r>
          <a:endParaRPr lang="en-IN" sz="1300" kern="1200" dirty="0"/>
        </a:p>
        <a:p>
          <a:pPr marL="114300" lvl="1" indent="-114300" algn="l" defTabSz="577850">
            <a:lnSpc>
              <a:spcPct val="90000"/>
            </a:lnSpc>
            <a:spcBef>
              <a:spcPct val="0"/>
            </a:spcBef>
            <a:spcAft>
              <a:spcPct val="15000"/>
            </a:spcAft>
            <a:buChar char="•"/>
          </a:pPr>
          <a:r>
            <a:rPr lang="en-US" sz="1300" kern="1200" dirty="0"/>
            <a:t>Open market operations</a:t>
          </a:r>
          <a:endParaRPr lang="en-IN" sz="1300" kern="1200" dirty="0"/>
        </a:p>
      </dsp:txBody>
      <dsp:txXfrm>
        <a:off x="2460017" y="3337603"/>
        <a:ext cx="1443518" cy="983147"/>
      </dsp:txXfrm>
    </dsp:sp>
    <dsp:sp modelId="{3AE8D5BA-00CB-4632-A3C8-7F2B28119D80}">
      <dsp:nvSpPr>
        <dsp:cNvPr id="0" name=""/>
        <dsp:cNvSpPr/>
      </dsp:nvSpPr>
      <dsp:spPr>
        <a:xfrm>
          <a:off x="5936608" y="0"/>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3266964"/>
              <a:satOff val="-13592"/>
              <a:lumOff val="320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Money supply</a:t>
          </a:r>
          <a:endParaRPr lang="en-IN" sz="1300" kern="1200" dirty="0"/>
        </a:p>
        <a:p>
          <a:pPr marL="114300" lvl="1" indent="-114300" algn="l" defTabSz="577850">
            <a:lnSpc>
              <a:spcPct val="90000"/>
            </a:lnSpc>
            <a:spcBef>
              <a:spcPct val="0"/>
            </a:spcBef>
            <a:spcAft>
              <a:spcPct val="15000"/>
            </a:spcAft>
            <a:buChar char="•"/>
          </a:pPr>
          <a:r>
            <a:rPr lang="en-US" sz="1300" kern="1200" dirty="0"/>
            <a:t>Inflation rate</a:t>
          </a:r>
          <a:endParaRPr lang="en-IN" sz="1300" kern="1200" dirty="0"/>
        </a:p>
        <a:p>
          <a:pPr marL="114300" lvl="1" indent="-114300" algn="l" defTabSz="577850">
            <a:lnSpc>
              <a:spcPct val="90000"/>
            </a:lnSpc>
            <a:spcBef>
              <a:spcPct val="0"/>
            </a:spcBef>
            <a:spcAft>
              <a:spcPct val="15000"/>
            </a:spcAft>
            <a:buChar char="•"/>
          </a:pPr>
          <a:r>
            <a:rPr lang="en-US" sz="1300" kern="1200" dirty="0"/>
            <a:t>Exchange rate</a:t>
          </a:r>
          <a:endParaRPr lang="en-IN" sz="1300" kern="1200" dirty="0"/>
        </a:p>
      </dsp:txBody>
      <dsp:txXfrm>
        <a:off x="6612064" y="30587"/>
        <a:ext cx="1443518" cy="983147"/>
      </dsp:txXfrm>
    </dsp:sp>
    <dsp:sp modelId="{518E89D5-404B-4A97-8181-BE1059BE5199}">
      <dsp:nvSpPr>
        <dsp:cNvPr id="0" name=""/>
        <dsp:cNvSpPr/>
      </dsp:nvSpPr>
      <dsp:spPr>
        <a:xfrm>
          <a:off x="2429430" y="0"/>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Price Stability</a:t>
          </a:r>
          <a:endParaRPr lang="en-IN" sz="1300" kern="1200" dirty="0"/>
        </a:p>
        <a:p>
          <a:pPr marL="114300" lvl="1" indent="-114300" algn="l" defTabSz="577850">
            <a:lnSpc>
              <a:spcPct val="90000"/>
            </a:lnSpc>
            <a:spcBef>
              <a:spcPct val="0"/>
            </a:spcBef>
            <a:spcAft>
              <a:spcPct val="15000"/>
            </a:spcAft>
            <a:buChar char="•"/>
          </a:pPr>
          <a:r>
            <a:rPr lang="en-US" sz="1300" kern="1200" dirty="0"/>
            <a:t>Economic Growth</a:t>
          </a:r>
          <a:endParaRPr lang="en-IN" sz="1300" kern="1200" dirty="0"/>
        </a:p>
      </dsp:txBody>
      <dsp:txXfrm>
        <a:off x="2460017" y="30587"/>
        <a:ext cx="1443518" cy="983147"/>
      </dsp:txXfrm>
    </dsp:sp>
    <dsp:sp modelId="{FBDC8987-78A6-4ECD-BDDF-3C7DD026F553}">
      <dsp:nvSpPr>
        <dsp:cNvPr id="0" name=""/>
        <dsp:cNvSpPr/>
      </dsp:nvSpPr>
      <dsp:spPr>
        <a:xfrm>
          <a:off x="3330157" y="248026"/>
          <a:ext cx="1884129" cy="1884129"/>
        </a:xfrm>
        <a:prstGeom prst="pieWedg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Strategic Goals of monetary policy</a:t>
          </a:r>
          <a:endParaRPr lang="en-IN" sz="1500" kern="1200" dirty="0">
            <a:solidFill>
              <a:schemeClr val="tx1"/>
            </a:solidFill>
          </a:endParaRPr>
        </a:p>
      </dsp:txBody>
      <dsp:txXfrm>
        <a:off x="3882006" y="799875"/>
        <a:ext cx="1332280" cy="1332280"/>
      </dsp:txXfrm>
    </dsp:sp>
    <dsp:sp modelId="{2E382B63-C2F3-4F49-B2C0-7B3BFBE9A55E}">
      <dsp:nvSpPr>
        <dsp:cNvPr id="0" name=""/>
        <dsp:cNvSpPr/>
      </dsp:nvSpPr>
      <dsp:spPr>
        <a:xfrm rot="5400000">
          <a:off x="5301313" y="248026"/>
          <a:ext cx="1884129" cy="1884129"/>
        </a:xfrm>
        <a:prstGeom prst="pieWedge">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Strategic Intermediate targets</a:t>
          </a:r>
          <a:endParaRPr lang="en-IN" sz="1500" kern="1200" dirty="0">
            <a:solidFill>
              <a:schemeClr val="tx1"/>
            </a:solidFill>
          </a:endParaRPr>
        </a:p>
      </dsp:txBody>
      <dsp:txXfrm rot="-5400000">
        <a:off x="5301313" y="799875"/>
        <a:ext cx="1332280" cy="1332280"/>
      </dsp:txXfrm>
    </dsp:sp>
    <dsp:sp modelId="{7A90D05A-7C55-4D08-ACEC-3EE9F112628B}">
      <dsp:nvSpPr>
        <dsp:cNvPr id="0" name=""/>
        <dsp:cNvSpPr/>
      </dsp:nvSpPr>
      <dsp:spPr>
        <a:xfrm rot="10800000">
          <a:off x="5301313" y="2219182"/>
          <a:ext cx="1884129" cy="1884129"/>
        </a:xfrm>
        <a:prstGeom prst="pieWedge">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Operating targets</a:t>
          </a:r>
          <a:endParaRPr lang="en-IN" sz="1500" kern="1200" dirty="0">
            <a:solidFill>
              <a:schemeClr val="tx1"/>
            </a:solidFill>
          </a:endParaRPr>
        </a:p>
      </dsp:txBody>
      <dsp:txXfrm rot="10800000">
        <a:off x="5301313" y="2219182"/>
        <a:ext cx="1332280" cy="1332280"/>
      </dsp:txXfrm>
    </dsp:sp>
    <dsp:sp modelId="{E005A83F-5379-4D90-AB79-66A8F4E602E6}">
      <dsp:nvSpPr>
        <dsp:cNvPr id="0" name=""/>
        <dsp:cNvSpPr/>
      </dsp:nvSpPr>
      <dsp:spPr>
        <a:xfrm rot="16200000">
          <a:off x="3330157" y="2219182"/>
          <a:ext cx="1884129" cy="1884129"/>
        </a:xfrm>
        <a:prstGeom prst="pieWedg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Instrument reserve requirements</a:t>
          </a:r>
          <a:endParaRPr lang="en-IN" sz="1500" kern="1200" dirty="0">
            <a:solidFill>
              <a:schemeClr val="tx1"/>
            </a:solidFill>
          </a:endParaRPr>
        </a:p>
      </dsp:txBody>
      <dsp:txXfrm rot="5400000">
        <a:off x="3882006" y="2219182"/>
        <a:ext cx="1332280" cy="1332280"/>
      </dsp:txXfrm>
    </dsp:sp>
    <dsp:sp modelId="{E5B41550-6285-48BD-A5A0-F1445EEFDD24}">
      <dsp:nvSpPr>
        <dsp:cNvPr id="0" name=""/>
        <dsp:cNvSpPr/>
      </dsp:nvSpPr>
      <dsp:spPr>
        <a:xfrm>
          <a:off x="4932537" y="1784048"/>
          <a:ext cx="650525" cy="565673"/>
        </a:xfrm>
        <a:prstGeom prst="circularArrow">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98BBC9-5BB1-41EF-98A2-5C6C65BA20A7}">
      <dsp:nvSpPr>
        <dsp:cNvPr id="0" name=""/>
        <dsp:cNvSpPr/>
      </dsp:nvSpPr>
      <dsp:spPr>
        <a:xfrm rot="10800000">
          <a:off x="4932537" y="2001615"/>
          <a:ext cx="650525" cy="565673"/>
        </a:xfrm>
        <a:prstGeom prst="circularArrow">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4B45B-0AD2-49A7-9DCC-35EF5EE9EBE1}">
      <dsp:nvSpPr>
        <dsp:cNvPr id="0" name=""/>
        <dsp:cNvSpPr/>
      </dsp:nvSpPr>
      <dsp:spPr>
        <a:xfrm>
          <a:off x="4685937" y="1603806"/>
          <a:ext cx="1143725" cy="11437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Money</a:t>
          </a:r>
          <a:endParaRPr lang="en-IN" sz="2000" kern="1200" dirty="0"/>
        </a:p>
      </dsp:txBody>
      <dsp:txXfrm>
        <a:off x="4853432" y="1771301"/>
        <a:ext cx="808735" cy="808735"/>
      </dsp:txXfrm>
    </dsp:sp>
    <dsp:sp modelId="{A4D3F8B1-71AA-4B3E-A325-17F196D3CF4E}">
      <dsp:nvSpPr>
        <dsp:cNvPr id="0" name=""/>
        <dsp:cNvSpPr/>
      </dsp:nvSpPr>
      <dsp:spPr>
        <a:xfrm rot="16200000">
          <a:off x="5136920" y="1188140"/>
          <a:ext cx="241759" cy="38886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IN" sz="1300" kern="1200"/>
        </a:p>
      </dsp:txBody>
      <dsp:txXfrm>
        <a:off x="5173184" y="1302177"/>
        <a:ext cx="169231" cy="233320"/>
      </dsp:txXfrm>
    </dsp:sp>
    <dsp:sp modelId="{0F477687-E7B5-4B0A-B76D-23C9839D2AD6}">
      <dsp:nvSpPr>
        <dsp:cNvPr id="0" name=""/>
        <dsp:cNvSpPr/>
      </dsp:nvSpPr>
      <dsp:spPr>
        <a:xfrm>
          <a:off x="4685937" y="3930"/>
          <a:ext cx="1143725" cy="1143725"/>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Store of value</a:t>
          </a:r>
          <a:endParaRPr lang="en-IN" sz="1300" kern="1200" dirty="0"/>
        </a:p>
      </dsp:txBody>
      <dsp:txXfrm>
        <a:off x="4853432" y="171425"/>
        <a:ext cx="808735" cy="808735"/>
      </dsp:txXfrm>
    </dsp:sp>
    <dsp:sp modelId="{F5FB1FAE-A4DB-4123-95C2-CD689CC45A76}">
      <dsp:nvSpPr>
        <dsp:cNvPr id="0" name=""/>
        <dsp:cNvSpPr/>
      </dsp:nvSpPr>
      <dsp:spPr>
        <a:xfrm>
          <a:off x="5930015" y="1981235"/>
          <a:ext cx="241759" cy="38886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IN" sz="1300" kern="1200"/>
        </a:p>
      </dsp:txBody>
      <dsp:txXfrm>
        <a:off x="5930015" y="2059008"/>
        <a:ext cx="169231" cy="233320"/>
      </dsp:txXfrm>
    </dsp:sp>
    <dsp:sp modelId="{63D8BBA9-4FE6-4EDD-BC76-C2250A2DD30D}">
      <dsp:nvSpPr>
        <dsp:cNvPr id="0" name=""/>
        <dsp:cNvSpPr/>
      </dsp:nvSpPr>
      <dsp:spPr>
        <a:xfrm>
          <a:off x="6285812" y="1603806"/>
          <a:ext cx="1143725" cy="114372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Unit of accounting</a:t>
          </a:r>
          <a:endParaRPr lang="en-IN" sz="1300" kern="1200" dirty="0"/>
        </a:p>
      </dsp:txBody>
      <dsp:txXfrm>
        <a:off x="6453307" y="1771301"/>
        <a:ext cx="808735" cy="808735"/>
      </dsp:txXfrm>
    </dsp:sp>
    <dsp:sp modelId="{20F0877B-5ABF-4522-9A5B-0CFCA9C0880E}">
      <dsp:nvSpPr>
        <dsp:cNvPr id="0" name=""/>
        <dsp:cNvSpPr/>
      </dsp:nvSpPr>
      <dsp:spPr>
        <a:xfrm rot="5400000">
          <a:off x="5136920" y="2774331"/>
          <a:ext cx="241759" cy="38886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IN" sz="1300" kern="1200"/>
        </a:p>
      </dsp:txBody>
      <dsp:txXfrm>
        <a:off x="5173184" y="2815840"/>
        <a:ext cx="169231" cy="233320"/>
      </dsp:txXfrm>
    </dsp:sp>
    <dsp:sp modelId="{42BD963C-2021-4D7A-BC6D-F761454B0257}">
      <dsp:nvSpPr>
        <dsp:cNvPr id="0" name=""/>
        <dsp:cNvSpPr/>
      </dsp:nvSpPr>
      <dsp:spPr>
        <a:xfrm>
          <a:off x="4685937" y="3203681"/>
          <a:ext cx="1143725" cy="114372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Std. for deferred payment</a:t>
          </a:r>
          <a:endParaRPr lang="en-IN" sz="1300" kern="1200" dirty="0">
            <a:solidFill>
              <a:schemeClr val="tx1"/>
            </a:solidFill>
          </a:endParaRPr>
        </a:p>
      </dsp:txBody>
      <dsp:txXfrm>
        <a:off x="4853432" y="3371176"/>
        <a:ext cx="808735" cy="808735"/>
      </dsp:txXfrm>
    </dsp:sp>
    <dsp:sp modelId="{69716134-20AA-4EDE-A052-A61EC07CB653}">
      <dsp:nvSpPr>
        <dsp:cNvPr id="0" name=""/>
        <dsp:cNvSpPr/>
      </dsp:nvSpPr>
      <dsp:spPr>
        <a:xfrm rot="10800000">
          <a:off x="4343824" y="1981235"/>
          <a:ext cx="241759" cy="388866"/>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IN" sz="1300" kern="1200"/>
        </a:p>
      </dsp:txBody>
      <dsp:txXfrm rot="10800000">
        <a:off x="4416352" y="2059008"/>
        <a:ext cx="169231" cy="233320"/>
      </dsp:txXfrm>
    </dsp:sp>
    <dsp:sp modelId="{2302A7C1-C313-4888-AD2A-86B2262531B3}">
      <dsp:nvSpPr>
        <dsp:cNvPr id="0" name=""/>
        <dsp:cNvSpPr/>
      </dsp:nvSpPr>
      <dsp:spPr>
        <a:xfrm>
          <a:off x="3086061" y="1603806"/>
          <a:ext cx="1143725" cy="1143725"/>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Means of final payment</a:t>
          </a:r>
          <a:endParaRPr lang="en-IN" sz="1300" kern="1200" dirty="0"/>
        </a:p>
      </dsp:txBody>
      <dsp:txXfrm>
        <a:off x="3253556" y="1771301"/>
        <a:ext cx="808735" cy="8087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B95E4-ACC1-4253-8C1E-33FFD71DE458}">
      <dsp:nvSpPr>
        <dsp:cNvPr id="0" name=""/>
        <dsp:cNvSpPr/>
      </dsp:nvSpPr>
      <dsp:spPr>
        <a:xfrm>
          <a:off x="5040233" y="1958102"/>
          <a:ext cx="2393235" cy="2393235"/>
        </a:xfrm>
        <a:prstGeom prst="gear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Open Market Operations</a:t>
          </a:r>
          <a:endParaRPr lang="en-IN" sz="1100" kern="1200" dirty="0"/>
        </a:p>
      </dsp:txBody>
      <dsp:txXfrm>
        <a:off x="5521380" y="2518706"/>
        <a:ext cx="1430941" cy="1230172"/>
      </dsp:txXfrm>
    </dsp:sp>
    <dsp:sp modelId="{71C758D7-E758-43C8-8F71-25C4A9B5F92D}">
      <dsp:nvSpPr>
        <dsp:cNvPr id="0" name=""/>
        <dsp:cNvSpPr/>
      </dsp:nvSpPr>
      <dsp:spPr>
        <a:xfrm>
          <a:off x="3647804" y="1392428"/>
          <a:ext cx="1740535" cy="1740535"/>
        </a:xfrm>
        <a:prstGeom prst="gear6">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Bank Rate </a:t>
          </a:r>
          <a:endParaRPr lang="en-IN" sz="1100" kern="1200" dirty="0"/>
        </a:p>
      </dsp:txBody>
      <dsp:txXfrm>
        <a:off x="4085989" y="1833261"/>
        <a:ext cx="864165" cy="858869"/>
      </dsp:txXfrm>
    </dsp:sp>
    <dsp:sp modelId="{6EADF405-F66A-4B15-A49E-74C8568C2A36}">
      <dsp:nvSpPr>
        <dsp:cNvPr id="0" name=""/>
        <dsp:cNvSpPr/>
      </dsp:nvSpPr>
      <dsp:spPr>
        <a:xfrm rot="20700000">
          <a:off x="4683572" y="234330"/>
          <a:ext cx="1583589" cy="1619980"/>
        </a:xfrm>
        <a:prstGeom prst="gear6">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Reserve Requirements</a:t>
          </a:r>
          <a:endParaRPr lang="en-IN" sz="1100" kern="1200" dirty="0"/>
        </a:p>
      </dsp:txBody>
      <dsp:txXfrm rot="-20700000">
        <a:off x="5028741" y="591798"/>
        <a:ext cx="893251" cy="905045"/>
      </dsp:txXfrm>
    </dsp:sp>
    <dsp:sp modelId="{C019662F-AA67-4C81-B6EE-8A1803C85B84}">
      <dsp:nvSpPr>
        <dsp:cNvPr id="0" name=""/>
        <dsp:cNvSpPr/>
      </dsp:nvSpPr>
      <dsp:spPr>
        <a:xfrm>
          <a:off x="4857933" y="1595986"/>
          <a:ext cx="3063341" cy="3063341"/>
        </a:xfrm>
        <a:prstGeom prst="circularArrow">
          <a:avLst>
            <a:gd name="adj1" fmla="val 4687"/>
            <a:gd name="adj2" fmla="val 299029"/>
            <a:gd name="adj3" fmla="val 2519837"/>
            <a:gd name="adj4" fmla="val 15853391"/>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29739D3-DBB1-4860-B91F-5084377388BA}">
      <dsp:nvSpPr>
        <dsp:cNvPr id="0" name=""/>
        <dsp:cNvSpPr/>
      </dsp:nvSpPr>
      <dsp:spPr>
        <a:xfrm>
          <a:off x="3339559" y="1006639"/>
          <a:ext cx="2225709" cy="2225709"/>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B51D7A8-D5C9-4A79-91D7-EB80C11BB825}">
      <dsp:nvSpPr>
        <dsp:cNvPr id="0" name=""/>
        <dsp:cNvSpPr/>
      </dsp:nvSpPr>
      <dsp:spPr>
        <a:xfrm>
          <a:off x="4228212" y="-182577"/>
          <a:ext cx="2399762" cy="2399762"/>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5C4EEF-6262-4C8D-8256-AD43D2E2CC9F}" type="datetimeFigureOut">
              <a:rPr lang="en-IN" smtClean="0"/>
              <a:t>05-03-2020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13C0B2-6888-427A-8B6A-0B3BAF3D2E3F}" type="slidenum">
              <a:rPr lang="en-IN" smtClean="0"/>
              <a:t>‹#›</a:t>
            </a:fld>
            <a:endParaRPr lang="en-IN"/>
          </a:p>
        </p:txBody>
      </p:sp>
    </p:spTree>
    <p:extLst>
      <p:ext uri="{BB962C8B-B14F-4D97-AF65-F5344CB8AC3E}">
        <p14:creationId xmlns:p14="http://schemas.microsoft.com/office/powerpoint/2010/main" val="2796425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What is money? – Cheques, Travelers’ Cheques, Debit card, Demand deposit accounts, Credit cards, Gift coupons</a:t>
            </a:r>
            <a:endParaRPr lang="en-IN" dirty="0"/>
          </a:p>
        </p:txBody>
      </p:sp>
      <p:sp>
        <p:nvSpPr>
          <p:cNvPr id="4" name="Slide Number Placeholder 3"/>
          <p:cNvSpPr>
            <a:spLocks noGrp="1"/>
          </p:cNvSpPr>
          <p:nvPr>
            <p:ph type="sldNum" sz="quarter" idx="5"/>
          </p:nvPr>
        </p:nvSpPr>
        <p:spPr/>
        <p:txBody>
          <a:bodyPr/>
          <a:lstStyle/>
          <a:p>
            <a:fld id="{3B13C0B2-6888-427A-8B6A-0B3BAF3D2E3F}" type="slidenum">
              <a:rPr lang="en-IN" smtClean="0"/>
              <a:t>4</a:t>
            </a:fld>
            <a:endParaRPr lang="en-IN"/>
          </a:p>
        </p:txBody>
      </p:sp>
    </p:spTree>
    <p:extLst>
      <p:ext uri="{BB962C8B-B14F-4D97-AF65-F5344CB8AC3E}">
        <p14:creationId xmlns:p14="http://schemas.microsoft.com/office/powerpoint/2010/main" val="2639438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Cheques, traveler’s cheque, debit cards, demand deposit accounts, credit card, gift coupon, tokens…</a:t>
            </a:r>
            <a:endParaRPr lang="en-IN" dirty="0"/>
          </a:p>
        </p:txBody>
      </p:sp>
      <p:sp>
        <p:nvSpPr>
          <p:cNvPr id="4" name="Slide Number Placeholder 3"/>
          <p:cNvSpPr>
            <a:spLocks noGrp="1"/>
          </p:cNvSpPr>
          <p:nvPr>
            <p:ph type="sldNum" sz="quarter" idx="5"/>
          </p:nvPr>
        </p:nvSpPr>
        <p:spPr/>
        <p:txBody>
          <a:bodyPr/>
          <a:lstStyle/>
          <a:p>
            <a:fld id="{3B13C0B2-6888-427A-8B6A-0B3BAF3D2E3F}" type="slidenum">
              <a:rPr lang="en-IN" smtClean="0"/>
              <a:t>5</a:t>
            </a:fld>
            <a:endParaRPr lang="en-IN"/>
          </a:p>
        </p:txBody>
      </p:sp>
    </p:spTree>
    <p:extLst>
      <p:ext uri="{BB962C8B-B14F-4D97-AF65-F5344CB8AC3E}">
        <p14:creationId xmlns:p14="http://schemas.microsoft.com/office/powerpoint/2010/main" val="1293579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8B953-1E76-4146-B0DD-8365208D15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D970517-F134-4242-B694-C71D5A42C0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1E2CF57-D585-47A3-B080-2C2D5FE1927D}"/>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5" name="Footer Placeholder 4">
            <a:extLst>
              <a:ext uri="{FF2B5EF4-FFF2-40B4-BE49-F238E27FC236}">
                <a16:creationId xmlns:a16="http://schemas.microsoft.com/office/drawing/2014/main" id="{38A56EDB-DAE0-48BD-A67A-677EEC079E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10CD9B0-6754-4219-B190-9E03C24D7193}"/>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365949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133FB-956B-4636-9EE4-29A9BD584C9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A55A255-442D-4F23-B6B8-2F4CC692C99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81F4035-2C52-498E-8518-879C3349EE22}"/>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5" name="Footer Placeholder 4">
            <a:extLst>
              <a:ext uri="{FF2B5EF4-FFF2-40B4-BE49-F238E27FC236}">
                <a16:creationId xmlns:a16="http://schemas.microsoft.com/office/drawing/2014/main" id="{48CBAA6C-B81B-404C-A5B5-033E09ECCED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71E0932-7E02-4911-ACA9-4596141D3617}"/>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1088006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A7D5C4-49D1-408E-AF05-A19609B7EA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C6EF330-D3A8-4BE2-8B31-DB90DEA9028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CD5D190-E9E0-4C81-9120-86E7C3386AAA}"/>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5" name="Footer Placeholder 4">
            <a:extLst>
              <a:ext uri="{FF2B5EF4-FFF2-40B4-BE49-F238E27FC236}">
                <a16:creationId xmlns:a16="http://schemas.microsoft.com/office/drawing/2014/main" id="{2B650CFF-6CAA-4917-A677-AD0BD2C372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A966375-86AC-4062-9C46-A98E244A446D}"/>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3758661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44F59-4EDA-4C6A-B963-9012A7192DF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8CBF569-8CAB-48B2-A46D-C24915020A2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EDB5C7D-B184-4110-99DB-48DBEB96911D}"/>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5" name="Footer Placeholder 4">
            <a:extLst>
              <a:ext uri="{FF2B5EF4-FFF2-40B4-BE49-F238E27FC236}">
                <a16:creationId xmlns:a16="http://schemas.microsoft.com/office/drawing/2014/main" id="{A0D3F9AB-03C9-48C2-BB50-2A8B5931F20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BB4D20-AD09-4FCB-8C4F-AF86CB1FF230}"/>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3848386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0A797-F6DC-4DBF-A80F-E9DDE85BF3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E8E98F-C512-47BE-9720-493F1955E4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ECB9FAD-1002-43A0-AD63-E914AA8700A0}"/>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5" name="Footer Placeholder 4">
            <a:extLst>
              <a:ext uri="{FF2B5EF4-FFF2-40B4-BE49-F238E27FC236}">
                <a16:creationId xmlns:a16="http://schemas.microsoft.com/office/drawing/2014/main" id="{051DD5B5-1AE6-4056-9D03-5BFC6BE726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1F34856-9BCB-4943-8D53-CD2E22A826AF}"/>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1628337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A1996-4D8C-49E9-A1C6-B7B306721B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CDAC314-F9B4-47A3-8D1D-2A082C0D59F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A57BD58-6CF8-42B4-9BB5-1575AC4C4DA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59F5926-7A78-4B72-8841-D2D6E394A2D9}"/>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6" name="Footer Placeholder 5">
            <a:extLst>
              <a:ext uri="{FF2B5EF4-FFF2-40B4-BE49-F238E27FC236}">
                <a16:creationId xmlns:a16="http://schemas.microsoft.com/office/drawing/2014/main" id="{BC43E925-977A-43D1-A790-04B374327EF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94AB94C-983A-4E8A-A9CC-37E34226B298}"/>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3725644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7BDAD-EDBC-4FB8-B720-93A918298FB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3683206-6A41-4AF4-A250-4EBA9EAA2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DC584B-9A21-4809-83AC-174CE1D8C38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C9E19A9-82A4-426C-B5E5-06E41125A6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DED1FF9-67D0-405B-A30A-826B95B2132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6AEEC70-5A91-45EF-846F-0988B59579A7}"/>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8" name="Footer Placeholder 7">
            <a:extLst>
              <a:ext uri="{FF2B5EF4-FFF2-40B4-BE49-F238E27FC236}">
                <a16:creationId xmlns:a16="http://schemas.microsoft.com/office/drawing/2014/main" id="{CF9F3FBE-9B86-425D-8FFD-9249034203C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610680A-8A08-4DD8-9141-BCAA3475CE1B}"/>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71558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2E2F9-1F19-4D30-8F9D-8DC6D511F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56AEA5C-3EA7-4F85-BE12-2C0EB33B21C7}"/>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4" name="Footer Placeholder 3">
            <a:extLst>
              <a:ext uri="{FF2B5EF4-FFF2-40B4-BE49-F238E27FC236}">
                <a16:creationId xmlns:a16="http://schemas.microsoft.com/office/drawing/2014/main" id="{9ECECD96-D5ED-405B-9EB1-B6AB298ECE1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AA00A91-D4A4-47C5-9496-AC9EEFFCC453}"/>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1629311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5BD7DD-14DA-4043-8420-789132763665}"/>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3" name="Footer Placeholder 2">
            <a:extLst>
              <a:ext uri="{FF2B5EF4-FFF2-40B4-BE49-F238E27FC236}">
                <a16:creationId xmlns:a16="http://schemas.microsoft.com/office/drawing/2014/main" id="{7ECD08CF-5062-44F7-B4A4-4673071461E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85F5AD1-EB03-4672-A2C8-A0E5CFB04A39}"/>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1150734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7A106-D15D-4B45-B796-3AB5F85CF4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5D3DB0F-03E6-4374-B30C-F62E5FE76F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7B66B44-69F2-41A1-8788-83445B4D17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FCF566-C77A-461F-ACC3-86EBBCF539AF}"/>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6" name="Footer Placeholder 5">
            <a:extLst>
              <a:ext uri="{FF2B5EF4-FFF2-40B4-BE49-F238E27FC236}">
                <a16:creationId xmlns:a16="http://schemas.microsoft.com/office/drawing/2014/main" id="{C35F325E-FFCD-45A8-BF12-AE9847ADA89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09E66A9-3EED-4A0D-B4E4-9B4EC49054DF}"/>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628464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6B072-97AA-4284-8A99-6D1CF5E0A3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4D3F4F0-EDF9-44E3-9867-2834D1D93F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26D80A7-E1D6-47B3-9789-49B8800A64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151324-DC04-4F08-B9C2-59CB6020BCE9}"/>
              </a:ext>
            </a:extLst>
          </p:cNvPr>
          <p:cNvSpPr>
            <a:spLocks noGrp="1"/>
          </p:cNvSpPr>
          <p:nvPr>
            <p:ph type="dt" sz="half" idx="10"/>
          </p:nvPr>
        </p:nvSpPr>
        <p:spPr/>
        <p:txBody>
          <a:bodyPr/>
          <a:lstStyle/>
          <a:p>
            <a:fld id="{07D19550-C15A-4000-B1E5-C3FE6A0EBF31}" type="datetimeFigureOut">
              <a:rPr lang="en-IN" smtClean="0"/>
              <a:t>05-03-2020</a:t>
            </a:fld>
            <a:endParaRPr lang="en-IN"/>
          </a:p>
        </p:txBody>
      </p:sp>
      <p:sp>
        <p:nvSpPr>
          <p:cNvPr id="6" name="Footer Placeholder 5">
            <a:extLst>
              <a:ext uri="{FF2B5EF4-FFF2-40B4-BE49-F238E27FC236}">
                <a16:creationId xmlns:a16="http://schemas.microsoft.com/office/drawing/2014/main" id="{C792A9FC-9A44-4F23-AE48-EAEF47D12DE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11F5048-62E3-4388-B19C-3A455AE833B3}"/>
              </a:ext>
            </a:extLst>
          </p:cNvPr>
          <p:cNvSpPr>
            <a:spLocks noGrp="1"/>
          </p:cNvSpPr>
          <p:nvPr>
            <p:ph type="sldNum" sz="quarter" idx="12"/>
          </p:nvPr>
        </p:nvSpPr>
        <p:spPr/>
        <p:txBody>
          <a:bodyPr/>
          <a:lstStyle/>
          <a:p>
            <a:fld id="{D5E5A21E-F25D-4E7F-8A67-21E5CD351425}" type="slidenum">
              <a:rPr lang="en-IN" smtClean="0"/>
              <a:t>‹#›</a:t>
            </a:fld>
            <a:endParaRPr lang="en-IN"/>
          </a:p>
        </p:txBody>
      </p:sp>
    </p:spTree>
    <p:extLst>
      <p:ext uri="{BB962C8B-B14F-4D97-AF65-F5344CB8AC3E}">
        <p14:creationId xmlns:p14="http://schemas.microsoft.com/office/powerpoint/2010/main" val="1835214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879B00-77D1-48F8-ABC3-DA799CCC8B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74D2CF9-A293-41EE-AE64-7009B5713C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2BD8A20-B701-4505-BB3E-5AC2E66C66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D19550-C15A-4000-B1E5-C3FE6A0EBF31}" type="datetimeFigureOut">
              <a:rPr lang="en-IN" smtClean="0"/>
              <a:t>05-03-2020</a:t>
            </a:fld>
            <a:endParaRPr lang="en-IN"/>
          </a:p>
        </p:txBody>
      </p:sp>
      <p:sp>
        <p:nvSpPr>
          <p:cNvPr id="5" name="Footer Placeholder 4">
            <a:extLst>
              <a:ext uri="{FF2B5EF4-FFF2-40B4-BE49-F238E27FC236}">
                <a16:creationId xmlns:a16="http://schemas.microsoft.com/office/drawing/2014/main" id="{25A5F0CA-E557-44F3-9891-E641642642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82156BC-3B54-4189-9557-0F6DA1C705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E5A21E-F25D-4E7F-8A67-21E5CD351425}" type="slidenum">
              <a:rPr lang="en-IN" smtClean="0"/>
              <a:t>‹#›</a:t>
            </a:fld>
            <a:endParaRPr lang="en-IN"/>
          </a:p>
        </p:txBody>
      </p:sp>
    </p:spTree>
    <p:extLst>
      <p:ext uri="{BB962C8B-B14F-4D97-AF65-F5344CB8AC3E}">
        <p14:creationId xmlns:p14="http://schemas.microsoft.com/office/powerpoint/2010/main" val="2604170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9F6D8-C2E2-4F66-B86B-9597E039102A}"/>
              </a:ext>
            </a:extLst>
          </p:cNvPr>
          <p:cNvSpPr>
            <a:spLocks noGrp="1"/>
          </p:cNvSpPr>
          <p:nvPr>
            <p:ph type="ctrTitle"/>
          </p:nvPr>
        </p:nvSpPr>
        <p:spPr/>
        <p:txBody>
          <a:bodyPr/>
          <a:lstStyle/>
          <a:p>
            <a:r>
              <a:rPr lang="en-US" dirty="0"/>
              <a:t>Monetary Policy </a:t>
            </a:r>
            <a:endParaRPr lang="en-IN" dirty="0"/>
          </a:p>
        </p:txBody>
      </p:sp>
      <p:sp>
        <p:nvSpPr>
          <p:cNvPr id="3" name="Subtitle 2">
            <a:extLst>
              <a:ext uri="{FF2B5EF4-FFF2-40B4-BE49-F238E27FC236}">
                <a16:creationId xmlns:a16="http://schemas.microsoft.com/office/drawing/2014/main" id="{E69786DB-A2EA-4D30-894A-B2CF64182241}"/>
              </a:ext>
            </a:extLst>
          </p:cNvPr>
          <p:cNvSpPr>
            <a:spLocks noGrp="1"/>
          </p:cNvSpPr>
          <p:nvPr>
            <p:ph type="subTitle" idx="1"/>
          </p:nvPr>
        </p:nvSpPr>
        <p:spPr>
          <a:xfrm>
            <a:off x="7272996" y="3602038"/>
            <a:ext cx="3395003" cy="421322"/>
          </a:xfrm>
        </p:spPr>
        <p:txBody>
          <a:bodyPr/>
          <a:lstStyle/>
          <a:p>
            <a:r>
              <a:rPr lang="en-US" dirty="0" err="1"/>
              <a:t>Dr.Rajashree</a:t>
            </a:r>
            <a:r>
              <a:rPr lang="en-US" dirty="0"/>
              <a:t> Yalgi</a:t>
            </a:r>
            <a:endParaRPr lang="en-IN" dirty="0"/>
          </a:p>
        </p:txBody>
      </p:sp>
    </p:spTree>
    <p:extLst>
      <p:ext uri="{BB962C8B-B14F-4D97-AF65-F5344CB8AC3E}">
        <p14:creationId xmlns:p14="http://schemas.microsoft.com/office/powerpoint/2010/main" val="3689213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81FC9-6D30-4BBC-A5D2-A19DBDC225F5}"/>
              </a:ext>
            </a:extLst>
          </p:cNvPr>
          <p:cNvSpPr>
            <a:spLocks noGrp="1"/>
          </p:cNvSpPr>
          <p:nvPr>
            <p:ph type="title"/>
          </p:nvPr>
        </p:nvSpPr>
        <p:spPr/>
        <p:txBody>
          <a:bodyPr/>
          <a:lstStyle/>
          <a:p>
            <a:r>
              <a:rPr lang="en-US" dirty="0"/>
              <a:t>a) Reserve Requirements:</a:t>
            </a:r>
            <a:endParaRPr lang="en-IN" dirty="0"/>
          </a:p>
        </p:txBody>
      </p:sp>
      <p:sp>
        <p:nvSpPr>
          <p:cNvPr id="3" name="Content Placeholder 2">
            <a:extLst>
              <a:ext uri="{FF2B5EF4-FFF2-40B4-BE49-F238E27FC236}">
                <a16:creationId xmlns:a16="http://schemas.microsoft.com/office/drawing/2014/main" id="{9112E95C-1E3F-4AB5-BFCC-2FE5F96259FB}"/>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The central banks determines ‘reserve requirements’. When the central bank decreases the reserve requirement, the money multiplier increases , and thus money supply expands. Money supply identity is the product of the monetary base and the money multiplier.</a:t>
            </a:r>
          </a:p>
          <a:p>
            <a:pPr marL="0" indent="0">
              <a:buNone/>
            </a:pPr>
            <a:r>
              <a:rPr lang="en-US" dirty="0">
                <a:latin typeface="Times New Roman" panose="02020603050405020304" pitchFamily="18" charset="0"/>
                <a:cs typeface="Times New Roman" panose="02020603050405020304" pitchFamily="18" charset="0"/>
              </a:rPr>
              <a:t>Conversely, by increasing the reserve requirement, the central bank causes the money multiplier to fall, thus contracting money supply. Alteration in the reserve requirement can have immediate impact on the availability of credit in the economy, through effecting a change in the money multiplier.</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3459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4C121-2C07-4916-9CB5-602457325FDD}"/>
              </a:ext>
            </a:extLst>
          </p:cNvPr>
          <p:cNvSpPr>
            <a:spLocks noGrp="1"/>
          </p:cNvSpPr>
          <p:nvPr>
            <p:ph type="title"/>
          </p:nvPr>
        </p:nvSpPr>
        <p:spPr/>
        <p:txBody>
          <a:bodyPr/>
          <a:lstStyle/>
          <a:p>
            <a:r>
              <a:rPr lang="en-US" dirty="0"/>
              <a:t>b) Discount rate / Bank rate </a:t>
            </a:r>
            <a:endParaRPr lang="en-IN" dirty="0"/>
          </a:p>
        </p:txBody>
      </p:sp>
      <p:sp>
        <p:nvSpPr>
          <p:cNvPr id="3" name="Content Placeholder 2">
            <a:extLst>
              <a:ext uri="{FF2B5EF4-FFF2-40B4-BE49-F238E27FC236}">
                <a16:creationId xmlns:a16="http://schemas.microsoft.com/office/drawing/2014/main" id="{43D3304E-98B3-46B0-B5D4-AC3B0D1EDB31}"/>
              </a:ext>
            </a:extLst>
          </p:cNvPr>
          <p:cNvSpPr>
            <a:spLocks noGrp="1"/>
          </p:cNvSpPr>
          <p:nvPr>
            <p:ph idx="1"/>
          </p:nvPr>
        </p:nvSpPr>
        <p:spPr/>
        <p:txBody>
          <a:bodyPr/>
          <a:lstStyle/>
          <a:p>
            <a:pPr marL="0" indent="0">
              <a:buNone/>
            </a:pPr>
            <a:r>
              <a:rPr lang="en-US" dirty="0"/>
              <a:t>Bank can borrow directly from the central bank through the discount window. The term discount window originated with the practice of banks selling loans or short term notes to the central bank at a discount. Such loans or  refinancing from the central bank add directly to the existing monetary base by increasing bank reserves thus lending to an expansion in money supply. The central bank periodically determines the size of discount – which is called the discount rate.</a:t>
            </a:r>
          </a:p>
          <a:p>
            <a:pPr marL="0" indent="0">
              <a:buNone/>
            </a:pPr>
            <a:r>
              <a:rPr lang="en-US" dirty="0"/>
              <a:t>By lowering this rate, the central bank makes borrowing more attractive to banks, and by increasing this rate and making funds dearer, it attempts to discourage banks from borrowing.</a:t>
            </a:r>
            <a:endParaRPr lang="en-IN" dirty="0"/>
          </a:p>
        </p:txBody>
      </p:sp>
    </p:spTree>
    <p:extLst>
      <p:ext uri="{BB962C8B-B14F-4D97-AF65-F5344CB8AC3E}">
        <p14:creationId xmlns:p14="http://schemas.microsoft.com/office/powerpoint/2010/main" val="3791598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7E8FE-E728-4C2A-9258-DF2EFAA674CC}"/>
              </a:ext>
            </a:extLst>
          </p:cNvPr>
          <p:cNvSpPr>
            <a:spLocks noGrp="1"/>
          </p:cNvSpPr>
          <p:nvPr>
            <p:ph type="title"/>
          </p:nvPr>
        </p:nvSpPr>
        <p:spPr/>
        <p:txBody>
          <a:bodyPr/>
          <a:lstStyle/>
          <a:p>
            <a:r>
              <a:rPr lang="en-US" dirty="0"/>
              <a:t>Open Market Operations</a:t>
            </a:r>
            <a:endParaRPr lang="en-IN" dirty="0"/>
          </a:p>
        </p:txBody>
      </p:sp>
      <p:sp>
        <p:nvSpPr>
          <p:cNvPr id="3" name="Content Placeholder 2">
            <a:extLst>
              <a:ext uri="{FF2B5EF4-FFF2-40B4-BE49-F238E27FC236}">
                <a16:creationId xmlns:a16="http://schemas.microsoft.com/office/drawing/2014/main" id="{00A3E021-C8F7-4646-A873-A7787D6458F9}"/>
              </a:ext>
            </a:extLst>
          </p:cNvPr>
          <p:cNvSpPr>
            <a:spLocks noGrp="1"/>
          </p:cNvSpPr>
          <p:nvPr>
            <p:ph idx="1"/>
          </p:nvPr>
        </p:nvSpPr>
        <p:spPr/>
        <p:txBody>
          <a:bodyPr>
            <a:normAutofit lnSpcReduction="10000"/>
          </a:bodyPr>
          <a:lstStyle/>
          <a:p>
            <a:pPr marL="0" indent="0">
              <a:buNone/>
            </a:pPr>
            <a:r>
              <a:rPr lang="en-US" dirty="0"/>
              <a:t>The central bank influences the money supply in the economy by buying or selling bonds and other financial instruments in the open market. When central bank buys securities from banks and other parties, it injects into economy and thus increases monetary base. When central bank sells securities from banks and other parties, it absorbs liquidity and thus reduces monetary base. </a:t>
            </a:r>
          </a:p>
          <a:p>
            <a:pPr marL="0" indent="0">
              <a:buNone/>
            </a:pPr>
            <a:r>
              <a:rPr lang="en-US" dirty="0"/>
              <a:t>OMO are primarily policy instruments of central banks of developed countries, and are becoming increasingly important in developing countries. OMOs are a form of indirect control over the reserves in the banking system, as contrasted with the direct control exercised by , say, the cash reserve ratio (CRR).</a:t>
            </a:r>
            <a:endParaRPr lang="en-IN" dirty="0"/>
          </a:p>
        </p:txBody>
      </p:sp>
    </p:spTree>
    <p:extLst>
      <p:ext uri="{BB962C8B-B14F-4D97-AF65-F5344CB8AC3E}">
        <p14:creationId xmlns:p14="http://schemas.microsoft.com/office/powerpoint/2010/main" val="1327492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B5D75-9AFE-4EE8-8766-760015C8B63A}"/>
              </a:ext>
            </a:extLst>
          </p:cNvPr>
          <p:cNvSpPr>
            <a:spLocks noGrp="1"/>
          </p:cNvSpPr>
          <p:nvPr>
            <p:ph type="title"/>
          </p:nvPr>
        </p:nvSpPr>
        <p:spPr/>
        <p:txBody>
          <a:bodyPr/>
          <a:lstStyle/>
          <a:p>
            <a:r>
              <a:rPr lang="en-US" dirty="0"/>
              <a:t>OMO </a:t>
            </a:r>
            <a:r>
              <a:rPr lang="en-US" dirty="0" err="1"/>
              <a:t>contd</a:t>
            </a:r>
            <a:r>
              <a:rPr lang="en-US" dirty="0"/>
              <a:t>…</a:t>
            </a:r>
            <a:endParaRPr lang="en-IN" dirty="0"/>
          </a:p>
        </p:txBody>
      </p:sp>
      <p:sp>
        <p:nvSpPr>
          <p:cNvPr id="3" name="Content Placeholder 2">
            <a:extLst>
              <a:ext uri="{FF2B5EF4-FFF2-40B4-BE49-F238E27FC236}">
                <a16:creationId xmlns:a16="http://schemas.microsoft.com/office/drawing/2014/main" id="{CDF0FAD0-905F-4809-869F-8B3C81F43ECB}"/>
              </a:ext>
            </a:extLst>
          </p:cNvPr>
          <p:cNvSpPr>
            <a:spLocks noGrp="1"/>
          </p:cNvSpPr>
          <p:nvPr>
            <p:ph idx="1"/>
          </p:nvPr>
        </p:nvSpPr>
        <p:spPr/>
        <p:txBody>
          <a:bodyPr/>
          <a:lstStyle/>
          <a:p>
            <a:r>
              <a:rPr lang="en-US" dirty="0"/>
              <a:t>Developing indirect controls is vital to the process of economic development. As markets in globalized economies grow and expand, market forces seek to unleash their potential and direct controls start losing their efficacy.</a:t>
            </a:r>
          </a:p>
          <a:p>
            <a:r>
              <a:rPr lang="en-US" dirty="0"/>
              <a:t>However for OMOs to become an important part of the monetary policy, market infrastructure needs to be revamped, and the existing tools of monetary policy would need to undergo </a:t>
            </a:r>
            <a:r>
              <a:rPr lang="en-US"/>
              <a:t>some modifications.</a:t>
            </a:r>
            <a:endParaRPr lang="en-IN" dirty="0"/>
          </a:p>
        </p:txBody>
      </p:sp>
    </p:spTree>
    <p:extLst>
      <p:ext uri="{BB962C8B-B14F-4D97-AF65-F5344CB8AC3E}">
        <p14:creationId xmlns:p14="http://schemas.microsoft.com/office/powerpoint/2010/main" val="350893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07434-6544-4824-9DCD-B1E07490CA9A}"/>
              </a:ext>
            </a:extLst>
          </p:cNvPr>
          <p:cNvSpPr>
            <a:spLocks noGrp="1"/>
          </p:cNvSpPr>
          <p:nvPr>
            <p:ph type="title"/>
          </p:nvPr>
        </p:nvSpPr>
        <p:spPr/>
        <p:txBody>
          <a:bodyPr/>
          <a:lstStyle/>
          <a:p>
            <a:r>
              <a:rPr lang="en-US" dirty="0"/>
              <a:t>The Impact of OMOs on other tools of Monetary Policy</a:t>
            </a:r>
            <a:endParaRPr lang="en-IN" dirty="0"/>
          </a:p>
        </p:txBody>
      </p:sp>
      <p:sp>
        <p:nvSpPr>
          <p:cNvPr id="3" name="Content Placeholder 2">
            <a:extLst>
              <a:ext uri="{FF2B5EF4-FFF2-40B4-BE49-F238E27FC236}">
                <a16:creationId xmlns:a16="http://schemas.microsoft.com/office/drawing/2014/main" id="{D279CB72-3EF6-42B7-98DB-857F6ECED080}"/>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t>OMOs can typically be conducted in  an ‘active’ or ‘passive’ manner. Under active OMOs, central bank aims at a predetermined quantity of reserves, and allows the interest rates to fluctuate freely.</a:t>
            </a:r>
          </a:p>
          <a:p>
            <a:pPr>
              <a:buFont typeface="Wingdings" panose="05000000000000000000" pitchFamily="2" charset="2"/>
              <a:buChar char="Ø"/>
            </a:pPr>
            <a:r>
              <a:rPr lang="en-US" dirty="0"/>
              <a:t>This approach is typically used in countries where the interbank or secondary markets are less efficient. Many central banks in developed and developing countries with sophisticated markets, however prefer the passive approach, in which a predetermined interest rate is aimed at, while allowing the reserve to fluctuate.</a:t>
            </a:r>
          </a:p>
          <a:p>
            <a:pPr>
              <a:buFont typeface="Wingdings" panose="05000000000000000000" pitchFamily="2" charset="2"/>
              <a:buChar char="Ø"/>
            </a:pPr>
            <a:r>
              <a:rPr lang="en-US" dirty="0"/>
              <a:t>When OMOs are used as a primary policy instrument, the use of other instruments, such as discount rate and CRR, becomes more selective and restricted.</a:t>
            </a:r>
            <a:endParaRPr lang="en-IN" dirty="0"/>
          </a:p>
        </p:txBody>
      </p:sp>
    </p:spTree>
    <p:extLst>
      <p:ext uri="{BB962C8B-B14F-4D97-AF65-F5344CB8AC3E}">
        <p14:creationId xmlns:p14="http://schemas.microsoft.com/office/powerpoint/2010/main" val="522098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614C9-FA6B-4C99-A575-2856C1C1BD82}"/>
              </a:ext>
            </a:extLst>
          </p:cNvPr>
          <p:cNvSpPr>
            <a:spLocks noGrp="1"/>
          </p:cNvSpPr>
          <p:nvPr>
            <p:ph type="title"/>
          </p:nvPr>
        </p:nvSpPr>
        <p:spPr/>
        <p:txBody>
          <a:bodyPr/>
          <a:lstStyle/>
          <a:p>
            <a:r>
              <a:rPr lang="en-US" dirty="0"/>
              <a:t>Impact….</a:t>
            </a:r>
            <a:endParaRPr lang="en-IN" dirty="0"/>
          </a:p>
        </p:txBody>
      </p:sp>
      <p:sp>
        <p:nvSpPr>
          <p:cNvPr id="3" name="Content Placeholder 2">
            <a:extLst>
              <a:ext uri="{FF2B5EF4-FFF2-40B4-BE49-F238E27FC236}">
                <a16:creationId xmlns:a16="http://schemas.microsoft.com/office/drawing/2014/main" id="{C4079A4B-989E-4572-9FF3-2BF9B2B2C28C}"/>
              </a:ext>
            </a:extLst>
          </p:cNvPr>
          <p:cNvSpPr>
            <a:spLocks noGrp="1"/>
          </p:cNvSpPr>
          <p:nvPr>
            <p:ph idx="1"/>
          </p:nvPr>
        </p:nvSpPr>
        <p:spPr/>
        <p:txBody>
          <a:bodyPr/>
          <a:lstStyle/>
          <a:p>
            <a:r>
              <a:rPr lang="en-US" dirty="0"/>
              <a:t>Impact on Bank rate – Effective OMOs also presupposes that banks’ access to central bank funds needs to be restricted. The discount rate should be pegged at a level that makes it unattractive for banks to borrow from the central bank. In some countries, penalties and restrictive clauses are used to limit banks’ access to central bank funds. These restrictions and penalties should be flexible enough to permit short term adjustments to banks’ liquidity when the need arises, or serve long term emergency funding requirements in a distress situation.</a:t>
            </a:r>
            <a:endParaRPr lang="en-IN" dirty="0"/>
          </a:p>
        </p:txBody>
      </p:sp>
    </p:spTree>
    <p:extLst>
      <p:ext uri="{BB962C8B-B14F-4D97-AF65-F5344CB8AC3E}">
        <p14:creationId xmlns:p14="http://schemas.microsoft.com/office/powerpoint/2010/main" val="3219834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D4402-0081-408D-988D-074FB12CA67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543C0D9-051B-405A-AB71-C19D9E09657E}"/>
              </a:ext>
            </a:extLst>
          </p:cNvPr>
          <p:cNvSpPr>
            <a:spLocks noGrp="1"/>
          </p:cNvSpPr>
          <p:nvPr>
            <p:ph idx="1"/>
          </p:nvPr>
        </p:nvSpPr>
        <p:spPr/>
        <p:txBody>
          <a:bodyPr/>
          <a:lstStyle/>
          <a:p>
            <a:r>
              <a:rPr lang="en-US" dirty="0"/>
              <a:t>Impact on Reserve Requirements – </a:t>
            </a:r>
          </a:p>
          <a:p>
            <a:pPr marL="0" indent="0">
              <a:buNone/>
            </a:pPr>
            <a:r>
              <a:rPr lang="en-US" dirty="0"/>
              <a:t>Reserve requirement in the nature of CRR are considered ‘basic’ compared with the level of sophistication that OMO demand of the market. Central bank in several developed countries impose minimal or no reserve requirements on their banks. However, reserve requirements are still used in many instances as a way of enhancing the efficacy of OMOs and regulating money supply in the short term. They are seen to be particularly useful where the central bank has to adjust banks’ liquidity rapidly or signal the need for expansion or contraction of money supply.</a:t>
            </a:r>
          </a:p>
          <a:p>
            <a:pPr marL="0" indent="0">
              <a:buNone/>
            </a:pPr>
            <a:endParaRPr lang="en-IN" dirty="0"/>
          </a:p>
        </p:txBody>
      </p:sp>
    </p:spTree>
    <p:extLst>
      <p:ext uri="{BB962C8B-B14F-4D97-AF65-F5344CB8AC3E}">
        <p14:creationId xmlns:p14="http://schemas.microsoft.com/office/powerpoint/2010/main" val="2104777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5AE9B-B8CC-44CF-9679-0FD56C7DAE0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633E185-E312-48BB-8626-04F8325C872F}"/>
              </a:ext>
            </a:extLst>
          </p:cNvPr>
          <p:cNvSpPr>
            <a:spLocks noGrp="1"/>
          </p:cNvSpPr>
          <p:nvPr>
            <p:ph idx="1"/>
          </p:nvPr>
        </p:nvSpPr>
        <p:spPr/>
        <p:txBody>
          <a:bodyPr>
            <a:normAutofit/>
          </a:bodyPr>
          <a:lstStyle/>
          <a:p>
            <a:pPr marL="0" indent="0" algn="ctr">
              <a:buNone/>
            </a:pPr>
            <a:endParaRPr lang="en-US" sz="5400" dirty="0"/>
          </a:p>
          <a:p>
            <a:pPr marL="0" indent="0" algn="ctr">
              <a:buNone/>
            </a:pPr>
            <a:endParaRPr lang="en-US" sz="5400"/>
          </a:p>
          <a:p>
            <a:pPr marL="0" indent="0" algn="ctr">
              <a:buNone/>
            </a:pPr>
            <a:r>
              <a:rPr lang="en-US" sz="5400"/>
              <a:t>Thanks</a:t>
            </a:r>
            <a:endParaRPr lang="en-IN" sz="5400" dirty="0"/>
          </a:p>
        </p:txBody>
      </p:sp>
    </p:spTree>
    <p:extLst>
      <p:ext uri="{BB962C8B-B14F-4D97-AF65-F5344CB8AC3E}">
        <p14:creationId xmlns:p14="http://schemas.microsoft.com/office/powerpoint/2010/main" val="4213879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72C5-C756-4E73-989F-33BE529F7B66}"/>
              </a:ext>
            </a:extLst>
          </p:cNvPr>
          <p:cNvSpPr>
            <a:spLocks noGrp="1"/>
          </p:cNvSpPr>
          <p:nvPr>
            <p:ph type="title"/>
          </p:nvPr>
        </p:nvSpPr>
        <p:spPr/>
        <p:txBody>
          <a:bodyPr/>
          <a:lstStyle/>
          <a:p>
            <a:r>
              <a:rPr lang="en-US" dirty="0"/>
              <a:t>A Macroeconomic View -</a:t>
            </a:r>
            <a:endParaRPr lang="en-IN" dirty="0"/>
          </a:p>
        </p:txBody>
      </p:sp>
      <p:sp>
        <p:nvSpPr>
          <p:cNvPr id="3" name="Content Placeholder 2">
            <a:extLst>
              <a:ext uri="{FF2B5EF4-FFF2-40B4-BE49-F238E27FC236}">
                <a16:creationId xmlns:a16="http://schemas.microsoft.com/office/drawing/2014/main" id="{822B6DB7-77C5-402C-8A64-064D40ACC575}"/>
              </a:ext>
            </a:extLst>
          </p:cNvPr>
          <p:cNvSpPr>
            <a:spLocks noGrp="1"/>
          </p:cNvSpPr>
          <p:nvPr>
            <p:ph idx="1"/>
          </p:nvPr>
        </p:nvSpPr>
        <p:spPr/>
        <p:txBody>
          <a:bodyPr>
            <a:normAutofit fontScale="92500"/>
          </a:bodyPr>
          <a:lstStyle/>
          <a:p>
            <a:pPr marL="0" indent="0">
              <a:buNone/>
            </a:pPr>
            <a:r>
              <a:rPr lang="en-US" dirty="0"/>
              <a:t>	The primary objective of a country’s government is to achieve economic stability and growth. Hence, macroeconomic policies will typically target and monitor three basic indicators : Prices, Employment and Balance of Payments. Such monitoring is done through two fundamental pillars of macroeconomic policy – the fiscal and monetary policies.</a:t>
            </a:r>
          </a:p>
          <a:p>
            <a:pPr marL="0" indent="0">
              <a:buNone/>
            </a:pPr>
            <a:r>
              <a:rPr lang="en-US" dirty="0"/>
              <a:t>	The fiscal policy targets two major parameters : tax receipts and government expenditure. While taxes are governed through the mechanism of tax rates that can be varied by the government from time to time, government expenditure is planned and monitored through the annual and long term plans formulated by the government. </a:t>
            </a:r>
          </a:p>
          <a:p>
            <a:pPr marL="0" indent="0">
              <a:buNone/>
            </a:pPr>
            <a:r>
              <a:rPr lang="en-US" dirty="0"/>
              <a:t>	</a:t>
            </a:r>
            <a:endParaRPr lang="en-IN" dirty="0"/>
          </a:p>
        </p:txBody>
      </p:sp>
    </p:spTree>
    <p:extLst>
      <p:ext uri="{BB962C8B-B14F-4D97-AF65-F5344CB8AC3E}">
        <p14:creationId xmlns:p14="http://schemas.microsoft.com/office/powerpoint/2010/main" val="2320455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C96AF-A3CD-428A-9448-48C465AEC2A6}"/>
              </a:ext>
            </a:extLst>
          </p:cNvPr>
          <p:cNvSpPr>
            <a:spLocks noGrp="1"/>
          </p:cNvSpPr>
          <p:nvPr>
            <p:ph type="title"/>
          </p:nvPr>
        </p:nvSpPr>
        <p:spPr/>
        <p:txBody>
          <a:bodyPr/>
          <a:lstStyle/>
          <a:p>
            <a:r>
              <a:rPr lang="en-US" dirty="0"/>
              <a:t>Vital Parameters that determine liquidity and capital formation in the economy -</a:t>
            </a:r>
            <a:endParaRPr lang="en-IN" dirty="0"/>
          </a:p>
        </p:txBody>
      </p:sp>
      <p:graphicFrame>
        <p:nvGraphicFramePr>
          <p:cNvPr id="5" name="Content Placeholder 4">
            <a:extLst>
              <a:ext uri="{FF2B5EF4-FFF2-40B4-BE49-F238E27FC236}">
                <a16:creationId xmlns:a16="http://schemas.microsoft.com/office/drawing/2014/main" id="{8E94C0BB-DA8C-476E-BEE3-EFBCEA38A860}"/>
              </a:ext>
            </a:extLst>
          </p:cNvPr>
          <p:cNvGraphicFramePr>
            <a:graphicFrameLocks noGrp="1"/>
          </p:cNvGraphicFramePr>
          <p:nvPr>
            <p:ph idx="1"/>
            <p:extLst>
              <p:ext uri="{D42A27DB-BD31-4B8C-83A1-F6EECF244321}">
                <p14:modId xmlns:p14="http://schemas.microsoft.com/office/powerpoint/2010/main" val="27083707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055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BCD06-0FF7-48D4-9333-B16BB0EE478E}"/>
              </a:ext>
            </a:extLst>
          </p:cNvPr>
          <p:cNvSpPr>
            <a:spLocks noGrp="1"/>
          </p:cNvSpPr>
          <p:nvPr>
            <p:ph type="title"/>
          </p:nvPr>
        </p:nvSpPr>
        <p:spPr/>
        <p:txBody>
          <a:bodyPr/>
          <a:lstStyle/>
          <a:p>
            <a:r>
              <a:rPr lang="en-US" dirty="0"/>
              <a:t>Keynesian theory</a:t>
            </a:r>
            <a:endParaRPr lang="en-IN" dirty="0"/>
          </a:p>
        </p:txBody>
      </p:sp>
      <p:sp>
        <p:nvSpPr>
          <p:cNvPr id="3" name="Content Placeholder 2">
            <a:extLst>
              <a:ext uri="{FF2B5EF4-FFF2-40B4-BE49-F238E27FC236}">
                <a16:creationId xmlns:a16="http://schemas.microsoft.com/office/drawing/2014/main" id="{343FBC6C-E41A-4426-B8ED-873AE87E394C}"/>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Keynesian economics is a theory that says the government should increase demand to boost growth. Keynesians believe consumer demand is the primary driving force in an economy. As a result, the theory supports expansionary fiscal policy. Its main tools are government spending on infrastructure, unemployment benefits, and education. A drawback is that overdoing Keynesian policies increases inflation.</a:t>
            </a:r>
          </a:p>
          <a:p>
            <a:r>
              <a:rPr lang="en-US" dirty="0">
                <a:latin typeface="Times New Roman" panose="02020603050405020304" pitchFamily="18" charset="0"/>
                <a:cs typeface="Times New Roman" panose="02020603050405020304" pitchFamily="18" charset="0"/>
              </a:rPr>
              <a:t>This theory could not provide satisfactory answers to the worldwide stagflation of 1970s.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7315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210F8-92AE-4722-89DD-4079859EC61E}"/>
              </a:ext>
            </a:extLst>
          </p:cNvPr>
          <p:cNvSpPr>
            <a:spLocks noGrp="1"/>
          </p:cNvSpPr>
          <p:nvPr>
            <p:ph type="title"/>
          </p:nvPr>
        </p:nvSpPr>
        <p:spPr/>
        <p:txBody>
          <a:bodyPr/>
          <a:lstStyle/>
          <a:p>
            <a:r>
              <a:rPr lang="en-US" dirty="0"/>
              <a:t>Money - </a:t>
            </a:r>
            <a:endParaRPr lang="en-IN" dirty="0"/>
          </a:p>
        </p:txBody>
      </p:sp>
      <p:sp>
        <p:nvSpPr>
          <p:cNvPr id="3" name="Content Placeholder 2">
            <a:extLst>
              <a:ext uri="{FF2B5EF4-FFF2-40B4-BE49-F238E27FC236}">
                <a16:creationId xmlns:a16="http://schemas.microsoft.com/office/drawing/2014/main" id="{373FD0DC-2C9A-418D-B3A6-907DAED3C771}"/>
              </a:ext>
            </a:extLst>
          </p:cNvPr>
          <p:cNvSpPr>
            <a:spLocks noGrp="1"/>
          </p:cNvSpPr>
          <p:nvPr>
            <p:ph idx="1"/>
          </p:nvPr>
        </p:nvSpPr>
        <p:spPr/>
        <p:txBody>
          <a:bodyPr/>
          <a:lstStyle/>
          <a:p>
            <a:pPr marL="0" indent="0">
              <a:buNone/>
            </a:pPr>
            <a:r>
              <a:rPr lang="en-US" dirty="0"/>
              <a:t>‘money’ is generally defined as anything that people are willing to accept in payment for goods and services or to pay off debts – in other words, money is generally an acceptable medium of exchange, usable by all, with standardized quality, durable, divisible and easy to transfer. ‘Currency’, therefore, is undeniably ‘money’.</a:t>
            </a:r>
          </a:p>
          <a:p>
            <a:pPr marL="0" indent="0">
              <a:buNone/>
            </a:pPr>
            <a:endParaRPr lang="en-IN" dirty="0"/>
          </a:p>
        </p:txBody>
      </p:sp>
    </p:spTree>
    <p:extLst>
      <p:ext uri="{BB962C8B-B14F-4D97-AF65-F5344CB8AC3E}">
        <p14:creationId xmlns:p14="http://schemas.microsoft.com/office/powerpoint/2010/main" val="2632740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B9969-2362-4267-A2FE-1ECE3E178477}"/>
              </a:ext>
            </a:extLst>
          </p:cNvPr>
          <p:cNvSpPr>
            <a:spLocks noGrp="1"/>
          </p:cNvSpPr>
          <p:nvPr>
            <p:ph type="title"/>
          </p:nvPr>
        </p:nvSpPr>
        <p:spPr/>
        <p:txBody>
          <a:bodyPr/>
          <a:lstStyle/>
          <a:p>
            <a:r>
              <a:rPr lang="en-US" dirty="0"/>
              <a:t>Characteristics of Money</a:t>
            </a:r>
            <a:endParaRPr lang="en-IN" dirty="0"/>
          </a:p>
        </p:txBody>
      </p:sp>
      <p:graphicFrame>
        <p:nvGraphicFramePr>
          <p:cNvPr id="4" name="Content Placeholder 3">
            <a:extLst>
              <a:ext uri="{FF2B5EF4-FFF2-40B4-BE49-F238E27FC236}">
                <a16:creationId xmlns:a16="http://schemas.microsoft.com/office/drawing/2014/main" id="{E1FF4195-FBB3-471E-A232-43CB3B6EC8CE}"/>
              </a:ext>
            </a:extLst>
          </p:cNvPr>
          <p:cNvGraphicFramePr>
            <a:graphicFrameLocks noGrp="1"/>
          </p:cNvGraphicFramePr>
          <p:nvPr>
            <p:ph idx="1"/>
            <p:extLst>
              <p:ext uri="{D42A27DB-BD31-4B8C-83A1-F6EECF244321}">
                <p14:modId xmlns:p14="http://schemas.microsoft.com/office/powerpoint/2010/main" val="24034716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012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CE9C-1CF7-4747-BF34-6B3C4D837130}"/>
              </a:ext>
            </a:extLst>
          </p:cNvPr>
          <p:cNvSpPr>
            <a:spLocks noGrp="1"/>
          </p:cNvSpPr>
          <p:nvPr>
            <p:ph type="title"/>
          </p:nvPr>
        </p:nvSpPr>
        <p:spPr/>
        <p:txBody>
          <a:bodyPr/>
          <a:lstStyle/>
          <a:p>
            <a:r>
              <a:rPr lang="en-US" dirty="0"/>
              <a:t>Money Supply</a:t>
            </a:r>
            <a:endParaRPr lang="en-IN" dirty="0"/>
          </a:p>
        </p:txBody>
      </p:sp>
      <p:sp>
        <p:nvSpPr>
          <p:cNvPr id="3" name="Content Placeholder 2">
            <a:extLst>
              <a:ext uri="{FF2B5EF4-FFF2-40B4-BE49-F238E27FC236}">
                <a16:creationId xmlns:a16="http://schemas.microsoft.com/office/drawing/2014/main" id="{9EEC190B-346C-4642-905F-03EAA4E4E6B8}"/>
              </a:ext>
            </a:extLst>
          </p:cNvPr>
          <p:cNvSpPr>
            <a:spLocks noGrp="1"/>
          </p:cNvSpPr>
          <p:nvPr>
            <p:ph idx="1"/>
          </p:nvPr>
        </p:nvSpPr>
        <p:spPr/>
        <p:txBody>
          <a:bodyPr/>
          <a:lstStyle/>
          <a:p>
            <a:pPr marL="0" indent="0">
              <a:buNone/>
            </a:pPr>
            <a:r>
              <a:rPr lang="en-US" dirty="0"/>
              <a:t>Money supply is the total quantity of money in the economy. </a:t>
            </a:r>
          </a:p>
          <a:p>
            <a:pPr marL="0" indent="0">
              <a:buNone/>
            </a:pPr>
            <a:r>
              <a:rPr lang="en-US" dirty="0"/>
              <a:t>Money supply is defined as the currency in circulation in the economy plus demand deposits with banks.</a:t>
            </a:r>
          </a:p>
          <a:p>
            <a:pPr marL="0" indent="0">
              <a:buNone/>
            </a:pPr>
            <a:r>
              <a:rPr lang="en-US" dirty="0"/>
              <a:t>Only the central bank has the power to authorize creation of currency  (notes and coins) that we carry around in our wallets. Banks however, can create deposits (and credits).</a:t>
            </a:r>
          </a:p>
          <a:p>
            <a:pPr marL="0" indent="0">
              <a:buNone/>
            </a:pPr>
            <a:r>
              <a:rPr lang="en-US" dirty="0"/>
              <a:t>How are banks able to create deposits?</a:t>
            </a:r>
          </a:p>
          <a:p>
            <a:pPr marL="0" indent="0">
              <a:buNone/>
            </a:pPr>
            <a:r>
              <a:rPr lang="en-US" dirty="0"/>
              <a:t>Why do banks not lend all the deposits that they get?</a:t>
            </a:r>
            <a:endParaRPr lang="en-IN" dirty="0"/>
          </a:p>
        </p:txBody>
      </p:sp>
      <mc:AlternateContent xmlns:mc="http://schemas.openxmlformats.org/markup-compatibility/2006" xmlns:pslz="http://schemas.microsoft.com/office/powerpoint/2016/slidezoom">
        <mc:Choice Requires="pslz">
          <p:graphicFrame>
            <p:nvGraphicFramePr>
              <p:cNvPr id="5" name="Slide Zoom 4">
                <a:extLst>
                  <a:ext uri="{FF2B5EF4-FFF2-40B4-BE49-F238E27FC236}">
                    <a16:creationId xmlns:a16="http://schemas.microsoft.com/office/drawing/2014/main" id="{DFC500AE-02C0-4310-93F9-8ACC50ED2170}"/>
                  </a:ext>
                </a:extLst>
              </p:cNvPr>
              <p:cNvGraphicFramePr>
                <a:graphicFrameLocks noChangeAspect="1"/>
              </p:cNvGraphicFramePr>
              <p:nvPr>
                <p:extLst>
                  <p:ext uri="{D42A27DB-BD31-4B8C-83A1-F6EECF244321}">
                    <p14:modId xmlns:p14="http://schemas.microsoft.com/office/powerpoint/2010/main" val="276231635"/>
                  </p:ext>
                </p:extLst>
              </p:nvPr>
            </p:nvGraphicFramePr>
            <p:xfrm>
              <a:off x="-2705232" y="3850598"/>
              <a:ext cx="3048000" cy="1714500"/>
            </p:xfrm>
            <a:graphic>
              <a:graphicData uri="http://schemas.microsoft.com/office/powerpoint/2016/slidezoom">
                <pslz:sldZm>
                  <pslz:sldZmObj sldId="260" cId="2632740333">
                    <pslz:zmPr id="{2F505654-77F5-4867-AC23-E486DD65383D}" returnToParent="0"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5" name="Slide Zoom 4">
                <a:hlinkClick r:id="rId3" action="ppaction://hlinksldjump"/>
                <a:extLst>
                  <a:ext uri="{FF2B5EF4-FFF2-40B4-BE49-F238E27FC236}">
                    <a16:creationId xmlns:a16="http://schemas.microsoft.com/office/drawing/2014/main" id="{DFC500AE-02C0-4310-93F9-8ACC50ED2170}"/>
                  </a:ext>
                </a:extLst>
              </p:cNvPr>
              <p:cNvPicPr>
                <a:picLocks noGrp="1" noRot="1" noChangeAspect="1" noMove="1" noResize="1" noEditPoints="1" noAdjustHandles="1" noChangeArrowheads="1" noChangeShapeType="1"/>
              </p:cNvPicPr>
              <p:nvPr/>
            </p:nvPicPr>
            <p:blipFill>
              <a:blip r:embed="rId4"/>
              <a:stretch>
                <a:fillRect/>
              </a:stretch>
            </p:blipFill>
            <p:spPr>
              <a:xfrm>
                <a:off x="-2705232" y="3850598"/>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98950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489D5-FC74-48A3-B057-E3A6BF35B040}"/>
              </a:ext>
            </a:extLst>
          </p:cNvPr>
          <p:cNvSpPr>
            <a:spLocks noGrp="1"/>
          </p:cNvSpPr>
          <p:nvPr>
            <p:ph type="title"/>
          </p:nvPr>
        </p:nvSpPr>
        <p:spPr/>
        <p:txBody>
          <a:bodyPr/>
          <a:lstStyle/>
          <a:p>
            <a:r>
              <a:rPr lang="en-US" dirty="0"/>
              <a:t>Measuring Money Supply</a:t>
            </a:r>
            <a:endParaRPr lang="en-IN" dirty="0"/>
          </a:p>
        </p:txBody>
      </p:sp>
      <p:sp>
        <p:nvSpPr>
          <p:cNvPr id="3" name="Content Placeholder 2">
            <a:extLst>
              <a:ext uri="{FF2B5EF4-FFF2-40B4-BE49-F238E27FC236}">
                <a16:creationId xmlns:a16="http://schemas.microsoft.com/office/drawing/2014/main" id="{43CF7520-61D1-4A4F-BF4F-491CA54D3D03}"/>
              </a:ext>
            </a:extLst>
          </p:cNvPr>
          <p:cNvSpPr>
            <a:spLocks noGrp="1"/>
          </p:cNvSpPr>
          <p:nvPr>
            <p:ph idx="1"/>
          </p:nvPr>
        </p:nvSpPr>
        <p:spPr/>
        <p:txBody>
          <a:bodyPr/>
          <a:lstStyle/>
          <a:p>
            <a:r>
              <a:rPr lang="en-US" dirty="0"/>
              <a:t>M0 : The total of all coins and paper cash in circulation.</a:t>
            </a:r>
          </a:p>
          <a:p>
            <a:r>
              <a:rPr lang="en-US" dirty="0"/>
              <a:t>M1 : M0 + the amount in checking or demand deposit</a:t>
            </a:r>
          </a:p>
          <a:p>
            <a:r>
              <a:rPr lang="en-US" dirty="0"/>
              <a:t>M2 : M1 + other various saving account types, money market accounts and certificate of deposit accounts of below USD 1,00,000.</a:t>
            </a:r>
          </a:p>
          <a:p>
            <a:r>
              <a:rPr lang="en-US" dirty="0"/>
              <a:t>M3 : M2 + all other CDs, deposits of Eurodollars and repurchase agreements.</a:t>
            </a:r>
            <a:endParaRPr lang="en-IN" dirty="0"/>
          </a:p>
        </p:txBody>
      </p:sp>
    </p:spTree>
    <p:extLst>
      <p:ext uri="{BB962C8B-B14F-4D97-AF65-F5344CB8AC3E}">
        <p14:creationId xmlns:p14="http://schemas.microsoft.com/office/powerpoint/2010/main" val="390676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C1B9A-8C4F-48A3-AF62-BF9D33392C7E}"/>
              </a:ext>
            </a:extLst>
          </p:cNvPr>
          <p:cNvSpPr>
            <a:spLocks noGrp="1"/>
          </p:cNvSpPr>
          <p:nvPr>
            <p:ph type="title"/>
          </p:nvPr>
        </p:nvSpPr>
        <p:spPr/>
        <p:txBody>
          <a:bodyPr/>
          <a:lstStyle/>
          <a:p>
            <a:r>
              <a:rPr lang="en-US" dirty="0"/>
              <a:t>Central Banks tools to regulate money supply</a:t>
            </a:r>
            <a:endParaRPr lang="en-IN" dirty="0"/>
          </a:p>
        </p:txBody>
      </p:sp>
      <p:graphicFrame>
        <p:nvGraphicFramePr>
          <p:cNvPr id="5" name="Content Placeholder 4">
            <a:extLst>
              <a:ext uri="{FF2B5EF4-FFF2-40B4-BE49-F238E27FC236}">
                <a16:creationId xmlns:a16="http://schemas.microsoft.com/office/drawing/2014/main" id="{52562704-D61E-4D26-9ECB-9FF5129E5A83}"/>
              </a:ext>
            </a:extLst>
          </p:cNvPr>
          <p:cNvGraphicFramePr>
            <a:graphicFrameLocks noGrp="1"/>
          </p:cNvGraphicFramePr>
          <p:nvPr>
            <p:ph idx="1"/>
            <p:extLst>
              <p:ext uri="{D42A27DB-BD31-4B8C-83A1-F6EECF244321}">
                <p14:modId xmlns:p14="http://schemas.microsoft.com/office/powerpoint/2010/main" val="408992086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8458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1302</Words>
  <Application>Microsoft Office PowerPoint</Application>
  <PresentationFormat>Widescreen</PresentationFormat>
  <Paragraphs>75</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Office Theme</vt:lpstr>
      <vt:lpstr>Monetary Policy </vt:lpstr>
      <vt:lpstr>A Macroeconomic View -</vt:lpstr>
      <vt:lpstr>Vital Parameters that determine liquidity and capital formation in the economy -</vt:lpstr>
      <vt:lpstr>Keynesian theory</vt:lpstr>
      <vt:lpstr>Money - </vt:lpstr>
      <vt:lpstr>Characteristics of Money</vt:lpstr>
      <vt:lpstr>Money Supply</vt:lpstr>
      <vt:lpstr>Measuring Money Supply</vt:lpstr>
      <vt:lpstr>Central Banks tools to regulate money supply</vt:lpstr>
      <vt:lpstr>a) Reserve Requirements:</vt:lpstr>
      <vt:lpstr>b) Discount rate / Bank rate </vt:lpstr>
      <vt:lpstr>Open Market Operations</vt:lpstr>
      <vt:lpstr>OMO contd…</vt:lpstr>
      <vt:lpstr>The Impact of OMOs on other tools of Monetary Policy</vt:lpstr>
      <vt:lpstr>Impact….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Monetary Policy </dc:title>
  <dc:creator>Rajashree Yalgi</dc:creator>
  <cp:lastModifiedBy>user</cp:lastModifiedBy>
  <cp:revision>22</cp:revision>
  <dcterms:created xsi:type="dcterms:W3CDTF">2019-02-13T06:00:05Z</dcterms:created>
  <dcterms:modified xsi:type="dcterms:W3CDTF">2020-03-05T04:54:55Z</dcterms:modified>
</cp:coreProperties>
</file>