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78B7E6-8FCA-41E0-889B-553CBA2274DC}" type="doc">
      <dgm:prSet loTypeId="urn:microsoft.com/office/officeart/2005/8/layout/matrix3" loCatId="matrix" qsTypeId="urn:microsoft.com/office/officeart/2005/8/quickstyle/simple1" qsCatId="simple" csTypeId="urn:microsoft.com/office/officeart/2005/8/colors/colorful1" csCatId="colorful" phldr="1"/>
      <dgm:spPr/>
      <dgm:t>
        <a:bodyPr/>
        <a:lstStyle/>
        <a:p>
          <a:endParaRPr lang="en-IN"/>
        </a:p>
      </dgm:t>
    </dgm:pt>
    <dgm:pt modelId="{9C6A7013-05CC-40A6-BF16-782A57F900AF}">
      <dgm:prSet phldrT="[Text]"/>
      <dgm:spPr/>
      <dgm:t>
        <a:bodyPr/>
        <a:lstStyle/>
        <a:p>
          <a:r>
            <a:rPr lang="en-US" dirty="0"/>
            <a:t>Fixed Charge</a:t>
          </a:r>
          <a:endParaRPr lang="en-IN" dirty="0"/>
        </a:p>
      </dgm:t>
    </dgm:pt>
    <dgm:pt modelId="{30E6E0CC-EE13-4FB1-B497-28EEC0111FDB}" type="parTrans" cxnId="{26F09409-EF3F-4E1A-9F1B-F737A7633C53}">
      <dgm:prSet/>
      <dgm:spPr/>
      <dgm:t>
        <a:bodyPr/>
        <a:lstStyle/>
        <a:p>
          <a:endParaRPr lang="en-IN"/>
        </a:p>
      </dgm:t>
    </dgm:pt>
    <dgm:pt modelId="{68B0F191-EA35-476C-B8CE-FFCB0D0F8694}" type="sibTrans" cxnId="{26F09409-EF3F-4E1A-9F1B-F737A7633C53}">
      <dgm:prSet/>
      <dgm:spPr/>
      <dgm:t>
        <a:bodyPr/>
        <a:lstStyle/>
        <a:p>
          <a:endParaRPr lang="en-IN"/>
        </a:p>
      </dgm:t>
    </dgm:pt>
    <dgm:pt modelId="{6DEBFE0A-89BB-495D-A2A1-4FE9C5270115}">
      <dgm:prSet phldrT="[Text]"/>
      <dgm:spPr/>
      <dgm:t>
        <a:bodyPr/>
        <a:lstStyle/>
        <a:p>
          <a:r>
            <a:rPr lang="en-US" dirty="0"/>
            <a:t>Floating Charge</a:t>
          </a:r>
          <a:endParaRPr lang="en-IN" dirty="0"/>
        </a:p>
      </dgm:t>
    </dgm:pt>
    <dgm:pt modelId="{41D95247-425A-458D-8A49-12FFF90ED37C}" type="parTrans" cxnId="{BBCF7A23-3785-4E89-A844-144140A30A39}">
      <dgm:prSet/>
      <dgm:spPr/>
      <dgm:t>
        <a:bodyPr/>
        <a:lstStyle/>
        <a:p>
          <a:endParaRPr lang="en-IN"/>
        </a:p>
      </dgm:t>
    </dgm:pt>
    <dgm:pt modelId="{1DBC4372-5951-432D-A4EA-6F3061FEC8D2}" type="sibTrans" cxnId="{BBCF7A23-3785-4E89-A844-144140A30A39}">
      <dgm:prSet/>
      <dgm:spPr/>
      <dgm:t>
        <a:bodyPr/>
        <a:lstStyle/>
        <a:p>
          <a:endParaRPr lang="en-IN"/>
        </a:p>
      </dgm:t>
    </dgm:pt>
    <dgm:pt modelId="{0DE2AE2F-7A10-4D53-837D-BC667CFC04D9}">
      <dgm:prSet phldrT="[Text]"/>
      <dgm:spPr/>
      <dgm:t>
        <a:bodyPr/>
        <a:lstStyle/>
        <a:p>
          <a:r>
            <a:rPr lang="en-US" dirty="0"/>
            <a:t>Exclusive Charge</a:t>
          </a:r>
          <a:endParaRPr lang="en-IN" dirty="0"/>
        </a:p>
      </dgm:t>
    </dgm:pt>
    <dgm:pt modelId="{DE895408-BE4F-45A4-A987-A7A4FF11DBE6}" type="parTrans" cxnId="{F403FE1B-C859-4D16-8E31-1C1FE869FA53}">
      <dgm:prSet/>
      <dgm:spPr/>
      <dgm:t>
        <a:bodyPr/>
        <a:lstStyle/>
        <a:p>
          <a:endParaRPr lang="en-IN"/>
        </a:p>
      </dgm:t>
    </dgm:pt>
    <dgm:pt modelId="{C2085CB1-5F2E-4668-8CB9-08749B679A12}" type="sibTrans" cxnId="{F403FE1B-C859-4D16-8E31-1C1FE869FA53}">
      <dgm:prSet/>
      <dgm:spPr/>
      <dgm:t>
        <a:bodyPr/>
        <a:lstStyle/>
        <a:p>
          <a:endParaRPr lang="en-IN"/>
        </a:p>
      </dgm:t>
    </dgm:pt>
    <dgm:pt modelId="{C3485F93-B696-4368-BFE3-3DB7B0E404FF}">
      <dgm:prSet phldrT="[Text]"/>
      <dgm:spPr/>
      <dgm:t>
        <a:bodyPr/>
        <a:lstStyle/>
        <a:p>
          <a:r>
            <a:rPr lang="en-US" dirty="0"/>
            <a:t>Pari </a:t>
          </a:r>
          <a:r>
            <a:rPr lang="en-US" dirty="0" err="1"/>
            <a:t>Passu</a:t>
          </a:r>
          <a:r>
            <a:rPr lang="en-US" dirty="0"/>
            <a:t> charge</a:t>
          </a:r>
          <a:endParaRPr lang="en-IN" dirty="0"/>
        </a:p>
      </dgm:t>
    </dgm:pt>
    <dgm:pt modelId="{9A725018-E4FC-437C-B8D5-CA44407FBE7D}" type="parTrans" cxnId="{91EDADA7-FF50-49F3-8115-50EC4448C833}">
      <dgm:prSet/>
      <dgm:spPr/>
      <dgm:t>
        <a:bodyPr/>
        <a:lstStyle/>
        <a:p>
          <a:endParaRPr lang="en-IN"/>
        </a:p>
      </dgm:t>
    </dgm:pt>
    <dgm:pt modelId="{4E499097-423B-48DF-8A61-DAEE39D78B2D}" type="sibTrans" cxnId="{91EDADA7-FF50-49F3-8115-50EC4448C833}">
      <dgm:prSet/>
      <dgm:spPr/>
      <dgm:t>
        <a:bodyPr/>
        <a:lstStyle/>
        <a:p>
          <a:endParaRPr lang="en-IN"/>
        </a:p>
      </dgm:t>
    </dgm:pt>
    <dgm:pt modelId="{FA499A13-17DF-40DE-818F-A0B5BA98EF98}" type="pres">
      <dgm:prSet presAssocID="{FF78B7E6-8FCA-41E0-889B-553CBA2274DC}" presName="matrix" presStyleCnt="0">
        <dgm:presLayoutVars>
          <dgm:chMax val="1"/>
          <dgm:dir/>
          <dgm:resizeHandles val="exact"/>
        </dgm:presLayoutVars>
      </dgm:prSet>
      <dgm:spPr/>
    </dgm:pt>
    <dgm:pt modelId="{830075B0-4B8E-4D85-BF7A-46E96C41AFEA}" type="pres">
      <dgm:prSet presAssocID="{FF78B7E6-8FCA-41E0-889B-553CBA2274DC}" presName="diamond" presStyleLbl="bgShp" presStyleIdx="0" presStyleCnt="1"/>
      <dgm:spPr/>
    </dgm:pt>
    <dgm:pt modelId="{BEB38834-1DDA-4711-94AB-DF758D6C9EB3}" type="pres">
      <dgm:prSet presAssocID="{FF78B7E6-8FCA-41E0-889B-553CBA2274DC}" presName="quad1" presStyleLbl="node1" presStyleIdx="0" presStyleCnt="4">
        <dgm:presLayoutVars>
          <dgm:chMax val="0"/>
          <dgm:chPref val="0"/>
          <dgm:bulletEnabled val="1"/>
        </dgm:presLayoutVars>
      </dgm:prSet>
      <dgm:spPr/>
    </dgm:pt>
    <dgm:pt modelId="{2C51C50E-5C38-4654-9211-F20B34C14EA4}" type="pres">
      <dgm:prSet presAssocID="{FF78B7E6-8FCA-41E0-889B-553CBA2274DC}" presName="quad2" presStyleLbl="node1" presStyleIdx="1" presStyleCnt="4">
        <dgm:presLayoutVars>
          <dgm:chMax val="0"/>
          <dgm:chPref val="0"/>
          <dgm:bulletEnabled val="1"/>
        </dgm:presLayoutVars>
      </dgm:prSet>
      <dgm:spPr/>
    </dgm:pt>
    <dgm:pt modelId="{6EC8D511-12B1-4192-8337-35B04B2DD69C}" type="pres">
      <dgm:prSet presAssocID="{FF78B7E6-8FCA-41E0-889B-553CBA2274DC}" presName="quad3" presStyleLbl="node1" presStyleIdx="2" presStyleCnt="4">
        <dgm:presLayoutVars>
          <dgm:chMax val="0"/>
          <dgm:chPref val="0"/>
          <dgm:bulletEnabled val="1"/>
        </dgm:presLayoutVars>
      </dgm:prSet>
      <dgm:spPr/>
    </dgm:pt>
    <dgm:pt modelId="{54860688-7DC1-47A6-8242-D4F674F94365}" type="pres">
      <dgm:prSet presAssocID="{FF78B7E6-8FCA-41E0-889B-553CBA2274DC}" presName="quad4" presStyleLbl="node1" presStyleIdx="3" presStyleCnt="4">
        <dgm:presLayoutVars>
          <dgm:chMax val="0"/>
          <dgm:chPref val="0"/>
          <dgm:bulletEnabled val="1"/>
        </dgm:presLayoutVars>
      </dgm:prSet>
      <dgm:spPr/>
    </dgm:pt>
  </dgm:ptLst>
  <dgm:cxnLst>
    <dgm:cxn modelId="{26F09409-EF3F-4E1A-9F1B-F737A7633C53}" srcId="{FF78B7E6-8FCA-41E0-889B-553CBA2274DC}" destId="{9C6A7013-05CC-40A6-BF16-782A57F900AF}" srcOrd="0" destOrd="0" parTransId="{30E6E0CC-EE13-4FB1-B497-28EEC0111FDB}" sibTransId="{68B0F191-EA35-476C-B8CE-FFCB0D0F8694}"/>
    <dgm:cxn modelId="{8AEFBE13-D530-40FA-88FA-73142C60A1A0}" type="presOf" srcId="{C3485F93-B696-4368-BFE3-3DB7B0E404FF}" destId="{54860688-7DC1-47A6-8242-D4F674F94365}" srcOrd="0" destOrd="0" presId="urn:microsoft.com/office/officeart/2005/8/layout/matrix3"/>
    <dgm:cxn modelId="{F403FE1B-C859-4D16-8E31-1C1FE869FA53}" srcId="{FF78B7E6-8FCA-41E0-889B-553CBA2274DC}" destId="{0DE2AE2F-7A10-4D53-837D-BC667CFC04D9}" srcOrd="2" destOrd="0" parTransId="{DE895408-BE4F-45A4-A987-A7A4FF11DBE6}" sibTransId="{C2085CB1-5F2E-4668-8CB9-08749B679A12}"/>
    <dgm:cxn modelId="{BBCF7A23-3785-4E89-A844-144140A30A39}" srcId="{FF78B7E6-8FCA-41E0-889B-553CBA2274DC}" destId="{6DEBFE0A-89BB-495D-A2A1-4FE9C5270115}" srcOrd="1" destOrd="0" parTransId="{41D95247-425A-458D-8A49-12FFF90ED37C}" sibTransId="{1DBC4372-5951-432D-A4EA-6F3061FEC8D2}"/>
    <dgm:cxn modelId="{97259A7B-E59C-4D8E-974E-89623A6F0F9A}" type="presOf" srcId="{9C6A7013-05CC-40A6-BF16-782A57F900AF}" destId="{BEB38834-1DDA-4711-94AB-DF758D6C9EB3}" srcOrd="0" destOrd="0" presId="urn:microsoft.com/office/officeart/2005/8/layout/matrix3"/>
    <dgm:cxn modelId="{F79AB78B-C0F3-4C82-AD57-804EEA013ED6}" type="presOf" srcId="{0DE2AE2F-7A10-4D53-837D-BC667CFC04D9}" destId="{6EC8D511-12B1-4192-8337-35B04B2DD69C}" srcOrd="0" destOrd="0" presId="urn:microsoft.com/office/officeart/2005/8/layout/matrix3"/>
    <dgm:cxn modelId="{91EDADA7-FF50-49F3-8115-50EC4448C833}" srcId="{FF78B7E6-8FCA-41E0-889B-553CBA2274DC}" destId="{C3485F93-B696-4368-BFE3-3DB7B0E404FF}" srcOrd="3" destOrd="0" parTransId="{9A725018-E4FC-437C-B8D5-CA44407FBE7D}" sibTransId="{4E499097-423B-48DF-8A61-DAEE39D78B2D}"/>
    <dgm:cxn modelId="{195ED8D2-38A7-4009-85CA-2EDA558B6529}" type="presOf" srcId="{6DEBFE0A-89BB-495D-A2A1-4FE9C5270115}" destId="{2C51C50E-5C38-4654-9211-F20B34C14EA4}" srcOrd="0" destOrd="0" presId="urn:microsoft.com/office/officeart/2005/8/layout/matrix3"/>
    <dgm:cxn modelId="{8D09E8E3-1BAA-46A2-BF70-70954B819ECA}" type="presOf" srcId="{FF78B7E6-8FCA-41E0-889B-553CBA2274DC}" destId="{FA499A13-17DF-40DE-818F-A0B5BA98EF98}" srcOrd="0" destOrd="0" presId="urn:microsoft.com/office/officeart/2005/8/layout/matrix3"/>
    <dgm:cxn modelId="{06F5FED0-7E66-430C-809A-AEC91F05FCE1}" type="presParOf" srcId="{FA499A13-17DF-40DE-818F-A0B5BA98EF98}" destId="{830075B0-4B8E-4D85-BF7A-46E96C41AFEA}" srcOrd="0" destOrd="0" presId="urn:microsoft.com/office/officeart/2005/8/layout/matrix3"/>
    <dgm:cxn modelId="{7276C169-E24C-42DB-96E3-9A2396BA6CAB}" type="presParOf" srcId="{FA499A13-17DF-40DE-818F-A0B5BA98EF98}" destId="{BEB38834-1DDA-4711-94AB-DF758D6C9EB3}" srcOrd="1" destOrd="0" presId="urn:microsoft.com/office/officeart/2005/8/layout/matrix3"/>
    <dgm:cxn modelId="{BAF41E6A-D6E8-4A6A-B084-59384660D682}" type="presParOf" srcId="{FA499A13-17DF-40DE-818F-A0B5BA98EF98}" destId="{2C51C50E-5C38-4654-9211-F20B34C14EA4}" srcOrd="2" destOrd="0" presId="urn:microsoft.com/office/officeart/2005/8/layout/matrix3"/>
    <dgm:cxn modelId="{DB997B24-AD60-4364-9B46-4DFFA4581B9A}" type="presParOf" srcId="{FA499A13-17DF-40DE-818F-A0B5BA98EF98}" destId="{6EC8D511-12B1-4192-8337-35B04B2DD69C}" srcOrd="3" destOrd="0" presId="urn:microsoft.com/office/officeart/2005/8/layout/matrix3"/>
    <dgm:cxn modelId="{F8A6B8BF-88E5-4D2D-BB08-1F7EA456DE2F}" type="presParOf" srcId="{FA499A13-17DF-40DE-818F-A0B5BA98EF98}" destId="{54860688-7DC1-47A6-8242-D4F674F94365}"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7FC02BF-2CAB-44E8-B0B5-762C5A3977BB}" type="doc">
      <dgm:prSet loTypeId="urn:microsoft.com/office/officeart/2005/8/layout/matrix2" loCatId="matrix" qsTypeId="urn:microsoft.com/office/officeart/2005/8/quickstyle/simple1" qsCatId="simple" csTypeId="urn:microsoft.com/office/officeart/2005/8/colors/colorful4" csCatId="colorful" phldr="1"/>
      <dgm:spPr/>
      <dgm:t>
        <a:bodyPr/>
        <a:lstStyle/>
        <a:p>
          <a:endParaRPr lang="en-IN"/>
        </a:p>
      </dgm:t>
    </dgm:pt>
    <dgm:pt modelId="{47404802-E643-4912-A813-19DF340E9597}">
      <dgm:prSet phldrT="[Text]"/>
      <dgm:spPr/>
      <dgm:t>
        <a:bodyPr/>
        <a:lstStyle/>
        <a:p>
          <a:r>
            <a:rPr lang="en-US" dirty="0"/>
            <a:t>Hypothecation</a:t>
          </a:r>
          <a:endParaRPr lang="en-IN" dirty="0"/>
        </a:p>
      </dgm:t>
    </dgm:pt>
    <dgm:pt modelId="{071FFA3F-7A31-4851-A8FC-125FF020CFFA}" type="parTrans" cxnId="{CACC6F7E-1053-4521-A711-C163DC5AA5A5}">
      <dgm:prSet/>
      <dgm:spPr/>
      <dgm:t>
        <a:bodyPr/>
        <a:lstStyle/>
        <a:p>
          <a:endParaRPr lang="en-IN"/>
        </a:p>
      </dgm:t>
    </dgm:pt>
    <dgm:pt modelId="{24B2ECF9-C338-44F6-9A69-5F4C01978487}" type="sibTrans" cxnId="{CACC6F7E-1053-4521-A711-C163DC5AA5A5}">
      <dgm:prSet/>
      <dgm:spPr/>
      <dgm:t>
        <a:bodyPr/>
        <a:lstStyle/>
        <a:p>
          <a:endParaRPr lang="en-IN"/>
        </a:p>
      </dgm:t>
    </dgm:pt>
    <dgm:pt modelId="{C66DC8ED-6F7D-4ECA-BD91-4D22486E3223}">
      <dgm:prSet phldrT="[Text]"/>
      <dgm:spPr/>
      <dgm:t>
        <a:bodyPr/>
        <a:lstStyle/>
        <a:p>
          <a:r>
            <a:rPr lang="en-US" dirty="0"/>
            <a:t>Pledge</a:t>
          </a:r>
          <a:endParaRPr lang="en-IN" dirty="0"/>
        </a:p>
      </dgm:t>
    </dgm:pt>
    <dgm:pt modelId="{D7C4E010-1321-4511-88D7-F81144120FF0}" type="parTrans" cxnId="{33ED5BD8-99C1-417B-A12F-3CC5764CF253}">
      <dgm:prSet/>
      <dgm:spPr/>
      <dgm:t>
        <a:bodyPr/>
        <a:lstStyle/>
        <a:p>
          <a:endParaRPr lang="en-IN"/>
        </a:p>
      </dgm:t>
    </dgm:pt>
    <dgm:pt modelId="{35B01A10-11E8-4DF3-88AA-A47898600651}" type="sibTrans" cxnId="{33ED5BD8-99C1-417B-A12F-3CC5764CF253}">
      <dgm:prSet/>
      <dgm:spPr/>
      <dgm:t>
        <a:bodyPr/>
        <a:lstStyle/>
        <a:p>
          <a:endParaRPr lang="en-IN"/>
        </a:p>
      </dgm:t>
    </dgm:pt>
    <dgm:pt modelId="{965245DC-1136-4A39-984A-C53B6C0ECFD0}">
      <dgm:prSet phldrT="[Text]"/>
      <dgm:spPr/>
      <dgm:t>
        <a:bodyPr/>
        <a:lstStyle/>
        <a:p>
          <a:r>
            <a:rPr lang="en-US" dirty="0"/>
            <a:t>Mortgage</a:t>
          </a:r>
          <a:endParaRPr lang="en-IN" dirty="0"/>
        </a:p>
      </dgm:t>
    </dgm:pt>
    <dgm:pt modelId="{6909139F-8D1E-4C37-9952-CC0F7FF69BFC}" type="parTrans" cxnId="{3F8D8A95-B550-435E-8A30-8CDF8A578A2E}">
      <dgm:prSet/>
      <dgm:spPr/>
      <dgm:t>
        <a:bodyPr/>
        <a:lstStyle/>
        <a:p>
          <a:endParaRPr lang="en-IN"/>
        </a:p>
      </dgm:t>
    </dgm:pt>
    <dgm:pt modelId="{CF7CECCB-9CB7-45F4-AEE8-E19F146939B4}" type="sibTrans" cxnId="{3F8D8A95-B550-435E-8A30-8CDF8A578A2E}">
      <dgm:prSet/>
      <dgm:spPr/>
      <dgm:t>
        <a:bodyPr/>
        <a:lstStyle/>
        <a:p>
          <a:endParaRPr lang="en-IN"/>
        </a:p>
      </dgm:t>
    </dgm:pt>
    <dgm:pt modelId="{9B24079E-0F9B-44AB-8601-AC3677B45491}">
      <dgm:prSet phldrT="[Text]"/>
      <dgm:spPr/>
      <dgm:t>
        <a:bodyPr/>
        <a:lstStyle/>
        <a:p>
          <a:r>
            <a:rPr lang="en-US" dirty="0"/>
            <a:t>Assignment</a:t>
          </a:r>
          <a:endParaRPr lang="en-IN" dirty="0"/>
        </a:p>
      </dgm:t>
    </dgm:pt>
    <dgm:pt modelId="{17030B1A-2B28-490D-90AC-5F7142C04B30}" type="parTrans" cxnId="{8B853C0B-19FA-4AAA-85B5-A021EE88E4AE}">
      <dgm:prSet/>
      <dgm:spPr/>
      <dgm:t>
        <a:bodyPr/>
        <a:lstStyle/>
        <a:p>
          <a:endParaRPr lang="en-IN"/>
        </a:p>
      </dgm:t>
    </dgm:pt>
    <dgm:pt modelId="{F643065E-6074-4423-8C4F-726527922CCB}" type="sibTrans" cxnId="{8B853C0B-19FA-4AAA-85B5-A021EE88E4AE}">
      <dgm:prSet/>
      <dgm:spPr/>
      <dgm:t>
        <a:bodyPr/>
        <a:lstStyle/>
        <a:p>
          <a:endParaRPr lang="en-IN"/>
        </a:p>
      </dgm:t>
    </dgm:pt>
    <dgm:pt modelId="{A38CC979-4D22-4AEE-8791-59F5EAA0DD85}" type="pres">
      <dgm:prSet presAssocID="{97FC02BF-2CAB-44E8-B0B5-762C5A3977BB}" presName="matrix" presStyleCnt="0">
        <dgm:presLayoutVars>
          <dgm:chMax val="1"/>
          <dgm:dir/>
          <dgm:resizeHandles val="exact"/>
        </dgm:presLayoutVars>
      </dgm:prSet>
      <dgm:spPr/>
    </dgm:pt>
    <dgm:pt modelId="{F160B718-B6C5-40AA-BEAE-B7978CCB8522}" type="pres">
      <dgm:prSet presAssocID="{97FC02BF-2CAB-44E8-B0B5-762C5A3977BB}" presName="axisShape" presStyleLbl="bgShp" presStyleIdx="0" presStyleCnt="1"/>
      <dgm:spPr/>
    </dgm:pt>
    <dgm:pt modelId="{D8973368-6B47-4E01-84F5-9A1FC4C3ED49}" type="pres">
      <dgm:prSet presAssocID="{97FC02BF-2CAB-44E8-B0B5-762C5A3977BB}" presName="rect1" presStyleLbl="node1" presStyleIdx="0" presStyleCnt="4">
        <dgm:presLayoutVars>
          <dgm:chMax val="0"/>
          <dgm:chPref val="0"/>
          <dgm:bulletEnabled val="1"/>
        </dgm:presLayoutVars>
      </dgm:prSet>
      <dgm:spPr/>
    </dgm:pt>
    <dgm:pt modelId="{3A475B8D-B598-45D1-8E96-EDC3DD87E18B}" type="pres">
      <dgm:prSet presAssocID="{97FC02BF-2CAB-44E8-B0B5-762C5A3977BB}" presName="rect2" presStyleLbl="node1" presStyleIdx="1" presStyleCnt="4">
        <dgm:presLayoutVars>
          <dgm:chMax val="0"/>
          <dgm:chPref val="0"/>
          <dgm:bulletEnabled val="1"/>
        </dgm:presLayoutVars>
      </dgm:prSet>
      <dgm:spPr/>
    </dgm:pt>
    <dgm:pt modelId="{75AE5491-C14B-410C-876B-E95BE6A37298}" type="pres">
      <dgm:prSet presAssocID="{97FC02BF-2CAB-44E8-B0B5-762C5A3977BB}" presName="rect3" presStyleLbl="node1" presStyleIdx="2" presStyleCnt="4">
        <dgm:presLayoutVars>
          <dgm:chMax val="0"/>
          <dgm:chPref val="0"/>
          <dgm:bulletEnabled val="1"/>
        </dgm:presLayoutVars>
      </dgm:prSet>
      <dgm:spPr/>
    </dgm:pt>
    <dgm:pt modelId="{FE87A659-940E-447F-95B5-49A563E0CBDD}" type="pres">
      <dgm:prSet presAssocID="{97FC02BF-2CAB-44E8-B0B5-762C5A3977BB}" presName="rect4" presStyleLbl="node1" presStyleIdx="3" presStyleCnt="4">
        <dgm:presLayoutVars>
          <dgm:chMax val="0"/>
          <dgm:chPref val="0"/>
          <dgm:bulletEnabled val="1"/>
        </dgm:presLayoutVars>
      </dgm:prSet>
      <dgm:spPr/>
    </dgm:pt>
  </dgm:ptLst>
  <dgm:cxnLst>
    <dgm:cxn modelId="{8B853C0B-19FA-4AAA-85B5-A021EE88E4AE}" srcId="{97FC02BF-2CAB-44E8-B0B5-762C5A3977BB}" destId="{9B24079E-0F9B-44AB-8601-AC3677B45491}" srcOrd="3" destOrd="0" parTransId="{17030B1A-2B28-490D-90AC-5F7142C04B30}" sibTransId="{F643065E-6074-4423-8C4F-726527922CCB}"/>
    <dgm:cxn modelId="{6B126211-D569-4DA4-8B43-3F12A2AA6831}" type="presOf" srcId="{97FC02BF-2CAB-44E8-B0B5-762C5A3977BB}" destId="{A38CC979-4D22-4AEE-8791-59F5EAA0DD85}" srcOrd="0" destOrd="0" presId="urn:microsoft.com/office/officeart/2005/8/layout/matrix2"/>
    <dgm:cxn modelId="{3D1E5046-0BAB-4381-80EF-40E1439203E2}" type="presOf" srcId="{47404802-E643-4912-A813-19DF340E9597}" destId="{D8973368-6B47-4E01-84F5-9A1FC4C3ED49}" srcOrd="0" destOrd="0" presId="urn:microsoft.com/office/officeart/2005/8/layout/matrix2"/>
    <dgm:cxn modelId="{CB047551-2025-42DF-AA5A-C56C0246587C}" type="presOf" srcId="{C66DC8ED-6F7D-4ECA-BD91-4D22486E3223}" destId="{3A475B8D-B598-45D1-8E96-EDC3DD87E18B}" srcOrd="0" destOrd="0" presId="urn:microsoft.com/office/officeart/2005/8/layout/matrix2"/>
    <dgm:cxn modelId="{CACC6F7E-1053-4521-A711-C163DC5AA5A5}" srcId="{97FC02BF-2CAB-44E8-B0B5-762C5A3977BB}" destId="{47404802-E643-4912-A813-19DF340E9597}" srcOrd="0" destOrd="0" parTransId="{071FFA3F-7A31-4851-A8FC-125FF020CFFA}" sibTransId="{24B2ECF9-C338-44F6-9A69-5F4C01978487}"/>
    <dgm:cxn modelId="{3F8D8A95-B550-435E-8A30-8CDF8A578A2E}" srcId="{97FC02BF-2CAB-44E8-B0B5-762C5A3977BB}" destId="{965245DC-1136-4A39-984A-C53B6C0ECFD0}" srcOrd="2" destOrd="0" parTransId="{6909139F-8D1E-4C37-9952-CC0F7FF69BFC}" sibTransId="{CF7CECCB-9CB7-45F4-AEE8-E19F146939B4}"/>
    <dgm:cxn modelId="{BDF1529F-2B75-47B7-BD46-729A47D7F669}" type="presOf" srcId="{965245DC-1136-4A39-984A-C53B6C0ECFD0}" destId="{75AE5491-C14B-410C-876B-E95BE6A37298}" srcOrd="0" destOrd="0" presId="urn:microsoft.com/office/officeart/2005/8/layout/matrix2"/>
    <dgm:cxn modelId="{33ED5BD8-99C1-417B-A12F-3CC5764CF253}" srcId="{97FC02BF-2CAB-44E8-B0B5-762C5A3977BB}" destId="{C66DC8ED-6F7D-4ECA-BD91-4D22486E3223}" srcOrd="1" destOrd="0" parTransId="{D7C4E010-1321-4511-88D7-F81144120FF0}" sibTransId="{35B01A10-11E8-4DF3-88AA-A47898600651}"/>
    <dgm:cxn modelId="{D6B9BEE5-0536-4C19-9FA3-27E4F5F57098}" type="presOf" srcId="{9B24079E-0F9B-44AB-8601-AC3677B45491}" destId="{FE87A659-940E-447F-95B5-49A563E0CBDD}" srcOrd="0" destOrd="0" presId="urn:microsoft.com/office/officeart/2005/8/layout/matrix2"/>
    <dgm:cxn modelId="{9226D1E6-8214-4CD0-96B3-4791F45C8036}" type="presParOf" srcId="{A38CC979-4D22-4AEE-8791-59F5EAA0DD85}" destId="{F160B718-B6C5-40AA-BEAE-B7978CCB8522}" srcOrd="0" destOrd="0" presId="urn:microsoft.com/office/officeart/2005/8/layout/matrix2"/>
    <dgm:cxn modelId="{2E4A6FE1-AE64-4EF7-A550-ED8E1E82BE3D}" type="presParOf" srcId="{A38CC979-4D22-4AEE-8791-59F5EAA0DD85}" destId="{D8973368-6B47-4E01-84F5-9A1FC4C3ED49}" srcOrd="1" destOrd="0" presId="urn:microsoft.com/office/officeart/2005/8/layout/matrix2"/>
    <dgm:cxn modelId="{F16CBC3E-7634-444D-9ADB-238975174585}" type="presParOf" srcId="{A38CC979-4D22-4AEE-8791-59F5EAA0DD85}" destId="{3A475B8D-B598-45D1-8E96-EDC3DD87E18B}" srcOrd="2" destOrd="0" presId="urn:microsoft.com/office/officeart/2005/8/layout/matrix2"/>
    <dgm:cxn modelId="{54357A68-654A-496E-8AE5-5812D67F5F0E}" type="presParOf" srcId="{A38CC979-4D22-4AEE-8791-59F5EAA0DD85}" destId="{75AE5491-C14B-410C-876B-E95BE6A37298}" srcOrd="3" destOrd="0" presId="urn:microsoft.com/office/officeart/2005/8/layout/matrix2"/>
    <dgm:cxn modelId="{F29660D1-0F0C-4A1B-ADD5-602F4982BAEE}" type="presParOf" srcId="{A38CC979-4D22-4AEE-8791-59F5EAA0DD85}" destId="{FE87A659-940E-447F-95B5-49A563E0CBDD}"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0075B0-4B8E-4D85-BF7A-46E96C41AFEA}">
      <dsp:nvSpPr>
        <dsp:cNvPr id="0" name=""/>
        <dsp:cNvSpPr/>
      </dsp:nvSpPr>
      <dsp:spPr>
        <a:xfrm>
          <a:off x="3082131" y="0"/>
          <a:ext cx="4351338" cy="4351338"/>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EB38834-1DDA-4711-94AB-DF758D6C9EB3}">
      <dsp:nvSpPr>
        <dsp:cNvPr id="0" name=""/>
        <dsp:cNvSpPr/>
      </dsp:nvSpPr>
      <dsp:spPr>
        <a:xfrm>
          <a:off x="3495508" y="413377"/>
          <a:ext cx="1697021" cy="169702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Fixed Charge</a:t>
          </a:r>
          <a:endParaRPr lang="en-IN" sz="2800" kern="1200" dirty="0"/>
        </a:p>
      </dsp:txBody>
      <dsp:txXfrm>
        <a:off x="3578350" y="496219"/>
        <a:ext cx="1531337" cy="1531337"/>
      </dsp:txXfrm>
    </dsp:sp>
    <dsp:sp modelId="{2C51C50E-5C38-4654-9211-F20B34C14EA4}">
      <dsp:nvSpPr>
        <dsp:cNvPr id="0" name=""/>
        <dsp:cNvSpPr/>
      </dsp:nvSpPr>
      <dsp:spPr>
        <a:xfrm>
          <a:off x="5323070" y="413377"/>
          <a:ext cx="1697021" cy="1697021"/>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Floating Charge</a:t>
          </a:r>
          <a:endParaRPr lang="en-IN" sz="2800" kern="1200" dirty="0"/>
        </a:p>
      </dsp:txBody>
      <dsp:txXfrm>
        <a:off x="5405912" y="496219"/>
        <a:ext cx="1531337" cy="1531337"/>
      </dsp:txXfrm>
    </dsp:sp>
    <dsp:sp modelId="{6EC8D511-12B1-4192-8337-35B04B2DD69C}">
      <dsp:nvSpPr>
        <dsp:cNvPr id="0" name=""/>
        <dsp:cNvSpPr/>
      </dsp:nvSpPr>
      <dsp:spPr>
        <a:xfrm>
          <a:off x="3495508" y="2240939"/>
          <a:ext cx="1697021" cy="1697021"/>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Exclusive Charge</a:t>
          </a:r>
          <a:endParaRPr lang="en-IN" sz="2800" kern="1200" dirty="0"/>
        </a:p>
      </dsp:txBody>
      <dsp:txXfrm>
        <a:off x="3578350" y="2323781"/>
        <a:ext cx="1531337" cy="1531337"/>
      </dsp:txXfrm>
    </dsp:sp>
    <dsp:sp modelId="{54860688-7DC1-47A6-8242-D4F674F94365}">
      <dsp:nvSpPr>
        <dsp:cNvPr id="0" name=""/>
        <dsp:cNvSpPr/>
      </dsp:nvSpPr>
      <dsp:spPr>
        <a:xfrm>
          <a:off x="5323070" y="2240939"/>
          <a:ext cx="1697021" cy="1697021"/>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Pari </a:t>
          </a:r>
          <a:r>
            <a:rPr lang="en-US" sz="2800" kern="1200" dirty="0" err="1"/>
            <a:t>Passu</a:t>
          </a:r>
          <a:r>
            <a:rPr lang="en-US" sz="2800" kern="1200" dirty="0"/>
            <a:t> charge</a:t>
          </a:r>
          <a:endParaRPr lang="en-IN" sz="2800" kern="1200" dirty="0"/>
        </a:p>
      </dsp:txBody>
      <dsp:txXfrm>
        <a:off x="5405912" y="2323781"/>
        <a:ext cx="1531337" cy="15313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60B718-B6C5-40AA-BEAE-B7978CCB8522}">
      <dsp:nvSpPr>
        <dsp:cNvPr id="0" name=""/>
        <dsp:cNvSpPr/>
      </dsp:nvSpPr>
      <dsp:spPr>
        <a:xfrm>
          <a:off x="3082131" y="0"/>
          <a:ext cx="4351338" cy="4351338"/>
        </a:xfrm>
        <a:prstGeom prst="quadArrow">
          <a:avLst>
            <a:gd name="adj1" fmla="val 2000"/>
            <a:gd name="adj2" fmla="val 4000"/>
            <a:gd name="adj3" fmla="val 500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8973368-6B47-4E01-84F5-9A1FC4C3ED49}">
      <dsp:nvSpPr>
        <dsp:cNvPr id="0" name=""/>
        <dsp:cNvSpPr/>
      </dsp:nvSpPr>
      <dsp:spPr>
        <a:xfrm>
          <a:off x="3364967" y="282836"/>
          <a:ext cx="1740535" cy="1740535"/>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Hypothecation</a:t>
          </a:r>
          <a:endParaRPr lang="en-IN" sz="1800" kern="1200" dirty="0"/>
        </a:p>
      </dsp:txBody>
      <dsp:txXfrm>
        <a:off x="3449933" y="367802"/>
        <a:ext cx="1570603" cy="1570603"/>
      </dsp:txXfrm>
    </dsp:sp>
    <dsp:sp modelId="{3A475B8D-B598-45D1-8E96-EDC3DD87E18B}">
      <dsp:nvSpPr>
        <dsp:cNvPr id="0" name=""/>
        <dsp:cNvSpPr/>
      </dsp:nvSpPr>
      <dsp:spPr>
        <a:xfrm>
          <a:off x="5410096" y="282836"/>
          <a:ext cx="1740535" cy="1740535"/>
        </a:xfrm>
        <a:prstGeom prst="roundRect">
          <a:avLst/>
        </a:prstGeom>
        <a:solidFill>
          <a:schemeClr val="accent4">
            <a:hueOff val="3266964"/>
            <a:satOff val="-13592"/>
            <a:lumOff val="32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Pledge</a:t>
          </a:r>
          <a:endParaRPr lang="en-IN" sz="1800" kern="1200" dirty="0"/>
        </a:p>
      </dsp:txBody>
      <dsp:txXfrm>
        <a:off x="5495062" y="367802"/>
        <a:ext cx="1570603" cy="1570603"/>
      </dsp:txXfrm>
    </dsp:sp>
    <dsp:sp modelId="{75AE5491-C14B-410C-876B-E95BE6A37298}">
      <dsp:nvSpPr>
        <dsp:cNvPr id="0" name=""/>
        <dsp:cNvSpPr/>
      </dsp:nvSpPr>
      <dsp:spPr>
        <a:xfrm>
          <a:off x="3364967" y="2327965"/>
          <a:ext cx="1740535" cy="1740535"/>
        </a:xfrm>
        <a:prstGeom prst="roundRect">
          <a:avLst/>
        </a:prstGeom>
        <a:solidFill>
          <a:schemeClr val="accent4">
            <a:hueOff val="6533927"/>
            <a:satOff val="-27185"/>
            <a:lumOff val="64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Mortgage</a:t>
          </a:r>
          <a:endParaRPr lang="en-IN" sz="1800" kern="1200" dirty="0"/>
        </a:p>
      </dsp:txBody>
      <dsp:txXfrm>
        <a:off x="3449933" y="2412931"/>
        <a:ext cx="1570603" cy="1570603"/>
      </dsp:txXfrm>
    </dsp:sp>
    <dsp:sp modelId="{FE87A659-940E-447F-95B5-49A563E0CBDD}">
      <dsp:nvSpPr>
        <dsp:cNvPr id="0" name=""/>
        <dsp:cNvSpPr/>
      </dsp:nvSpPr>
      <dsp:spPr>
        <a:xfrm>
          <a:off x="5410096" y="2327965"/>
          <a:ext cx="1740535" cy="1740535"/>
        </a:xfrm>
        <a:prstGeom prst="roundRect">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Assignment</a:t>
          </a:r>
          <a:endParaRPr lang="en-IN" sz="1800" kern="1200" dirty="0"/>
        </a:p>
      </dsp:txBody>
      <dsp:txXfrm>
        <a:off x="5495062" y="2412931"/>
        <a:ext cx="1570603" cy="1570603"/>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1698A-3392-4527-BF6C-6DF1DA2955C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24DDE107-EBAE-4BA8-AB63-B49EC8E41C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C8A759AA-93A8-46AC-AB3C-52CB9207AEED}"/>
              </a:ext>
            </a:extLst>
          </p:cNvPr>
          <p:cNvSpPr>
            <a:spLocks noGrp="1"/>
          </p:cNvSpPr>
          <p:nvPr>
            <p:ph type="dt" sz="half" idx="10"/>
          </p:nvPr>
        </p:nvSpPr>
        <p:spPr/>
        <p:txBody>
          <a:bodyPr/>
          <a:lstStyle/>
          <a:p>
            <a:fld id="{02353C06-AA17-4FF7-8A05-C0E0B56BD709}" type="datetimeFigureOut">
              <a:rPr lang="en-IN" smtClean="0"/>
              <a:t>10-01-2019</a:t>
            </a:fld>
            <a:endParaRPr lang="en-IN"/>
          </a:p>
        </p:txBody>
      </p:sp>
      <p:sp>
        <p:nvSpPr>
          <p:cNvPr id="5" name="Footer Placeholder 4">
            <a:extLst>
              <a:ext uri="{FF2B5EF4-FFF2-40B4-BE49-F238E27FC236}">
                <a16:creationId xmlns:a16="http://schemas.microsoft.com/office/drawing/2014/main" id="{F944F096-43B0-4966-875F-2EA0C6B77C7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602AD8B-D95A-430F-B43D-591AAD28321F}"/>
              </a:ext>
            </a:extLst>
          </p:cNvPr>
          <p:cNvSpPr>
            <a:spLocks noGrp="1"/>
          </p:cNvSpPr>
          <p:nvPr>
            <p:ph type="sldNum" sz="quarter" idx="12"/>
          </p:nvPr>
        </p:nvSpPr>
        <p:spPr/>
        <p:txBody>
          <a:bodyPr/>
          <a:lstStyle/>
          <a:p>
            <a:fld id="{5C3D42B9-83F9-413D-9305-7B6E2972DD42}" type="slidenum">
              <a:rPr lang="en-IN" smtClean="0"/>
              <a:t>‹#›</a:t>
            </a:fld>
            <a:endParaRPr lang="en-IN"/>
          </a:p>
        </p:txBody>
      </p:sp>
    </p:spTree>
    <p:extLst>
      <p:ext uri="{BB962C8B-B14F-4D97-AF65-F5344CB8AC3E}">
        <p14:creationId xmlns:p14="http://schemas.microsoft.com/office/powerpoint/2010/main" val="1228764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CD29C-A1D1-4C7E-B74F-DC3C6F58491A}"/>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FF1EC12-8FDE-4A8C-B640-5E641E55CBA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0833E0E-D700-437F-8907-C44345180C2D}"/>
              </a:ext>
            </a:extLst>
          </p:cNvPr>
          <p:cNvSpPr>
            <a:spLocks noGrp="1"/>
          </p:cNvSpPr>
          <p:nvPr>
            <p:ph type="dt" sz="half" idx="10"/>
          </p:nvPr>
        </p:nvSpPr>
        <p:spPr/>
        <p:txBody>
          <a:bodyPr/>
          <a:lstStyle/>
          <a:p>
            <a:fld id="{02353C06-AA17-4FF7-8A05-C0E0B56BD709}" type="datetimeFigureOut">
              <a:rPr lang="en-IN" smtClean="0"/>
              <a:t>10-01-2019</a:t>
            </a:fld>
            <a:endParaRPr lang="en-IN"/>
          </a:p>
        </p:txBody>
      </p:sp>
      <p:sp>
        <p:nvSpPr>
          <p:cNvPr id="5" name="Footer Placeholder 4">
            <a:extLst>
              <a:ext uri="{FF2B5EF4-FFF2-40B4-BE49-F238E27FC236}">
                <a16:creationId xmlns:a16="http://schemas.microsoft.com/office/drawing/2014/main" id="{1F5EB1C6-E3E3-4F00-9FD9-169EEF9BC12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9B7208D-F71D-4EE3-B03B-3F29A6C7F942}"/>
              </a:ext>
            </a:extLst>
          </p:cNvPr>
          <p:cNvSpPr>
            <a:spLocks noGrp="1"/>
          </p:cNvSpPr>
          <p:nvPr>
            <p:ph type="sldNum" sz="quarter" idx="12"/>
          </p:nvPr>
        </p:nvSpPr>
        <p:spPr/>
        <p:txBody>
          <a:bodyPr/>
          <a:lstStyle/>
          <a:p>
            <a:fld id="{5C3D42B9-83F9-413D-9305-7B6E2972DD42}" type="slidenum">
              <a:rPr lang="en-IN" smtClean="0"/>
              <a:t>‹#›</a:t>
            </a:fld>
            <a:endParaRPr lang="en-IN"/>
          </a:p>
        </p:txBody>
      </p:sp>
    </p:spTree>
    <p:extLst>
      <p:ext uri="{BB962C8B-B14F-4D97-AF65-F5344CB8AC3E}">
        <p14:creationId xmlns:p14="http://schemas.microsoft.com/office/powerpoint/2010/main" val="3630650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A1333C-DB54-442A-A598-484D6D6D1D9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180B481-8D75-4CF2-9BBD-8F6252E5344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5D84CAB-8DFA-44E3-A32A-206153BDC4B7}"/>
              </a:ext>
            </a:extLst>
          </p:cNvPr>
          <p:cNvSpPr>
            <a:spLocks noGrp="1"/>
          </p:cNvSpPr>
          <p:nvPr>
            <p:ph type="dt" sz="half" idx="10"/>
          </p:nvPr>
        </p:nvSpPr>
        <p:spPr/>
        <p:txBody>
          <a:bodyPr/>
          <a:lstStyle/>
          <a:p>
            <a:fld id="{02353C06-AA17-4FF7-8A05-C0E0B56BD709}" type="datetimeFigureOut">
              <a:rPr lang="en-IN" smtClean="0"/>
              <a:t>10-01-2019</a:t>
            </a:fld>
            <a:endParaRPr lang="en-IN"/>
          </a:p>
        </p:txBody>
      </p:sp>
      <p:sp>
        <p:nvSpPr>
          <p:cNvPr id="5" name="Footer Placeholder 4">
            <a:extLst>
              <a:ext uri="{FF2B5EF4-FFF2-40B4-BE49-F238E27FC236}">
                <a16:creationId xmlns:a16="http://schemas.microsoft.com/office/drawing/2014/main" id="{8036A5DA-65F8-4D68-9429-83CA4BB531B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A41DF9A-0272-4F92-B6D0-1F6E03ECDA7F}"/>
              </a:ext>
            </a:extLst>
          </p:cNvPr>
          <p:cNvSpPr>
            <a:spLocks noGrp="1"/>
          </p:cNvSpPr>
          <p:nvPr>
            <p:ph type="sldNum" sz="quarter" idx="12"/>
          </p:nvPr>
        </p:nvSpPr>
        <p:spPr/>
        <p:txBody>
          <a:bodyPr/>
          <a:lstStyle/>
          <a:p>
            <a:fld id="{5C3D42B9-83F9-413D-9305-7B6E2972DD42}" type="slidenum">
              <a:rPr lang="en-IN" smtClean="0"/>
              <a:t>‹#›</a:t>
            </a:fld>
            <a:endParaRPr lang="en-IN"/>
          </a:p>
        </p:txBody>
      </p:sp>
    </p:spTree>
    <p:extLst>
      <p:ext uri="{BB962C8B-B14F-4D97-AF65-F5344CB8AC3E}">
        <p14:creationId xmlns:p14="http://schemas.microsoft.com/office/powerpoint/2010/main" val="1329764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9262D-1025-46CC-A469-8184186B5DF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80DFC80-55F0-4FEE-AE9B-704A76C8DBE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CC17E2D-B196-4005-8C44-5794AF801DE7}"/>
              </a:ext>
            </a:extLst>
          </p:cNvPr>
          <p:cNvSpPr>
            <a:spLocks noGrp="1"/>
          </p:cNvSpPr>
          <p:nvPr>
            <p:ph type="dt" sz="half" idx="10"/>
          </p:nvPr>
        </p:nvSpPr>
        <p:spPr/>
        <p:txBody>
          <a:bodyPr/>
          <a:lstStyle/>
          <a:p>
            <a:fld id="{02353C06-AA17-4FF7-8A05-C0E0B56BD709}" type="datetimeFigureOut">
              <a:rPr lang="en-IN" smtClean="0"/>
              <a:t>10-01-2019</a:t>
            </a:fld>
            <a:endParaRPr lang="en-IN"/>
          </a:p>
        </p:txBody>
      </p:sp>
      <p:sp>
        <p:nvSpPr>
          <p:cNvPr id="5" name="Footer Placeholder 4">
            <a:extLst>
              <a:ext uri="{FF2B5EF4-FFF2-40B4-BE49-F238E27FC236}">
                <a16:creationId xmlns:a16="http://schemas.microsoft.com/office/drawing/2014/main" id="{AFE1C948-2B7D-497C-96AE-B0DDB49EEF5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BA1E516-C337-42D0-BF36-AA3FA42F9B93}"/>
              </a:ext>
            </a:extLst>
          </p:cNvPr>
          <p:cNvSpPr>
            <a:spLocks noGrp="1"/>
          </p:cNvSpPr>
          <p:nvPr>
            <p:ph type="sldNum" sz="quarter" idx="12"/>
          </p:nvPr>
        </p:nvSpPr>
        <p:spPr/>
        <p:txBody>
          <a:bodyPr/>
          <a:lstStyle/>
          <a:p>
            <a:fld id="{5C3D42B9-83F9-413D-9305-7B6E2972DD42}" type="slidenum">
              <a:rPr lang="en-IN" smtClean="0"/>
              <a:t>‹#›</a:t>
            </a:fld>
            <a:endParaRPr lang="en-IN"/>
          </a:p>
        </p:txBody>
      </p:sp>
    </p:spTree>
    <p:extLst>
      <p:ext uri="{BB962C8B-B14F-4D97-AF65-F5344CB8AC3E}">
        <p14:creationId xmlns:p14="http://schemas.microsoft.com/office/powerpoint/2010/main" val="2146657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7960E-9DEB-4B0E-AA39-EF6EF58B677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E6E6507-3387-41F5-A7CE-DD00081240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81EA8F3-F7DD-4232-9CF9-276AB7971018}"/>
              </a:ext>
            </a:extLst>
          </p:cNvPr>
          <p:cNvSpPr>
            <a:spLocks noGrp="1"/>
          </p:cNvSpPr>
          <p:nvPr>
            <p:ph type="dt" sz="half" idx="10"/>
          </p:nvPr>
        </p:nvSpPr>
        <p:spPr/>
        <p:txBody>
          <a:bodyPr/>
          <a:lstStyle/>
          <a:p>
            <a:fld id="{02353C06-AA17-4FF7-8A05-C0E0B56BD709}" type="datetimeFigureOut">
              <a:rPr lang="en-IN" smtClean="0"/>
              <a:t>10-01-2019</a:t>
            </a:fld>
            <a:endParaRPr lang="en-IN"/>
          </a:p>
        </p:txBody>
      </p:sp>
      <p:sp>
        <p:nvSpPr>
          <p:cNvPr id="5" name="Footer Placeholder 4">
            <a:extLst>
              <a:ext uri="{FF2B5EF4-FFF2-40B4-BE49-F238E27FC236}">
                <a16:creationId xmlns:a16="http://schemas.microsoft.com/office/drawing/2014/main" id="{8CCAC5C3-001F-4994-88F3-C35DAC5F603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A23BEB9-201A-4D76-B95E-1425EB028F0F}"/>
              </a:ext>
            </a:extLst>
          </p:cNvPr>
          <p:cNvSpPr>
            <a:spLocks noGrp="1"/>
          </p:cNvSpPr>
          <p:nvPr>
            <p:ph type="sldNum" sz="quarter" idx="12"/>
          </p:nvPr>
        </p:nvSpPr>
        <p:spPr/>
        <p:txBody>
          <a:bodyPr/>
          <a:lstStyle/>
          <a:p>
            <a:fld id="{5C3D42B9-83F9-413D-9305-7B6E2972DD42}" type="slidenum">
              <a:rPr lang="en-IN" smtClean="0"/>
              <a:t>‹#›</a:t>
            </a:fld>
            <a:endParaRPr lang="en-IN"/>
          </a:p>
        </p:txBody>
      </p:sp>
    </p:spTree>
    <p:extLst>
      <p:ext uri="{BB962C8B-B14F-4D97-AF65-F5344CB8AC3E}">
        <p14:creationId xmlns:p14="http://schemas.microsoft.com/office/powerpoint/2010/main" val="1047068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7AD74-5B83-4A92-91D1-9A4B53EEA44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4D62FC6-2044-463D-9841-30709F8DEAE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B4D12878-44C4-492B-81B3-49A93156F41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539F1F57-182E-487F-898F-DC0768747D3E}"/>
              </a:ext>
            </a:extLst>
          </p:cNvPr>
          <p:cNvSpPr>
            <a:spLocks noGrp="1"/>
          </p:cNvSpPr>
          <p:nvPr>
            <p:ph type="dt" sz="half" idx="10"/>
          </p:nvPr>
        </p:nvSpPr>
        <p:spPr/>
        <p:txBody>
          <a:bodyPr/>
          <a:lstStyle/>
          <a:p>
            <a:fld id="{02353C06-AA17-4FF7-8A05-C0E0B56BD709}" type="datetimeFigureOut">
              <a:rPr lang="en-IN" smtClean="0"/>
              <a:t>10-01-2019</a:t>
            </a:fld>
            <a:endParaRPr lang="en-IN"/>
          </a:p>
        </p:txBody>
      </p:sp>
      <p:sp>
        <p:nvSpPr>
          <p:cNvPr id="6" name="Footer Placeholder 5">
            <a:extLst>
              <a:ext uri="{FF2B5EF4-FFF2-40B4-BE49-F238E27FC236}">
                <a16:creationId xmlns:a16="http://schemas.microsoft.com/office/drawing/2014/main" id="{16B29287-54AA-494A-A689-1C8344616AB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BFA6D93-B2E8-4CD8-BC07-931347DC80AF}"/>
              </a:ext>
            </a:extLst>
          </p:cNvPr>
          <p:cNvSpPr>
            <a:spLocks noGrp="1"/>
          </p:cNvSpPr>
          <p:nvPr>
            <p:ph type="sldNum" sz="quarter" idx="12"/>
          </p:nvPr>
        </p:nvSpPr>
        <p:spPr/>
        <p:txBody>
          <a:bodyPr/>
          <a:lstStyle/>
          <a:p>
            <a:fld id="{5C3D42B9-83F9-413D-9305-7B6E2972DD42}" type="slidenum">
              <a:rPr lang="en-IN" smtClean="0"/>
              <a:t>‹#›</a:t>
            </a:fld>
            <a:endParaRPr lang="en-IN"/>
          </a:p>
        </p:txBody>
      </p:sp>
    </p:spTree>
    <p:extLst>
      <p:ext uri="{BB962C8B-B14F-4D97-AF65-F5344CB8AC3E}">
        <p14:creationId xmlns:p14="http://schemas.microsoft.com/office/powerpoint/2010/main" val="283363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AA11F-FDB0-4FA1-B6E0-F823A78D42CC}"/>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AD9A1DD-C258-46C0-8AD8-01E7A0C417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98674AD-DD70-4D37-9203-64980410D4F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CE69366A-5F4F-4E64-AE5F-D57536499A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5B8DE79-F37A-45F9-9038-FB8586B3229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C2834E94-1BD1-492E-8DA6-A1D94D3A0BED}"/>
              </a:ext>
            </a:extLst>
          </p:cNvPr>
          <p:cNvSpPr>
            <a:spLocks noGrp="1"/>
          </p:cNvSpPr>
          <p:nvPr>
            <p:ph type="dt" sz="half" idx="10"/>
          </p:nvPr>
        </p:nvSpPr>
        <p:spPr/>
        <p:txBody>
          <a:bodyPr/>
          <a:lstStyle/>
          <a:p>
            <a:fld id="{02353C06-AA17-4FF7-8A05-C0E0B56BD709}" type="datetimeFigureOut">
              <a:rPr lang="en-IN" smtClean="0"/>
              <a:t>10-01-2019</a:t>
            </a:fld>
            <a:endParaRPr lang="en-IN"/>
          </a:p>
        </p:txBody>
      </p:sp>
      <p:sp>
        <p:nvSpPr>
          <p:cNvPr id="8" name="Footer Placeholder 7">
            <a:extLst>
              <a:ext uri="{FF2B5EF4-FFF2-40B4-BE49-F238E27FC236}">
                <a16:creationId xmlns:a16="http://schemas.microsoft.com/office/drawing/2014/main" id="{C983FFEE-673F-404A-8FD4-D423A25E26D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F7110135-1C9C-45CC-A30C-F5DDE25B3638}"/>
              </a:ext>
            </a:extLst>
          </p:cNvPr>
          <p:cNvSpPr>
            <a:spLocks noGrp="1"/>
          </p:cNvSpPr>
          <p:nvPr>
            <p:ph type="sldNum" sz="quarter" idx="12"/>
          </p:nvPr>
        </p:nvSpPr>
        <p:spPr/>
        <p:txBody>
          <a:bodyPr/>
          <a:lstStyle/>
          <a:p>
            <a:fld id="{5C3D42B9-83F9-413D-9305-7B6E2972DD42}" type="slidenum">
              <a:rPr lang="en-IN" smtClean="0"/>
              <a:t>‹#›</a:t>
            </a:fld>
            <a:endParaRPr lang="en-IN"/>
          </a:p>
        </p:txBody>
      </p:sp>
    </p:spTree>
    <p:extLst>
      <p:ext uri="{BB962C8B-B14F-4D97-AF65-F5344CB8AC3E}">
        <p14:creationId xmlns:p14="http://schemas.microsoft.com/office/powerpoint/2010/main" val="596787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F1906-B253-49D3-A884-4A4CA888BCAC}"/>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E4193EA7-5988-4C6B-B320-437E3662707D}"/>
              </a:ext>
            </a:extLst>
          </p:cNvPr>
          <p:cNvSpPr>
            <a:spLocks noGrp="1"/>
          </p:cNvSpPr>
          <p:nvPr>
            <p:ph type="dt" sz="half" idx="10"/>
          </p:nvPr>
        </p:nvSpPr>
        <p:spPr/>
        <p:txBody>
          <a:bodyPr/>
          <a:lstStyle/>
          <a:p>
            <a:fld id="{02353C06-AA17-4FF7-8A05-C0E0B56BD709}" type="datetimeFigureOut">
              <a:rPr lang="en-IN" smtClean="0"/>
              <a:t>10-01-2019</a:t>
            </a:fld>
            <a:endParaRPr lang="en-IN"/>
          </a:p>
        </p:txBody>
      </p:sp>
      <p:sp>
        <p:nvSpPr>
          <p:cNvPr id="4" name="Footer Placeholder 3">
            <a:extLst>
              <a:ext uri="{FF2B5EF4-FFF2-40B4-BE49-F238E27FC236}">
                <a16:creationId xmlns:a16="http://schemas.microsoft.com/office/drawing/2014/main" id="{32826684-93A0-4362-BBDF-CC65C009D052}"/>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392B309D-928D-46D3-B970-B05394D622B4}"/>
              </a:ext>
            </a:extLst>
          </p:cNvPr>
          <p:cNvSpPr>
            <a:spLocks noGrp="1"/>
          </p:cNvSpPr>
          <p:nvPr>
            <p:ph type="sldNum" sz="quarter" idx="12"/>
          </p:nvPr>
        </p:nvSpPr>
        <p:spPr/>
        <p:txBody>
          <a:bodyPr/>
          <a:lstStyle/>
          <a:p>
            <a:fld id="{5C3D42B9-83F9-413D-9305-7B6E2972DD42}" type="slidenum">
              <a:rPr lang="en-IN" smtClean="0"/>
              <a:t>‹#›</a:t>
            </a:fld>
            <a:endParaRPr lang="en-IN"/>
          </a:p>
        </p:txBody>
      </p:sp>
    </p:spTree>
    <p:extLst>
      <p:ext uri="{BB962C8B-B14F-4D97-AF65-F5344CB8AC3E}">
        <p14:creationId xmlns:p14="http://schemas.microsoft.com/office/powerpoint/2010/main" val="1705256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C65C1B-45A3-4B0E-9874-31A70824102E}"/>
              </a:ext>
            </a:extLst>
          </p:cNvPr>
          <p:cNvSpPr>
            <a:spLocks noGrp="1"/>
          </p:cNvSpPr>
          <p:nvPr>
            <p:ph type="dt" sz="half" idx="10"/>
          </p:nvPr>
        </p:nvSpPr>
        <p:spPr/>
        <p:txBody>
          <a:bodyPr/>
          <a:lstStyle/>
          <a:p>
            <a:fld id="{02353C06-AA17-4FF7-8A05-C0E0B56BD709}" type="datetimeFigureOut">
              <a:rPr lang="en-IN" smtClean="0"/>
              <a:t>10-01-2019</a:t>
            </a:fld>
            <a:endParaRPr lang="en-IN"/>
          </a:p>
        </p:txBody>
      </p:sp>
      <p:sp>
        <p:nvSpPr>
          <p:cNvPr id="3" name="Footer Placeholder 2">
            <a:extLst>
              <a:ext uri="{FF2B5EF4-FFF2-40B4-BE49-F238E27FC236}">
                <a16:creationId xmlns:a16="http://schemas.microsoft.com/office/drawing/2014/main" id="{34A579F3-599A-42BD-8FCD-9490B10E1E3B}"/>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067779CA-4241-450E-A78A-2D6F2A4E932B}"/>
              </a:ext>
            </a:extLst>
          </p:cNvPr>
          <p:cNvSpPr>
            <a:spLocks noGrp="1"/>
          </p:cNvSpPr>
          <p:nvPr>
            <p:ph type="sldNum" sz="quarter" idx="12"/>
          </p:nvPr>
        </p:nvSpPr>
        <p:spPr/>
        <p:txBody>
          <a:bodyPr/>
          <a:lstStyle/>
          <a:p>
            <a:fld id="{5C3D42B9-83F9-413D-9305-7B6E2972DD42}" type="slidenum">
              <a:rPr lang="en-IN" smtClean="0"/>
              <a:t>‹#›</a:t>
            </a:fld>
            <a:endParaRPr lang="en-IN"/>
          </a:p>
        </p:txBody>
      </p:sp>
    </p:spTree>
    <p:extLst>
      <p:ext uri="{BB962C8B-B14F-4D97-AF65-F5344CB8AC3E}">
        <p14:creationId xmlns:p14="http://schemas.microsoft.com/office/powerpoint/2010/main" val="1822971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36D59-1D4D-4DEE-A2C2-0B9B42DB6D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68F4C38-CE28-4867-8298-5552BCC069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DFB44445-0014-47D8-9375-12E71F3CE4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A2DB536-EE7B-4817-B6AB-277EFBD63B63}"/>
              </a:ext>
            </a:extLst>
          </p:cNvPr>
          <p:cNvSpPr>
            <a:spLocks noGrp="1"/>
          </p:cNvSpPr>
          <p:nvPr>
            <p:ph type="dt" sz="half" idx="10"/>
          </p:nvPr>
        </p:nvSpPr>
        <p:spPr/>
        <p:txBody>
          <a:bodyPr/>
          <a:lstStyle/>
          <a:p>
            <a:fld id="{02353C06-AA17-4FF7-8A05-C0E0B56BD709}" type="datetimeFigureOut">
              <a:rPr lang="en-IN" smtClean="0"/>
              <a:t>10-01-2019</a:t>
            </a:fld>
            <a:endParaRPr lang="en-IN"/>
          </a:p>
        </p:txBody>
      </p:sp>
      <p:sp>
        <p:nvSpPr>
          <p:cNvPr id="6" name="Footer Placeholder 5">
            <a:extLst>
              <a:ext uri="{FF2B5EF4-FFF2-40B4-BE49-F238E27FC236}">
                <a16:creationId xmlns:a16="http://schemas.microsoft.com/office/drawing/2014/main" id="{E86880A4-764E-46DF-BB3D-F09CF796684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2E279E6-1389-4EBA-8ED0-63D0C2AED608}"/>
              </a:ext>
            </a:extLst>
          </p:cNvPr>
          <p:cNvSpPr>
            <a:spLocks noGrp="1"/>
          </p:cNvSpPr>
          <p:nvPr>
            <p:ph type="sldNum" sz="quarter" idx="12"/>
          </p:nvPr>
        </p:nvSpPr>
        <p:spPr/>
        <p:txBody>
          <a:bodyPr/>
          <a:lstStyle/>
          <a:p>
            <a:fld id="{5C3D42B9-83F9-413D-9305-7B6E2972DD42}" type="slidenum">
              <a:rPr lang="en-IN" smtClean="0"/>
              <a:t>‹#›</a:t>
            </a:fld>
            <a:endParaRPr lang="en-IN"/>
          </a:p>
        </p:txBody>
      </p:sp>
    </p:spTree>
    <p:extLst>
      <p:ext uri="{BB962C8B-B14F-4D97-AF65-F5344CB8AC3E}">
        <p14:creationId xmlns:p14="http://schemas.microsoft.com/office/powerpoint/2010/main" val="3526926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6BF6A-46D9-437E-BE60-51DABE1D0E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B1B58303-3681-4359-B748-4C16B0E733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C9B5CE7E-FD54-405E-856E-94E78DC414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CE861DF-FFE6-40B0-91F1-780672B5A9B4}"/>
              </a:ext>
            </a:extLst>
          </p:cNvPr>
          <p:cNvSpPr>
            <a:spLocks noGrp="1"/>
          </p:cNvSpPr>
          <p:nvPr>
            <p:ph type="dt" sz="half" idx="10"/>
          </p:nvPr>
        </p:nvSpPr>
        <p:spPr/>
        <p:txBody>
          <a:bodyPr/>
          <a:lstStyle/>
          <a:p>
            <a:fld id="{02353C06-AA17-4FF7-8A05-C0E0B56BD709}" type="datetimeFigureOut">
              <a:rPr lang="en-IN" smtClean="0"/>
              <a:t>10-01-2019</a:t>
            </a:fld>
            <a:endParaRPr lang="en-IN"/>
          </a:p>
        </p:txBody>
      </p:sp>
      <p:sp>
        <p:nvSpPr>
          <p:cNvPr id="6" name="Footer Placeholder 5">
            <a:extLst>
              <a:ext uri="{FF2B5EF4-FFF2-40B4-BE49-F238E27FC236}">
                <a16:creationId xmlns:a16="http://schemas.microsoft.com/office/drawing/2014/main" id="{56DC30F0-2A3A-4908-B2F3-5BB4AE079A3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3C9B7B6-30F6-4038-A768-7A7326D5103A}"/>
              </a:ext>
            </a:extLst>
          </p:cNvPr>
          <p:cNvSpPr>
            <a:spLocks noGrp="1"/>
          </p:cNvSpPr>
          <p:nvPr>
            <p:ph type="sldNum" sz="quarter" idx="12"/>
          </p:nvPr>
        </p:nvSpPr>
        <p:spPr/>
        <p:txBody>
          <a:bodyPr/>
          <a:lstStyle/>
          <a:p>
            <a:fld id="{5C3D42B9-83F9-413D-9305-7B6E2972DD42}" type="slidenum">
              <a:rPr lang="en-IN" smtClean="0"/>
              <a:t>‹#›</a:t>
            </a:fld>
            <a:endParaRPr lang="en-IN"/>
          </a:p>
        </p:txBody>
      </p:sp>
    </p:spTree>
    <p:extLst>
      <p:ext uri="{BB962C8B-B14F-4D97-AF65-F5344CB8AC3E}">
        <p14:creationId xmlns:p14="http://schemas.microsoft.com/office/powerpoint/2010/main" val="2151833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B3B255-A733-41B2-82F9-35AAC6BB59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5BA4FC0-CB9D-4584-AD1A-46FB6FAD5F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C573AE9-61BE-4246-B8BD-90ED0F2EBD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353C06-AA17-4FF7-8A05-C0E0B56BD709}" type="datetimeFigureOut">
              <a:rPr lang="en-IN" smtClean="0"/>
              <a:t>10-01-2019</a:t>
            </a:fld>
            <a:endParaRPr lang="en-IN"/>
          </a:p>
        </p:txBody>
      </p:sp>
      <p:sp>
        <p:nvSpPr>
          <p:cNvPr id="5" name="Footer Placeholder 4">
            <a:extLst>
              <a:ext uri="{FF2B5EF4-FFF2-40B4-BE49-F238E27FC236}">
                <a16:creationId xmlns:a16="http://schemas.microsoft.com/office/drawing/2014/main" id="{F4B343A7-4771-4370-B1B0-97284A2855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792A9863-4422-40FB-918F-448799D7DA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3D42B9-83F9-413D-9305-7B6E2972DD42}" type="slidenum">
              <a:rPr lang="en-IN" smtClean="0"/>
              <a:t>‹#›</a:t>
            </a:fld>
            <a:endParaRPr lang="en-IN"/>
          </a:p>
        </p:txBody>
      </p:sp>
    </p:spTree>
    <p:extLst>
      <p:ext uri="{BB962C8B-B14F-4D97-AF65-F5344CB8AC3E}">
        <p14:creationId xmlns:p14="http://schemas.microsoft.com/office/powerpoint/2010/main" val="34424481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C74CB-0950-44E3-861B-CF4E3535D543}"/>
              </a:ext>
            </a:extLst>
          </p:cNvPr>
          <p:cNvSpPr>
            <a:spLocks noGrp="1"/>
          </p:cNvSpPr>
          <p:nvPr>
            <p:ph type="ctrTitle"/>
          </p:nvPr>
        </p:nvSpPr>
        <p:spPr/>
        <p:txBody>
          <a:bodyPr/>
          <a:lstStyle/>
          <a:p>
            <a:r>
              <a:rPr lang="en-US" dirty="0"/>
              <a:t>Securities for Bank Advances</a:t>
            </a:r>
            <a:endParaRPr lang="en-IN" dirty="0"/>
          </a:p>
        </p:txBody>
      </p:sp>
      <p:sp>
        <p:nvSpPr>
          <p:cNvPr id="3" name="Subtitle 2">
            <a:extLst>
              <a:ext uri="{FF2B5EF4-FFF2-40B4-BE49-F238E27FC236}">
                <a16:creationId xmlns:a16="http://schemas.microsoft.com/office/drawing/2014/main" id="{B12F6507-69AB-45BD-B199-755A0263E519}"/>
              </a:ext>
            </a:extLst>
          </p:cNvPr>
          <p:cNvSpPr>
            <a:spLocks noGrp="1"/>
          </p:cNvSpPr>
          <p:nvPr>
            <p:ph type="subTitle" idx="1"/>
          </p:nvPr>
        </p:nvSpPr>
        <p:spPr/>
        <p:txBody>
          <a:bodyPr/>
          <a:lstStyle/>
          <a:p>
            <a:r>
              <a:rPr lang="en-US" dirty="0" err="1"/>
              <a:t>Dr.Rajashree</a:t>
            </a:r>
            <a:r>
              <a:rPr lang="en-US" dirty="0"/>
              <a:t> Yalgi</a:t>
            </a:r>
            <a:endParaRPr lang="en-IN" dirty="0"/>
          </a:p>
        </p:txBody>
      </p:sp>
    </p:spTree>
    <p:extLst>
      <p:ext uri="{BB962C8B-B14F-4D97-AF65-F5344CB8AC3E}">
        <p14:creationId xmlns:p14="http://schemas.microsoft.com/office/powerpoint/2010/main" val="9806165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DB728-A591-4F90-A70F-8594B60A18A0}"/>
              </a:ext>
            </a:extLst>
          </p:cNvPr>
          <p:cNvSpPr>
            <a:spLocks noGrp="1"/>
          </p:cNvSpPr>
          <p:nvPr>
            <p:ph type="title"/>
          </p:nvPr>
        </p:nvSpPr>
        <p:spPr/>
        <p:txBody>
          <a:bodyPr/>
          <a:lstStyle/>
          <a:p>
            <a:r>
              <a:rPr lang="en-US" dirty="0"/>
              <a:t>Guarantee</a:t>
            </a:r>
            <a:endParaRPr lang="en-IN" dirty="0"/>
          </a:p>
        </p:txBody>
      </p:sp>
      <p:sp>
        <p:nvSpPr>
          <p:cNvPr id="3" name="Content Placeholder 2">
            <a:extLst>
              <a:ext uri="{FF2B5EF4-FFF2-40B4-BE49-F238E27FC236}">
                <a16:creationId xmlns:a16="http://schemas.microsoft.com/office/drawing/2014/main" id="{4564AE38-34CD-4D1B-9FDA-7B055170010E}"/>
              </a:ext>
            </a:extLst>
          </p:cNvPr>
          <p:cNvSpPr>
            <a:spLocks noGrp="1"/>
          </p:cNvSpPr>
          <p:nvPr>
            <p:ph idx="1"/>
          </p:nvPr>
        </p:nvSpPr>
        <p:spPr/>
        <p:txBody>
          <a:bodyPr/>
          <a:lstStyle/>
          <a:p>
            <a:pPr marL="0" indent="0">
              <a:buNone/>
            </a:pPr>
            <a:r>
              <a:rPr lang="en-US" dirty="0"/>
              <a:t>Meaning</a:t>
            </a:r>
          </a:p>
          <a:p>
            <a:pPr marL="0" indent="0">
              <a:buNone/>
            </a:pPr>
            <a:r>
              <a:rPr lang="en-US" dirty="0"/>
              <a:t>Types of Guarantee</a:t>
            </a:r>
          </a:p>
          <a:p>
            <a:pPr marL="0" indent="0">
              <a:buNone/>
            </a:pPr>
            <a:r>
              <a:rPr lang="en-US" dirty="0"/>
              <a:t>Contingent Liabilities</a:t>
            </a:r>
            <a:endParaRPr lang="en-IN" dirty="0"/>
          </a:p>
        </p:txBody>
      </p:sp>
    </p:spTree>
    <p:extLst>
      <p:ext uri="{BB962C8B-B14F-4D97-AF65-F5344CB8AC3E}">
        <p14:creationId xmlns:p14="http://schemas.microsoft.com/office/powerpoint/2010/main" val="35263807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FE0FE-ADC0-409B-80A6-B4F0E202752F}"/>
              </a:ext>
            </a:extLst>
          </p:cNvPr>
          <p:cNvSpPr>
            <a:spLocks noGrp="1"/>
          </p:cNvSpPr>
          <p:nvPr>
            <p:ph type="title"/>
          </p:nvPr>
        </p:nvSpPr>
        <p:spPr/>
        <p:txBody>
          <a:bodyPr/>
          <a:lstStyle/>
          <a:p>
            <a:r>
              <a:rPr lang="en-US" dirty="0"/>
              <a:t>Credit Appraisal of Infrastructure Projects</a:t>
            </a:r>
            <a:endParaRPr lang="en-IN" dirty="0"/>
          </a:p>
        </p:txBody>
      </p:sp>
      <p:sp>
        <p:nvSpPr>
          <p:cNvPr id="3" name="Content Placeholder 2">
            <a:extLst>
              <a:ext uri="{FF2B5EF4-FFF2-40B4-BE49-F238E27FC236}">
                <a16:creationId xmlns:a16="http://schemas.microsoft.com/office/drawing/2014/main" id="{DC5732D7-E768-4A76-95C8-961BF8FAB7FE}"/>
              </a:ext>
            </a:extLst>
          </p:cNvPr>
          <p:cNvSpPr>
            <a:spLocks noGrp="1"/>
          </p:cNvSpPr>
          <p:nvPr>
            <p:ph idx="1"/>
          </p:nvPr>
        </p:nvSpPr>
        <p:spPr/>
        <p:txBody>
          <a:bodyPr/>
          <a:lstStyle/>
          <a:p>
            <a:pPr marL="0" indent="0">
              <a:buNone/>
            </a:pPr>
            <a:r>
              <a:rPr lang="en-US" dirty="0"/>
              <a:t>Infrastructure is the key for sustainable growth of an economy. The quality of infrastructure has direct bearing on </a:t>
            </a:r>
            <a:r>
              <a:rPr lang="en-US" dirty="0" err="1"/>
              <a:t>overallgrowth</a:t>
            </a:r>
            <a:r>
              <a:rPr lang="en-US" dirty="0"/>
              <a:t> of GDP of a country. </a:t>
            </a:r>
            <a:r>
              <a:rPr lang="en-US"/>
              <a:t>Therefore, </a:t>
            </a:r>
            <a:r>
              <a:rPr lang="en-US" dirty="0"/>
              <a:t>in a developing economic infrastructure, facilities are referred as ‘engine of growth’. Obviously, proper and adequate development of infrastructure facilities needs huge resources in terms of finance and other supports. It is prime responsibility of the government to development required infrastructure facilities. However in the view of government’s own limitations to release huge funds and also an account of adoption of policy of Fiscal responsibility and budget management (FRBM) further infrastructure growth is restricted.</a:t>
            </a:r>
            <a:endParaRPr lang="en-IN" dirty="0"/>
          </a:p>
        </p:txBody>
      </p:sp>
    </p:spTree>
    <p:extLst>
      <p:ext uri="{BB962C8B-B14F-4D97-AF65-F5344CB8AC3E}">
        <p14:creationId xmlns:p14="http://schemas.microsoft.com/office/powerpoint/2010/main" val="497572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CF807-F354-4F8A-965B-B55A7EA16E5B}"/>
              </a:ext>
            </a:extLst>
          </p:cNvPr>
          <p:cNvSpPr>
            <a:spLocks noGrp="1"/>
          </p:cNvSpPr>
          <p:nvPr>
            <p:ph type="title"/>
          </p:nvPr>
        </p:nvSpPr>
        <p:spPr/>
        <p:txBody>
          <a:bodyPr/>
          <a:lstStyle/>
          <a:p>
            <a:r>
              <a:rPr lang="en-US" dirty="0"/>
              <a:t>Credit Rating and Pricing of Loans</a:t>
            </a:r>
            <a:endParaRPr lang="en-IN" dirty="0"/>
          </a:p>
        </p:txBody>
      </p:sp>
      <p:sp>
        <p:nvSpPr>
          <p:cNvPr id="3" name="Content Placeholder 2">
            <a:extLst>
              <a:ext uri="{FF2B5EF4-FFF2-40B4-BE49-F238E27FC236}">
                <a16:creationId xmlns:a16="http://schemas.microsoft.com/office/drawing/2014/main" id="{5B5C86EE-D120-446F-BF91-B7702C32BADA}"/>
              </a:ext>
            </a:extLst>
          </p:cNvPr>
          <p:cNvSpPr>
            <a:spLocks noGrp="1"/>
          </p:cNvSpPr>
          <p:nvPr>
            <p:ph idx="1"/>
          </p:nvPr>
        </p:nvSpPr>
        <p:spPr/>
        <p:txBody>
          <a:bodyPr/>
          <a:lstStyle/>
          <a:p>
            <a:pPr marL="0" indent="0">
              <a:buNone/>
            </a:pPr>
            <a:r>
              <a:rPr lang="en-US" dirty="0"/>
              <a:t>Credit rating is the process of assigning a letter rating to borrower indicating the credit worthiness of the borrower. Rating is assigned based on the ability of the borrower to repay the debt and also the willingness to do so. The higher the rating of company, the lower will be the probability of its default in payment. Therefore the firm has to pay lower cost for the debt.</a:t>
            </a:r>
          </a:p>
          <a:p>
            <a:pPr marL="0" indent="0">
              <a:buNone/>
            </a:pPr>
            <a:r>
              <a:rPr lang="en-US" dirty="0"/>
              <a:t>Importance of Credit Rating –</a:t>
            </a:r>
          </a:p>
          <a:p>
            <a:pPr marL="514350" indent="-514350">
              <a:buAutoNum type="arabicPeriod"/>
            </a:pPr>
            <a:r>
              <a:rPr lang="en-US" dirty="0"/>
              <a:t>To minimize choices of default</a:t>
            </a:r>
          </a:p>
          <a:p>
            <a:pPr marL="514350" indent="-514350">
              <a:buAutoNum type="arabicPeriod"/>
            </a:pPr>
            <a:r>
              <a:rPr lang="en-US" dirty="0"/>
              <a:t>To ensure the compliance of financial parameters by a firm for obtaining financial assistance from bank or financial institution.</a:t>
            </a:r>
          </a:p>
          <a:p>
            <a:pPr marL="0" indent="0">
              <a:buNone/>
            </a:pPr>
            <a:endParaRPr lang="en-IN" dirty="0"/>
          </a:p>
        </p:txBody>
      </p:sp>
    </p:spTree>
    <p:extLst>
      <p:ext uri="{BB962C8B-B14F-4D97-AF65-F5344CB8AC3E}">
        <p14:creationId xmlns:p14="http://schemas.microsoft.com/office/powerpoint/2010/main" val="1715040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B7E79-CC5F-4BB1-8B07-613A72848E4E}"/>
              </a:ext>
            </a:extLst>
          </p:cNvPr>
          <p:cNvSpPr>
            <a:spLocks noGrp="1"/>
          </p:cNvSpPr>
          <p:nvPr>
            <p:ph type="title"/>
          </p:nvPr>
        </p:nvSpPr>
        <p:spPr/>
        <p:txBody>
          <a:bodyPr/>
          <a:lstStyle/>
          <a:p>
            <a:r>
              <a:rPr lang="en-US" dirty="0"/>
              <a:t>Use of Credit Rating in Decision Making</a:t>
            </a:r>
            <a:endParaRPr lang="en-IN" dirty="0"/>
          </a:p>
        </p:txBody>
      </p:sp>
      <p:sp>
        <p:nvSpPr>
          <p:cNvPr id="3" name="Content Placeholder 2">
            <a:extLst>
              <a:ext uri="{FF2B5EF4-FFF2-40B4-BE49-F238E27FC236}">
                <a16:creationId xmlns:a16="http://schemas.microsoft.com/office/drawing/2014/main" id="{719327F2-9DD4-4D16-B02A-B4FF1C6D09BB}"/>
              </a:ext>
            </a:extLst>
          </p:cNvPr>
          <p:cNvSpPr>
            <a:spLocks noGrp="1"/>
          </p:cNvSpPr>
          <p:nvPr>
            <p:ph idx="1"/>
          </p:nvPr>
        </p:nvSpPr>
        <p:spPr/>
        <p:txBody>
          <a:bodyPr/>
          <a:lstStyle/>
          <a:p>
            <a:r>
              <a:rPr lang="en-US" dirty="0"/>
              <a:t>Whether to lend to particular borrower or not</a:t>
            </a:r>
          </a:p>
          <a:p>
            <a:r>
              <a:rPr lang="en-US" dirty="0"/>
              <a:t>The price (interest) to be charged</a:t>
            </a:r>
          </a:p>
          <a:p>
            <a:r>
              <a:rPr lang="en-US" dirty="0"/>
              <a:t>The products to be offered to the borrower</a:t>
            </a:r>
          </a:p>
          <a:p>
            <a:r>
              <a:rPr lang="en-US" dirty="0"/>
              <a:t>The tenure of loan</a:t>
            </a:r>
          </a:p>
          <a:p>
            <a:r>
              <a:rPr lang="en-US" dirty="0"/>
              <a:t>To assess probable risks associated with the proposed loan.</a:t>
            </a:r>
            <a:endParaRPr lang="en-IN" dirty="0"/>
          </a:p>
        </p:txBody>
      </p:sp>
    </p:spTree>
    <p:extLst>
      <p:ext uri="{BB962C8B-B14F-4D97-AF65-F5344CB8AC3E}">
        <p14:creationId xmlns:p14="http://schemas.microsoft.com/office/powerpoint/2010/main" val="2900865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1E1DD-9DE5-4539-BF89-ECEF2BDB98B4}"/>
              </a:ext>
            </a:extLst>
          </p:cNvPr>
          <p:cNvSpPr>
            <a:spLocks noGrp="1"/>
          </p:cNvSpPr>
          <p:nvPr>
            <p:ph type="title"/>
          </p:nvPr>
        </p:nvSpPr>
        <p:spPr/>
        <p:txBody>
          <a:bodyPr/>
          <a:lstStyle/>
          <a:p>
            <a:r>
              <a:rPr lang="en-US" dirty="0"/>
              <a:t>Assessment of Securities and Documentation on the Loans and Advances			</a:t>
            </a:r>
            <a:endParaRPr lang="en-IN" dirty="0"/>
          </a:p>
        </p:txBody>
      </p:sp>
      <p:sp>
        <p:nvSpPr>
          <p:cNvPr id="3" name="Content Placeholder 2">
            <a:extLst>
              <a:ext uri="{FF2B5EF4-FFF2-40B4-BE49-F238E27FC236}">
                <a16:creationId xmlns:a16="http://schemas.microsoft.com/office/drawing/2014/main" id="{E50FF530-94F9-4C38-A8D3-31E91B3CA4C5}"/>
              </a:ext>
            </a:extLst>
          </p:cNvPr>
          <p:cNvSpPr>
            <a:spLocks noGrp="1"/>
          </p:cNvSpPr>
          <p:nvPr>
            <p:ph idx="1"/>
          </p:nvPr>
        </p:nvSpPr>
        <p:spPr/>
        <p:txBody>
          <a:bodyPr/>
          <a:lstStyle/>
          <a:p>
            <a:pPr marL="0" indent="0">
              <a:buNone/>
            </a:pPr>
            <a:r>
              <a:rPr lang="en-US" dirty="0"/>
              <a:t>When a borrower avails a loan or an advance from a bank, it is mostly on the basis of securities either principal or collateral security. These securities comprises of both the physical and financial securities. The physical securities can be movables or immovable. Until and unless, the borrower creates charge on the particular securities in </a:t>
            </a:r>
            <a:r>
              <a:rPr lang="en-US" dirty="0" err="1"/>
              <a:t>favour</a:t>
            </a:r>
            <a:r>
              <a:rPr lang="en-US" dirty="0"/>
              <a:t> of bank, the bank can not have possession over the security. Therefore the process of transferring ownership in </a:t>
            </a:r>
            <a:r>
              <a:rPr lang="en-US" dirty="0" err="1"/>
              <a:t>favour</a:t>
            </a:r>
            <a:r>
              <a:rPr lang="en-US" dirty="0"/>
              <a:t> of the lender, the bank over a security is called Charge. </a:t>
            </a:r>
            <a:endParaRPr lang="en-IN" dirty="0"/>
          </a:p>
        </p:txBody>
      </p:sp>
    </p:spTree>
    <p:extLst>
      <p:ext uri="{BB962C8B-B14F-4D97-AF65-F5344CB8AC3E}">
        <p14:creationId xmlns:p14="http://schemas.microsoft.com/office/powerpoint/2010/main" val="1904537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950DE-76C4-4271-9465-B39DE1059003}"/>
              </a:ext>
            </a:extLst>
          </p:cNvPr>
          <p:cNvSpPr>
            <a:spLocks noGrp="1"/>
          </p:cNvSpPr>
          <p:nvPr>
            <p:ph type="title"/>
          </p:nvPr>
        </p:nvSpPr>
        <p:spPr/>
        <p:txBody>
          <a:bodyPr/>
          <a:lstStyle/>
          <a:p>
            <a:r>
              <a:rPr lang="en-US" dirty="0"/>
              <a:t>Kinds of charges over Securities</a:t>
            </a:r>
            <a:endParaRPr lang="en-IN" dirty="0"/>
          </a:p>
        </p:txBody>
      </p:sp>
      <p:graphicFrame>
        <p:nvGraphicFramePr>
          <p:cNvPr id="4" name="Content Placeholder 3">
            <a:extLst>
              <a:ext uri="{FF2B5EF4-FFF2-40B4-BE49-F238E27FC236}">
                <a16:creationId xmlns:a16="http://schemas.microsoft.com/office/drawing/2014/main" id="{23557C83-1DE6-428B-9C68-875BFDB3D09D}"/>
              </a:ext>
            </a:extLst>
          </p:cNvPr>
          <p:cNvGraphicFramePr>
            <a:graphicFrameLocks noGrp="1"/>
          </p:cNvGraphicFramePr>
          <p:nvPr>
            <p:ph idx="1"/>
            <p:extLst>
              <p:ext uri="{D42A27DB-BD31-4B8C-83A1-F6EECF244321}">
                <p14:modId xmlns:p14="http://schemas.microsoft.com/office/powerpoint/2010/main" val="1451392477"/>
              </p:ext>
            </p:extLst>
          </p:nvPr>
        </p:nvGraphicFramePr>
        <p:xfrm>
          <a:off x="838199" y="1825625"/>
          <a:ext cx="10725444" cy="4667248"/>
        </p:xfrm>
        <a:graphic>
          <a:graphicData uri="http://schemas.openxmlformats.org/drawingml/2006/table">
            <a:tbl>
              <a:tblPr firstRow="1" bandRow="1">
                <a:tableStyleId>{5C22544A-7EE6-4342-B048-85BDC9FD1C3A}</a:tableStyleId>
              </a:tblPr>
              <a:tblGrid>
                <a:gridCol w="2681361">
                  <a:extLst>
                    <a:ext uri="{9D8B030D-6E8A-4147-A177-3AD203B41FA5}">
                      <a16:colId xmlns:a16="http://schemas.microsoft.com/office/drawing/2014/main" val="3022171977"/>
                    </a:ext>
                  </a:extLst>
                </a:gridCol>
                <a:gridCol w="2681361">
                  <a:extLst>
                    <a:ext uri="{9D8B030D-6E8A-4147-A177-3AD203B41FA5}">
                      <a16:colId xmlns:a16="http://schemas.microsoft.com/office/drawing/2014/main" val="664410541"/>
                    </a:ext>
                  </a:extLst>
                </a:gridCol>
                <a:gridCol w="2681361">
                  <a:extLst>
                    <a:ext uri="{9D8B030D-6E8A-4147-A177-3AD203B41FA5}">
                      <a16:colId xmlns:a16="http://schemas.microsoft.com/office/drawing/2014/main" val="1062193066"/>
                    </a:ext>
                  </a:extLst>
                </a:gridCol>
                <a:gridCol w="2681361">
                  <a:extLst>
                    <a:ext uri="{9D8B030D-6E8A-4147-A177-3AD203B41FA5}">
                      <a16:colId xmlns:a16="http://schemas.microsoft.com/office/drawing/2014/main" val="3710908924"/>
                    </a:ext>
                  </a:extLst>
                </a:gridCol>
              </a:tblGrid>
              <a:tr h="450078">
                <a:tc>
                  <a:txBody>
                    <a:bodyPr/>
                    <a:lstStyle/>
                    <a:p>
                      <a:r>
                        <a:rPr lang="en-US" dirty="0"/>
                        <a:t>Nature of security</a:t>
                      </a:r>
                      <a:endParaRPr lang="en-IN" dirty="0"/>
                    </a:p>
                  </a:txBody>
                  <a:tcPr/>
                </a:tc>
                <a:tc>
                  <a:txBody>
                    <a:bodyPr/>
                    <a:lstStyle/>
                    <a:p>
                      <a:r>
                        <a:rPr lang="en-US" dirty="0"/>
                        <a:t>Types of security</a:t>
                      </a:r>
                      <a:endParaRPr lang="en-IN" dirty="0"/>
                    </a:p>
                  </a:txBody>
                  <a:tcPr/>
                </a:tc>
                <a:tc>
                  <a:txBody>
                    <a:bodyPr/>
                    <a:lstStyle/>
                    <a:p>
                      <a:r>
                        <a:rPr lang="en-US" dirty="0"/>
                        <a:t>Kind of charge</a:t>
                      </a:r>
                      <a:endParaRPr lang="en-IN" dirty="0"/>
                    </a:p>
                  </a:txBody>
                  <a:tcPr/>
                </a:tc>
                <a:tc>
                  <a:txBody>
                    <a:bodyPr/>
                    <a:lstStyle/>
                    <a:p>
                      <a:r>
                        <a:rPr lang="en-US" dirty="0"/>
                        <a:t>Defined in Act</a:t>
                      </a:r>
                      <a:endParaRPr lang="en-IN" dirty="0"/>
                    </a:p>
                  </a:txBody>
                  <a:tcPr/>
                </a:tc>
                <a:extLst>
                  <a:ext uri="{0D108BD9-81ED-4DB2-BD59-A6C34878D82A}">
                    <a16:rowId xmlns:a16="http://schemas.microsoft.com/office/drawing/2014/main" val="2522792460"/>
                  </a:ext>
                </a:extLst>
              </a:tr>
              <a:tr h="776847">
                <a:tc>
                  <a:txBody>
                    <a:bodyPr/>
                    <a:lstStyle/>
                    <a:p>
                      <a:r>
                        <a:rPr lang="en-US" dirty="0"/>
                        <a:t>Immovable Property</a:t>
                      </a:r>
                      <a:endParaRPr lang="en-IN" dirty="0"/>
                    </a:p>
                  </a:txBody>
                  <a:tcPr/>
                </a:tc>
                <a:tc>
                  <a:txBody>
                    <a:bodyPr/>
                    <a:lstStyle/>
                    <a:p>
                      <a:r>
                        <a:rPr lang="en-US" dirty="0"/>
                        <a:t>Land and Building</a:t>
                      </a:r>
                      <a:endParaRPr lang="en-IN" dirty="0"/>
                    </a:p>
                  </a:txBody>
                  <a:tcPr/>
                </a:tc>
                <a:tc>
                  <a:txBody>
                    <a:bodyPr/>
                    <a:lstStyle/>
                    <a:p>
                      <a:r>
                        <a:rPr lang="en-US" dirty="0"/>
                        <a:t>Mortgage</a:t>
                      </a:r>
                      <a:endParaRPr lang="en-IN" dirty="0"/>
                    </a:p>
                  </a:txBody>
                  <a:tcPr/>
                </a:tc>
                <a:tc>
                  <a:txBody>
                    <a:bodyPr/>
                    <a:lstStyle/>
                    <a:p>
                      <a:r>
                        <a:rPr lang="en-US" dirty="0"/>
                        <a:t>Transfer of Property Act (sec 58)</a:t>
                      </a:r>
                      <a:endParaRPr lang="en-IN" dirty="0"/>
                    </a:p>
                  </a:txBody>
                  <a:tcPr/>
                </a:tc>
                <a:extLst>
                  <a:ext uri="{0D108BD9-81ED-4DB2-BD59-A6C34878D82A}">
                    <a16:rowId xmlns:a16="http://schemas.microsoft.com/office/drawing/2014/main" val="3769391609"/>
                  </a:ext>
                </a:extLst>
              </a:tr>
              <a:tr h="776847">
                <a:tc>
                  <a:txBody>
                    <a:bodyPr/>
                    <a:lstStyle/>
                    <a:p>
                      <a:r>
                        <a:rPr lang="en-US" dirty="0"/>
                        <a:t>Actionable claims (i.e. unsecured debt)</a:t>
                      </a:r>
                      <a:endParaRPr lang="en-IN" dirty="0"/>
                    </a:p>
                  </a:txBody>
                  <a:tcPr/>
                </a:tc>
                <a:tc>
                  <a:txBody>
                    <a:bodyPr/>
                    <a:lstStyle/>
                    <a:p>
                      <a:r>
                        <a:rPr lang="en-US" dirty="0"/>
                        <a:t>Book debts, FDR, NSC, Life policies</a:t>
                      </a:r>
                      <a:endParaRPr lang="en-IN" dirty="0"/>
                    </a:p>
                  </a:txBody>
                  <a:tcPr/>
                </a:tc>
                <a:tc>
                  <a:txBody>
                    <a:bodyPr/>
                    <a:lstStyle/>
                    <a:p>
                      <a:r>
                        <a:rPr lang="en-US" dirty="0"/>
                        <a:t>Assignment</a:t>
                      </a:r>
                      <a:endParaRPr lang="en-IN" dirty="0"/>
                    </a:p>
                  </a:txBody>
                  <a:tcPr/>
                </a:tc>
                <a:tc>
                  <a:txBody>
                    <a:bodyPr/>
                    <a:lstStyle/>
                    <a:p>
                      <a:r>
                        <a:rPr lang="en-US" dirty="0"/>
                        <a:t>Transfer of Property Act (sec 130)</a:t>
                      </a:r>
                      <a:endParaRPr lang="en-IN" dirty="0"/>
                    </a:p>
                  </a:txBody>
                  <a:tcPr/>
                </a:tc>
                <a:extLst>
                  <a:ext uri="{0D108BD9-81ED-4DB2-BD59-A6C34878D82A}">
                    <a16:rowId xmlns:a16="http://schemas.microsoft.com/office/drawing/2014/main" val="242280439"/>
                  </a:ext>
                </a:extLst>
              </a:tr>
              <a:tr h="1109782">
                <a:tc>
                  <a:txBody>
                    <a:bodyPr/>
                    <a:lstStyle/>
                    <a:p>
                      <a:r>
                        <a:rPr lang="en-US" dirty="0"/>
                        <a:t>Movable property / goods</a:t>
                      </a:r>
                      <a:endParaRPr lang="en-IN" dirty="0"/>
                    </a:p>
                  </a:txBody>
                  <a:tcPr/>
                </a:tc>
                <a:tc>
                  <a:txBody>
                    <a:bodyPr/>
                    <a:lstStyle/>
                    <a:p>
                      <a:r>
                        <a:rPr lang="en-US" dirty="0"/>
                        <a:t>Plant and Machinery, Stocks, vehicle etc.</a:t>
                      </a:r>
                      <a:endParaRPr lang="en-IN" dirty="0"/>
                    </a:p>
                  </a:txBody>
                  <a:tcPr/>
                </a:tc>
                <a:tc>
                  <a:txBody>
                    <a:bodyPr/>
                    <a:lstStyle/>
                    <a:p>
                      <a:r>
                        <a:rPr lang="en-US" dirty="0"/>
                        <a:t>Pledge or hypothecation or lien</a:t>
                      </a:r>
                      <a:endParaRPr lang="en-IN" dirty="0"/>
                    </a:p>
                  </a:txBody>
                  <a:tcPr/>
                </a:tc>
                <a:tc>
                  <a:txBody>
                    <a:bodyPr/>
                    <a:lstStyle/>
                    <a:p>
                      <a:r>
                        <a:rPr lang="en-US" dirty="0"/>
                        <a:t>Indian Contract Act (Pledge sec 172) Hypothecation </a:t>
                      </a:r>
                      <a:endParaRPr lang="en-IN" dirty="0"/>
                    </a:p>
                  </a:txBody>
                  <a:tcPr/>
                </a:tc>
                <a:extLst>
                  <a:ext uri="{0D108BD9-81ED-4DB2-BD59-A6C34878D82A}">
                    <a16:rowId xmlns:a16="http://schemas.microsoft.com/office/drawing/2014/main" val="3695617903"/>
                  </a:ext>
                </a:extLst>
              </a:tr>
              <a:tr h="776847">
                <a:tc>
                  <a:txBody>
                    <a:bodyPr/>
                    <a:lstStyle/>
                    <a:p>
                      <a:r>
                        <a:rPr lang="en-US" dirty="0"/>
                        <a:t>Paper securities</a:t>
                      </a:r>
                      <a:endParaRPr lang="en-IN" dirty="0"/>
                    </a:p>
                  </a:txBody>
                  <a:tcPr/>
                </a:tc>
                <a:tc>
                  <a:txBody>
                    <a:bodyPr/>
                    <a:lstStyle/>
                    <a:p>
                      <a:r>
                        <a:rPr lang="en-US" dirty="0"/>
                        <a:t>Shares, Debentures, Mutual fund units, bonds</a:t>
                      </a:r>
                      <a:endParaRPr lang="en-IN" dirty="0"/>
                    </a:p>
                  </a:txBody>
                  <a:tcPr/>
                </a:tc>
                <a:tc>
                  <a:txBody>
                    <a:bodyPr/>
                    <a:lstStyle/>
                    <a:p>
                      <a:r>
                        <a:rPr lang="en-US" dirty="0"/>
                        <a:t>Lien</a:t>
                      </a:r>
                      <a:endParaRPr lang="en-IN" dirty="0"/>
                    </a:p>
                  </a:txBody>
                  <a:tcPr/>
                </a:tc>
                <a:tc>
                  <a:txBody>
                    <a:bodyPr/>
                    <a:lstStyle/>
                    <a:p>
                      <a:r>
                        <a:rPr lang="en-US" dirty="0"/>
                        <a:t>Indian Contract Act (sec 170 &amp; 171)</a:t>
                      </a:r>
                      <a:endParaRPr lang="en-IN" dirty="0"/>
                    </a:p>
                  </a:txBody>
                  <a:tcPr/>
                </a:tc>
                <a:extLst>
                  <a:ext uri="{0D108BD9-81ED-4DB2-BD59-A6C34878D82A}">
                    <a16:rowId xmlns:a16="http://schemas.microsoft.com/office/drawing/2014/main" val="1291770305"/>
                  </a:ext>
                </a:extLst>
              </a:tr>
              <a:tr h="776847">
                <a:tc>
                  <a:txBody>
                    <a:bodyPr/>
                    <a:lstStyle/>
                    <a:p>
                      <a:r>
                        <a:rPr lang="en-US" dirty="0"/>
                        <a:t>Personal guarantee</a:t>
                      </a:r>
                      <a:endParaRPr lang="en-IN" dirty="0"/>
                    </a:p>
                  </a:txBody>
                  <a:tcPr/>
                </a:tc>
                <a:tc>
                  <a:txBody>
                    <a:bodyPr/>
                    <a:lstStyle/>
                    <a:p>
                      <a:r>
                        <a:rPr lang="en-US" dirty="0"/>
                        <a:t>Promoters and 3</a:t>
                      </a:r>
                      <a:r>
                        <a:rPr lang="en-US" baseline="30000" dirty="0"/>
                        <a:t>rd</a:t>
                      </a:r>
                      <a:r>
                        <a:rPr lang="en-US" dirty="0"/>
                        <a:t> Party guarantee</a:t>
                      </a:r>
                      <a:endParaRPr lang="en-IN" dirty="0"/>
                    </a:p>
                  </a:txBody>
                  <a:tcPr/>
                </a:tc>
                <a:tc>
                  <a:txBody>
                    <a:bodyPr/>
                    <a:lstStyle/>
                    <a:p>
                      <a:r>
                        <a:rPr lang="en-US" dirty="0"/>
                        <a:t>Personal liability</a:t>
                      </a:r>
                      <a:endParaRPr lang="en-IN" dirty="0"/>
                    </a:p>
                  </a:txBody>
                  <a:tcPr/>
                </a:tc>
                <a:tc>
                  <a:txBody>
                    <a:bodyPr/>
                    <a:lstStyle/>
                    <a:p>
                      <a:r>
                        <a:rPr lang="en-US" dirty="0"/>
                        <a:t>Indian Contract Act (sec.126)</a:t>
                      </a:r>
                      <a:endParaRPr lang="en-IN" dirty="0"/>
                    </a:p>
                  </a:txBody>
                  <a:tcPr/>
                </a:tc>
                <a:extLst>
                  <a:ext uri="{0D108BD9-81ED-4DB2-BD59-A6C34878D82A}">
                    <a16:rowId xmlns:a16="http://schemas.microsoft.com/office/drawing/2014/main" val="1392980215"/>
                  </a:ext>
                </a:extLst>
              </a:tr>
            </a:tbl>
          </a:graphicData>
        </a:graphic>
      </p:graphicFrame>
    </p:spTree>
    <p:extLst>
      <p:ext uri="{BB962C8B-B14F-4D97-AF65-F5344CB8AC3E}">
        <p14:creationId xmlns:p14="http://schemas.microsoft.com/office/powerpoint/2010/main" val="3568737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E99A2-06F4-43F8-B30D-13FE743766A4}"/>
              </a:ext>
            </a:extLst>
          </p:cNvPr>
          <p:cNvSpPr>
            <a:spLocks noGrp="1"/>
          </p:cNvSpPr>
          <p:nvPr>
            <p:ph type="title"/>
          </p:nvPr>
        </p:nvSpPr>
        <p:spPr/>
        <p:txBody>
          <a:bodyPr/>
          <a:lstStyle/>
          <a:p>
            <a:pPr algn="ctr"/>
            <a:r>
              <a:rPr lang="en-US" dirty="0"/>
              <a:t>Types of Charges </a:t>
            </a:r>
            <a:endParaRPr lang="en-IN" dirty="0"/>
          </a:p>
        </p:txBody>
      </p:sp>
      <p:graphicFrame>
        <p:nvGraphicFramePr>
          <p:cNvPr id="4" name="Content Placeholder 3">
            <a:extLst>
              <a:ext uri="{FF2B5EF4-FFF2-40B4-BE49-F238E27FC236}">
                <a16:creationId xmlns:a16="http://schemas.microsoft.com/office/drawing/2014/main" id="{2EBF9ABD-D56C-4F36-BAF5-ACCA67F50E9A}"/>
              </a:ext>
            </a:extLst>
          </p:cNvPr>
          <p:cNvGraphicFramePr>
            <a:graphicFrameLocks noGrp="1"/>
          </p:cNvGraphicFramePr>
          <p:nvPr>
            <p:ph idx="1"/>
            <p:extLst>
              <p:ext uri="{D42A27DB-BD31-4B8C-83A1-F6EECF244321}">
                <p14:modId xmlns:p14="http://schemas.microsoft.com/office/powerpoint/2010/main" val="220093464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3279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1AE19-FB68-42AF-B1A0-C4E20608C073}"/>
              </a:ext>
            </a:extLst>
          </p:cNvPr>
          <p:cNvSpPr>
            <a:spLocks noGrp="1"/>
          </p:cNvSpPr>
          <p:nvPr>
            <p:ph type="title"/>
          </p:nvPr>
        </p:nvSpPr>
        <p:spPr/>
        <p:txBody>
          <a:bodyPr/>
          <a:lstStyle/>
          <a:p>
            <a:r>
              <a:rPr lang="en-US" dirty="0"/>
              <a:t>Modes of Creating Charge</a:t>
            </a:r>
            <a:endParaRPr lang="en-IN" dirty="0"/>
          </a:p>
        </p:txBody>
      </p:sp>
      <p:graphicFrame>
        <p:nvGraphicFramePr>
          <p:cNvPr id="4" name="Content Placeholder 3">
            <a:extLst>
              <a:ext uri="{FF2B5EF4-FFF2-40B4-BE49-F238E27FC236}">
                <a16:creationId xmlns:a16="http://schemas.microsoft.com/office/drawing/2014/main" id="{7E8512EA-F256-490A-97A5-3FDDEBEAAED3}"/>
              </a:ext>
            </a:extLst>
          </p:cNvPr>
          <p:cNvGraphicFramePr>
            <a:graphicFrameLocks noGrp="1"/>
          </p:cNvGraphicFramePr>
          <p:nvPr>
            <p:ph idx="1"/>
            <p:extLst>
              <p:ext uri="{D42A27DB-BD31-4B8C-83A1-F6EECF244321}">
                <p14:modId xmlns:p14="http://schemas.microsoft.com/office/powerpoint/2010/main" val="69207227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6126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DBDF2-F33F-4B5E-8561-526752F4A865}"/>
              </a:ext>
            </a:extLst>
          </p:cNvPr>
          <p:cNvSpPr>
            <a:spLocks noGrp="1"/>
          </p:cNvSpPr>
          <p:nvPr>
            <p:ph type="title"/>
          </p:nvPr>
        </p:nvSpPr>
        <p:spPr/>
        <p:txBody>
          <a:bodyPr/>
          <a:lstStyle/>
          <a:p>
            <a:r>
              <a:rPr lang="en-US" dirty="0"/>
              <a:t>Non Fund based Credit from Banks</a:t>
            </a:r>
            <a:endParaRPr lang="en-IN" dirty="0"/>
          </a:p>
        </p:txBody>
      </p:sp>
      <p:sp>
        <p:nvSpPr>
          <p:cNvPr id="3" name="Content Placeholder 2">
            <a:extLst>
              <a:ext uri="{FF2B5EF4-FFF2-40B4-BE49-F238E27FC236}">
                <a16:creationId xmlns:a16="http://schemas.microsoft.com/office/drawing/2014/main" id="{DA50FF29-C4E7-4F2F-9C2F-341141C2C439}"/>
              </a:ext>
            </a:extLst>
          </p:cNvPr>
          <p:cNvSpPr>
            <a:spLocks noGrp="1"/>
          </p:cNvSpPr>
          <p:nvPr>
            <p:ph idx="1"/>
          </p:nvPr>
        </p:nvSpPr>
        <p:spPr/>
        <p:txBody>
          <a:bodyPr/>
          <a:lstStyle/>
          <a:p>
            <a:pPr marL="0" indent="0">
              <a:buNone/>
            </a:pPr>
            <a:r>
              <a:rPr lang="en-US" dirty="0"/>
              <a:t>The credit facilities given by the banks where actual bank funds are not involved are termed as ‘non-fund based facilities’. The liability arises only in case of default or non performance of a contract by the customer on whose behalf the commitment is made by the bank. These facilities broadly include Letter of Credit, Guarantees and Co-acceptance of bills / deferred payment guarantees. The RBI has also issued various guidelines to commercial banks in respect of non-fund based credit facilities. </a:t>
            </a:r>
          </a:p>
          <a:p>
            <a:pPr marL="0" indent="0">
              <a:buNone/>
            </a:pPr>
            <a:endParaRPr lang="en-IN" dirty="0"/>
          </a:p>
        </p:txBody>
      </p:sp>
    </p:spTree>
    <p:extLst>
      <p:ext uri="{BB962C8B-B14F-4D97-AF65-F5344CB8AC3E}">
        <p14:creationId xmlns:p14="http://schemas.microsoft.com/office/powerpoint/2010/main" val="1212311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13CA7-BC70-4ABB-A417-D4D4DDBAD41D}"/>
              </a:ext>
            </a:extLst>
          </p:cNvPr>
          <p:cNvSpPr>
            <a:spLocks noGrp="1"/>
          </p:cNvSpPr>
          <p:nvPr>
            <p:ph type="title"/>
          </p:nvPr>
        </p:nvSpPr>
        <p:spPr>
          <a:xfrm>
            <a:off x="838200" y="336990"/>
            <a:ext cx="10515600" cy="1325563"/>
          </a:xfrm>
        </p:spPr>
        <p:txBody>
          <a:bodyPr/>
          <a:lstStyle/>
          <a:p>
            <a:r>
              <a:rPr lang="en-US" dirty="0"/>
              <a:t>Letter of Credit</a:t>
            </a:r>
            <a:endParaRPr lang="en-IN" dirty="0"/>
          </a:p>
        </p:txBody>
      </p:sp>
      <p:sp>
        <p:nvSpPr>
          <p:cNvPr id="3" name="Content Placeholder 2">
            <a:extLst>
              <a:ext uri="{FF2B5EF4-FFF2-40B4-BE49-F238E27FC236}">
                <a16:creationId xmlns:a16="http://schemas.microsoft.com/office/drawing/2014/main" id="{7DD51741-E125-4DD5-9F17-CCC9D0DC30AC}"/>
              </a:ext>
            </a:extLst>
          </p:cNvPr>
          <p:cNvSpPr>
            <a:spLocks noGrp="1"/>
          </p:cNvSpPr>
          <p:nvPr>
            <p:ph idx="1"/>
          </p:nvPr>
        </p:nvSpPr>
        <p:spPr/>
        <p:txBody>
          <a:bodyPr/>
          <a:lstStyle/>
          <a:p>
            <a:pPr marL="0" indent="0">
              <a:buNone/>
            </a:pPr>
            <a:r>
              <a:rPr lang="en-US" dirty="0"/>
              <a:t>Meaning</a:t>
            </a:r>
          </a:p>
          <a:p>
            <a:pPr marL="0" indent="0">
              <a:buNone/>
            </a:pPr>
            <a:r>
              <a:rPr lang="en-US" dirty="0"/>
              <a:t>Parties to letter of credit</a:t>
            </a:r>
          </a:p>
          <a:p>
            <a:pPr marL="0" indent="0">
              <a:buNone/>
            </a:pPr>
            <a:r>
              <a:rPr lang="en-US" dirty="0"/>
              <a:t>Letter of Credit Mechanism – </a:t>
            </a:r>
          </a:p>
          <a:p>
            <a:pPr marL="0" indent="0">
              <a:buNone/>
            </a:pPr>
            <a:r>
              <a:rPr lang="en-US" dirty="0"/>
              <a:t>Types of Letter of Credit</a:t>
            </a:r>
          </a:p>
          <a:p>
            <a:pPr marL="0" indent="0">
              <a:buNone/>
            </a:pPr>
            <a:r>
              <a:rPr lang="en-US" dirty="0"/>
              <a:t>Documents under Letter of Credit</a:t>
            </a:r>
            <a:endParaRPr lang="en-IN" dirty="0"/>
          </a:p>
        </p:txBody>
      </p:sp>
    </p:spTree>
    <p:extLst>
      <p:ext uri="{BB962C8B-B14F-4D97-AF65-F5344CB8AC3E}">
        <p14:creationId xmlns:p14="http://schemas.microsoft.com/office/powerpoint/2010/main" val="29079862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229</TotalTime>
  <Words>650</Words>
  <Application>Microsoft Office PowerPoint</Application>
  <PresentationFormat>Widescreen</PresentationFormat>
  <Paragraphs>64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Securities for Bank Advances</vt:lpstr>
      <vt:lpstr>Credit Rating and Pricing of Loans</vt:lpstr>
      <vt:lpstr>Use of Credit Rating in Decision Making</vt:lpstr>
      <vt:lpstr>Assessment of Securities and Documentation on the Loans and Advances   </vt:lpstr>
      <vt:lpstr>Kinds of charges over Securities</vt:lpstr>
      <vt:lpstr>Types of Charges </vt:lpstr>
      <vt:lpstr>Modes of Creating Charge</vt:lpstr>
      <vt:lpstr>Non Fund based Credit from Banks</vt:lpstr>
      <vt:lpstr>Letter of Credit</vt:lpstr>
      <vt:lpstr>Guarantee</vt:lpstr>
      <vt:lpstr>Credit Appraisal of Infrastructure Projects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Securities for Bank Advances</dc:title>
  <dc:creator>Rajashree Yalgi</dc:creator>
  <cp:lastModifiedBy>Rajashree Yalgi</cp:lastModifiedBy>
  <cp:revision>8</cp:revision>
  <dcterms:created xsi:type="dcterms:W3CDTF">2019-01-08T09:32:06Z</dcterms:created>
  <dcterms:modified xsi:type="dcterms:W3CDTF">2019-01-10T07:56:58Z</dcterms:modified>
</cp:coreProperties>
</file>