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8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0759C-5C5A-4985-A8A3-15C24F0FD4B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22C3E67-8F7A-414B-B90F-D46D9101CE68}">
      <dgm:prSet/>
      <dgm:spPr/>
      <dgm:t>
        <a:bodyPr/>
        <a:lstStyle/>
        <a:p>
          <a:r>
            <a:rPr lang="en-US"/>
            <a:t>Central Banks try to limit credit risk concentration in their banking system by limiting exposure to certain sectors or activities.</a:t>
          </a:r>
        </a:p>
      </dgm:t>
    </dgm:pt>
    <dgm:pt modelId="{6DD9C812-2DE4-4026-8EC1-B90675829A01}" type="parTrans" cxnId="{EF932B78-3B37-45C0-8071-A08F5A82BF11}">
      <dgm:prSet/>
      <dgm:spPr/>
      <dgm:t>
        <a:bodyPr/>
        <a:lstStyle/>
        <a:p>
          <a:endParaRPr lang="en-US"/>
        </a:p>
      </dgm:t>
    </dgm:pt>
    <dgm:pt modelId="{182DFDF5-380B-47EC-9D4A-55650DB854E3}" type="sibTrans" cxnId="{EF932B78-3B37-45C0-8071-A08F5A82BF11}">
      <dgm:prSet/>
      <dgm:spPr/>
      <dgm:t>
        <a:bodyPr/>
        <a:lstStyle/>
        <a:p>
          <a:endParaRPr lang="en-US"/>
        </a:p>
      </dgm:t>
    </dgm:pt>
    <dgm:pt modelId="{5DC841D7-AB91-47C8-8B1C-770FBCB758CF}">
      <dgm:prSet/>
      <dgm:spPr/>
      <dgm:t>
        <a:bodyPr/>
        <a:lstStyle/>
        <a:p>
          <a:r>
            <a:rPr lang="en-US"/>
            <a:t>Exposure is defined as including credit exposure (funded and non funded credit limits) and investment exposure is taken to be the higher of sanctioned limits or outstanding advances. In the case of term loans that have been fully drawn up to the sanctioned limit, the outstanding will be considered the ‘exposure’.</a:t>
          </a:r>
        </a:p>
      </dgm:t>
    </dgm:pt>
    <dgm:pt modelId="{53FD254B-4A67-4D16-8734-45FB45BDEEA9}" type="parTrans" cxnId="{2E50D5F4-2D10-4DCF-82E5-8BC52E36B90E}">
      <dgm:prSet/>
      <dgm:spPr/>
      <dgm:t>
        <a:bodyPr/>
        <a:lstStyle/>
        <a:p>
          <a:endParaRPr lang="en-US"/>
        </a:p>
      </dgm:t>
    </dgm:pt>
    <dgm:pt modelId="{A294FEC4-1B0C-4AD4-9ACA-DB87BC5EC858}" type="sibTrans" cxnId="{2E50D5F4-2D10-4DCF-82E5-8BC52E36B90E}">
      <dgm:prSet/>
      <dgm:spPr/>
      <dgm:t>
        <a:bodyPr/>
        <a:lstStyle/>
        <a:p>
          <a:endParaRPr lang="en-US"/>
        </a:p>
      </dgm:t>
    </dgm:pt>
    <dgm:pt modelId="{69575BD5-E8BA-4005-872F-5363328BA850}">
      <dgm:prSet/>
      <dgm:spPr/>
      <dgm:t>
        <a:bodyPr/>
        <a:lstStyle/>
        <a:p>
          <a:r>
            <a:rPr lang="en-US"/>
            <a:t>Computing the credit exposure of derivative products(most of these would be denoted as ‘contingent liabilities’ on bank’s balance sheets) such as interest rate and foreign exchange derivative transactions and gold will be done using the ‘ Current Exposure Method’.</a:t>
          </a:r>
        </a:p>
      </dgm:t>
    </dgm:pt>
    <dgm:pt modelId="{D2D1B619-DEF7-45A8-BE7D-99BD19F448EC}" type="parTrans" cxnId="{6AFAC638-F78D-45BC-A0B4-3DA12A8F11C7}">
      <dgm:prSet/>
      <dgm:spPr/>
      <dgm:t>
        <a:bodyPr/>
        <a:lstStyle/>
        <a:p>
          <a:endParaRPr lang="en-US"/>
        </a:p>
      </dgm:t>
    </dgm:pt>
    <dgm:pt modelId="{AB06D52C-00C2-4C2A-8D14-A53BC5EE0605}" type="sibTrans" cxnId="{6AFAC638-F78D-45BC-A0B4-3DA12A8F11C7}">
      <dgm:prSet/>
      <dgm:spPr/>
      <dgm:t>
        <a:bodyPr/>
        <a:lstStyle/>
        <a:p>
          <a:endParaRPr lang="en-US"/>
        </a:p>
      </dgm:t>
    </dgm:pt>
    <dgm:pt modelId="{6A343010-9E84-4525-93DF-B91BCD81A855}" type="pres">
      <dgm:prSet presAssocID="{9790759C-5C5A-4985-A8A3-15C24F0FD4B7}" presName="linear" presStyleCnt="0">
        <dgm:presLayoutVars>
          <dgm:animLvl val="lvl"/>
          <dgm:resizeHandles val="exact"/>
        </dgm:presLayoutVars>
      </dgm:prSet>
      <dgm:spPr/>
    </dgm:pt>
    <dgm:pt modelId="{90980F66-9AD3-49B3-8031-77CEF760EAAC}" type="pres">
      <dgm:prSet presAssocID="{F22C3E67-8F7A-414B-B90F-D46D9101CE68}" presName="parentText" presStyleLbl="node1" presStyleIdx="0" presStyleCnt="3">
        <dgm:presLayoutVars>
          <dgm:chMax val="0"/>
          <dgm:bulletEnabled val="1"/>
        </dgm:presLayoutVars>
      </dgm:prSet>
      <dgm:spPr/>
    </dgm:pt>
    <dgm:pt modelId="{AE5E5DCB-6CE4-4522-B6B2-950E8C0E060C}" type="pres">
      <dgm:prSet presAssocID="{182DFDF5-380B-47EC-9D4A-55650DB854E3}" presName="spacer" presStyleCnt="0"/>
      <dgm:spPr/>
    </dgm:pt>
    <dgm:pt modelId="{9931625D-0FFD-4E51-B8F9-6DCB7271A7B1}" type="pres">
      <dgm:prSet presAssocID="{5DC841D7-AB91-47C8-8B1C-770FBCB758CF}" presName="parentText" presStyleLbl="node1" presStyleIdx="1" presStyleCnt="3">
        <dgm:presLayoutVars>
          <dgm:chMax val="0"/>
          <dgm:bulletEnabled val="1"/>
        </dgm:presLayoutVars>
      </dgm:prSet>
      <dgm:spPr/>
    </dgm:pt>
    <dgm:pt modelId="{D0DB7A17-5CF3-4727-BFEA-F66977FB81FF}" type="pres">
      <dgm:prSet presAssocID="{A294FEC4-1B0C-4AD4-9ACA-DB87BC5EC858}" presName="spacer" presStyleCnt="0"/>
      <dgm:spPr/>
    </dgm:pt>
    <dgm:pt modelId="{7AAA8C93-3E44-4E95-893F-486E37A1EACC}" type="pres">
      <dgm:prSet presAssocID="{69575BD5-E8BA-4005-872F-5363328BA850}" presName="parentText" presStyleLbl="node1" presStyleIdx="2" presStyleCnt="3" custLinFactY="10517" custLinFactNeighborX="19949" custLinFactNeighborY="100000">
        <dgm:presLayoutVars>
          <dgm:chMax val="0"/>
          <dgm:bulletEnabled val="1"/>
        </dgm:presLayoutVars>
      </dgm:prSet>
      <dgm:spPr/>
    </dgm:pt>
  </dgm:ptLst>
  <dgm:cxnLst>
    <dgm:cxn modelId="{5ECCD92D-D5BB-45C4-91B2-D061FDEF9C27}" type="presOf" srcId="{69575BD5-E8BA-4005-872F-5363328BA850}" destId="{7AAA8C93-3E44-4E95-893F-486E37A1EACC}" srcOrd="0" destOrd="0" presId="urn:microsoft.com/office/officeart/2005/8/layout/vList2"/>
    <dgm:cxn modelId="{6AFAC638-F78D-45BC-A0B4-3DA12A8F11C7}" srcId="{9790759C-5C5A-4985-A8A3-15C24F0FD4B7}" destId="{69575BD5-E8BA-4005-872F-5363328BA850}" srcOrd="2" destOrd="0" parTransId="{D2D1B619-DEF7-45A8-BE7D-99BD19F448EC}" sibTransId="{AB06D52C-00C2-4C2A-8D14-A53BC5EE0605}"/>
    <dgm:cxn modelId="{1C548A54-24A4-49AE-B8BA-3FE43978ED70}" type="presOf" srcId="{5DC841D7-AB91-47C8-8B1C-770FBCB758CF}" destId="{9931625D-0FFD-4E51-B8F9-6DCB7271A7B1}" srcOrd="0" destOrd="0" presId="urn:microsoft.com/office/officeart/2005/8/layout/vList2"/>
    <dgm:cxn modelId="{EF932B78-3B37-45C0-8071-A08F5A82BF11}" srcId="{9790759C-5C5A-4985-A8A3-15C24F0FD4B7}" destId="{F22C3E67-8F7A-414B-B90F-D46D9101CE68}" srcOrd="0" destOrd="0" parTransId="{6DD9C812-2DE4-4026-8EC1-B90675829A01}" sibTransId="{182DFDF5-380B-47EC-9D4A-55650DB854E3}"/>
    <dgm:cxn modelId="{37586184-9407-462A-9819-846EC96E3214}" type="presOf" srcId="{9790759C-5C5A-4985-A8A3-15C24F0FD4B7}" destId="{6A343010-9E84-4525-93DF-B91BCD81A855}" srcOrd="0" destOrd="0" presId="urn:microsoft.com/office/officeart/2005/8/layout/vList2"/>
    <dgm:cxn modelId="{DD5C4FDE-6A00-4834-ACF3-B6CD1CD5A2A4}" type="presOf" srcId="{F22C3E67-8F7A-414B-B90F-D46D9101CE68}" destId="{90980F66-9AD3-49B3-8031-77CEF760EAAC}" srcOrd="0" destOrd="0" presId="urn:microsoft.com/office/officeart/2005/8/layout/vList2"/>
    <dgm:cxn modelId="{2E50D5F4-2D10-4DCF-82E5-8BC52E36B90E}" srcId="{9790759C-5C5A-4985-A8A3-15C24F0FD4B7}" destId="{5DC841D7-AB91-47C8-8B1C-770FBCB758CF}" srcOrd="1" destOrd="0" parTransId="{53FD254B-4A67-4D16-8734-45FB45BDEEA9}" sibTransId="{A294FEC4-1B0C-4AD4-9ACA-DB87BC5EC858}"/>
    <dgm:cxn modelId="{11FFD0A6-272D-4E5E-A522-269DDA7D26DB}" type="presParOf" srcId="{6A343010-9E84-4525-93DF-B91BCD81A855}" destId="{90980F66-9AD3-49B3-8031-77CEF760EAAC}" srcOrd="0" destOrd="0" presId="urn:microsoft.com/office/officeart/2005/8/layout/vList2"/>
    <dgm:cxn modelId="{89FCBE96-08E2-4DE7-B524-8CA32548D192}" type="presParOf" srcId="{6A343010-9E84-4525-93DF-B91BCD81A855}" destId="{AE5E5DCB-6CE4-4522-B6B2-950E8C0E060C}" srcOrd="1" destOrd="0" presId="urn:microsoft.com/office/officeart/2005/8/layout/vList2"/>
    <dgm:cxn modelId="{3CE286C8-91EB-4E75-A5FE-EC2CB089DA5A}" type="presParOf" srcId="{6A343010-9E84-4525-93DF-B91BCD81A855}" destId="{9931625D-0FFD-4E51-B8F9-6DCB7271A7B1}" srcOrd="2" destOrd="0" presId="urn:microsoft.com/office/officeart/2005/8/layout/vList2"/>
    <dgm:cxn modelId="{919F2134-9887-4794-A4CB-0CF397E19021}" type="presParOf" srcId="{6A343010-9E84-4525-93DF-B91BCD81A855}" destId="{D0DB7A17-5CF3-4727-BFEA-F66977FB81FF}" srcOrd="3" destOrd="0" presId="urn:microsoft.com/office/officeart/2005/8/layout/vList2"/>
    <dgm:cxn modelId="{338A762C-3325-4398-BBBF-69C1497697C0}" type="presParOf" srcId="{6A343010-9E84-4525-93DF-B91BCD81A855}" destId="{7AAA8C93-3E44-4E95-893F-486E37A1EA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006F2-C446-43F4-B36B-CD77CF7A7F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75AB97D-2959-4BEA-A657-A40A47855312}">
      <dgm:prSet/>
      <dgm:spPr/>
      <dgm:t>
        <a:bodyPr/>
        <a:lstStyle/>
        <a:p>
          <a:r>
            <a:rPr lang="en-US"/>
            <a:t>Current credit exposure is the sum of positive MTM values of the contracts. It is therefore obvious that these values require periodical recalculation.</a:t>
          </a:r>
        </a:p>
      </dgm:t>
    </dgm:pt>
    <dgm:pt modelId="{F7558A99-6B7A-46B6-AD2D-FDFEFA521B90}" type="parTrans" cxnId="{EBCC9169-AFC7-4078-9940-296F6F4D0927}">
      <dgm:prSet/>
      <dgm:spPr/>
      <dgm:t>
        <a:bodyPr/>
        <a:lstStyle/>
        <a:p>
          <a:endParaRPr lang="en-US"/>
        </a:p>
      </dgm:t>
    </dgm:pt>
    <dgm:pt modelId="{39BFC55E-42A7-417E-9D12-1A96DCABDC15}" type="sibTrans" cxnId="{EBCC9169-AFC7-4078-9940-296F6F4D0927}">
      <dgm:prSet/>
      <dgm:spPr/>
      <dgm:t>
        <a:bodyPr/>
        <a:lstStyle/>
        <a:p>
          <a:endParaRPr lang="en-US"/>
        </a:p>
      </dgm:t>
    </dgm:pt>
    <dgm:pt modelId="{E0BF2D1C-4192-49C5-990D-2F4D845FC375}">
      <dgm:prSet/>
      <dgm:spPr/>
      <dgm:t>
        <a:bodyPr/>
        <a:lstStyle/>
        <a:p>
          <a:r>
            <a:rPr lang="en-US"/>
            <a:t>Potential future credit exposure is determined by multiplying the notional principle amount of each of these contracts by the relevant add-on factor indicated in the quoted circular according to the nature and residual maturity of the instrument.</a:t>
          </a:r>
        </a:p>
      </dgm:t>
    </dgm:pt>
    <dgm:pt modelId="{E26DC676-6EE9-4DC3-97EC-B8AB9F923097}" type="parTrans" cxnId="{D1A0D126-4B7C-4F81-A518-E6AEA5DB2A5F}">
      <dgm:prSet/>
      <dgm:spPr/>
      <dgm:t>
        <a:bodyPr/>
        <a:lstStyle/>
        <a:p>
          <a:endParaRPr lang="en-US"/>
        </a:p>
      </dgm:t>
    </dgm:pt>
    <dgm:pt modelId="{E86C004E-8082-4338-A6A9-457636CD35DB}" type="sibTrans" cxnId="{D1A0D126-4B7C-4F81-A518-E6AEA5DB2A5F}">
      <dgm:prSet/>
      <dgm:spPr/>
      <dgm:t>
        <a:bodyPr/>
        <a:lstStyle/>
        <a:p>
          <a:endParaRPr lang="en-US"/>
        </a:p>
      </dgm:t>
    </dgm:pt>
    <dgm:pt modelId="{8BA06E30-5C6C-428C-911C-73E59D7E95C0}" type="pres">
      <dgm:prSet presAssocID="{27F006F2-C446-43F4-B36B-CD77CF7A7F23}" presName="linear" presStyleCnt="0">
        <dgm:presLayoutVars>
          <dgm:animLvl val="lvl"/>
          <dgm:resizeHandles val="exact"/>
        </dgm:presLayoutVars>
      </dgm:prSet>
      <dgm:spPr/>
    </dgm:pt>
    <dgm:pt modelId="{4B53C2F4-217B-4BD0-8F04-563D6B8911F4}" type="pres">
      <dgm:prSet presAssocID="{775AB97D-2959-4BEA-A657-A40A47855312}" presName="parentText" presStyleLbl="node1" presStyleIdx="0" presStyleCnt="2">
        <dgm:presLayoutVars>
          <dgm:chMax val="0"/>
          <dgm:bulletEnabled val="1"/>
        </dgm:presLayoutVars>
      </dgm:prSet>
      <dgm:spPr/>
    </dgm:pt>
    <dgm:pt modelId="{43414C75-9B0B-42CE-8DFD-C6B4DD6D65D6}" type="pres">
      <dgm:prSet presAssocID="{39BFC55E-42A7-417E-9D12-1A96DCABDC15}" presName="spacer" presStyleCnt="0"/>
      <dgm:spPr/>
    </dgm:pt>
    <dgm:pt modelId="{3DD6D946-A446-4F1A-A186-175BDEA78E34}" type="pres">
      <dgm:prSet presAssocID="{E0BF2D1C-4192-49C5-990D-2F4D845FC375}" presName="parentText" presStyleLbl="node1" presStyleIdx="1" presStyleCnt="2">
        <dgm:presLayoutVars>
          <dgm:chMax val="0"/>
          <dgm:bulletEnabled val="1"/>
        </dgm:presLayoutVars>
      </dgm:prSet>
      <dgm:spPr/>
    </dgm:pt>
  </dgm:ptLst>
  <dgm:cxnLst>
    <dgm:cxn modelId="{D1A0D126-4B7C-4F81-A518-E6AEA5DB2A5F}" srcId="{27F006F2-C446-43F4-B36B-CD77CF7A7F23}" destId="{E0BF2D1C-4192-49C5-990D-2F4D845FC375}" srcOrd="1" destOrd="0" parTransId="{E26DC676-6EE9-4DC3-97EC-B8AB9F923097}" sibTransId="{E86C004E-8082-4338-A6A9-457636CD35DB}"/>
    <dgm:cxn modelId="{15CBBD2B-337F-41BD-A1D3-B8BE2B34F942}" type="presOf" srcId="{E0BF2D1C-4192-49C5-990D-2F4D845FC375}" destId="{3DD6D946-A446-4F1A-A186-175BDEA78E34}" srcOrd="0" destOrd="0" presId="urn:microsoft.com/office/officeart/2005/8/layout/vList2"/>
    <dgm:cxn modelId="{EBCC9169-AFC7-4078-9940-296F6F4D0927}" srcId="{27F006F2-C446-43F4-B36B-CD77CF7A7F23}" destId="{775AB97D-2959-4BEA-A657-A40A47855312}" srcOrd="0" destOrd="0" parTransId="{F7558A99-6B7A-46B6-AD2D-FDFEFA521B90}" sibTransId="{39BFC55E-42A7-417E-9D12-1A96DCABDC15}"/>
    <dgm:cxn modelId="{E6271297-A076-476D-A2E8-EA3BED49A30E}" type="presOf" srcId="{27F006F2-C446-43F4-B36B-CD77CF7A7F23}" destId="{8BA06E30-5C6C-428C-911C-73E59D7E95C0}" srcOrd="0" destOrd="0" presId="urn:microsoft.com/office/officeart/2005/8/layout/vList2"/>
    <dgm:cxn modelId="{C4ED93CF-5ECE-447E-9C88-C5ED81B42441}" type="presOf" srcId="{775AB97D-2959-4BEA-A657-A40A47855312}" destId="{4B53C2F4-217B-4BD0-8F04-563D6B8911F4}" srcOrd="0" destOrd="0" presId="urn:microsoft.com/office/officeart/2005/8/layout/vList2"/>
    <dgm:cxn modelId="{906170D4-812F-4A2F-8333-95E33EFF24BF}" type="presParOf" srcId="{8BA06E30-5C6C-428C-911C-73E59D7E95C0}" destId="{4B53C2F4-217B-4BD0-8F04-563D6B8911F4}" srcOrd="0" destOrd="0" presId="urn:microsoft.com/office/officeart/2005/8/layout/vList2"/>
    <dgm:cxn modelId="{F38D4BBD-16AF-4921-B665-D4FAA3889691}" type="presParOf" srcId="{8BA06E30-5C6C-428C-911C-73E59D7E95C0}" destId="{43414C75-9B0B-42CE-8DFD-C6B4DD6D65D6}" srcOrd="1" destOrd="0" presId="urn:microsoft.com/office/officeart/2005/8/layout/vList2"/>
    <dgm:cxn modelId="{65400963-0A67-41FB-B2D8-5C8701C4DADD}" type="presParOf" srcId="{8BA06E30-5C6C-428C-911C-73E59D7E95C0}" destId="{3DD6D946-A446-4F1A-A186-175BDEA78E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B621D-73E6-458F-B1E6-B2FA9290133B}" type="doc">
      <dgm:prSet loTypeId="urn:microsoft.com/office/officeart/2005/8/layout/hierarchy1" loCatId="hierarchy" qsTypeId="urn:microsoft.com/office/officeart/2005/8/quickstyle/simple4" qsCatId="simple" csTypeId="urn:microsoft.com/office/officeart/2005/8/colors/accent5_2" csCatId="accent5"/>
      <dgm:spPr/>
      <dgm:t>
        <a:bodyPr/>
        <a:lstStyle/>
        <a:p>
          <a:endParaRPr lang="en-US"/>
        </a:p>
      </dgm:t>
    </dgm:pt>
    <dgm:pt modelId="{2867FF82-4E22-4144-AAEF-D6E5B675D671}">
      <dgm:prSet/>
      <dgm:spPr/>
      <dgm:t>
        <a:bodyPr/>
        <a:lstStyle/>
        <a:p>
          <a:r>
            <a:rPr lang="en-US"/>
            <a:t>All types of funded and non funded credit limits.</a:t>
          </a:r>
        </a:p>
      </dgm:t>
    </dgm:pt>
    <dgm:pt modelId="{D563EBF5-8BD2-4321-8468-18F7059F3670}" type="parTrans" cxnId="{7A29ED5D-2C76-47E5-8E6B-370491C1BB9C}">
      <dgm:prSet/>
      <dgm:spPr/>
      <dgm:t>
        <a:bodyPr/>
        <a:lstStyle/>
        <a:p>
          <a:endParaRPr lang="en-US"/>
        </a:p>
      </dgm:t>
    </dgm:pt>
    <dgm:pt modelId="{F30F9919-A36A-44C2-90B0-566393D55BD3}" type="sibTrans" cxnId="{7A29ED5D-2C76-47E5-8E6B-370491C1BB9C}">
      <dgm:prSet/>
      <dgm:spPr/>
      <dgm:t>
        <a:bodyPr/>
        <a:lstStyle/>
        <a:p>
          <a:endParaRPr lang="en-US"/>
        </a:p>
      </dgm:t>
    </dgm:pt>
    <dgm:pt modelId="{D4143A07-B091-4475-9786-B70C2A43468B}">
      <dgm:prSet/>
      <dgm:spPr/>
      <dgm:t>
        <a:bodyPr/>
        <a:lstStyle/>
        <a:p>
          <a:r>
            <a:rPr lang="en-US"/>
            <a:t>Facilities extended by way of equipment leasing, hire purchase finance and factoring services.</a:t>
          </a:r>
        </a:p>
      </dgm:t>
    </dgm:pt>
    <dgm:pt modelId="{864F56F5-B296-4332-B75F-932274415467}" type="parTrans" cxnId="{95561441-7392-494C-92B6-A2C96AA1CC2F}">
      <dgm:prSet/>
      <dgm:spPr/>
      <dgm:t>
        <a:bodyPr/>
        <a:lstStyle/>
        <a:p>
          <a:endParaRPr lang="en-US"/>
        </a:p>
      </dgm:t>
    </dgm:pt>
    <dgm:pt modelId="{36FA29C2-7432-47E2-93D6-13C300C76353}" type="sibTrans" cxnId="{95561441-7392-494C-92B6-A2C96AA1CC2F}">
      <dgm:prSet/>
      <dgm:spPr/>
      <dgm:t>
        <a:bodyPr/>
        <a:lstStyle/>
        <a:p>
          <a:endParaRPr lang="en-US"/>
        </a:p>
      </dgm:t>
    </dgm:pt>
    <dgm:pt modelId="{86234EF4-B674-45CE-8089-F4DBA48A7A44}" type="pres">
      <dgm:prSet presAssocID="{59AB621D-73E6-458F-B1E6-B2FA9290133B}" presName="hierChild1" presStyleCnt="0">
        <dgm:presLayoutVars>
          <dgm:chPref val="1"/>
          <dgm:dir/>
          <dgm:animOne val="branch"/>
          <dgm:animLvl val="lvl"/>
          <dgm:resizeHandles/>
        </dgm:presLayoutVars>
      </dgm:prSet>
      <dgm:spPr/>
    </dgm:pt>
    <dgm:pt modelId="{CA326FBA-5890-4BBC-B5C3-216992EC9D50}" type="pres">
      <dgm:prSet presAssocID="{2867FF82-4E22-4144-AAEF-D6E5B675D671}" presName="hierRoot1" presStyleCnt="0"/>
      <dgm:spPr/>
    </dgm:pt>
    <dgm:pt modelId="{F0ABE6EE-1218-4D9F-8437-3ED702AC263E}" type="pres">
      <dgm:prSet presAssocID="{2867FF82-4E22-4144-AAEF-D6E5B675D671}" presName="composite" presStyleCnt="0"/>
      <dgm:spPr/>
    </dgm:pt>
    <dgm:pt modelId="{8160280D-3815-40BA-A27C-49016AEFFE4E}" type="pres">
      <dgm:prSet presAssocID="{2867FF82-4E22-4144-AAEF-D6E5B675D671}" presName="background" presStyleLbl="node0" presStyleIdx="0" presStyleCnt="2"/>
      <dgm:spPr/>
    </dgm:pt>
    <dgm:pt modelId="{D4092684-C897-41DD-8478-007CEB7324BA}" type="pres">
      <dgm:prSet presAssocID="{2867FF82-4E22-4144-AAEF-D6E5B675D671}" presName="text" presStyleLbl="fgAcc0" presStyleIdx="0" presStyleCnt="2">
        <dgm:presLayoutVars>
          <dgm:chPref val="3"/>
        </dgm:presLayoutVars>
      </dgm:prSet>
      <dgm:spPr/>
    </dgm:pt>
    <dgm:pt modelId="{A8619B3C-5FDF-4337-8852-C494AB1960A0}" type="pres">
      <dgm:prSet presAssocID="{2867FF82-4E22-4144-AAEF-D6E5B675D671}" presName="hierChild2" presStyleCnt="0"/>
      <dgm:spPr/>
    </dgm:pt>
    <dgm:pt modelId="{0042B8B9-7675-4AE0-ADF2-1209E3752851}" type="pres">
      <dgm:prSet presAssocID="{D4143A07-B091-4475-9786-B70C2A43468B}" presName="hierRoot1" presStyleCnt="0"/>
      <dgm:spPr/>
    </dgm:pt>
    <dgm:pt modelId="{8EA70EFE-B445-4A1E-B1B0-BF18A829354E}" type="pres">
      <dgm:prSet presAssocID="{D4143A07-B091-4475-9786-B70C2A43468B}" presName="composite" presStyleCnt="0"/>
      <dgm:spPr/>
    </dgm:pt>
    <dgm:pt modelId="{094672FA-CE88-461E-ADF2-3F31D384FD9A}" type="pres">
      <dgm:prSet presAssocID="{D4143A07-B091-4475-9786-B70C2A43468B}" presName="background" presStyleLbl="node0" presStyleIdx="1" presStyleCnt="2"/>
      <dgm:spPr/>
    </dgm:pt>
    <dgm:pt modelId="{7DE957D3-BAC6-486D-807F-E4988919E771}" type="pres">
      <dgm:prSet presAssocID="{D4143A07-B091-4475-9786-B70C2A43468B}" presName="text" presStyleLbl="fgAcc0" presStyleIdx="1" presStyleCnt="2">
        <dgm:presLayoutVars>
          <dgm:chPref val="3"/>
        </dgm:presLayoutVars>
      </dgm:prSet>
      <dgm:spPr/>
    </dgm:pt>
    <dgm:pt modelId="{20D01B0E-589B-4510-B158-DF550D5BF4FC}" type="pres">
      <dgm:prSet presAssocID="{D4143A07-B091-4475-9786-B70C2A43468B}" presName="hierChild2" presStyleCnt="0"/>
      <dgm:spPr/>
    </dgm:pt>
  </dgm:ptLst>
  <dgm:cxnLst>
    <dgm:cxn modelId="{7A29ED5D-2C76-47E5-8E6B-370491C1BB9C}" srcId="{59AB621D-73E6-458F-B1E6-B2FA9290133B}" destId="{2867FF82-4E22-4144-AAEF-D6E5B675D671}" srcOrd="0" destOrd="0" parTransId="{D563EBF5-8BD2-4321-8468-18F7059F3670}" sibTransId="{F30F9919-A36A-44C2-90B0-566393D55BD3}"/>
    <dgm:cxn modelId="{95561441-7392-494C-92B6-A2C96AA1CC2F}" srcId="{59AB621D-73E6-458F-B1E6-B2FA9290133B}" destId="{D4143A07-B091-4475-9786-B70C2A43468B}" srcOrd="1" destOrd="0" parTransId="{864F56F5-B296-4332-B75F-932274415467}" sibTransId="{36FA29C2-7432-47E2-93D6-13C300C76353}"/>
    <dgm:cxn modelId="{898E0353-A41E-4FF1-984E-FF64AC5DD9CC}" type="presOf" srcId="{2867FF82-4E22-4144-AAEF-D6E5B675D671}" destId="{D4092684-C897-41DD-8478-007CEB7324BA}" srcOrd="0" destOrd="0" presId="urn:microsoft.com/office/officeart/2005/8/layout/hierarchy1"/>
    <dgm:cxn modelId="{467BC48E-ECC5-475B-BDB7-467225EF3A51}" type="presOf" srcId="{59AB621D-73E6-458F-B1E6-B2FA9290133B}" destId="{86234EF4-B674-45CE-8089-F4DBA48A7A44}" srcOrd="0" destOrd="0" presId="urn:microsoft.com/office/officeart/2005/8/layout/hierarchy1"/>
    <dgm:cxn modelId="{3BA705D1-57AB-47FC-A0C1-C81331F6736C}" type="presOf" srcId="{D4143A07-B091-4475-9786-B70C2A43468B}" destId="{7DE957D3-BAC6-486D-807F-E4988919E771}" srcOrd="0" destOrd="0" presId="urn:microsoft.com/office/officeart/2005/8/layout/hierarchy1"/>
    <dgm:cxn modelId="{E24A56A4-CDE9-4962-A2D8-64284B0E7346}" type="presParOf" srcId="{86234EF4-B674-45CE-8089-F4DBA48A7A44}" destId="{CA326FBA-5890-4BBC-B5C3-216992EC9D50}" srcOrd="0" destOrd="0" presId="urn:microsoft.com/office/officeart/2005/8/layout/hierarchy1"/>
    <dgm:cxn modelId="{7DA20877-1671-42AE-A857-22F5CD213ACF}" type="presParOf" srcId="{CA326FBA-5890-4BBC-B5C3-216992EC9D50}" destId="{F0ABE6EE-1218-4D9F-8437-3ED702AC263E}" srcOrd="0" destOrd="0" presId="urn:microsoft.com/office/officeart/2005/8/layout/hierarchy1"/>
    <dgm:cxn modelId="{E6C581B5-0EF3-4C0B-8184-D4E0A1939BE6}" type="presParOf" srcId="{F0ABE6EE-1218-4D9F-8437-3ED702AC263E}" destId="{8160280D-3815-40BA-A27C-49016AEFFE4E}" srcOrd="0" destOrd="0" presId="urn:microsoft.com/office/officeart/2005/8/layout/hierarchy1"/>
    <dgm:cxn modelId="{470235F0-E627-4C17-B3F2-391B4FE84107}" type="presParOf" srcId="{F0ABE6EE-1218-4D9F-8437-3ED702AC263E}" destId="{D4092684-C897-41DD-8478-007CEB7324BA}" srcOrd="1" destOrd="0" presId="urn:microsoft.com/office/officeart/2005/8/layout/hierarchy1"/>
    <dgm:cxn modelId="{BD244623-1A55-42B9-A5BA-BAEE7C4C7FF0}" type="presParOf" srcId="{CA326FBA-5890-4BBC-B5C3-216992EC9D50}" destId="{A8619B3C-5FDF-4337-8852-C494AB1960A0}" srcOrd="1" destOrd="0" presId="urn:microsoft.com/office/officeart/2005/8/layout/hierarchy1"/>
    <dgm:cxn modelId="{56DB8B8D-E924-4B78-B980-5222F307D45D}" type="presParOf" srcId="{86234EF4-B674-45CE-8089-F4DBA48A7A44}" destId="{0042B8B9-7675-4AE0-ADF2-1209E3752851}" srcOrd="1" destOrd="0" presId="urn:microsoft.com/office/officeart/2005/8/layout/hierarchy1"/>
    <dgm:cxn modelId="{89B00381-8FC6-4B39-A864-20AF88F0B14D}" type="presParOf" srcId="{0042B8B9-7675-4AE0-ADF2-1209E3752851}" destId="{8EA70EFE-B445-4A1E-B1B0-BF18A829354E}" srcOrd="0" destOrd="0" presId="urn:microsoft.com/office/officeart/2005/8/layout/hierarchy1"/>
    <dgm:cxn modelId="{0BC15988-B54E-4602-8087-5FCC1BCF70BC}" type="presParOf" srcId="{8EA70EFE-B445-4A1E-B1B0-BF18A829354E}" destId="{094672FA-CE88-461E-ADF2-3F31D384FD9A}" srcOrd="0" destOrd="0" presId="urn:microsoft.com/office/officeart/2005/8/layout/hierarchy1"/>
    <dgm:cxn modelId="{04F624D4-7F3E-4894-8E52-F5B9829E8246}" type="presParOf" srcId="{8EA70EFE-B445-4A1E-B1B0-BF18A829354E}" destId="{7DE957D3-BAC6-486D-807F-E4988919E771}" srcOrd="1" destOrd="0" presId="urn:microsoft.com/office/officeart/2005/8/layout/hierarchy1"/>
    <dgm:cxn modelId="{FA869149-2B03-464D-B6A7-9C65C5E9F0C1}" type="presParOf" srcId="{0042B8B9-7675-4AE0-ADF2-1209E3752851}" destId="{20D01B0E-589B-4510-B158-DF550D5BF4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CB0E58-2AE6-48F5-A4F4-2FCF30E099C3}" type="doc">
      <dgm:prSet loTypeId="urn:microsoft.com/office/officeart/2005/8/layout/chart3" loCatId="cycle" qsTypeId="urn:microsoft.com/office/officeart/2005/8/quickstyle/simple1" qsCatId="simple" csTypeId="urn:microsoft.com/office/officeart/2005/8/colors/colorful1" csCatId="colorful" phldr="1"/>
      <dgm:spPr/>
    </dgm:pt>
    <dgm:pt modelId="{28DC46C5-C73C-48EC-BF13-979E2B26601F}">
      <dgm:prSet phldrT="[Text]"/>
      <dgm:spPr/>
      <dgm:t>
        <a:bodyPr/>
        <a:lstStyle/>
        <a:p>
          <a:r>
            <a:rPr lang="en-US" dirty="0"/>
            <a:t>Loss Assets</a:t>
          </a:r>
          <a:endParaRPr lang="en-IN" dirty="0"/>
        </a:p>
      </dgm:t>
    </dgm:pt>
    <dgm:pt modelId="{144D0C6C-BCDE-48EB-9A61-6E021D3210C4}" type="parTrans" cxnId="{FB67545F-1A9E-4AF2-95A6-D46844DD7CF6}">
      <dgm:prSet/>
      <dgm:spPr/>
      <dgm:t>
        <a:bodyPr/>
        <a:lstStyle/>
        <a:p>
          <a:endParaRPr lang="en-IN"/>
        </a:p>
      </dgm:t>
    </dgm:pt>
    <dgm:pt modelId="{7298993B-74D1-4620-B1A4-4C169ED5CC9D}" type="sibTrans" cxnId="{FB67545F-1A9E-4AF2-95A6-D46844DD7CF6}">
      <dgm:prSet/>
      <dgm:spPr/>
      <dgm:t>
        <a:bodyPr/>
        <a:lstStyle/>
        <a:p>
          <a:endParaRPr lang="en-IN"/>
        </a:p>
      </dgm:t>
    </dgm:pt>
    <dgm:pt modelId="{AAA7D810-9E2A-42F6-BE1C-0574A7D27DDA}">
      <dgm:prSet phldrT="[Text]"/>
      <dgm:spPr/>
      <dgm:t>
        <a:bodyPr/>
        <a:lstStyle/>
        <a:p>
          <a:r>
            <a:rPr lang="en-US" dirty="0"/>
            <a:t>Doubtful Assets</a:t>
          </a:r>
          <a:endParaRPr lang="en-IN" dirty="0"/>
        </a:p>
      </dgm:t>
    </dgm:pt>
    <dgm:pt modelId="{3976F998-C9C2-4CC5-879D-B9B1AA199ADB}" type="parTrans" cxnId="{DA9A2E20-D28E-4FC7-A1B1-A501C5AC83F3}">
      <dgm:prSet/>
      <dgm:spPr/>
      <dgm:t>
        <a:bodyPr/>
        <a:lstStyle/>
        <a:p>
          <a:endParaRPr lang="en-IN"/>
        </a:p>
      </dgm:t>
    </dgm:pt>
    <dgm:pt modelId="{942F1C68-3E7A-468A-BC38-B451243EAE9C}" type="sibTrans" cxnId="{DA9A2E20-D28E-4FC7-A1B1-A501C5AC83F3}">
      <dgm:prSet/>
      <dgm:spPr/>
      <dgm:t>
        <a:bodyPr/>
        <a:lstStyle/>
        <a:p>
          <a:endParaRPr lang="en-IN"/>
        </a:p>
      </dgm:t>
    </dgm:pt>
    <dgm:pt modelId="{973574B5-F42F-4AFE-B6A5-D5575716423A}">
      <dgm:prSet phldrT="[Text]"/>
      <dgm:spPr/>
      <dgm:t>
        <a:bodyPr/>
        <a:lstStyle/>
        <a:p>
          <a:r>
            <a:rPr lang="en-US" dirty="0"/>
            <a:t>Substandard Assets</a:t>
          </a:r>
          <a:endParaRPr lang="en-IN" dirty="0"/>
        </a:p>
      </dgm:t>
    </dgm:pt>
    <dgm:pt modelId="{67156487-5F78-4772-B46B-E1ADAF8CF25C}" type="parTrans" cxnId="{2BEF6A95-16DF-4499-A07E-CA3D4EF7796B}">
      <dgm:prSet/>
      <dgm:spPr/>
      <dgm:t>
        <a:bodyPr/>
        <a:lstStyle/>
        <a:p>
          <a:endParaRPr lang="en-IN"/>
        </a:p>
      </dgm:t>
    </dgm:pt>
    <dgm:pt modelId="{2D48F2AD-610D-42C6-8D92-A120FF76A644}" type="sibTrans" cxnId="{2BEF6A95-16DF-4499-A07E-CA3D4EF7796B}">
      <dgm:prSet/>
      <dgm:spPr/>
      <dgm:t>
        <a:bodyPr/>
        <a:lstStyle/>
        <a:p>
          <a:endParaRPr lang="en-IN"/>
        </a:p>
      </dgm:t>
    </dgm:pt>
    <dgm:pt modelId="{79933793-AD47-4029-8827-CB234B2CA2EF}" type="pres">
      <dgm:prSet presAssocID="{7FCB0E58-2AE6-48F5-A4F4-2FCF30E099C3}" presName="compositeShape" presStyleCnt="0">
        <dgm:presLayoutVars>
          <dgm:chMax val="7"/>
          <dgm:dir/>
          <dgm:resizeHandles val="exact"/>
        </dgm:presLayoutVars>
      </dgm:prSet>
      <dgm:spPr/>
    </dgm:pt>
    <dgm:pt modelId="{56C8BD00-B6C2-476E-B0C0-1CC8C9D41C48}" type="pres">
      <dgm:prSet presAssocID="{7FCB0E58-2AE6-48F5-A4F4-2FCF30E099C3}" presName="wedge1" presStyleLbl="node1" presStyleIdx="0" presStyleCnt="3"/>
      <dgm:spPr/>
    </dgm:pt>
    <dgm:pt modelId="{C03B50A1-E306-4AC6-B413-FECAA9FD5ABD}" type="pres">
      <dgm:prSet presAssocID="{7FCB0E58-2AE6-48F5-A4F4-2FCF30E099C3}" presName="wedge1Tx" presStyleLbl="node1" presStyleIdx="0" presStyleCnt="3">
        <dgm:presLayoutVars>
          <dgm:chMax val="0"/>
          <dgm:chPref val="0"/>
          <dgm:bulletEnabled val="1"/>
        </dgm:presLayoutVars>
      </dgm:prSet>
      <dgm:spPr/>
    </dgm:pt>
    <dgm:pt modelId="{E7625118-27B0-4452-A76D-EC5A31538E88}" type="pres">
      <dgm:prSet presAssocID="{7FCB0E58-2AE6-48F5-A4F4-2FCF30E099C3}" presName="wedge2" presStyleLbl="node1" presStyleIdx="1" presStyleCnt="3"/>
      <dgm:spPr/>
    </dgm:pt>
    <dgm:pt modelId="{9E7B8513-B9A0-4D2E-A70D-C5B56F341126}" type="pres">
      <dgm:prSet presAssocID="{7FCB0E58-2AE6-48F5-A4F4-2FCF30E099C3}" presName="wedge2Tx" presStyleLbl="node1" presStyleIdx="1" presStyleCnt="3">
        <dgm:presLayoutVars>
          <dgm:chMax val="0"/>
          <dgm:chPref val="0"/>
          <dgm:bulletEnabled val="1"/>
        </dgm:presLayoutVars>
      </dgm:prSet>
      <dgm:spPr/>
    </dgm:pt>
    <dgm:pt modelId="{C7C18A37-D5A0-447F-B7AE-6372740241D9}" type="pres">
      <dgm:prSet presAssocID="{7FCB0E58-2AE6-48F5-A4F4-2FCF30E099C3}" presName="wedge3" presStyleLbl="node1" presStyleIdx="2" presStyleCnt="3"/>
      <dgm:spPr/>
    </dgm:pt>
    <dgm:pt modelId="{9ACED74F-BC81-48E8-8F6B-B2054786D8D8}" type="pres">
      <dgm:prSet presAssocID="{7FCB0E58-2AE6-48F5-A4F4-2FCF30E099C3}" presName="wedge3Tx" presStyleLbl="node1" presStyleIdx="2" presStyleCnt="3">
        <dgm:presLayoutVars>
          <dgm:chMax val="0"/>
          <dgm:chPref val="0"/>
          <dgm:bulletEnabled val="1"/>
        </dgm:presLayoutVars>
      </dgm:prSet>
      <dgm:spPr/>
    </dgm:pt>
  </dgm:ptLst>
  <dgm:cxnLst>
    <dgm:cxn modelId="{C6D8F21F-A92B-498A-8337-ECB3B2088CA4}" type="presOf" srcId="{AAA7D810-9E2A-42F6-BE1C-0574A7D27DDA}" destId="{9E7B8513-B9A0-4D2E-A70D-C5B56F341126}" srcOrd="1" destOrd="0" presId="urn:microsoft.com/office/officeart/2005/8/layout/chart3"/>
    <dgm:cxn modelId="{DA9A2E20-D28E-4FC7-A1B1-A501C5AC83F3}" srcId="{7FCB0E58-2AE6-48F5-A4F4-2FCF30E099C3}" destId="{AAA7D810-9E2A-42F6-BE1C-0574A7D27DDA}" srcOrd="1" destOrd="0" parTransId="{3976F998-C9C2-4CC5-879D-B9B1AA199ADB}" sibTransId="{942F1C68-3E7A-468A-BC38-B451243EAE9C}"/>
    <dgm:cxn modelId="{A8CAC023-CE00-4D30-AA5E-923E783D4216}" type="presOf" srcId="{28DC46C5-C73C-48EC-BF13-979E2B26601F}" destId="{56C8BD00-B6C2-476E-B0C0-1CC8C9D41C48}" srcOrd="0" destOrd="0" presId="urn:microsoft.com/office/officeart/2005/8/layout/chart3"/>
    <dgm:cxn modelId="{1133C234-4673-4C9A-9161-F2A098EDFCAC}" type="presOf" srcId="{28DC46C5-C73C-48EC-BF13-979E2B26601F}" destId="{C03B50A1-E306-4AC6-B413-FECAA9FD5ABD}" srcOrd="1" destOrd="0" presId="urn:microsoft.com/office/officeart/2005/8/layout/chart3"/>
    <dgm:cxn modelId="{FB67545F-1A9E-4AF2-95A6-D46844DD7CF6}" srcId="{7FCB0E58-2AE6-48F5-A4F4-2FCF30E099C3}" destId="{28DC46C5-C73C-48EC-BF13-979E2B26601F}" srcOrd="0" destOrd="0" parTransId="{144D0C6C-BCDE-48EB-9A61-6E021D3210C4}" sibTransId="{7298993B-74D1-4620-B1A4-4C169ED5CC9D}"/>
    <dgm:cxn modelId="{2B878A7D-6971-4CF9-B7AB-8F0F3A152FED}" type="presOf" srcId="{973574B5-F42F-4AFE-B6A5-D5575716423A}" destId="{9ACED74F-BC81-48E8-8F6B-B2054786D8D8}" srcOrd="1" destOrd="0" presId="urn:microsoft.com/office/officeart/2005/8/layout/chart3"/>
    <dgm:cxn modelId="{2BEF6A95-16DF-4499-A07E-CA3D4EF7796B}" srcId="{7FCB0E58-2AE6-48F5-A4F4-2FCF30E099C3}" destId="{973574B5-F42F-4AFE-B6A5-D5575716423A}" srcOrd="2" destOrd="0" parTransId="{67156487-5F78-4772-B46B-E1ADAF8CF25C}" sibTransId="{2D48F2AD-610D-42C6-8D92-A120FF76A644}"/>
    <dgm:cxn modelId="{1FA871A8-F55D-4592-B1D3-B9A391955BE0}" type="presOf" srcId="{AAA7D810-9E2A-42F6-BE1C-0574A7D27DDA}" destId="{E7625118-27B0-4452-A76D-EC5A31538E88}" srcOrd="0" destOrd="0" presId="urn:microsoft.com/office/officeart/2005/8/layout/chart3"/>
    <dgm:cxn modelId="{C269CBC6-3520-458D-BBFF-E825C31A1C37}" type="presOf" srcId="{973574B5-F42F-4AFE-B6A5-D5575716423A}" destId="{C7C18A37-D5A0-447F-B7AE-6372740241D9}" srcOrd="0" destOrd="0" presId="urn:microsoft.com/office/officeart/2005/8/layout/chart3"/>
    <dgm:cxn modelId="{2F489BE6-A93D-469B-BEEE-42E7AE986601}" type="presOf" srcId="{7FCB0E58-2AE6-48F5-A4F4-2FCF30E099C3}" destId="{79933793-AD47-4029-8827-CB234B2CA2EF}" srcOrd="0" destOrd="0" presId="urn:microsoft.com/office/officeart/2005/8/layout/chart3"/>
    <dgm:cxn modelId="{A6C6D402-66C7-4362-AF6C-6751BA4624E3}" type="presParOf" srcId="{79933793-AD47-4029-8827-CB234B2CA2EF}" destId="{56C8BD00-B6C2-476E-B0C0-1CC8C9D41C48}" srcOrd="0" destOrd="0" presId="urn:microsoft.com/office/officeart/2005/8/layout/chart3"/>
    <dgm:cxn modelId="{473CBA09-0B7B-4BA2-AEA5-6341CCE23C53}" type="presParOf" srcId="{79933793-AD47-4029-8827-CB234B2CA2EF}" destId="{C03B50A1-E306-4AC6-B413-FECAA9FD5ABD}" srcOrd="1" destOrd="0" presId="urn:microsoft.com/office/officeart/2005/8/layout/chart3"/>
    <dgm:cxn modelId="{763DB3C7-4839-4730-AAD2-9DB45AC1A5B8}" type="presParOf" srcId="{79933793-AD47-4029-8827-CB234B2CA2EF}" destId="{E7625118-27B0-4452-A76D-EC5A31538E88}" srcOrd="2" destOrd="0" presId="urn:microsoft.com/office/officeart/2005/8/layout/chart3"/>
    <dgm:cxn modelId="{A689CC89-C445-4C2E-A191-4B08070E763C}" type="presParOf" srcId="{79933793-AD47-4029-8827-CB234B2CA2EF}" destId="{9E7B8513-B9A0-4D2E-A70D-C5B56F341126}" srcOrd="3" destOrd="0" presId="urn:microsoft.com/office/officeart/2005/8/layout/chart3"/>
    <dgm:cxn modelId="{580614A8-9572-45BE-9312-1EAFA57FFC30}" type="presParOf" srcId="{79933793-AD47-4029-8827-CB234B2CA2EF}" destId="{C7C18A37-D5A0-447F-B7AE-6372740241D9}" srcOrd="4" destOrd="0" presId="urn:microsoft.com/office/officeart/2005/8/layout/chart3"/>
    <dgm:cxn modelId="{4C552643-B6FF-4CF5-9854-5A7537AA5D74}" type="presParOf" srcId="{79933793-AD47-4029-8827-CB234B2CA2EF}" destId="{9ACED74F-BC81-48E8-8F6B-B2054786D8D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E3AE1-6F24-42B7-AF1B-6A259896380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4AC6655-B0B6-4FE7-AE2A-1A668528D294}">
      <dgm:prSet/>
      <dgm:spPr/>
      <dgm:t>
        <a:bodyPr/>
        <a:lstStyle/>
        <a:p>
          <a:r>
            <a:rPr lang="en-US"/>
            <a:t>Classification of assets into above categories should be done taking into account the degree of well defined credit weaknesses and extent of dependence on collateral security for realization of dues.</a:t>
          </a:r>
        </a:p>
      </dgm:t>
    </dgm:pt>
    <dgm:pt modelId="{4AA5E50C-CA57-4E20-BE1D-C68AB13C077C}" type="parTrans" cxnId="{0C574818-C8ED-4283-BC95-29ECE6DC515A}">
      <dgm:prSet/>
      <dgm:spPr/>
      <dgm:t>
        <a:bodyPr/>
        <a:lstStyle/>
        <a:p>
          <a:endParaRPr lang="en-US"/>
        </a:p>
      </dgm:t>
    </dgm:pt>
    <dgm:pt modelId="{1AE8799D-B1FB-493C-808C-EB991A43B24F}" type="sibTrans" cxnId="{0C574818-C8ED-4283-BC95-29ECE6DC515A}">
      <dgm:prSet/>
      <dgm:spPr/>
      <dgm:t>
        <a:bodyPr/>
        <a:lstStyle/>
        <a:p>
          <a:endParaRPr lang="en-US"/>
        </a:p>
      </dgm:t>
    </dgm:pt>
    <dgm:pt modelId="{10F4BAE3-B00E-4E2A-AC7A-21FA69675694}">
      <dgm:prSet/>
      <dgm:spPr/>
      <dgm:t>
        <a:bodyPr/>
        <a:lstStyle/>
        <a:p>
          <a:r>
            <a:rPr lang="en-US"/>
            <a:t>The bank may fix a minimum cut off points to decide what would constitute a high value account depending upon their respective business levels. The cut off point should be valid for the entire accounting year.</a:t>
          </a:r>
        </a:p>
      </dgm:t>
    </dgm:pt>
    <dgm:pt modelId="{011EC20A-7ECA-4A5C-B85E-C056EE4A3E9E}" type="parTrans" cxnId="{47A196D0-9948-4132-BF7E-C4F98A4BBA2F}">
      <dgm:prSet/>
      <dgm:spPr/>
      <dgm:t>
        <a:bodyPr/>
        <a:lstStyle/>
        <a:p>
          <a:endParaRPr lang="en-US"/>
        </a:p>
      </dgm:t>
    </dgm:pt>
    <dgm:pt modelId="{23283B88-481B-4C89-8A27-AAAB88C2C22D}" type="sibTrans" cxnId="{47A196D0-9948-4132-BF7E-C4F98A4BBA2F}">
      <dgm:prSet/>
      <dgm:spPr/>
      <dgm:t>
        <a:bodyPr/>
        <a:lstStyle/>
        <a:p>
          <a:endParaRPr lang="en-US"/>
        </a:p>
      </dgm:t>
    </dgm:pt>
    <dgm:pt modelId="{D62B6FEF-7B5B-4A0E-8454-A1C6CACB01A0}">
      <dgm:prSet/>
      <dgm:spPr/>
      <dgm:t>
        <a:bodyPr/>
        <a:lstStyle/>
        <a:p>
          <a:r>
            <a:rPr lang="en-US"/>
            <a:t>The availability of security or net worth of borrower/ guarantor should not be taken into account for the purpose of treating an advance as NPA.</a:t>
          </a:r>
        </a:p>
      </dgm:t>
    </dgm:pt>
    <dgm:pt modelId="{B2651503-6021-4BF6-B8FD-ACC7C2626BF1}" type="parTrans" cxnId="{361B609B-A768-4F79-BE6F-38DD7036685A}">
      <dgm:prSet/>
      <dgm:spPr/>
      <dgm:t>
        <a:bodyPr/>
        <a:lstStyle/>
        <a:p>
          <a:endParaRPr lang="en-US"/>
        </a:p>
      </dgm:t>
    </dgm:pt>
    <dgm:pt modelId="{8E2F1CB8-DC16-419E-A274-85181441F5EF}" type="sibTrans" cxnId="{361B609B-A768-4F79-BE6F-38DD7036685A}">
      <dgm:prSet/>
      <dgm:spPr/>
      <dgm:t>
        <a:bodyPr/>
        <a:lstStyle/>
        <a:p>
          <a:endParaRPr lang="en-US"/>
        </a:p>
      </dgm:t>
    </dgm:pt>
    <dgm:pt modelId="{411C3612-3B95-46E9-8373-A879CEFB492D}" type="pres">
      <dgm:prSet presAssocID="{BECE3AE1-6F24-42B7-AF1B-6A2598963800}" presName="root" presStyleCnt="0">
        <dgm:presLayoutVars>
          <dgm:dir/>
          <dgm:resizeHandles val="exact"/>
        </dgm:presLayoutVars>
      </dgm:prSet>
      <dgm:spPr/>
    </dgm:pt>
    <dgm:pt modelId="{59F5EDC0-6792-46C0-8FE7-A07FE4260BB9}" type="pres">
      <dgm:prSet presAssocID="{B4AC6655-B0B6-4FE7-AE2A-1A668528D294}" presName="compNode" presStyleCnt="0"/>
      <dgm:spPr/>
    </dgm:pt>
    <dgm:pt modelId="{62BC1DC1-6CAF-42C0-BD38-C31C399E429B}" type="pres">
      <dgm:prSet presAssocID="{B4AC6655-B0B6-4FE7-AE2A-1A668528D294}" presName="bgRect" presStyleLbl="bgShp" presStyleIdx="0" presStyleCnt="3"/>
      <dgm:spPr/>
    </dgm:pt>
    <dgm:pt modelId="{9B3D920E-AE2E-405A-918F-2235941DBB56}" type="pres">
      <dgm:prSet presAssocID="{B4AC6655-B0B6-4FE7-AE2A-1A668528D2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3F43A65-3C30-45D5-A693-1944827248E0}" type="pres">
      <dgm:prSet presAssocID="{B4AC6655-B0B6-4FE7-AE2A-1A668528D294}" presName="spaceRect" presStyleCnt="0"/>
      <dgm:spPr/>
    </dgm:pt>
    <dgm:pt modelId="{D20766CC-DFE0-4444-BFE0-74B190627B2B}" type="pres">
      <dgm:prSet presAssocID="{B4AC6655-B0B6-4FE7-AE2A-1A668528D294}" presName="parTx" presStyleLbl="revTx" presStyleIdx="0" presStyleCnt="3">
        <dgm:presLayoutVars>
          <dgm:chMax val="0"/>
          <dgm:chPref val="0"/>
        </dgm:presLayoutVars>
      </dgm:prSet>
      <dgm:spPr/>
    </dgm:pt>
    <dgm:pt modelId="{D77CA705-567E-48EF-987D-9E04A6876E31}" type="pres">
      <dgm:prSet presAssocID="{1AE8799D-B1FB-493C-808C-EB991A43B24F}" presName="sibTrans" presStyleCnt="0"/>
      <dgm:spPr/>
    </dgm:pt>
    <dgm:pt modelId="{CF16691B-9DB1-4032-A3B0-9031F6E1771A}" type="pres">
      <dgm:prSet presAssocID="{10F4BAE3-B00E-4E2A-AC7A-21FA69675694}" presName="compNode" presStyleCnt="0"/>
      <dgm:spPr/>
    </dgm:pt>
    <dgm:pt modelId="{05DB256E-D004-48BD-8446-6A9CBBACF71C}" type="pres">
      <dgm:prSet presAssocID="{10F4BAE3-B00E-4E2A-AC7A-21FA69675694}" presName="bgRect" presStyleLbl="bgShp" presStyleIdx="1" presStyleCnt="3"/>
      <dgm:spPr/>
    </dgm:pt>
    <dgm:pt modelId="{37E5FBA9-3190-4DB5-B378-59C9267154A5}" type="pres">
      <dgm:prSet presAssocID="{10F4BAE3-B00E-4E2A-AC7A-21FA696756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A1792E3-8EB6-4631-96C5-E8E792825B8B}" type="pres">
      <dgm:prSet presAssocID="{10F4BAE3-B00E-4E2A-AC7A-21FA69675694}" presName="spaceRect" presStyleCnt="0"/>
      <dgm:spPr/>
    </dgm:pt>
    <dgm:pt modelId="{BD3147BB-05E4-466B-9938-9BABC9691EA0}" type="pres">
      <dgm:prSet presAssocID="{10F4BAE3-B00E-4E2A-AC7A-21FA69675694}" presName="parTx" presStyleLbl="revTx" presStyleIdx="1" presStyleCnt="3">
        <dgm:presLayoutVars>
          <dgm:chMax val="0"/>
          <dgm:chPref val="0"/>
        </dgm:presLayoutVars>
      </dgm:prSet>
      <dgm:spPr/>
    </dgm:pt>
    <dgm:pt modelId="{7BB4E238-F296-462B-B8F4-965102FD52A3}" type="pres">
      <dgm:prSet presAssocID="{23283B88-481B-4C89-8A27-AAAB88C2C22D}" presName="sibTrans" presStyleCnt="0"/>
      <dgm:spPr/>
    </dgm:pt>
    <dgm:pt modelId="{4D5417C3-9EA8-4E63-A907-722B1BBEBB54}" type="pres">
      <dgm:prSet presAssocID="{D62B6FEF-7B5B-4A0E-8454-A1C6CACB01A0}" presName="compNode" presStyleCnt="0"/>
      <dgm:spPr/>
    </dgm:pt>
    <dgm:pt modelId="{8C973904-EE39-4F82-BA66-BD9AE1B2D085}" type="pres">
      <dgm:prSet presAssocID="{D62B6FEF-7B5B-4A0E-8454-A1C6CACB01A0}" presName="bgRect" presStyleLbl="bgShp" presStyleIdx="2" presStyleCnt="3"/>
      <dgm:spPr/>
    </dgm:pt>
    <dgm:pt modelId="{79C0B117-104D-4EC2-8E8D-D7D222E64903}" type="pres">
      <dgm:prSet presAssocID="{D62B6FEF-7B5B-4A0E-8454-A1C6CACB01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8F24F83E-1B4A-4BF7-983D-6EA9A12D81C6}" type="pres">
      <dgm:prSet presAssocID="{D62B6FEF-7B5B-4A0E-8454-A1C6CACB01A0}" presName="spaceRect" presStyleCnt="0"/>
      <dgm:spPr/>
    </dgm:pt>
    <dgm:pt modelId="{85FE6BAD-6EA0-4ED1-81A5-36A3133A2827}" type="pres">
      <dgm:prSet presAssocID="{D62B6FEF-7B5B-4A0E-8454-A1C6CACB01A0}" presName="parTx" presStyleLbl="revTx" presStyleIdx="2" presStyleCnt="3">
        <dgm:presLayoutVars>
          <dgm:chMax val="0"/>
          <dgm:chPref val="0"/>
        </dgm:presLayoutVars>
      </dgm:prSet>
      <dgm:spPr/>
    </dgm:pt>
  </dgm:ptLst>
  <dgm:cxnLst>
    <dgm:cxn modelId="{A9147807-09B9-4516-B350-43B049BD87F7}" type="presOf" srcId="{D62B6FEF-7B5B-4A0E-8454-A1C6CACB01A0}" destId="{85FE6BAD-6EA0-4ED1-81A5-36A3133A2827}" srcOrd="0" destOrd="0" presId="urn:microsoft.com/office/officeart/2018/2/layout/IconVerticalSolidList"/>
    <dgm:cxn modelId="{0C574818-C8ED-4283-BC95-29ECE6DC515A}" srcId="{BECE3AE1-6F24-42B7-AF1B-6A2598963800}" destId="{B4AC6655-B0B6-4FE7-AE2A-1A668528D294}" srcOrd="0" destOrd="0" parTransId="{4AA5E50C-CA57-4E20-BE1D-C68AB13C077C}" sibTransId="{1AE8799D-B1FB-493C-808C-EB991A43B24F}"/>
    <dgm:cxn modelId="{85D8B36F-02F4-49F8-9243-9A4CB44607B6}" type="presOf" srcId="{B4AC6655-B0B6-4FE7-AE2A-1A668528D294}" destId="{D20766CC-DFE0-4444-BFE0-74B190627B2B}" srcOrd="0" destOrd="0" presId="urn:microsoft.com/office/officeart/2018/2/layout/IconVerticalSolidList"/>
    <dgm:cxn modelId="{5AC7FE79-50BB-4D4D-93F5-57C29CE6A032}" type="presOf" srcId="{10F4BAE3-B00E-4E2A-AC7A-21FA69675694}" destId="{BD3147BB-05E4-466B-9938-9BABC9691EA0}" srcOrd="0" destOrd="0" presId="urn:microsoft.com/office/officeart/2018/2/layout/IconVerticalSolidList"/>
    <dgm:cxn modelId="{18FEEA7D-7DCE-47E1-B5C3-99C78C03E5FF}" type="presOf" srcId="{BECE3AE1-6F24-42B7-AF1B-6A2598963800}" destId="{411C3612-3B95-46E9-8373-A879CEFB492D}" srcOrd="0" destOrd="0" presId="urn:microsoft.com/office/officeart/2018/2/layout/IconVerticalSolidList"/>
    <dgm:cxn modelId="{361B609B-A768-4F79-BE6F-38DD7036685A}" srcId="{BECE3AE1-6F24-42B7-AF1B-6A2598963800}" destId="{D62B6FEF-7B5B-4A0E-8454-A1C6CACB01A0}" srcOrd="2" destOrd="0" parTransId="{B2651503-6021-4BF6-B8FD-ACC7C2626BF1}" sibTransId="{8E2F1CB8-DC16-419E-A274-85181441F5EF}"/>
    <dgm:cxn modelId="{47A196D0-9948-4132-BF7E-C4F98A4BBA2F}" srcId="{BECE3AE1-6F24-42B7-AF1B-6A2598963800}" destId="{10F4BAE3-B00E-4E2A-AC7A-21FA69675694}" srcOrd="1" destOrd="0" parTransId="{011EC20A-7ECA-4A5C-B85E-C056EE4A3E9E}" sibTransId="{23283B88-481B-4C89-8A27-AAAB88C2C22D}"/>
    <dgm:cxn modelId="{6338F06E-1E90-4A06-9E51-611E08C02DF6}" type="presParOf" srcId="{411C3612-3B95-46E9-8373-A879CEFB492D}" destId="{59F5EDC0-6792-46C0-8FE7-A07FE4260BB9}" srcOrd="0" destOrd="0" presId="urn:microsoft.com/office/officeart/2018/2/layout/IconVerticalSolidList"/>
    <dgm:cxn modelId="{C32FA703-714F-4E7B-8787-49EFB2C338D0}" type="presParOf" srcId="{59F5EDC0-6792-46C0-8FE7-A07FE4260BB9}" destId="{62BC1DC1-6CAF-42C0-BD38-C31C399E429B}" srcOrd="0" destOrd="0" presId="urn:microsoft.com/office/officeart/2018/2/layout/IconVerticalSolidList"/>
    <dgm:cxn modelId="{5DC5C939-524B-4ED2-B669-A4C0F967FC85}" type="presParOf" srcId="{59F5EDC0-6792-46C0-8FE7-A07FE4260BB9}" destId="{9B3D920E-AE2E-405A-918F-2235941DBB56}" srcOrd="1" destOrd="0" presId="urn:microsoft.com/office/officeart/2018/2/layout/IconVerticalSolidList"/>
    <dgm:cxn modelId="{06F7D8C5-88A6-43FE-A2D7-E811FABB1CB4}" type="presParOf" srcId="{59F5EDC0-6792-46C0-8FE7-A07FE4260BB9}" destId="{83F43A65-3C30-45D5-A693-1944827248E0}" srcOrd="2" destOrd="0" presId="urn:microsoft.com/office/officeart/2018/2/layout/IconVerticalSolidList"/>
    <dgm:cxn modelId="{0BFDD3EB-996D-4323-B984-E248336F01CD}" type="presParOf" srcId="{59F5EDC0-6792-46C0-8FE7-A07FE4260BB9}" destId="{D20766CC-DFE0-4444-BFE0-74B190627B2B}" srcOrd="3" destOrd="0" presId="urn:microsoft.com/office/officeart/2018/2/layout/IconVerticalSolidList"/>
    <dgm:cxn modelId="{DC401FB8-0865-42C9-866E-F60201B2538F}" type="presParOf" srcId="{411C3612-3B95-46E9-8373-A879CEFB492D}" destId="{D77CA705-567E-48EF-987D-9E04A6876E31}" srcOrd="1" destOrd="0" presId="urn:microsoft.com/office/officeart/2018/2/layout/IconVerticalSolidList"/>
    <dgm:cxn modelId="{3FEAB5D1-E925-4DC2-905A-6EB4A8E11007}" type="presParOf" srcId="{411C3612-3B95-46E9-8373-A879CEFB492D}" destId="{CF16691B-9DB1-4032-A3B0-9031F6E1771A}" srcOrd="2" destOrd="0" presId="urn:microsoft.com/office/officeart/2018/2/layout/IconVerticalSolidList"/>
    <dgm:cxn modelId="{36E92925-2025-4BCF-A80E-C019AF196BC7}" type="presParOf" srcId="{CF16691B-9DB1-4032-A3B0-9031F6E1771A}" destId="{05DB256E-D004-48BD-8446-6A9CBBACF71C}" srcOrd="0" destOrd="0" presId="urn:microsoft.com/office/officeart/2018/2/layout/IconVerticalSolidList"/>
    <dgm:cxn modelId="{C991049A-BD7D-40A1-B548-90F6FF0CE542}" type="presParOf" srcId="{CF16691B-9DB1-4032-A3B0-9031F6E1771A}" destId="{37E5FBA9-3190-4DB5-B378-59C9267154A5}" srcOrd="1" destOrd="0" presId="urn:microsoft.com/office/officeart/2018/2/layout/IconVerticalSolidList"/>
    <dgm:cxn modelId="{8564B3E5-27E2-46FC-BC7C-77AFE9A6885C}" type="presParOf" srcId="{CF16691B-9DB1-4032-A3B0-9031F6E1771A}" destId="{0A1792E3-8EB6-4631-96C5-E8E792825B8B}" srcOrd="2" destOrd="0" presId="urn:microsoft.com/office/officeart/2018/2/layout/IconVerticalSolidList"/>
    <dgm:cxn modelId="{AB34DBE0-545A-46B2-8C13-F286FFFB14A1}" type="presParOf" srcId="{CF16691B-9DB1-4032-A3B0-9031F6E1771A}" destId="{BD3147BB-05E4-466B-9938-9BABC9691EA0}" srcOrd="3" destOrd="0" presId="urn:microsoft.com/office/officeart/2018/2/layout/IconVerticalSolidList"/>
    <dgm:cxn modelId="{55ADD45C-D9D2-4D92-ADD0-1333B5EE2D76}" type="presParOf" srcId="{411C3612-3B95-46E9-8373-A879CEFB492D}" destId="{7BB4E238-F296-462B-B8F4-965102FD52A3}" srcOrd="3" destOrd="0" presId="urn:microsoft.com/office/officeart/2018/2/layout/IconVerticalSolidList"/>
    <dgm:cxn modelId="{67B4AAF2-EBF3-404B-9D9B-555C6DB75D05}" type="presParOf" srcId="{411C3612-3B95-46E9-8373-A879CEFB492D}" destId="{4D5417C3-9EA8-4E63-A907-722B1BBEBB54}" srcOrd="4" destOrd="0" presId="urn:microsoft.com/office/officeart/2018/2/layout/IconVerticalSolidList"/>
    <dgm:cxn modelId="{57EA1C41-B744-4E08-B3E4-59092746DE58}" type="presParOf" srcId="{4D5417C3-9EA8-4E63-A907-722B1BBEBB54}" destId="{8C973904-EE39-4F82-BA66-BD9AE1B2D085}" srcOrd="0" destOrd="0" presId="urn:microsoft.com/office/officeart/2018/2/layout/IconVerticalSolidList"/>
    <dgm:cxn modelId="{649F9458-8C4C-47F4-A109-5915F8F52D23}" type="presParOf" srcId="{4D5417C3-9EA8-4E63-A907-722B1BBEBB54}" destId="{79C0B117-104D-4EC2-8E8D-D7D222E64903}" srcOrd="1" destOrd="0" presId="urn:microsoft.com/office/officeart/2018/2/layout/IconVerticalSolidList"/>
    <dgm:cxn modelId="{AE7A08C0-FF90-4834-B74C-17AC4BA213A9}" type="presParOf" srcId="{4D5417C3-9EA8-4E63-A907-722B1BBEBB54}" destId="{8F24F83E-1B4A-4BF7-983D-6EA9A12D81C6}" srcOrd="2" destOrd="0" presId="urn:microsoft.com/office/officeart/2018/2/layout/IconVerticalSolidList"/>
    <dgm:cxn modelId="{DBC6E2B1-2DFE-44E7-A24D-84ADD5DF3E5B}" type="presParOf" srcId="{4D5417C3-9EA8-4E63-A907-722B1BBEBB54}" destId="{85FE6BAD-6EA0-4ED1-81A5-36A3133A2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D9C6F-E149-4207-A254-A684F50FD4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ED34A2-4D35-4DC6-BA2E-62614F6649CB}">
      <dgm:prSet/>
      <dgm:spPr/>
      <dgm:t>
        <a:bodyPr/>
        <a:lstStyle/>
        <a:p>
          <a:r>
            <a:rPr lang="en-US"/>
            <a:t>4. A working capital borrowal account will become NPA if such irregular drawings are permitted in the account for a continuous period of 90 days even though the unit may be working or the borrower’s financial position is satisfactory.</a:t>
          </a:r>
        </a:p>
      </dgm:t>
    </dgm:pt>
    <dgm:pt modelId="{36A1B50C-660E-439E-BE81-668CAB475DC8}" type="parTrans" cxnId="{1434C7DD-110E-446D-90A2-7F68F3F116B0}">
      <dgm:prSet/>
      <dgm:spPr/>
      <dgm:t>
        <a:bodyPr/>
        <a:lstStyle/>
        <a:p>
          <a:endParaRPr lang="en-US"/>
        </a:p>
      </dgm:t>
    </dgm:pt>
    <dgm:pt modelId="{2D7E9B68-6FEF-4C8D-8D03-18910025BEFA}" type="sibTrans" cxnId="{1434C7DD-110E-446D-90A2-7F68F3F116B0}">
      <dgm:prSet/>
      <dgm:spPr/>
      <dgm:t>
        <a:bodyPr/>
        <a:lstStyle/>
        <a:p>
          <a:endParaRPr lang="en-US"/>
        </a:p>
      </dgm:t>
    </dgm:pt>
    <dgm:pt modelId="{F70FBBD4-5B5F-4360-8DAC-D3422EDFE9CA}">
      <dgm:prSet/>
      <dgm:spPr/>
      <dgm:t>
        <a:bodyPr/>
        <a:lstStyle/>
        <a:p>
          <a:r>
            <a:rPr lang="en-US"/>
            <a:t>5. If arrears of interest and principal are paid by the borrower in the case of loan accounts classified as NPAs, the account should no longer be treated as non performing and may be classified as ‘standard’ accounts.</a:t>
          </a:r>
        </a:p>
      </dgm:t>
    </dgm:pt>
    <dgm:pt modelId="{6A883C7C-55CB-4236-BD7B-14D1458D998D}" type="parTrans" cxnId="{6A7DE401-77C5-46B6-A753-128B40C1CDD0}">
      <dgm:prSet/>
      <dgm:spPr/>
      <dgm:t>
        <a:bodyPr/>
        <a:lstStyle/>
        <a:p>
          <a:endParaRPr lang="en-US"/>
        </a:p>
      </dgm:t>
    </dgm:pt>
    <dgm:pt modelId="{632AFE1B-1D60-49FF-8F27-DFFA0D0059A9}" type="sibTrans" cxnId="{6A7DE401-77C5-46B6-A753-128B40C1CDD0}">
      <dgm:prSet/>
      <dgm:spPr/>
      <dgm:t>
        <a:bodyPr/>
        <a:lstStyle/>
        <a:p>
          <a:endParaRPr lang="en-US"/>
        </a:p>
      </dgm:t>
    </dgm:pt>
    <dgm:pt modelId="{E4F0244B-B47D-4065-AE15-DB3CC75B7374}" type="pres">
      <dgm:prSet presAssocID="{E01D9C6F-E149-4207-A254-A684F50FD4F5}" presName="linear" presStyleCnt="0">
        <dgm:presLayoutVars>
          <dgm:animLvl val="lvl"/>
          <dgm:resizeHandles val="exact"/>
        </dgm:presLayoutVars>
      </dgm:prSet>
      <dgm:spPr/>
    </dgm:pt>
    <dgm:pt modelId="{E1E93165-CB40-4BA3-AD7E-F1FE0FABE5D8}" type="pres">
      <dgm:prSet presAssocID="{00ED34A2-4D35-4DC6-BA2E-62614F6649CB}" presName="parentText" presStyleLbl="node1" presStyleIdx="0" presStyleCnt="2">
        <dgm:presLayoutVars>
          <dgm:chMax val="0"/>
          <dgm:bulletEnabled val="1"/>
        </dgm:presLayoutVars>
      </dgm:prSet>
      <dgm:spPr/>
    </dgm:pt>
    <dgm:pt modelId="{BC187BF6-70E9-420D-8BFA-7AD40FC605B7}" type="pres">
      <dgm:prSet presAssocID="{2D7E9B68-6FEF-4C8D-8D03-18910025BEFA}" presName="spacer" presStyleCnt="0"/>
      <dgm:spPr/>
    </dgm:pt>
    <dgm:pt modelId="{9E9ED5AC-19AA-4D0D-8D7D-8FE76021C095}" type="pres">
      <dgm:prSet presAssocID="{F70FBBD4-5B5F-4360-8DAC-D3422EDFE9CA}" presName="parentText" presStyleLbl="node1" presStyleIdx="1" presStyleCnt="2">
        <dgm:presLayoutVars>
          <dgm:chMax val="0"/>
          <dgm:bulletEnabled val="1"/>
        </dgm:presLayoutVars>
      </dgm:prSet>
      <dgm:spPr/>
    </dgm:pt>
  </dgm:ptLst>
  <dgm:cxnLst>
    <dgm:cxn modelId="{6A7DE401-77C5-46B6-A753-128B40C1CDD0}" srcId="{E01D9C6F-E149-4207-A254-A684F50FD4F5}" destId="{F70FBBD4-5B5F-4360-8DAC-D3422EDFE9CA}" srcOrd="1" destOrd="0" parTransId="{6A883C7C-55CB-4236-BD7B-14D1458D998D}" sibTransId="{632AFE1B-1D60-49FF-8F27-DFFA0D0059A9}"/>
    <dgm:cxn modelId="{1FBC6814-16FC-474E-A702-2DC4957FB18A}" type="presOf" srcId="{E01D9C6F-E149-4207-A254-A684F50FD4F5}" destId="{E4F0244B-B47D-4065-AE15-DB3CC75B7374}" srcOrd="0" destOrd="0" presId="urn:microsoft.com/office/officeart/2005/8/layout/vList2"/>
    <dgm:cxn modelId="{7FC75318-48B8-4E0B-BBD2-D5101AFAAEB2}" type="presOf" srcId="{F70FBBD4-5B5F-4360-8DAC-D3422EDFE9CA}" destId="{9E9ED5AC-19AA-4D0D-8D7D-8FE76021C095}" srcOrd="0" destOrd="0" presId="urn:microsoft.com/office/officeart/2005/8/layout/vList2"/>
    <dgm:cxn modelId="{D76E664A-B5BA-4EDD-99E0-229A5CF2D9B5}" type="presOf" srcId="{00ED34A2-4D35-4DC6-BA2E-62614F6649CB}" destId="{E1E93165-CB40-4BA3-AD7E-F1FE0FABE5D8}" srcOrd="0" destOrd="0" presId="urn:microsoft.com/office/officeart/2005/8/layout/vList2"/>
    <dgm:cxn modelId="{1434C7DD-110E-446D-90A2-7F68F3F116B0}" srcId="{E01D9C6F-E149-4207-A254-A684F50FD4F5}" destId="{00ED34A2-4D35-4DC6-BA2E-62614F6649CB}" srcOrd="0" destOrd="0" parTransId="{36A1B50C-660E-439E-BE81-668CAB475DC8}" sibTransId="{2D7E9B68-6FEF-4C8D-8D03-18910025BEFA}"/>
    <dgm:cxn modelId="{3546451A-9353-474E-BD5B-651C45D2BCBE}" type="presParOf" srcId="{E4F0244B-B47D-4065-AE15-DB3CC75B7374}" destId="{E1E93165-CB40-4BA3-AD7E-F1FE0FABE5D8}" srcOrd="0" destOrd="0" presId="urn:microsoft.com/office/officeart/2005/8/layout/vList2"/>
    <dgm:cxn modelId="{EBFE3E3F-9318-4257-9CE1-C702BCE613D4}" type="presParOf" srcId="{E4F0244B-B47D-4065-AE15-DB3CC75B7374}" destId="{BC187BF6-70E9-420D-8BFA-7AD40FC605B7}" srcOrd="1" destOrd="0" presId="urn:microsoft.com/office/officeart/2005/8/layout/vList2"/>
    <dgm:cxn modelId="{5AC30093-DEAF-487D-B0A5-C130FD2C868F}" type="presParOf" srcId="{E4F0244B-B47D-4065-AE15-DB3CC75B7374}" destId="{9E9ED5AC-19AA-4D0D-8D7D-8FE76021C0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80F66-9AD3-49B3-8031-77CEF760EAAC}">
      <dsp:nvSpPr>
        <dsp:cNvPr id="0" name=""/>
        <dsp:cNvSpPr/>
      </dsp:nvSpPr>
      <dsp:spPr>
        <a:xfrm>
          <a:off x="0" y="541366"/>
          <a:ext cx="6513603" cy="15663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Central Banks try to limit credit risk concentration in their banking system by limiting exposure to certain sectors or activities.</a:t>
          </a:r>
        </a:p>
      </dsp:txBody>
      <dsp:txXfrm>
        <a:off x="76462" y="617828"/>
        <a:ext cx="6360679" cy="1413413"/>
      </dsp:txXfrm>
    </dsp:sp>
    <dsp:sp modelId="{9931625D-0FFD-4E51-B8F9-6DCB7271A7B1}">
      <dsp:nvSpPr>
        <dsp:cNvPr id="0" name=""/>
        <dsp:cNvSpPr/>
      </dsp:nvSpPr>
      <dsp:spPr>
        <a:xfrm>
          <a:off x="0" y="2159544"/>
          <a:ext cx="6513603" cy="1566337"/>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Exposure is defined as including credit exposure (funded and non funded credit limits) and investment exposure is taken to be the higher of sanctioned limits or outstanding advances. In the case of term loans that have been fully drawn up to the sanctioned limit, the outstanding will be considered the ‘exposure’.</a:t>
          </a:r>
        </a:p>
      </dsp:txBody>
      <dsp:txXfrm>
        <a:off x="76462" y="2236006"/>
        <a:ext cx="6360679" cy="1413413"/>
      </dsp:txXfrm>
    </dsp:sp>
    <dsp:sp modelId="{7AAA8C93-3E44-4E95-893F-486E37A1EACC}">
      <dsp:nvSpPr>
        <dsp:cNvPr id="0" name=""/>
        <dsp:cNvSpPr/>
      </dsp:nvSpPr>
      <dsp:spPr>
        <a:xfrm>
          <a:off x="0" y="3994293"/>
          <a:ext cx="6513603" cy="156633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Computing the credit exposure of derivative products(most of these would be denoted as ‘contingent liabilities’ on bank’s balance sheets) such as interest rate and foreign exchange derivative transactions and gold will be done using the ‘ Current Exposure Method’.</a:t>
          </a:r>
        </a:p>
      </dsp:txBody>
      <dsp:txXfrm>
        <a:off x="76462" y="4070755"/>
        <a:ext cx="6360679"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C2F4-217B-4BD0-8F04-563D6B8911F4}">
      <dsp:nvSpPr>
        <dsp:cNvPr id="0" name=""/>
        <dsp:cNvSpPr/>
      </dsp:nvSpPr>
      <dsp:spPr>
        <a:xfrm>
          <a:off x="0" y="237819"/>
          <a:ext cx="6513603" cy="26674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Current credit exposure is the sum of positive MTM values of the contracts. It is therefore obvious that these values require periodical recalculation.</a:t>
          </a:r>
        </a:p>
      </dsp:txBody>
      <dsp:txXfrm>
        <a:off x="130214" y="368033"/>
        <a:ext cx="6253175" cy="2407025"/>
      </dsp:txXfrm>
    </dsp:sp>
    <dsp:sp modelId="{3DD6D946-A446-4F1A-A186-175BDEA78E34}">
      <dsp:nvSpPr>
        <dsp:cNvPr id="0" name=""/>
        <dsp:cNvSpPr/>
      </dsp:nvSpPr>
      <dsp:spPr>
        <a:xfrm>
          <a:off x="0" y="2980153"/>
          <a:ext cx="6513603" cy="26674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Potential future credit exposure is determined by multiplying the notional principle amount of each of these contracts by the relevant add-on factor indicated in the quoted circular according to the nature and residual maturity of the instrument.</a:t>
          </a:r>
        </a:p>
      </dsp:txBody>
      <dsp:txXfrm>
        <a:off x="130214" y="3110367"/>
        <a:ext cx="6253175" cy="2407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0280D-3815-40BA-A27C-49016AEFFE4E}">
      <dsp:nvSpPr>
        <dsp:cNvPr id="0" name=""/>
        <dsp:cNvSpPr/>
      </dsp:nvSpPr>
      <dsp:spPr>
        <a:xfrm>
          <a:off x="130938" y="1393"/>
          <a:ext cx="4224635" cy="268264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4092684-C897-41DD-8478-007CEB7324BA}">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All types of funded and non funded credit limits.</a:t>
          </a:r>
        </a:p>
      </dsp:txBody>
      <dsp:txXfrm>
        <a:off x="678914" y="525899"/>
        <a:ext cx="4067491" cy="2525499"/>
      </dsp:txXfrm>
    </dsp:sp>
    <dsp:sp modelId="{094672FA-CE88-461E-ADF2-3F31D384FD9A}">
      <dsp:nvSpPr>
        <dsp:cNvPr id="0" name=""/>
        <dsp:cNvSpPr/>
      </dsp:nvSpPr>
      <dsp:spPr>
        <a:xfrm>
          <a:off x="5294381" y="1393"/>
          <a:ext cx="4224635" cy="268264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E957D3-BAC6-486D-807F-E4988919E771}">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Facilities extended by way of equipment leasing, hire purchase finance and factoring services.</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BD00-B6C2-476E-B0C0-1CC8C9D41C48}">
      <dsp:nvSpPr>
        <dsp:cNvPr id="0" name=""/>
        <dsp:cNvSpPr/>
      </dsp:nvSpPr>
      <dsp:spPr>
        <a:xfrm>
          <a:off x="3524444" y="293715"/>
          <a:ext cx="3655123" cy="3655123"/>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Loss Assets</a:t>
          </a:r>
          <a:endParaRPr lang="en-IN" sz="1800" kern="1200" dirty="0"/>
        </a:p>
      </dsp:txBody>
      <dsp:txXfrm>
        <a:off x="5511700" y="968172"/>
        <a:ext cx="1240131" cy="1218374"/>
      </dsp:txXfrm>
    </dsp:sp>
    <dsp:sp modelId="{E7625118-27B0-4452-A76D-EC5A31538E88}">
      <dsp:nvSpPr>
        <dsp:cNvPr id="0" name=""/>
        <dsp:cNvSpPr/>
      </dsp:nvSpPr>
      <dsp:spPr>
        <a:xfrm>
          <a:off x="3336031" y="402498"/>
          <a:ext cx="3655123" cy="3655123"/>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Doubtful Assets</a:t>
          </a:r>
          <a:endParaRPr lang="en-IN" sz="1800" kern="1200" dirty="0"/>
        </a:p>
      </dsp:txBody>
      <dsp:txXfrm>
        <a:off x="4336839" y="2708707"/>
        <a:ext cx="1653508" cy="1131347"/>
      </dsp:txXfrm>
    </dsp:sp>
    <dsp:sp modelId="{C7C18A37-D5A0-447F-B7AE-6372740241D9}">
      <dsp:nvSpPr>
        <dsp:cNvPr id="0" name=""/>
        <dsp:cNvSpPr/>
      </dsp:nvSpPr>
      <dsp:spPr>
        <a:xfrm>
          <a:off x="3336031" y="402498"/>
          <a:ext cx="3655123" cy="3655123"/>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Substandard Assets</a:t>
          </a:r>
          <a:endParaRPr lang="en-IN" sz="1800" kern="1200" dirty="0"/>
        </a:p>
      </dsp:txBody>
      <dsp:txXfrm>
        <a:off x="3727651" y="1120469"/>
        <a:ext cx="1240131" cy="1218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1DC1-6CAF-42C0-BD38-C31C399E429B}">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3D920E-AE2E-405A-918F-2235941DBB5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0766CC-DFE0-4444-BFE0-74B190627B2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Classification of assets into above categories should be done taking into account the degree of well defined credit weaknesses and extent of dependence on collateral security for realization of dues.</a:t>
          </a:r>
        </a:p>
      </dsp:txBody>
      <dsp:txXfrm>
        <a:off x="1435590" y="531"/>
        <a:ext cx="9080009" cy="1242935"/>
      </dsp:txXfrm>
    </dsp:sp>
    <dsp:sp modelId="{05DB256E-D004-48BD-8446-6A9CBBACF71C}">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E5FBA9-3190-4DB5-B378-59C9267154A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3147BB-05E4-466B-9938-9BABC9691EA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The bank may fix a minimum cut off points to decide what would constitute a high value account depending upon their respective business levels. The cut off point should be valid for the entire accounting year.</a:t>
          </a:r>
        </a:p>
      </dsp:txBody>
      <dsp:txXfrm>
        <a:off x="1435590" y="1554201"/>
        <a:ext cx="9080009" cy="1242935"/>
      </dsp:txXfrm>
    </dsp:sp>
    <dsp:sp modelId="{8C973904-EE39-4F82-BA66-BD9AE1B2D085}">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9C0B117-104D-4EC2-8E8D-D7D222E6490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5FE6BAD-6EA0-4ED1-81A5-36A3133A282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a:t>The availability of security or net worth of borrower/ guarantor should not be taken into account for the purpose of treating an advance as NPA.</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93165-CB40-4BA3-AD7E-F1FE0FABE5D8}">
      <dsp:nvSpPr>
        <dsp:cNvPr id="0" name=""/>
        <dsp:cNvSpPr/>
      </dsp:nvSpPr>
      <dsp:spPr>
        <a:xfrm>
          <a:off x="0" y="64179"/>
          <a:ext cx="10515600" cy="2069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4. A working capital borrowal account will become NPA if such irregular drawings are permitted in the account for a continuous period of 90 days even though the unit may be working or the borrower’s financial position is satisfactory.</a:t>
          </a:r>
        </a:p>
      </dsp:txBody>
      <dsp:txXfrm>
        <a:off x="101036" y="165215"/>
        <a:ext cx="10313528" cy="1867658"/>
      </dsp:txXfrm>
    </dsp:sp>
    <dsp:sp modelId="{9E9ED5AC-19AA-4D0D-8D7D-8FE76021C095}">
      <dsp:nvSpPr>
        <dsp:cNvPr id="0" name=""/>
        <dsp:cNvSpPr/>
      </dsp:nvSpPr>
      <dsp:spPr>
        <a:xfrm>
          <a:off x="0" y="2217429"/>
          <a:ext cx="10515600" cy="2069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5. If arrears of interest and principal are paid by the borrower in the case of loan accounts classified as NPAs, the account should no longer be treated as non performing and may be classified as ‘standard’ accounts.</a:t>
          </a:r>
        </a:p>
      </dsp:txBody>
      <dsp:txXfrm>
        <a:off x="101036" y="2318465"/>
        <a:ext cx="10313528" cy="18676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8810-FEAF-4692-AE44-B792FF294030}" type="datetimeFigureOut">
              <a:rPr lang="en-IN" smtClean="0"/>
              <a:t>27-01-2021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B0E9-7F8F-4E21-B69E-4232DB4F7FD2}" type="slidenum">
              <a:rPr lang="en-IN" smtClean="0"/>
              <a:t>‹#›</a:t>
            </a:fld>
            <a:endParaRPr lang="en-IN"/>
          </a:p>
        </p:txBody>
      </p:sp>
    </p:spTree>
    <p:extLst>
      <p:ext uri="{BB962C8B-B14F-4D97-AF65-F5344CB8AC3E}">
        <p14:creationId xmlns:p14="http://schemas.microsoft.com/office/powerpoint/2010/main" val="419140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603B0E9-7F8F-4E21-B69E-4232DB4F7FD2}" type="slidenum">
              <a:rPr lang="en-IN" smtClean="0"/>
              <a:t>6</a:t>
            </a:fld>
            <a:endParaRPr lang="en-IN"/>
          </a:p>
        </p:txBody>
      </p:sp>
    </p:spTree>
    <p:extLst>
      <p:ext uri="{BB962C8B-B14F-4D97-AF65-F5344CB8AC3E}">
        <p14:creationId xmlns:p14="http://schemas.microsoft.com/office/powerpoint/2010/main" val="11473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6BF2-EEF0-465C-BE74-B8FB97C9C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E2863BE-922D-4F0A-A081-4A05442F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AC0E72-FA1C-4C82-AAF9-91BF1D219197}"/>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E08FC585-48AC-4147-9949-5F5E1F5DE4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94025B-2219-4417-8D83-FB81EC4F9FA6}"/>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334885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BCF4-4D00-451D-B212-9E6C00B4D8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2FE5D4-9AF6-4EBF-B83F-190F33A81D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AC55C9-6B1B-4720-A5E7-0AEEC92509D8}"/>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BE8AE6EF-8ED4-48D3-A35E-01FCEA1B01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1C5660-3B63-491E-AEFA-DCDEC30F3B8D}"/>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51095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A2FA71-EEC9-4EBD-BF27-CCBD21644C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ADA4BA8-FFAA-445D-B37B-D53838F0C2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E59D83-E679-4B66-9B3D-8805F1A862AF}"/>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6FBDDB9E-E077-4B55-9BB2-A6380D1B40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849973-80B8-4FDF-89F5-8CB4D6324A73}"/>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356544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121B-EFB0-4F97-B8F6-B3D6C5A6943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F910A36-9500-4CB4-AC12-57F7CDE1CE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06CC7C-D63E-4D15-814B-5551D8A8B8FD}"/>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362EAC37-186B-4472-97D8-84BAC6C7E8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9BCB69-C85C-4F59-B84F-81B89688B9C5}"/>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19127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E2FA-3265-4339-946F-34F70FC8F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CAF57B9-6BC2-4C85-98BC-79B589A3D4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8D799E-B871-411C-9E04-78581F0F9DE3}"/>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7B107DB1-0955-4912-9C33-2C4043CE4C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EFE668-1738-4CD2-B25B-50549428EB4A}"/>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179159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BEA6-6E55-4976-97EF-45ED2CCA82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AEF80F-F9A4-4934-A58B-D4F40BB64C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F603743-E725-4C25-A859-610F837CDD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C8EFAD1-D936-4D63-8DF4-1DBF974A0F32}"/>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6" name="Footer Placeholder 5">
            <a:extLst>
              <a:ext uri="{FF2B5EF4-FFF2-40B4-BE49-F238E27FC236}">
                <a16:creationId xmlns:a16="http://schemas.microsoft.com/office/drawing/2014/main" id="{7D08E33D-45AB-4F5B-8C0F-6D3FBD4722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372EBC9-5179-4032-87D2-7E977312B15D}"/>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7802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1E36-AB68-4714-ABFA-31EA486BA35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7FFFC4-BE7D-4485-81A1-8B2A67200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0EBD6D-6650-4A8C-8B52-F0FD40693F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9A44212-89CB-4099-A6CE-3DAAC8B6E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18DB34-B988-4AB8-9BB8-358579AE57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AD8DF1-C897-40A7-A1F7-F66DA0A60F62}"/>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8" name="Footer Placeholder 7">
            <a:extLst>
              <a:ext uri="{FF2B5EF4-FFF2-40B4-BE49-F238E27FC236}">
                <a16:creationId xmlns:a16="http://schemas.microsoft.com/office/drawing/2014/main" id="{23C55D5E-D92C-4625-B6E1-70A97D84009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7BF27C-1B64-4E1C-A20B-35EAB7B6E786}"/>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164616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5EA6-9D7A-419A-830E-7E38785AF0E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73981BE-E348-4B2B-BBF1-DE6B0111E532}"/>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4" name="Footer Placeholder 3">
            <a:extLst>
              <a:ext uri="{FF2B5EF4-FFF2-40B4-BE49-F238E27FC236}">
                <a16:creationId xmlns:a16="http://schemas.microsoft.com/office/drawing/2014/main" id="{BBD0DDA1-DB83-49F7-AC59-00CBE130319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BEE3974-9629-4D9A-A8E3-D47EE4181255}"/>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35896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428D8-A942-404B-9F1B-C151D616497B}"/>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3" name="Footer Placeholder 2">
            <a:extLst>
              <a:ext uri="{FF2B5EF4-FFF2-40B4-BE49-F238E27FC236}">
                <a16:creationId xmlns:a16="http://schemas.microsoft.com/office/drawing/2014/main" id="{E345F8F4-9512-47C0-B145-83588F7211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289F1F-C5EE-40F8-B06D-D77742F4F07D}"/>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373120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3783-DA74-48C3-A0D7-2686A02FD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D439D82-7F3A-4455-AA83-29C291732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3340F5A-C917-49CB-8BFF-6F9DC39A6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EBD57-CA19-4BFF-A690-2B3DD83CEA90}"/>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6" name="Footer Placeholder 5">
            <a:extLst>
              <a:ext uri="{FF2B5EF4-FFF2-40B4-BE49-F238E27FC236}">
                <a16:creationId xmlns:a16="http://schemas.microsoft.com/office/drawing/2014/main" id="{AF86D74B-201C-4215-93C1-079724CCCFC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060C0B-95C0-4038-820D-AD78D6740CAE}"/>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332058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1DB3-BB7F-406D-977B-BA2E63D03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A80C2A-8315-45AB-B44F-916EDFE99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331183A-B7B8-42F9-8100-251C966C8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23128-07BF-491B-8BF6-1A57835F54A0}"/>
              </a:ext>
            </a:extLst>
          </p:cNvPr>
          <p:cNvSpPr>
            <a:spLocks noGrp="1"/>
          </p:cNvSpPr>
          <p:nvPr>
            <p:ph type="dt" sz="half" idx="10"/>
          </p:nvPr>
        </p:nvSpPr>
        <p:spPr/>
        <p:txBody>
          <a:bodyPr/>
          <a:lstStyle/>
          <a:p>
            <a:fld id="{B98811EA-7C7D-43BF-92C9-D2813BF82750}" type="datetimeFigureOut">
              <a:rPr lang="en-IN" smtClean="0"/>
              <a:t>27-01-2021</a:t>
            </a:fld>
            <a:endParaRPr lang="en-IN"/>
          </a:p>
        </p:txBody>
      </p:sp>
      <p:sp>
        <p:nvSpPr>
          <p:cNvPr id="6" name="Footer Placeholder 5">
            <a:extLst>
              <a:ext uri="{FF2B5EF4-FFF2-40B4-BE49-F238E27FC236}">
                <a16:creationId xmlns:a16="http://schemas.microsoft.com/office/drawing/2014/main" id="{1B2B7E36-7909-47C2-BFB3-293AB39938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4D8716-5375-421F-B7E0-8A281D88D8E5}"/>
              </a:ext>
            </a:extLst>
          </p:cNvPr>
          <p:cNvSpPr>
            <a:spLocks noGrp="1"/>
          </p:cNvSpPr>
          <p:nvPr>
            <p:ph type="sldNum" sz="quarter" idx="12"/>
          </p:nvPr>
        </p:nvSpPr>
        <p:spPr/>
        <p:txBody>
          <a:bodyPr/>
          <a:lstStyle/>
          <a:p>
            <a:fld id="{C1C02930-0091-4EB0-8401-6D9657F593D1}" type="slidenum">
              <a:rPr lang="en-IN" smtClean="0"/>
              <a:t>‹#›</a:t>
            </a:fld>
            <a:endParaRPr lang="en-IN"/>
          </a:p>
        </p:txBody>
      </p:sp>
    </p:spTree>
    <p:extLst>
      <p:ext uri="{BB962C8B-B14F-4D97-AF65-F5344CB8AC3E}">
        <p14:creationId xmlns:p14="http://schemas.microsoft.com/office/powerpoint/2010/main" val="176804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70986-16CD-4045-A750-2849E45E3C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B6A29E3-3CB4-4F35-9545-40A99925D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8D2247-6454-478F-B40E-659F8D6D9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811EA-7C7D-43BF-92C9-D2813BF82750}" type="datetimeFigureOut">
              <a:rPr lang="en-IN" smtClean="0"/>
              <a:t>27-01-2021</a:t>
            </a:fld>
            <a:endParaRPr lang="en-IN"/>
          </a:p>
        </p:txBody>
      </p:sp>
      <p:sp>
        <p:nvSpPr>
          <p:cNvPr id="5" name="Footer Placeholder 4">
            <a:extLst>
              <a:ext uri="{FF2B5EF4-FFF2-40B4-BE49-F238E27FC236}">
                <a16:creationId xmlns:a16="http://schemas.microsoft.com/office/drawing/2014/main" id="{0217D466-6811-4164-9A2E-46EEA354D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B844684-27AE-4E69-A5BE-4FA420AA0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02930-0091-4EB0-8401-6D9657F593D1}" type="slidenum">
              <a:rPr lang="en-IN" smtClean="0"/>
              <a:t>‹#›</a:t>
            </a:fld>
            <a:endParaRPr lang="en-IN"/>
          </a:p>
        </p:txBody>
      </p:sp>
    </p:spTree>
    <p:extLst>
      <p:ext uri="{BB962C8B-B14F-4D97-AF65-F5344CB8AC3E}">
        <p14:creationId xmlns:p14="http://schemas.microsoft.com/office/powerpoint/2010/main" val="363320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ormanlavelle.com/2016/07/29/whats-my-purpos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angaloreaviation.com/2012/10/opinion-date-of-ignominy-in-kingfisher.html"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en.wikipedia.org/wiki/Nakshatra_Jewellery"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umboaleningrado.net/2012/03/parte-del-npa-llama-votar-por-el-frente.html"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elsaelsi.wordpress.com/2011/03/17/daftar-peserta-performance-test-bank-nagari/"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esearch.northumbria.ac.uk/support/2012/09/17/making-an-impact-in-the-heritage-and-cultural-sector/"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rincessparisshine.blogspot.com/2013_04_01_archive.html" TargetMode="External"/><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7F9BC-8435-4583-8637-D70B2B25A409}"/>
              </a:ext>
            </a:extLst>
          </p:cNvPr>
          <p:cNvSpPr>
            <a:spLocks noGrp="1"/>
          </p:cNvSpPr>
          <p:nvPr>
            <p:ph type="ctrTitle"/>
          </p:nvPr>
        </p:nvSpPr>
        <p:spPr>
          <a:xfrm>
            <a:off x="838199" y="4525347"/>
            <a:ext cx="6801321" cy="1737360"/>
          </a:xfrm>
        </p:spPr>
        <p:txBody>
          <a:bodyPr anchor="ctr">
            <a:normAutofit/>
          </a:bodyPr>
          <a:lstStyle/>
          <a:p>
            <a:pPr algn="r"/>
            <a:r>
              <a:rPr lang="en-US">
                <a:latin typeface="Times New Roman" panose="02020603050405020304" pitchFamily="18" charset="0"/>
                <a:cs typeface="Times New Roman" panose="02020603050405020304" pitchFamily="18" charset="0"/>
              </a:rPr>
              <a:t>Securities for Bank Advances </a:t>
            </a:r>
            <a:endParaRPr lang="en-IN">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29037C5-5BDE-4C2B-AC2C-EAAB0725C765}"/>
              </a:ext>
            </a:extLst>
          </p:cNvPr>
          <p:cNvSpPr>
            <a:spLocks noGrp="1"/>
          </p:cNvSpPr>
          <p:nvPr>
            <p:ph type="subTitle" idx="1"/>
          </p:nvPr>
        </p:nvSpPr>
        <p:spPr>
          <a:xfrm>
            <a:off x="7961258" y="4525347"/>
            <a:ext cx="3258675" cy="1737360"/>
          </a:xfrm>
        </p:spPr>
        <p:txBody>
          <a:bodyPr anchor="ctr">
            <a:normAutofit/>
          </a:bodyPr>
          <a:lstStyle/>
          <a:p>
            <a:pPr algn="l"/>
            <a:r>
              <a:rPr lang="en-US">
                <a:latin typeface="Times New Roman" panose="02020603050405020304" pitchFamily="18" charset="0"/>
                <a:cs typeface="Times New Roman" panose="02020603050405020304" pitchFamily="18" charset="0"/>
              </a:rPr>
              <a:t>Dr.Rajashree Yalgi</a:t>
            </a:r>
            <a:endParaRPr lang="en-IN">
              <a:latin typeface="Times New Roman" panose="02020603050405020304" pitchFamily="18" charset="0"/>
              <a:cs typeface="Times New Roman" panose="02020603050405020304" pitchFamily="18" charset="0"/>
            </a:endParaRP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20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5E8455-B5F7-4C2C-983C-883AE1CD148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3. Doubtful Assets</a:t>
            </a:r>
            <a:endParaRPr lang="en-IN">
              <a:solidFill>
                <a:srgbClr val="FFFFFF"/>
              </a:solidFill>
            </a:endParaRPr>
          </a:p>
        </p:txBody>
      </p:sp>
      <p:pic>
        <p:nvPicPr>
          <p:cNvPr id="9" name="Content Placeholder 4">
            <a:extLst>
              <a:ext uri="{FF2B5EF4-FFF2-40B4-BE49-F238E27FC236}">
                <a16:creationId xmlns:a16="http://schemas.microsoft.com/office/drawing/2014/main" id="{7F681AC4-C8FF-424A-9378-EA5D7DBF37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97" r="1" b="8297"/>
          <a:stretch/>
        </p:blipFill>
        <p:spPr>
          <a:xfrm>
            <a:off x="327547" y="321733"/>
            <a:ext cx="7058306"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01D984DB-19C1-43E3-AC02-CF135986CF7A}"/>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latin typeface="Times New Roman" panose="02020603050405020304" pitchFamily="18" charset="0"/>
                <a:cs typeface="Times New Roman" panose="02020603050405020304" pitchFamily="18" charset="0"/>
              </a:rPr>
              <a:t>If asset has remained in the sub-standard category for a period of 12 months.</a:t>
            </a:r>
          </a:p>
          <a:p>
            <a:r>
              <a:rPr lang="en-US" sz="2000" dirty="0">
                <a:solidFill>
                  <a:srgbClr val="FFFFFF"/>
                </a:solidFill>
                <a:latin typeface="Times New Roman" panose="02020603050405020304" pitchFamily="18" charset="0"/>
                <a:cs typeface="Times New Roman" panose="02020603050405020304" pitchFamily="18" charset="0"/>
              </a:rPr>
              <a:t>Has all the weaknesses inherent in assets that were classified as substandard.</a:t>
            </a:r>
          </a:p>
          <a:p>
            <a:r>
              <a:rPr lang="en-US" sz="2000" dirty="0">
                <a:solidFill>
                  <a:srgbClr val="FFFFFF"/>
                </a:solidFill>
                <a:latin typeface="Times New Roman" panose="02020603050405020304" pitchFamily="18" charset="0"/>
                <a:cs typeface="Times New Roman" panose="02020603050405020304" pitchFamily="18" charset="0"/>
              </a:rPr>
              <a:t>The liquidation of liability an account of inherent weaknesses is also doubtful.</a:t>
            </a:r>
          </a:p>
          <a:p>
            <a:r>
              <a:rPr lang="en-US" sz="2000" dirty="0">
                <a:solidFill>
                  <a:srgbClr val="FFFFFF"/>
                </a:solidFill>
                <a:latin typeface="Times New Roman" panose="02020603050405020304" pitchFamily="18" charset="0"/>
                <a:cs typeface="Times New Roman" panose="02020603050405020304" pitchFamily="18" charset="0"/>
              </a:rPr>
              <a:t>Bank can take all steps including legal remedy to recover its dues as long as asset remains in this category.</a:t>
            </a:r>
          </a:p>
        </p:txBody>
      </p:sp>
      <p:sp>
        <p:nvSpPr>
          <p:cNvPr id="6" name="TextBox 5">
            <a:extLst>
              <a:ext uri="{FF2B5EF4-FFF2-40B4-BE49-F238E27FC236}">
                <a16:creationId xmlns:a16="http://schemas.microsoft.com/office/drawing/2014/main" id="{BA1F4A20-9FEF-4B20-9CEC-D59917E82CBE}"/>
              </a:ext>
            </a:extLst>
          </p:cNvPr>
          <p:cNvSpPr txBox="1"/>
          <p:nvPr/>
        </p:nvSpPr>
        <p:spPr>
          <a:xfrm>
            <a:off x="4926526" y="4229070"/>
            <a:ext cx="2459327"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normanlavelle.com/2016/07/29/whats-my-purpose/">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N" sz="700">
              <a:solidFill>
                <a:srgbClr val="FFFFFF"/>
              </a:solidFill>
            </a:endParaRPr>
          </a:p>
        </p:txBody>
      </p:sp>
    </p:spTree>
    <p:extLst>
      <p:ext uri="{BB962C8B-B14F-4D97-AF65-F5344CB8AC3E}">
        <p14:creationId xmlns:p14="http://schemas.microsoft.com/office/powerpoint/2010/main" val="417760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1197-6FF1-4AED-A088-3EBD8BB2CE27}"/>
              </a:ext>
            </a:extLst>
          </p:cNvPr>
          <p:cNvSpPr>
            <a:spLocks noGrp="1"/>
          </p:cNvSpPr>
          <p:nvPr>
            <p:ph type="title"/>
          </p:nvPr>
        </p:nvSpPr>
        <p:spPr>
          <a:xfrm>
            <a:off x="6053668" y="803325"/>
            <a:ext cx="5314536" cy="1325563"/>
          </a:xfrm>
        </p:spPr>
        <p:txBody>
          <a:bodyPr>
            <a:normAutofit/>
          </a:bodyPr>
          <a:lstStyle/>
          <a:p>
            <a:pPr algn="ctr"/>
            <a:r>
              <a:rPr lang="en-US" dirty="0">
                <a:latin typeface="Times New Roman" panose="02020603050405020304" pitchFamily="18" charset="0"/>
                <a:cs typeface="Times New Roman" panose="02020603050405020304" pitchFamily="18" charset="0"/>
              </a:rPr>
              <a:t>Loss Assets</a:t>
            </a:r>
            <a:endParaRPr lang="en-IN"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4">
            <a:extLst>
              <a:ext uri="{FF2B5EF4-FFF2-40B4-BE49-F238E27FC236}">
                <a16:creationId xmlns:a16="http://schemas.microsoft.com/office/drawing/2014/main" id="{B5833EDE-709C-4379-8F8C-BFD6EF423B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733" y="969833"/>
            <a:ext cx="3835488" cy="2982091"/>
          </a:xfrm>
          <a:prstGeom prst="rect">
            <a:avLst/>
          </a:prstGeom>
        </p:spPr>
      </p:pic>
      <p:pic>
        <p:nvPicPr>
          <p:cNvPr id="8" name="Content Placeholder 7">
            <a:extLst>
              <a:ext uri="{FF2B5EF4-FFF2-40B4-BE49-F238E27FC236}">
                <a16:creationId xmlns:a16="http://schemas.microsoft.com/office/drawing/2014/main" id="{0B25BE25-0A63-427E-A9A0-B5AD47DD1148}"/>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53138" y="2952327"/>
            <a:ext cx="5314950" cy="2029671"/>
          </a:xfrm>
        </p:spPr>
      </p:pic>
    </p:spTree>
    <p:extLst>
      <p:ext uri="{BB962C8B-B14F-4D97-AF65-F5344CB8AC3E}">
        <p14:creationId xmlns:p14="http://schemas.microsoft.com/office/powerpoint/2010/main" val="22858917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877E9B-A211-40C1-B49C-CCFFFE025D5D}"/>
              </a:ext>
            </a:extLst>
          </p:cNvPr>
          <p:cNvSpPr>
            <a:spLocks noGrp="1"/>
          </p:cNvSpPr>
          <p:nvPr>
            <p:ph type="title"/>
          </p:nvPr>
        </p:nvSpPr>
        <p:spPr>
          <a:xfrm>
            <a:off x="640079" y="2053641"/>
            <a:ext cx="3669161" cy="2760098"/>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Loss Assets</a:t>
            </a:r>
            <a:endParaRPr lang="en-IN">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363A19-08E6-4063-9FB3-F6B6B242EE19}"/>
              </a:ext>
            </a:extLst>
          </p:cNvPr>
          <p:cNvSpPr>
            <a:spLocks noGrp="1"/>
          </p:cNvSpPr>
          <p:nvPr>
            <p:ph idx="1"/>
          </p:nvPr>
        </p:nvSpPr>
        <p:spPr>
          <a:xfrm>
            <a:off x="6090574" y="801866"/>
            <a:ext cx="5306084" cy="5230634"/>
          </a:xfrm>
        </p:spPr>
        <p:txBody>
          <a:bodyPr anchor="ctr">
            <a:normAutofit/>
          </a:bodyPr>
          <a:lstStyle/>
          <a:p>
            <a:pPr marL="0" indent="0">
              <a:buNone/>
            </a:pPr>
            <a:r>
              <a:rPr lang="en-US" sz="2400">
                <a:solidFill>
                  <a:srgbClr val="000000"/>
                </a:solidFill>
                <a:latin typeface="Times New Roman" panose="02020603050405020304" pitchFamily="18" charset="0"/>
                <a:cs typeface="Times New Roman" panose="02020603050405020304" pitchFamily="18" charset="0"/>
              </a:rPr>
              <a:t>A loss asset is one where loss has been identified by the bank or internal or external auditors or under the RBI inspection but the amount has not been written off fully. In this case, if feasible to carry the asset as there are no  / remote chances of recovery, and, therefore, the loan could be wiped off. Since the loan liability is written off in full, it is called loss asset.</a:t>
            </a:r>
            <a:endParaRPr lang="en-IN"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EAE4-576A-45DD-8C3F-D7BB4D5E153D}"/>
              </a:ext>
            </a:extLst>
          </p:cNvPr>
          <p:cNvSpPr>
            <a:spLocks noGrp="1"/>
          </p:cNvSpPr>
          <p:nvPr>
            <p:ph type="title"/>
          </p:nvPr>
        </p:nvSpPr>
        <p:spPr>
          <a:xfrm>
            <a:off x="838200" y="3651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Guidelines for Classification of Assets:</a:t>
            </a:r>
            <a:endParaRPr lang="en-IN"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D6289E77-716F-4C2A-B581-0C44D6EBE398}"/>
              </a:ext>
            </a:extLst>
          </p:cNvPr>
          <p:cNvGraphicFramePr>
            <a:graphicFrameLocks noGrp="1"/>
          </p:cNvGraphicFramePr>
          <p:nvPr>
            <p:ph idx="1"/>
            <p:extLst>
              <p:ext uri="{D42A27DB-BD31-4B8C-83A1-F6EECF244321}">
                <p14:modId xmlns:p14="http://schemas.microsoft.com/office/powerpoint/2010/main" val="4562240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34603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7FD7-53F4-41C4-BC20-0FF145A52477}"/>
              </a:ext>
            </a:extLst>
          </p:cNvPr>
          <p:cNvSpPr>
            <a:spLocks noGrp="1"/>
          </p:cNvSpPr>
          <p:nvPr>
            <p:ph type="title"/>
          </p:nvPr>
        </p:nvSpPr>
        <p:spPr>
          <a:xfrm>
            <a:off x="838200" y="365125"/>
            <a:ext cx="10515600" cy="1325563"/>
          </a:xfrm>
        </p:spPr>
        <p:txBody>
          <a:bodyPr>
            <a:normAutofit/>
          </a:bodyPr>
          <a:lstStyle/>
          <a:p>
            <a:r>
              <a:rPr lang="en-US" dirty="0"/>
              <a:t>Guidelines </a:t>
            </a:r>
            <a:r>
              <a:rPr lang="en-US" dirty="0" err="1"/>
              <a:t>contd</a:t>
            </a:r>
            <a:r>
              <a:rPr lang="en-US" dirty="0"/>
              <a:t>…</a:t>
            </a:r>
            <a:endParaRPr lang="en-IN" dirty="0"/>
          </a:p>
        </p:txBody>
      </p:sp>
      <p:graphicFrame>
        <p:nvGraphicFramePr>
          <p:cNvPr id="5" name="Content Placeholder 2">
            <a:extLst>
              <a:ext uri="{FF2B5EF4-FFF2-40B4-BE49-F238E27FC236}">
                <a16:creationId xmlns:a16="http://schemas.microsoft.com/office/drawing/2014/main" id="{E29FD0C6-672D-4356-9B8D-E6B90828E732}"/>
              </a:ext>
            </a:extLst>
          </p:cNvPr>
          <p:cNvGraphicFramePr>
            <a:graphicFrameLocks noGrp="1"/>
          </p:cNvGraphicFramePr>
          <p:nvPr>
            <p:ph idx="1"/>
            <p:extLst>
              <p:ext uri="{D42A27DB-BD31-4B8C-83A1-F6EECF244321}">
                <p14:modId xmlns:p14="http://schemas.microsoft.com/office/powerpoint/2010/main" val="2125440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34726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7376-A91B-4D56-AD26-E25EEB5D3B4B}"/>
              </a:ext>
            </a:extLst>
          </p:cNvPr>
          <p:cNvSpPr>
            <a:spLocks noGrp="1"/>
          </p:cNvSpPr>
          <p:nvPr>
            <p:ph type="title"/>
          </p:nvPr>
        </p:nvSpPr>
        <p:spPr>
          <a:xfrm>
            <a:off x="838200" y="365125"/>
            <a:ext cx="10515600" cy="1325563"/>
          </a:xfrm>
        </p:spPr>
        <p:txBody>
          <a:bodyPr/>
          <a:lstStyle/>
          <a:p>
            <a:r>
              <a:rPr lang="en-US"/>
              <a:t>Provision norms for NPAs - </a:t>
            </a:r>
            <a:endParaRPr lang="en-IN" dirty="0"/>
          </a:p>
        </p:txBody>
      </p:sp>
      <p:sp>
        <p:nvSpPr>
          <p:cNvPr id="3" name="Content Placeholder 2">
            <a:extLst>
              <a:ext uri="{FF2B5EF4-FFF2-40B4-BE49-F238E27FC236}">
                <a16:creationId xmlns:a16="http://schemas.microsoft.com/office/drawing/2014/main" id="{56901C24-5895-47C6-AD20-0F4CDD04813A}"/>
              </a:ext>
            </a:extLst>
          </p:cNvPr>
          <p:cNvSpPr>
            <a:spLocks noGrp="1"/>
          </p:cNvSpPr>
          <p:nvPr>
            <p:ph idx="1"/>
          </p:nvPr>
        </p:nvSpPr>
        <p:spPr>
          <a:xfrm>
            <a:off x="838200" y="1825625"/>
            <a:ext cx="10515600" cy="4351338"/>
          </a:xfrm>
        </p:spPr>
        <p:txBody>
          <a:bodyPr/>
          <a:lstStyle/>
          <a:p>
            <a:pPr marL="514350" indent="-514350">
              <a:buAutoNum type="alphaUcParenR"/>
            </a:pPr>
            <a:r>
              <a:rPr lang="en-US" dirty="0">
                <a:latin typeface="Times New Roman" panose="02020603050405020304" pitchFamily="18" charset="0"/>
                <a:cs typeface="Times New Roman" panose="02020603050405020304" pitchFamily="18" charset="0"/>
              </a:rPr>
              <a:t>Loss Assets – Loss Assets should be written off. If loss assets are permitted to remain in the books for any reason, 100 percent of the outstanding liability should be provided for.</a:t>
            </a:r>
          </a:p>
          <a:p>
            <a:pPr marL="514350" indent="-514350">
              <a:buAutoNum type="alphaUcParenR"/>
            </a:pPr>
            <a:r>
              <a:rPr lang="en-US" dirty="0">
                <a:latin typeface="Times New Roman" panose="02020603050405020304" pitchFamily="18" charset="0"/>
                <a:cs typeface="Times New Roman" panose="02020603050405020304" pitchFamily="18" charset="0"/>
              </a:rPr>
              <a:t>Doubtful Assets – 100 percent of the extent to which the advance is not covered by the realizable value is estimated on a realistic basis.</a:t>
            </a:r>
          </a:p>
          <a:p>
            <a:pPr marL="0" indent="0">
              <a:buNone/>
            </a:pPr>
            <a:endParaRPr lang="en-IN"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C97C0FF-E630-463A-AFA7-95FDFF65D573}"/>
              </a:ext>
            </a:extLst>
          </p:cNvPr>
          <p:cNvGraphicFramePr>
            <a:graphicFrameLocks noGrp="1"/>
          </p:cNvGraphicFramePr>
          <p:nvPr>
            <p:extLst>
              <p:ext uri="{D42A27DB-BD31-4B8C-83A1-F6EECF244321}">
                <p14:modId xmlns:p14="http://schemas.microsoft.com/office/powerpoint/2010/main" val="2810170747"/>
              </p:ext>
            </p:extLst>
          </p:nvPr>
        </p:nvGraphicFramePr>
        <p:xfrm>
          <a:off x="1694376" y="4286348"/>
          <a:ext cx="8128000" cy="23926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738004822"/>
                    </a:ext>
                  </a:extLst>
                </a:gridCol>
                <a:gridCol w="4064000">
                  <a:extLst>
                    <a:ext uri="{9D8B030D-6E8A-4147-A177-3AD203B41FA5}">
                      <a16:colId xmlns:a16="http://schemas.microsoft.com/office/drawing/2014/main" val="1359743697"/>
                    </a:ext>
                  </a:extLst>
                </a:gridCol>
              </a:tblGrid>
              <a:tr h="370840">
                <a:tc>
                  <a:txBody>
                    <a:bodyPr/>
                    <a:lstStyle/>
                    <a:p>
                      <a:r>
                        <a:rPr lang="en-US"/>
                        <a:t>Period for  which the advance has remained in ‘doubtful’ category</a:t>
                      </a:r>
                      <a:endParaRPr lang="en-IN" dirty="0">
                        <a:latin typeface="Times New Roman" panose="02020603050405020304" pitchFamily="18" charset="0"/>
                        <a:cs typeface="Times New Roman" panose="02020603050405020304" pitchFamily="18" charset="0"/>
                      </a:endParaRPr>
                    </a:p>
                  </a:txBody>
                  <a:tcPr/>
                </a:tc>
                <a:tc>
                  <a:txBody>
                    <a:bodyPr/>
                    <a:lstStyle/>
                    <a:p>
                      <a:r>
                        <a:rPr lang="en-US"/>
                        <a:t>Provision Requirement (%)</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4235686"/>
                  </a:ext>
                </a:extLst>
              </a:tr>
              <a:tr h="370840">
                <a:tc>
                  <a:txBody>
                    <a:bodyPr/>
                    <a:lstStyle/>
                    <a:p>
                      <a:r>
                        <a:rPr lang="en-US" dirty="0"/>
                        <a:t>Up to one year</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t>25</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7547713"/>
                  </a:ext>
                </a:extLst>
              </a:tr>
              <a:tr h="370840">
                <a:tc>
                  <a:txBody>
                    <a:bodyPr/>
                    <a:lstStyle/>
                    <a:p>
                      <a:r>
                        <a:rPr lang="en-US" dirty="0"/>
                        <a:t>One to three years</a:t>
                      </a:r>
                      <a:endParaRPr lang="en-IN" dirty="0">
                        <a:latin typeface="Times New Roman" panose="02020603050405020304" pitchFamily="18" charset="0"/>
                        <a:cs typeface="Times New Roman" panose="02020603050405020304" pitchFamily="18" charset="0"/>
                      </a:endParaRPr>
                    </a:p>
                  </a:txBody>
                  <a:tcPr/>
                </a:tc>
                <a:tc>
                  <a:txBody>
                    <a:bodyPr/>
                    <a:lstStyle/>
                    <a:p>
                      <a:r>
                        <a:rPr lang="en-US"/>
                        <a:t>40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598218"/>
                  </a:ext>
                </a:extLst>
              </a:tr>
              <a:tr h="370840">
                <a:tc>
                  <a:txBody>
                    <a:bodyPr/>
                    <a:lstStyle/>
                    <a:p>
                      <a:r>
                        <a:rPr lang="en-US" dirty="0"/>
                        <a:t>More than three years</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t>100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7811106"/>
                  </a:ext>
                </a:extLst>
              </a:tr>
              <a:tr h="370840">
                <a:tc>
                  <a:txBody>
                    <a:bodyPr/>
                    <a:lstStyle/>
                    <a:p>
                      <a:r>
                        <a:rPr lang="en-US"/>
                        <a:t>Note – Valuation of security for provisioning purposes.</a:t>
                      </a:r>
                      <a:endParaRPr lang="en-IN" dirty="0">
                        <a:latin typeface="Times New Roman" panose="02020603050405020304" pitchFamily="18" charset="0"/>
                        <a:cs typeface="Times New Roman" panose="02020603050405020304" pitchFamily="18" charset="0"/>
                      </a:endParaRPr>
                    </a:p>
                  </a:txBody>
                  <a:tcPr/>
                </a:tc>
                <a:tc>
                  <a:txBody>
                    <a:bodyPr/>
                    <a:lstStyle/>
                    <a:p>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5980416"/>
                  </a:ext>
                </a:extLst>
              </a:tr>
            </a:tbl>
          </a:graphicData>
        </a:graphic>
      </p:graphicFrame>
    </p:spTree>
    <p:extLst>
      <p:ext uri="{BB962C8B-B14F-4D97-AF65-F5344CB8AC3E}">
        <p14:creationId xmlns:p14="http://schemas.microsoft.com/office/powerpoint/2010/main" val="419296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790DD3-EA27-4535-BF29-0554EC93D36E}"/>
              </a:ext>
            </a:extLst>
          </p:cNvPr>
          <p:cNvSpPr>
            <a:spLocks noGrp="1"/>
          </p:cNvSpPr>
          <p:nvPr>
            <p:ph type="title"/>
          </p:nvPr>
        </p:nvSpPr>
        <p:spPr>
          <a:xfrm>
            <a:off x="833002" y="365125"/>
            <a:ext cx="10520702" cy="1325563"/>
          </a:xfrm>
        </p:spPr>
        <p:txBody>
          <a:bodyPr>
            <a:normAutofit/>
          </a:bodyPr>
          <a:lstStyle/>
          <a:p>
            <a:endParaRPr lang="en-IN">
              <a:solidFill>
                <a:srgbClr val="FFFFFF"/>
              </a:solidFill>
            </a:endParaRPr>
          </a:p>
        </p:txBody>
      </p:sp>
      <p:sp>
        <p:nvSpPr>
          <p:cNvPr id="3" name="Content Placeholder 2">
            <a:extLst>
              <a:ext uri="{FF2B5EF4-FFF2-40B4-BE49-F238E27FC236}">
                <a16:creationId xmlns:a16="http://schemas.microsoft.com/office/drawing/2014/main" id="{E6F82008-F6C4-436C-B47F-4E369F7E2DFA}"/>
              </a:ext>
            </a:extLst>
          </p:cNvPr>
          <p:cNvSpPr>
            <a:spLocks noGrp="1"/>
          </p:cNvSpPr>
          <p:nvPr>
            <p:ph idx="1"/>
          </p:nvPr>
        </p:nvSpPr>
        <p:spPr>
          <a:xfrm>
            <a:off x="838201" y="2022601"/>
            <a:ext cx="10515598" cy="4154361"/>
          </a:xfrm>
        </p:spPr>
        <p:txBody>
          <a:bodyPr>
            <a:normAutofit/>
          </a:bodyPr>
          <a:lstStyle/>
          <a:p>
            <a:pPr marL="0" indent="0">
              <a:buNone/>
            </a:pPr>
            <a:r>
              <a:rPr lang="en-US" sz="2000">
                <a:solidFill>
                  <a:srgbClr val="FFFFFF"/>
                </a:solidFill>
                <a:latin typeface="Times New Roman" panose="02020603050405020304" pitchFamily="18" charset="0"/>
                <a:cs typeface="Times New Roman" panose="02020603050405020304" pitchFamily="18" charset="0"/>
              </a:rPr>
              <a:t>C) Sub-standard Assets – </a:t>
            </a:r>
          </a:p>
          <a:p>
            <a:pPr marL="0" indent="0">
              <a:buNone/>
            </a:pPr>
            <a:r>
              <a:rPr lang="en-US" sz="2000">
                <a:solidFill>
                  <a:srgbClr val="FFFFFF"/>
                </a:solidFill>
                <a:latin typeface="Times New Roman" panose="02020603050405020304" pitchFamily="18" charset="0"/>
                <a:cs typeface="Times New Roman" panose="02020603050405020304" pitchFamily="18" charset="0"/>
              </a:rPr>
              <a:t>A general provision of 15 percent on total outstanding should be made without making any allowance for ECGC guarantee cover and availability of securities. The ‘unsecured exposures’ which are identified as ‘substandard’ would attract additional provision of 10%, i.e. a total of 25% on the outstanding balance.</a:t>
            </a:r>
          </a:p>
          <a:p>
            <a:pPr marL="0" indent="0">
              <a:buNone/>
            </a:pPr>
            <a:r>
              <a:rPr lang="en-US" sz="2000">
                <a:solidFill>
                  <a:srgbClr val="FFFFFF"/>
                </a:solidFill>
                <a:latin typeface="Times New Roman" panose="02020603050405020304" pitchFamily="18" charset="0"/>
                <a:cs typeface="Times New Roman" panose="02020603050405020304" pitchFamily="18" charset="0"/>
              </a:rPr>
              <a:t>The provisioning requirement for unsecured ‘doubtful’ assets is 100 %. Unsecured exposure is defined as an exposure where the realizable value of the security, as assessed by the bank / approved values/ Reserve Bank’s inspecting officers, is not more than 10 %, ab initio, of the outstanding exposure.</a:t>
            </a:r>
            <a:endParaRPr lang="en-IN" sz="2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9784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54F9-D30B-444E-9F05-CDE2CC6DDD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3CD595-9BB0-4497-88F9-950DDA2F2B5D}"/>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D) Standard Assets – The provisional requirements for all types of standard assets are as follows:</a:t>
            </a:r>
          </a:p>
          <a:p>
            <a:pPr marL="571500" indent="-571500">
              <a:buAutoNum type="romanLcParenR"/>
            </a:pPr>
            <a:r>
              <a:rPr lang="en-US" dirty="0">
                <a:latin typeface="Times New Roman" panose="02020603050405020304" pitchFamily="18" charset="0"/>
                <a:cs typeface="Times New Roman" panose="02020603050405020304" pitchFamily="18" charset="0"/>
              </a:rPr>
              <a:t>Direct advances to agricultural and small and micro enterprises sectors at 0.25 %.</a:t>
            </a:r>
          </a:p>
          <a:p>
            <a:pPr marL="571500" indent="-571500">
              <a:buAutoNum type="romanLcParenR"/>
            </a:pPr>
            <a:r>
              <a:rPr lang="en-US" dirty="0">
                <a:latin typeface="Times New Roman" panose="02020603050405020304" pitchFamily="18" charset="0"/>
                <a:cs typeface="Times New Roman" panose="02020603050405020304" pitchFamily="18" charset="0"/>
              </a:rPr>
              <a:t>Advance to commercial real estate sector 1 %.</a:t>
            </a:r>
          </a:p>
          <a:p>
            <a:pPr marL="571500" indent="-571500">
              <a:buAutoNum type="romanLcParenR"/>
            </a:pPr>
            <a:r>
              <a:rPr lang="en-US" dirty="0">
                <a:latin typeface="Times New Roman" panose="02020603050405020304" pitchFamily="18" charset="0"/>
                <a:cs typeface="Times New Roman" panose="02020603050405020304" pitchFamily="18" charset="0"/>
              </a:rPr>
              <a:t>Housing loans extended at teaser rates and restructured advances.</a:t>
            </a:r>
          </a:p>
          <a:p>
            <a:pPr marL="571500" indent="-571500">
              <a:buAutoNum type="romanLcParenR"/>
            </a:pPr>
            <a:r>
              <a:rPr lang="en-US" dirty="0">
                <a:latin typeface="Times New Roman" panose="02020603050405020304" pitchFamily="18" charset="0"/>
                <a:cs typeface="Times New Roman" panose="02020603050405020304" pitchFamily="18" charset="0"/>
              </a:rPr>
              <a:t>All other loans and advances not included in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(ii), (iii) above at 0.40 %.</a:t>
            </a:r>
          </a:p>
          <a:p>
            <a:pPr marL="571500" indent="-571500">
              <a:buAutoNum type="romanLcParenR"/>
            </a:pPr>
            <a:r>
              <a:rPr lang="en-US" dirty="0">
                <a:latin typeface="Times New Roman" panose="02020603050405020304" pitchFamily="18" charset="0"/>
                <a:cs typeface="Times New Roman" panose="02020603050405020304" pitchFamily="18" charset="0"/>
              </a:rPr>
              <a:t>The provisions on standard assets should not be reckoned for arriving at net NPAs.</a:t>
            </a:r>
          </a:p>
          <a:p>
            <a:pPr marL="571500" indent="-571500">
              <a:buAutoNum type="romanLcParenR"/>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19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5078-5486-42F7-B830-F2416ABE8F0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8740DBD8-E136-4CDB-9BF2-E94F083680F1}"/>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vi) The provisions towards Standard Assets need not be netted from gross advances but shown separately as ‘Contingent Provisions against Standard 21 Assets’ under ‘other liabilities and provisions’ in schedule 5 of the balance sheet.</a:t>
            </a:r>
          </a:p>
          <a:p>
            <a:pPr marL="0" indent="0">
              <a:buNone/>
            </a:pPr>
            <a:r>
              <a:rPr lang="en-US" dirty="0">
                <a:latin typeface="Times New Roman" panose="02020603050405020304" pitchFamily="18" charset="0"/>
                <a:cs typeface="Times New Roman" panose="02020603050405020304" pitchFamily="18" charset="0"/>
              </a:rPr>
              <a:t>vii) Medium Enterprises will attract .40% standard asset provisioning.</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54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5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13FBA-BCA7-44A7-BF93-8235B3EA2EA0}"/>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Criteria of NPA for Different types of assets:</a:t>
            </a:r>
            <a:endParaRPr lang="en-IN" dirty="0">
              <a:solidFill>
                <a:srgbClr val="FFFFFF"/>
              </a:solidFill>
            </a:endParaRPr>
          </a:p>
        </p:txBody>
      </p:sp>
      <p:pic>
        <p:nvPicPr>
          <p:cNvPr id="9" name="Content Placeholder 4">
            <a:extLst>
              <a:ext uri="{FF2B5EF4-FFF2-40B4-BE49-F238E27FC236}">
                <a16:creationId xmlns:a16="http://schemas.microsoft.com/office/drawing/2014/main" id="{F03BE587-6FD6-4A6C-82CF-8CF3FD0BCC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178" r="1" b="3643"/>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58BB2667-CA3C-4EEE-9805-9132984F6E18}"/>
              </a:ext>
            </a:extLst>
          </p:cNvPr>
          <p:cNvSpPr>
            <a:spLocks noGrp="1"/>
          </p:cNvSpPr>
          <p:nvPr>
            <p:ph idx="1"/>
          </p:nvPr>
        </p:nvSpPr>
        <p:spPr>
          <a:xfrm>
            <a:off x="8029319" y="917725"/>
            <a:ext cx="3424739" cy="4852362"/>
          </a:xfrm>
        </p:spPr>
        <p:txBody>
          <a:bodyPr anchor="ctr">
            <a:normAutofit/>
          </a:bodyPr>
          <a:lstStyle/>
          <a:p>
            <a:pPr marL="457200" indent="-457200">
              <a:buFont typeface="+mj-lt"/>
              <a:buAutoNum type="arabicPeriod"/>
            </a:pPr>
            <a:r>
              <a:rPr lang="en-US" sz="2000" dirty="0">
                <a:solidFill>
                  <a:srgbClr val="FFFFFF"/>
                </a:solidFill>
                <a:latin typeface="Times New Roman" panose="02020603050405020304" pitchFamily="18" charset="0"/>
                <a:cs typeface="Times New Roman" panose="02020603050405020304" pitchFamily="18" charset="0"/>
              </a:rPr>
              <a:t>Term Loan</a:t>
            </a:r>
          </a:p>
          <a:p>
            <a:pPr marL="457200" indent="-457200">
              <a:buFont typeface="+mj-lt"/>
              <a:buAutoNum type="arabicPeriod"/>
            </a:pPr>
            <a:r>
              <a:rPr lang="en-US" sz="2000" dirty="0">
                <a:solidFill>
                  <a:srgbClr val="FFFFFF"/>
                </a:solidFill>
                <a:latin typeface="Times New Roman" panose="02020603050405020304" pitchFamily="18" charset="0"/>
                <a:cs typeface="Times New Roman" panose="02020603050405020304" pitchFamily="18" charset="0"/>
              </a:rPr>
              <a:t>Bill Discounting</a:t>
            </a:r>
          </a:p>
          <a:p>
            <a:pPr marL="457200" indent="-457200">
              <a:buFont typeface="+mj-lt"/>
              <a:buAutoNum type="arabicPeriod"/>
            </a:pPr>
            <a:r>
              <a:rPr lang="en-US" sz="2000" dirty="0">
                <a:solidFill>
                  <a:srgbClr val="FFFFFF"/>
                </a:solidFill>
                <a:latin typeface="Times New Roman" panose="02020603050405020304" pitchFamily="18" charset="0"/>
                <a:cs typeface="Times New Roman" panose="02020603050405020304" pitchFamily="18" charset="0"/>
              </a:rPr>
              <a:t>Other Accounts</a:t>
            </a:r>
          </a:p>
          <a:p>
            <a:pPr marL="457200" indent="-457200">
              <a:buFont typeface="+mj-lt"/>
              <a:buAutoNum type="arabicPeriod"/>
            </a:pPr>
            <a:r>
              <a:rPr lang="en-US" sz="2000" dirty="0">
                <a:solidFill>
                  <a:srgbClr val="FFFFFF"/>
                </a:solidFill>
                <a:latin typeface="Times New Roman" panose="02020603050405020304" pitchFamily="18" charset="0"/>
                <a:cs typeface="Times New Roman" panose="02020603050405020304" pitchFamily="18" charset="0"/>
              </a:rPr>
              <a:t>Cash Credit / Overdraft Account</a:t>
            </a:r>
          </a:p>
          <a:p>
            <a:pPr marL="457200" indent="-457200">
              <a:buFont typeface="+mj-lt"/>
              <a:buAutoNum type="arabicPeriod"/>
            </a:pPr>
            <a:r>
              <a:rPr lang="en-US" sz="2000" dirty="0">
                <a:solidFill>
                  <a:srgbClr val="FFFFFF"/>
                </a:solidFill>
                <a:latin typeface="Times New Roman" panose="02020603050405020304" pitchFamily="18" charset="0"/>
                <a:cs typeface="Times New Roman" panose="02020603050405020304" pitchFamily="18" charset="0"/>
              </a:rPr>
              <a:t>Agriculture Account</a:t>
            </a:r>
          </a:p>
        </p:txBody>
      </p:sp>
      <p:sp>
        <p:nvSpPr>
          <p:cNvPr id="6" name="TextBox 5">
            <a:extLst>
              <a:ext uri="{FF2B5EF4-FFF2-40B4-BE49-F238E27FC236}">
                <a16:creationId xmlns:a16="http://schemas.microsoft.com/office/drawing/2014/main" id="{74AE7002-E45F-4377-9D17-1EDD7885D6B9}"/>
              </a:ext>
            </a:extLst>
          </p:cNvPr>
          <p:cNvSpPr txBox="1"/>
          <p:nvPr/>
        </p:nvSpPr>
        <p:spPr>
          <a:xfrm>
            <a:off x="5199036" y="4229070"/>
            <a:ext cx="2186817"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www.rumboaleningrado.net/2012/03/parte-del-npa-llama-votar-por-el-frente.html">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N" sz="700">
              <a:solidFill>
                <a:srgbClr val="FFFFFF"/>
              </a:solidFill>
            </a:endParaRPr>
          </a:p>
        </p:txBody>
      </p:sp>
    </p:spTree>
    <p:extLst>
      <p:ext uri="{BB962C8B-B14F-4D97-AF65-F5344CB8AC3E}">
        <p14:creationId xmlns:p14="http://schemas.microsoft.com/office/powerpoint/2010/main" val="273674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CAFA74-8C8B-4CD0-A4A3-BA2E3FD9978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Some Important exposure norms</a:t>
            </a:r>
            <a:endParaRPr lang="en-IN" dirty="0">
              <a:solidFill>
                <a:srgbClr val="FFFFFF"/>
              </a:solidFill>
            </a:endParaRPr>
          </a:p>
        </p:txBody>
      </p:sp>
      <p:graphicFrame>
        <p:nvGraphicFramePr>
          <p:cNvPr id="5" name="Content Placeholder 2">
            <a:extLst>
              <a:ext uri="{FF2B5EF4-FFF2-40B4-BE49-F238E27FC236}">
                <a16:creationId xmlns:a16="http://schemas.microsoft.com/office/drawing/2014/main" id="{371D6241-2EF1-4441-9466-1AE58ED9F8F8}"/>
              </a:ext>
            </a:extLst>
          </p:cNvPr>
          <p:cNvGraphicFramePr>
            <a:graphicFrameLocks noGrp="1"/>
          </p:cNvGraphicFramePr>
          <p:nvPr>
            <p:ph idx="1"/>
            <p:extLst>
              <p:ext uri="{D42A27DB-BD31-4B8C-83A1-F6EECF244321}">
                <p14:modId xmlns:p14="http://schemas.microsoft.com/office/powerpoint/2010/main" val="2291628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19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253726-F7D5-48A5-8B7E-FF7780DAA757}"/>
              </a:ext>
            </a:extLst>
          </p:cNvPr>
          <p:cNvSpPr>
            <a:spLocks noGrp="1"/>
          </p:cNvSpPr>
          <p:nvPr>
            <p:ph type="title"/>
          </p:nvPr>
        </p:nvSpPr>
        <p:spPr>
          <a:xfrm>
            <a:off x="833002" y="448253"/>
            <a:ext cx="10520702" cy="1325563"/>
          </a:xfrm>
        </p:spPr>
        <p:txBody>
          <a:bodyPr>
            <a:normAutofit/>
          </a:bodyPr>
          <a:lstStyle/>
          <a:p>
            <a:r>
              <a:rPr lang="en-US" dirty="0"/>
              <a:t>Effects of NPA on Bank’s Performance</a:t>
            </a:r>
            <a:endParaRPr lang="en-IN" dirty="0"/>
          </a:p>
        </p:txBody>
      </p:sp>
      <p:sp>
        <p:nvSpPr>
          <p:cNvPr id="11" name="Content Placeholder 10">
            <a:extLst>
              <a:ext uri="{FF2B5EF4-FFF2-40B4-BE49-F238E27FC236}">
                <a16:creationId xmlns:a16="http://schemas.microsoft.com/office/drawing/2014/main" id="{DB9DE7A8-5EDE-43A7-AA2D-4D06A6F3A514}"/>
              </a:ext>
            </a:extLst>
          </p:cNvPr>
          <p:cNvSpPr>
            <a:spLocks noGrp="1"/>
          </p:cNvSpPr>
          <p:nvPr>
            <p:ph idx="1"/>
          </p:nvPr>
        </p:nvSpPr>
        <p:spPr>
          <a:xfrm>
            <a:off x="838200" y="2191807"/>
            <a:ext cx="4936067" cy="3985155"/>
          </a:xfrm>
        </p:spPr>
        <p:txBody>
          <a:bodyPr>
            <a:normAutofit/>
          </a:bodyPr>
          <a:lstStyle/>
          <a:p>
            <a:r>
              <a:rPr lang="en-US" sz="2000" dirty="0"/>
              <a:t>Banks cannot account for the interest income to their p &amp; l a/c as they cannot debit interest of the loan account unless recovery is actually affected in the same year.</a:t>
            </a:r>
          </a:p>
          <a:p>
            <a:r>
              <a:rPr lang="en-US" sz="2000" dirty="0"/>
              <a:t>Interest or other charges already debited but not recovered have to be provided for and provision on the amount of gross NPAs is also to be made.</a:t>
            </a:r>
          </a:p>
          <a:p>
            <a:r>
              <a:rPr lang="en-US" sz="2000" dirty="0"/>
              <a:t>All loan accounts of the borrower would be treated as NPA, if one account is NPA.</a:t>
            </a:r>
          </a:p>
        </p:txBody>
      </p:sp>
      <p:pic>
        <p:nvPicPr>
          <p:cNvPr id="9" name="Content Placeholder 4">
            <a:extLst>
              <a:ext uri="{FF2B5EF4-FFF2-40B4-BE49-F238E27FC236}">
                <a16:creationId xmlns:a16="http://schemas.microsoft.com/office/drawing/2014/main" id="{63B75E53-2885-4CAC-981A-0ED3ED9280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7734" y="3191021"/>
            <a:ext cx="4935970" cy="1986727"/>
          </a:xfrm>
          <a:prstGeom prst="rect">
            <a:avLst/>
          </a:prstGeom>
        </p:spPr>
      </p:pic>
      <p:sp>
        <p:nvSpPr>
          <p:cNvPr id="6" name="TextBox 5">
            <a:extLst>
              <a:ext uri="{FF2B5EF4-FFF2-40B4-BE49-F238E27FC236}">
                <a16:creationId xmlns:a16="http://schemas.microsoft.com/office/drawing/2014/main" id="{6EE1D966-5B2D-4547-9FD7-427245366831}"/>
              </a:ext>
            </a:extLst>
          </p:cNvPr>
          <p:cNvSpPr txBox="1"/>
          <p:nvPr/>
        </p:nvSpPr>
        <p:spPr>
          <a:xfrm>
            <a:off x="8913613" y="4977693"/>
            <a:ext cx="2440091"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elsaelsi.wordpress.com/2011/03/17/daftar-peserta-performance-test-bank-nagari/">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N" sz="700">
              <a:solidFill>
                <a:srgbClr val="FFFFFF"/>
              </a:solidFill>
            </a:endParaRPr>
          </a:p>
        </p:txBody>
      </p:sp>
    </p:spTree>
    <p:extLst>
      <p:ext uri="{BB962C8B-B14F-4D97-AF65-F5344CB8AC3E}">
        <p14:creationId xmlns:p14="http://schemas.microsoft.com/office/powerpoint/2010/main" val="216867811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BDF604-A399-47C6-B456-A9F0CADE7C69}"/>
              </a:ext>
            </a:extLst>
          </p:cNvPr>
          <p:cNvSpPr>
            <a:spLocks noGrp="1"/>
          </p:cNvSpPr>
          <p:nvPr>
            <p:ph type="title"/>
          </p:nvPr>
        </p:nvSpPr>
        <p:spPr>
          <a:xfrm>
            <a:off x="833002" y="448253"/>
            <a:ext cx="10520702" cy="1325563"/>
          </a:xfrm>
        </p:spPr>
        <p:txBody>
          <a:bodyPr>
            <a:normAutofit/>
          </a:bodyPr>
          <a:lstStyle/>
          <a:p>
            <a:endParaRPr lang="en-IN" dirty="0"/>
          </a:p>
        </p:txBody>
      </p:sp>
      <p:sp>
        <p:nvSpPr>
          <p:cNvPr id="11" name="Content Placeholder 10">
            <a:extLst>
              <a:ext uri="{FF2B5EF4-FFF2-40B4-BE49-F238E27FC236}">
                <a16:creationId xmlns:a16="http://schemas.microsoft.com/office/drawing/2014/main" id="{941BF599-FF51-4776-9130-1EDE38C3372B}"/>
              </a:ext>
            </a:extLst>
          </p:cNvPr>
          <p:cNvSpPr>
            <a:spLocks noGrp="1"/>
          </p:cNvSpPr>
          <p:nvPr>
            <p:ph idx="1"/>
          </p:nvPr>
        </p:nvSpPr>
        <p:spPr>
          <a:xfrm>
            <a:off x="838201" y="448253"/>
            <a:ext cx="4676334" cy="5728709"/>
          </a:xfrm>
        </p:spPr>
        <p:txBody>
          <a:bodyPr>
            <a:normAutofit/>
          </a:bodyPr>
          <a:lstStyle/>
          <a:p>
            <a:pPr marL="457200" indent="-457200">
              <a:buFont typeface="+mj-lt"/>
              <a:buAutoNum type="arabicPeriod"/>
            </a:pPr>
            <a:endParaRPr lang="en-US" sz="1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More than 50 per cent of banks’ operating profit are transferred to provisions.</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Carrying of additional capital on account of NPAs increases cost of funds to banks.</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It also affects the credit deposit ratio(CD ratio) of banks as they are not able to extend fresh credit as the funds remain blocked in NPAs</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There remains an excessive focus on credit risk management. A large amount of bank’s machinery /cost is involved in regular monitoring and control of NPAs.</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There is also an element of reputational risk due to greater disclosure on quantum of NPAs and provisioning.</a:t>
            </a:r>
          </a:p>
          <a:p>
            <a:pPr marL="457200" indent="-457200">
              <a:buFont typeface="+mj-lt"/>
              <a:buAutoNum type="arabicPeriod"/>
            </a:pPr>
            <a:r>
              <a:rPr lang="en-US" sz="1600" dirty="0">
                <a:latin typeface="Times New Roman" panose="02020603050405020304" pitchFamily="18" charset="0"/>
                <a:cs typeface="Times New Roman" panose="02020603050405020304" pitchFamily="18" charset="0"/>
              </a:rPr>
              <a:t>The increased level of NPAs also causes higher interest cost to borrowers. The cost of funds becomes higher, the base rate is higher and banks also have higher margin on account of NPA. All this cost shifted to non borrowers.</a:t>
            </a:r>
          </a:p>
        </p:txBody>
      </p:sp>
      <p:pic>
        <p:nvPicPr>
          <p:cNvPr id="9" name="Content Placeholder 4">
            <a:extLst>
              <a:ext uri="{FF2B5EF4-FFF2-40B4-BE49-F238E27FC236}">
                <a16:creationId xmlns:a16="http://schemas.microsoft.com/office/drawing/2014/main" id="{8BA0DCEA-1296-4256-B6BC-D3BE31203B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7734" y="2826993"/>
            <a:ext cx="4935970" cy="2714783"/>
          </a:xfrm>
          <a:prstGeom prst="rect">
            <a:avLst/>
          </a:prstGeom>
        </p:spPr>
      </p:pic>
    </p:spTree>
    <p:extLst>
      <p:ext uri="{BB962C8B-B14F-4D97-AF65-F5344CB8AC3E}">
        <p14:creationId xmlns:p14="http://schemas.microsoft.com/office/powerpoint/2010/main" val="135254045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AF2D-3BE4-491C-84DB-7AF65D89C5D0}"/>
              </a:ext>
            </a:extLst>
          </p:cNvPr>
          <p:cNvSpPr>
            <a:spLocks noGrp="1"/>
          </p:cNvSpPr>
          <p:nvPr>
            <p:ph type="title"/>
          </p:nvPr>
        </p:nvSpPr>
        <p:spPr/>
        <p:txBody>
          <a:bodyPr/>
          <a:lstStyle/>
          <a:p>
            <a:r>
              <a:rPr lang="en-US" dirty="0"/>
              <a:t>Situation Analysis:</a:t>
            </a:r>
            <a:endParaRPr lang="en-IN" dirty="0"/>
          </a:p>
        </p:txBody>
      </p:sp>
      <p:sp>
        <p:nvSpPr>
          <p:cNvPr id="3" name="Content Placeholder 2">
            <a:extLst>
              <a:ext uri="{FF2B5EF4-FFF2-40B4-BE49-F238E27FC236}">
                <a16:creationId xmlns:a16="http://schemas.microsoft.com/office/drawing/2014/main" id="{5506D7B7-7A52-4BCC-8926-4CA759C073AB}"/>
              </a:ext>
            </a:extLst>
          </p:cNvPr>
          <p:cNvSpPr>
            <a:spLocks noGrp="1"/>
          </p:cNvSpPr>
          <p:nvPr>
            <p:ph idx="1"/>
          </p:nvPr>
        </p:nvSpPr>
        <p:spPr/>
        <p:txBody>
          <a:bodyPr/>
          <a:lstStyle/>
          <a:p>
            <a:r>
              <a:rPr lang="en-US" dirty="0"/>
              <a:t>Suppose ABC bank has operating profit of Rs.1000 crore before making provisions for NPAs. The bank falls under the tax bracket of 35 percent. If bank is required</a:t>
            </a:r>
          </a:p>
          <a:p>
            <a:pPr marL="514350" indent="-514350">
              <a:buAutoNum type="alphaLcParenR"/>
            </a:pPr>
            <a:r>
              <a:rPr lang="en-US" dirty="0"/>
              <a:t>To make a provision of Rs.400 crore for NPAs and</a:t>
            </a:r>
          </a:p>
          <a:p>
            <a:pPr marL="514350" indent="-514350">
              <a:buAutoNum type="alphaLcParenR"/>
            </a:pPr>
            <a:r>
              <a:rPr lang="en-US" dirty="0"/>
              <a:t>Make provision of Rs.200 crore for NPA and write off Rs.200 crore.</a:t>
            </a:r>
            <a:endParaRPr lang="en-IN" dirty="0"/>
          </a:p>
        </p:txBody>
      </p:sp>
    </p:spTree>
    <p:extLst>
      <p:ext uri="{BB962C8B-B14F-4D97-AF65-F5344CB8AC3E}">
        <p14:creationId xmlns:p14="http://schemas.microsoft.com/office/powerpoint/2010/main" val="361687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3A5B-0A0D-47B1-A2FD-0D1350C03FDF}"/>
              </a:ext>
            </a:extLst>
          </p:cNvPr>
          <p:cNvSpPr>
            <a:spLocks noGrp="1"/>
          </p:cNvSpPr>
          <p:nvPr>
            <p:ph type="title"/>
          </p:nvPr>
        </p:nvSpPr>
        <p:spPr/>
        <p:txBody>
          <a:bodyPr/>
          <a:lstStyle/>
          <a:p>
            <a:r>
              <a:rPr lang="en-US" dirty="0"/>
              <a:t>Strategies for reduction in NPAs</a:t>
            </a:r>
            <a:endParaRPr lang="en-IN" dirty="0"/>
          </a:p>
        </p:txBody>
      </p:sp>
      <p:sp>
        <p:nvSpPr>
          <p:cNvPr id="3" name="Content Placeholder 2">
            <a:extLst>
              <a:ext uri="{FF2B5EF4-FFF2-40B4-BE49-F238E27FC236}">
                <a16:creationId xmlns:a16="http://schemas.microsoft.com/office/drawing/2014/main" id="{487FA930-64C2-4860-A017-C8E5940AF007}"/>
              </a:ext>
            </a:extLst>
          </p:cNvPr>
          <p:cNvSpPr>
            <a:spLocks noGrp="1"/>
          </p:cNvSpPr>
          <p:nvPr>
            <p:ph idx="1"/>
          </p:nvPr>
        </p:nvSpPr>
        <p:spPr/>
        <p:txBody>
          <a:bodyPr/>
          <a:lstStyle/>
          <a:p>
            <a:pPr marL="0" indent="0">
              <a:buNone/>
            </a:pPr>
            <a:r>
              <a:rPr lang="en-US" dirty="0"/>
              <a:t>Cash Recovery</a:t>
            </a:r>
          </a:p>
          <a:p>
            <a:pPr marL="0" indent="0">
              <a:buNone/>
            </a:pPr>
            <a:r>
              <a:rPr lang="en-US" dirty="0"/>
              <a:t>Compromise settlements</a:t>
            </a:r>
          </a:p>
          <a:p>
            <a:pPr marL="0" indent="0">
              <a:buNone/>
            </a:pPr>
            <a:r>
              <a:rPr lang="en-US" dirty="0"/>
              <a:t>Recovery through legal recourse</a:t>
            </a:r>
          </a:p>
          <a:p>
            <a:pPr marL="0" indent="0">
              <a:buNone/>
            </a:pPr>
            <a:r>
              <a:rPr lang="en-US" dirty="0"/>
              <a:t>Recovery through debt recovery tribunals</a:t>
            </a:r>
          </a:p>
          <a:p>
            <a:pPr marL="0" indent="0">
              <a:buNone/>
            </a:pPr>
            <a:r>
              <a:rPr lang="en-US" dirty="0"/>
              <a:t>Corporate Debt Restructuring (CDR)</a:t>
            </a:r>
            <a:endParaRPr lang="en-IN" dirty="0"/>
          </a:p>
        </p:txBody>
      </p:sp>
    </p:spTree>
    <p:extLst>
      <p:ext uri="{BB962C8B-B14F-4D97-AF65-F5344CB8AC3E}">
        <p14:creationId xmlns:p14="http://schemas.microsoft.com/office/powerpoint/2010/main" val="40838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a:extLst>
              <a:ext uri="{FF2B5EF4-FFF2-40B4-BE49-F238E27FC236}">
                <a16:creationId xmlns:a16="http://schemas.microsoft.com/office/drawing/2014/main" id="{AB0A254F-3B2D-4063-AC27-4B9D9A2BF71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839" r="-2" b="3343"/>
          <a:stretch/>
        </p:blipFill>
        <p:spPr>
          <a:xfrm rot="21480000">
            <a:off x="1137837" y="1003258"/>
            <a:ext cx="9916327" cy="4764396"/>
          </a:xfrm>
          <a:prstGeom prst="rect">
            <a:avLst/>
          </a:prstGeom>
        </p:spPr>
      </p:pic>
      <p:sp>
        <p:nvSpPr>
          <p:cNvPr id="6" name="TextBox 5">
            <a:extLst>
              <a:ext uri="{FF2B5EF4-FFF2-40B4-BE49-F238E27FC236}">
                <a16:creationId xmlns:a16="http://schemas.microsoft.com/office/drawing/2014/main" id="{45CC0E0E-9314-4BFD-9894-97266336203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princessparisshine.blogspot.com/2013_04_01_archive.html">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N" sz="700">
              <a:solidFill>
                <a:srgbClr val="FFFFFF"/>
              </a:solidFill>
            </a:endParaRPr>
          </a:p>
        </p:txBody>
      </p:sp>
    </p:spTree>
    <p:extLst>
      <p:ext uri="{BB962C8B-B14F-4D97-AF65-F5344CB8AC3E}">
        <p14:creationId xmlns:p14="http://schemas.microsoft.com/office/powerpoint/2010/main" val="391628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A6A196-EE9E-447A-B239-DA3CCCA643A0}"/>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Some Important exposure norms</a:t>
            </a:r>
            <a:endParaRPr lang="en-IN" dirty="0">
              <a:solidFill>
                <a:srgbClr val="FFFFFF"/>
              </a:solidFill>
            </a:endParaRPr>
          </a:p>
        </p:txBody>
      </p:sp>
      <p:graphicFrame>
        <p:nvGraphicFramePr>
          <p:cNvPr id="5" name="Content Placeholder 2">
            <a:extLst>
              <a:ext uri="{FF2B5EF4-FFF2-40B4-BE49-F238E27FC236}">
                <a16:creationId xmlns:a16="http://schemas.microsoft.com/office/drawing/2014/main" id="{D9911B1B-6D9D-481B-B773-CE9310BD3BE9}"/>
              </a:ext>
            </a:extLst>
          </p:cNvPr>
          <p:cNvGraphicFramePr>
            <a:graphicFrameLocks noGrp="1"/>
          </p:cNvGraphicFramePr>
          <p:nvPr>
            <p:ph idx="1"/>
            <p:extLst>
              <p:ext uri="{D42A27DB-BD31-4B8C-83A1-F6EECF244321}">
                <p14:modId xmlns:p14="http://schemas.microsoft.com/office/powerpoint/2010/main" val="28536175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60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2C2734-68DC-490E-9A04-C870F4DA6A7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Credit Exposure comprises of the following:</a:t>
            </a:r>
            <a:endParaRPr lang="en-IN" sz="4000">
              <a:solidFill>
                <a:srgbClr val="FFFFFF"/>
              </a:solidFill>
            </a:endParaRPr>
          </a:p>
        </p:txBody>
      </p:sp>
      <p:graphicFrame>
        <p:nvGraphicFramePr>
          <p:cNvPr id="5" name="Content Placeholder 2">
            <a:extLst>
              <a:ext uri="{FF2B5EF4-FFF2-40B4-BE49-F238E27FC236}">
                <a16:creationId xmlns:a16="http://schemas.microsoft.com/office/drawing/2014/main" id="{1D5A9CE6-F9EE-4A03-BB4B-7035D906CBC0}"/>
              </a:ext>
            </a:extLst>
          </p:cNvPr>
          <p:cNvGraphicFramePr>
            <a:graphicFrameLocks noGrp="1"/>
          </p:cNvGraphicFramePr>
          <p:nvPr>
            <p:ph idx="1"/>
            <p:extLst>
              <p:ext uri="{D42A27DB-BD31-4B8C-83A1-F6EECF244321}">
                <p14:modId xmlns:p14="http://schemas.microsoft.com/office/powerpoint/2010/main" val="350225820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1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0DCD0C-98DE-4BD1-8ED7-BAEC3A9BDADA}"/>
              </a:ext>
            </a:extLst>
          </p:cNvPr>
          <p:cNvSpPr>
            <a:spLocks noGrp="1"/>
          </p:cNvSpPr>
          <p:nvPr>
            <p:ph type="title"/>
          </p:nvPr>
        </p:nvSpPr>
        <p:spPr>
          <a:xfrm>
            <a:off x="640079" y="2053641"/>
            <a:ext cx="3669161" cy="2760098"/>
          </a:xfrm>
        </p:spPr>
        <p:txBody>
          <a:bodyPr>
            <a:normAutofit/>
          </a:bodyPr>
          <a:lstStyle/>
          <a:p>
            <a:r>
              <a:rPr lang="en-US">
                <a:solidFill>
                  <a:srgbClr val="FFFFFF"/>
                </a:solidFill>
              </a:rPr>
              <a:t>NPAs – Non Performing Assets</a:t>
            </a:r>
            <a:endParaRPr lang="en-IN">
              <a:solidFill>
                <a:srgbClr val="FFFFFF"/>
              </a:solidFill>
            </a:endParaRPr>
          </a:p>
        </p:txBody>
      </p:sp>
      <p:sp>
        <p:nvSpPr>
          <p:cNvPr id="3" name="Content Placeholder 2">
            <a:extLst>
              <a:ext uri="{FF2B5EF4-FFF2-40B4-BE49-F238E27FC236}">
                <a16:creationId xmlns:a16="http://schemas.microsoft.com/office/drawing/2014/main" id="{31B96A81-B1C2-4A8E-AC8E-00539AA4BC86}"/>
              </a:ext>
            </a:extLst>
          </p:cNvPr>
          <p:cNvSpPr>
            <a:spLocks noGrp="1"/>
          </p:cNvSpPr>
          <p:nvPr>
            <p:ph idx="1"/>
          </p:nvPr>
        </p:nvSpPr>
        <p:spPr>
          <a:xfrm>
            <a:off x="6090574" y="801866"/>
            <a:ext cx="5306084" cy="5230634"/>
          </a:xfrm>
        </p:spPr>
        <p:txBody>
          <a:bodyPr anchor="ctr">
            <a:normAutofit/>
          </a:bodyPr>
          <a:lstStyle/>
          <a:p>
            <a:r>
              <a:rPr lang="en-US" sz="2200">
                <a:solidFill>
                  <a:srgbClr val="000000"/>
                </a:solidFill>
              </a:rPr>
              <a:t>In the balance of bank , financial assets comprise more than 95 % of total assets of the bank. These assets primarily include loans, advances, bill discounted, and investments, cash balance with RBI and at its own investments etc. </a:t>
            </a:r>
          </a:p>
          <a:p>
            <a:r>
              <a:rPr lang="en-US" sz="2200">
                <a:solidFill>
                  <a:srgbClr val="000000"/>
                </a:solidFill>
              </a:rPr>
              <a:t>Loans and advances form nearly 60 % of the total assets and investments nearly 28 to 30 % of total assets. Therefore, management of assets and investments assumes more significance.</a:t>
            </a:r>
          </a:p>
          <a:p>
            <a:r>
              <a:rPr lang="en-US" sz="2200">
                <a:solidFill>
                  <a:srgbClr val="000000"/>
                </a:solidFill>
              </a:rPr>
              <a:t>The RBI has issued detailed guidelines for effective management of these assets.</a:t>
            </a:r>
            <a:endParaRPr lang="en-IN" sz="2200">
              <a:solidFill>
                <a:srgbClr val="000000"/>
              </a:solidFill>
            </a:endParaRPr>
          </a:p>
        </p:txBody>
      </p:sp>
    </p:spTree>
    <p:extLst>
      <p:ext uri="{BB962C8B-B14F-4D97-AF65-F5344CB8AC3E}">
        <p14:creationId xmlns:p14="http://schemas.microsoft.com/office/powerpoint/2010/main" val="51544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Text&#10;&#10;Description automatically generated">
            <a:extLst>
              <a:ext uri="{FF2B5EF4-FFF2-40B4-BE49-F238E27FC236}">
                <a16:creationId xmlns:a16="http://schemas.microsoft.com/office/drawing/2014/main" id="{73586DB4-6848-4738-B17A-B386B2DD4D65}"/>
              </a:ext>
            </a:extLst>
          </p:cNvPr>
          <p:cNvPicPr>
            <a:picLocks noGrp="1" noChangeAspect="1"/>
          </p:cNvPicPr>
          <p:nvPr>
            <p:ph idx="1"/>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354032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8C05-BD87-4AC4-98CC-6AA29E2FC5AA}"/>
              </a:ext>
            </a:extLst>
          </p:cNvPr>
          <p:cNvSpPr>
            <a:spLocks noGrp="1"/>
          </p:cNvSpPr>
          <p:nvPr>
            <p:ph type="title"/>
          </p:nvPr>
        </p:nvSpPr>
        <p:spPr/>
        <p:txBody>
          <a:bodyPr/>
          <a:lstStyle/>
          <a:p>
            <a:r>
              <a:rPr lang="en-US" dirty="0"/>
              <a:t>NPA Classification</a:t>
            </a:r>
            <a:endParaRPr lang="en-IN" dirty="0"/>
          </a:p>
        </p:txBody>
      </p:sp>
      <p:graphicFrame>
        <p:nvGraphicFramePr>
          <p:cNvPr id="4" name="Content Placeholder 3">
            <a:extLst>
              <a:ext uri="{FF2B5EF4-FFF2-40B4-BE49-F238E27FC236}">
                <a16:creationId xmlns:a16="http://schemas.microsoft.com/office/drawing/2014/main" id="{C841D5A1-8A1C-4B92-B15D-E6E60F7700CF}"/>
              </a:ext>
            </a:extLst>
          </p:cNvPr>
          <p:cNvGraphicFramePr>
            <a:graphicFrameLocks noGrp="1"/>
          </p:cNvGraphicFramePr>
          <p:nvPr>
            <p:ph idx="1"/>
            <p:extLst>
              <p:ext uri="{D42A27DB-BD31-4B8C-83A1-F6EECF244321}">
                <p14:modId xmlns:p14="http://schemas.microsoft.com/office/powerpoint/2010/main" val="938591346"/>
              </p:ext>
            </p:extLst>
          </p:nvPr>
        </p:nvGraphicFramePr>
        <p:xfrm>
          <a:off x="838200" y="18778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93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32117F-0821-4B9A-BAB2-10E55D1AECA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 Standard Assets</a:t>
            </a:r>
            <a:endParaRPr lang="en-IN" dirty="0">
              <a:solidFill>
                <a:srgbClr val="FFFFFF"/>
              </a:solidFill>
            </a:endParaRPr>
          </a:p>
        </p:txBody>
      </p:sp>
      <p:sp>
        <p:nvSpPr>
          <p:cNvPr id="3" name="Content Placeholder 2">
            <a:extLst>
              <a:ext uri="{FF2B5EF4-FFF2-40B4-BE49-F238E27FC236}">
                <a16:creationId xmlns:a16="http://schemas.microsoft.com/office/drawing/2014/main" id="{E5BFD237-7D02-4B45-A100-C1B177DF3841}"/>
              </a:ext>
            </a:extLst>
          </p:cNvPr>
          <p:cNvSpPr>
            <a:spLocks noGrp="1"/>
          </p:cNvSpPr>
          <p:nvPr>
            <p:ph idx="1"/>
          </p:nvPr>
        </p:nvSpPr>
        <p:spPr>
          <a:xfrm>
            <a:off x="6090574" y="801866"/>
            <a:ext cx="5306084" cy="5230634"/>
          </a:xfrm>
        </p:spPr>
        <p:txBody>
          <a:bodyPr anchor="ctr">
            <a:normAutofit/>
          </a:bodyPr>
          <a:lstStyle/>
          <a:p>
            <a:pPr marL="0" indent="0">
              <a:buNone/>
            </a:pPr>
            <a:r>
              <a:rPr lang="en-US" sz="2400">
                <a:solidFill>
                  <a:srgbClr val="000000"/>
                </a:solidFill>
                <a:latin typeface="Times New Roman" panose="02020603050405020304" pitchFamily="18" charset="0"/>
                <a:cs typeface="Times New Roman" panose="02020603050405020304" pitchFamily="18" charset="0"/>
              </a:rPr>
              <a:t>Standard Asset is one which does not disclose any problems and which does not carry more than normal risk attached to the business. The operation in the loan account in terms of timely repayment of principal and installment, availability of security, no adverse features in the operations of the account, etc. are satisfactory.</a:t>
            </a:r>
            <a:endParaRPr lang="en-IN"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1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88B1B2-42FF-418E-AC87-5498CCA158BD}"/>
              </a:ext>
            </a:extLst>
          </p:cNvPr>
          <p:cNvSpPr>
            <a:spLocks noGrp="1"/>
          </p:cNvSpPr>
          <p:nvPr>
            <p:ph type="title"/>
          </p:nvPr>
        </p:nvSpPr>
        <p:spPr>
          <a:xfrm>
            <a:off x="640079" y="2053641"/>
            <a:ext cx="3669161" cy="2760098"/>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2. Sub-Standard Assets</a:t>
            </a:r>
            <a:endParaRPr lang="en-IN">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68C667-92C2-454E-986F-64FAE18B70DF}"/>
              </a:ext>
            </a:extLst>
          </p:cNvPr>
          <p:cNvSpPr>
            <a:spLocks noGrp="1"/>
          </p:cNvSpPr>
          <p:nvPr>
            <p:ph idx="1"/>
          </p:nvPr>
        </p:nvSpPr>
        <p:spPr>
          <a:xfrm>
            <a:off x="6090574" y="801866"/>
            <a:ext cx="5306084" cy="5230634"/>
          </a:xfrm>
        </p:spPr>
        <p:txBody>
          <a:bodyPr anchor="ctr">
            <a:normAutofit/>
          </a:bodyPr>
          <a:lstStyle/>
          <a:p>
            <a:pPr>
              <a:buFont typeface="Wingdings" panose="05000000000000000000" pitchFamily="2" charset="2"/>
              <a:buChar char="Ø"/>
            </a:pPr>
            <a:r>
              <a:rPr lang="en-US" sz="2400">
                <a:solidFill>
                  <a:srgbClr val="000000"/>
                </a:solidFill>
                <a:latin typeface="Times New Roman" panose="02020603050405020304" pitchFamily="18" charset="0"/>
                <a:cs typeface="Times New Roman" panose="02020603050405020304" pitchFamily="18" charset="0"/>
              </a:rPr>
              <a:t>When repayment of principal or interest or both remains overdue for more than 90 days, such assets are classified as sub standard assets. It remains in this category for a period less than or equal to 12 months. </a:t>
            </a:r>
          </a:p>
          <a:p>
            <a:pPr>
              <a:buFont typeface="Wingdings" panose="05000000000000000000" pitchFamily="2" charset="2"/>
              <a:buChar char="Ø"/>
            </a:pPr>
            <a:r>
              <a:rPr lang="en-US" sz="2400">
                <a:solidFill>
                  <a:srgbClr val="000000"/>
                </a:solidFill>
                <a:latin typeface="Times New Roman" panose="02020603050405020304" pitchFamily="18" charset="0"/>
                <a:cs typeface="Times New Roman" panose="02020603050405020304" pitchFamily="18" charset="0"/>
              </a:rPr>
              <a:t>In such cases, the current net worth of the borrower /guarantor or the current market value of the security charged is not enough to ensure recovery of the dues to the bank in full. </a:t>
            </a:r>
          </a:p>
          <a:p>
            <a:pPr>
              <a:buFont typeface="Wingdings" panose="05000000000000000000" pitchFamily="2" charset="2"/>
              <a:buChar char="Ø"/>
            </a:pPr>
            <a:r>
              <a:rPr lang="en-US" sz="2400">
                <a:solidFill>
                  <a:srgbClr val="000000"/>
                </a:solidFill>
                <a:latin typeface="Times New Roman" panose="02020603050405020304" pitchFamily="18" charset="0"/>
                <a:cs typeface="Times New Roman" panose="02020603050405020304" pitchFamily="18" charset="0"/>
              </a:rPr>
              <a:t>Such asset </a:t>
            </a:r>
            <a:r>
              <a:rPr lang="en-US" sz="2400" b="1">
                <a:solidFill>
                  <a:srgbClr val="000000"/>
                </a:solidFill>
                <a:latin typeface="Times New Roman" panose="02020603050405020304" pitchFamily="18" charset="0"/>
                <a:cs typeface="Times New Roman" panose="02020603050405020304" pitchFamily="18" charset="0"/>
              </a:rPr>
              <a:t>may </a:t>
            </a:r>
            <a:r>
              <a:rPr lang="en-US" sz="2400">
                <a:solidFill>
                  <a:srgbClr val="000000"/>
                </a:solidFill>
                <a:latin typeface="Times New Roman" panose="02020603050405020304" pitchFamily="18" charset="0"/>
                <a:cs typeface="Times New Roman" panose="02020603050405020304" pitchFamily="18" charset="0"/>
              </a:rPr>
              <a:t>cause loss to bank in future.</a:t>
            </a:r>
            <a:endParaRPr lang="en-IN" sz="2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54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1580</Words>
  <Application>Microsoft Office PowerPoint</Application>
  <PresentationFormat>Widescreen</PresentationFormat>
  <Paragraphs>96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Impact</vt:lpstr>
      <vt:lpstr>Times New Roman</vt:lpstr>
      <vt:lpstr>Wingdings</vt:lpstr>
      <vt:lpstr>Office Theme</vt:lpstr>
      <vt:lpstr>Securities for Bank Advances </vt:lpstr>
      <vt:lpstr>Some Important exposure norms</vt:lpstr>
      <vt:lpstr>Some Important exposure norms</vt:lpstr>
      <vt:lpstr>Credit Exposure comprises of the following:</vt:lpstr>
      <vt:lpstr>NPAs – Non Performing Assets</vt:lpstr>
      <vt:lpstr>PowerPoint Presentation</vt:lpstr>
      <vt:lpstr>NPA Classification</vt:lpstr>
      <vt:lpstr> Standard Assets</vt:lpstr>
      <vt:lpstr>2. Sub-Standard Assets</vt:lpstr>
      <vt:lpstr>3. Doubtful Assets</vt:lpstr>
      <vt:lpstr>Loss Assets</vt:lpstr>
      <vt:lpstr>Loss Assets</vt:lpstr>
      <vt:lpstr>Guidelines for Classification of Assets:</vt:lpstr>
      <vt:lpstr>Guidelines contd…</vt:lpstr>
      <vt:lpstr>Provision norms for NPAs - </vt:lpstr>
      <vt:lpstr>PowerPoint Presentation</vt:lpstr>
      <vt:lpstr>PowerPoint Presentation</vt:lpstr>
      <vt:lpstr>PowerPoint Presentation</vt:lpstr>
      <vt:lpstr>Criteria of NPA for Different types of assets:</vt:lpstr>
      <vt:lpstr>Effects of NPA on Bank’s Performance</vt:lpstr>
      <vt:lpstr>PowerPoint Presentation</vt:lpstr>
      <vt:lpstr>Situation Analysis:</vt:lpstr>
      <vt:lpstr>Strategies for reduction in NPAs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for Bank Advances</dc:title>
  <dc:creator>user</dc:creator>
  <cp:lastModifiedBy>user</cp:lastModifiedBy>
  <cp:revision>6</cp:revision>
  <dcterms:created xsi:type="dcterms:W3CDTF">2021-01-24T17:46:18Z</dcterms:created>
  <dcterms:modified xsi:type="dcterms:W3CDTF">2021-01-27T04:17:57Z</dcterms:modified>
</cp:coreProperties>
</file>