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2" r:id="rId5"/>
    <p:sldId id="284" r:id="rId6"/>
    <p:sldId id="283" r:id="rId7"/>
    <p:sldId id="259" r:id="rId8"/>
    <p:sldId id="260" r:id="rId9"/>
    <p:sldId id="261" r:id="rId10"/>
    <p:sldId id="262" r:id="rId11"/>
    <p:sldId id="263" r:id="rId12"/>
    <p:sldId id="264" r:id="rId13"/>
    <p:sldId id="265" r:id="rId14"/>
    <p:sldId id="266" r:id="rId15"/>
    <p:sldId id="267" r:id="rId16"/>
    <p:sldId id="268" r:id="rId17"/>
    <p:sldId id="269" r:id="rId18"/>
    <p:sldId id="272" r:id="rId19"/>
    <p:sldId id="273" r:id="rId20"/>
    <p:sldId id="274" r:id="rId21"/>
    <p:sldId id="275" r:id="rId22"/>
    <p:sldId id="276" r:id="rId23"/>
    <p:sldId id="277" r:id="rId24"/>
    <p:sldId id="278" r:id="rId25"/>
    <p:sldId id="279" r:id="rId26"/>
    <p:sldId id="280" r:id="rId27"/>
    <p:sldId id="281" r:id="rId28"/>
    <p:sldId id="27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snapToGrid="0">
      <p:cViewPr varScale="1">
        <p:scale>
          <a:sx n="68" d="100"/>
          <a:sy n="68" d="100"/>
        </p:scale>
        <p:origin x="8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A1B524-0AF3-44CC-AA70-4CBA5D677531}"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IN"/>
        </a:p>
      </dgm:t>
    </dgm:pt>
    <dgm:pt modelId="{EEB514C8-F50D-4DCE-B17C-F89FB233A226}">
      <dgm:prSet phldrT="[Text]"/>
      <dgm:spPr/>
      <dgm:t>
        <a:bodyPr/>
        <a:lstStyle/>
        <a:p>
          <a:r>
            <a:rPr lang="en-US" dirty="0">
              <a:solidFill>
                <a:schemeClr val="tx1"/>
              </a:solidFill>
            </a:rPr>
            <a:t>Safety of Capital</a:t>
          </a:r>
          <a:endParaRPr lang="en-IN" dirty="0">
            <a:solidFill>
              <a:schemeClr val="tx1"/>
            </a:solidFill>
          </a:endParaRPr>
        </a:p>
      </dgm:t>
    </dgm:pt>
    <dgm:pt modelId="{E8A1ED9B-B5EF-4E37-8D13-165A380F0C95}" type="parTrans" cxnId="{6D0D9057-6D94-4E89-8790-938215F725C8}">
      <dgm:prSet/>
      <dgm:spPr/>
      <dgm:t>
        <a:bodyPr/>
        <a:lstStyle/>
        <a:p>
          <a:endParaRPr lang="en-IN"/>
        </a:p>
      </dgm:t>
    </dgm:pt>
    <dgm:pt modelId="{D83C1FC9-E8B9-40C8-92AC-75928470BE33}" type="sibTrans" cxnId="{6D0D9057-6D94-4E89-8790-938215F725C8}">
      <dgm:prSet/>
      <dgm:spPr/>
      <dgm:t>
        <a:bodyPr/>
        <a:lstStyle/>
        <a:p>
          <a:endParaRPr lang="en-IN"/>
        </a:p>
      </dgm:t>
    </dgm:pt>
    <dgm:pt modelId="{DBD54F98-47B9-42E0-99F0-AA34A41D8914}">
      <dgm:prSet phldrT="[Text]"/>
      <dgm:spPr/>
      <dgm:t>
        <a:bodyPr/>
        <a:lstStyle/>
        <a:p>
          <a:r>
            <a:rPr lang="en-US" dirty="0">
              <a:solidFill>
                <a:schemeClr val="tx1"/>
              </a:solidFill>
            </a:rPr>
            <a:t>Liquidity – borrow from market or sell off near cash assets</a:t>
          </a:r>
          <a:endParaRPr lang="en-IN" dirty="0">
            <a:solidFill>
              <a:schemeClr val="tx1"/>
            </a:solidFill>
          </a:endParaRPr>
        </a:p>
      </dgm:t>
    </dgm:pt>
    <dgm:pt modelId="{A1DE46AD-6A5E-4CF0-951D-A544F194E48D}" type="parTrans" cxnId="{E1DF5362-66CC-4117-A791-5F9FD23416E8}">
      <dgm:prSet/>
      <dgm:spPr/>
      <dgm:t>
        <a:bodyPr/>
        <a:lstStyle/>
        <a:p>
          <a:endParaRPr lang="en-IN"/>
        </a:p>
      </dgm:t>
    </dgm:pt>
    <dgm:pt modelId="{21547CF5-1E53-4670-9DFC-B4285CB1CF0A}" type="sibTrans" cxnId="{E1DF5362-66CC-4117-A791-5F9FD23416E8}">
      <dgm:prSet/>
      <dgm:spPr/>
      <dgm:t>
        <a:bodyPr/>
        <a:lstStyle/>
        <a:p>
          <a:endParaRPr lang="en-IN"/>
        </a:p>
      </dgm:t>
    </dgm:pt>
    <dgm:pt modelId="{BD89DF55-C351-418A-BBD5-5EB97B0733F2}">
      <dgm:prSet phldrT="[Text]"/>
      <dgm:spPr/>
      <dgm:t>
        <a:bodyPr/>
        <a:lstStyle/>
        <a:p>
          <a:r>
            <a:rPr lang="en-US" dirty="0">
              <a:solidFill>
                <a:schemeClr val="tx1"/>
              </a:solidFill>
            </a:rPr>
            <a:t>Yield – reasonable returns</a:t>
          </a:r>
          <a:endParaRPr lang="en-IN" dirty="0">
            <a:solidFill>
              <a:schemeClr val="tx1"/>
            </a:solidFill>
          </a:endParaRPr>
        </a:p>
      </dgm:t>
    </dgm:pt>
    <dgm:pt modelId="{269446A5-E0DF-46FC-805E-8182506B6E22}" type="parTrans" cxnId="{C5D35FE7-FC87-4EC3-9C8A-8B4509F85AB2}">
      <dgm:prSet/>
      <dgm:spPr/>
      <dgm:t>
        <a:bodyPr/>
        <a:lstStyle/>
        <a:p>
          <a:endParaRPr lang="en-IN"/>
        </a:p>
      </dgm:t>
    </dgm:pt>
    <dgm:pt modelId="{AE88C227-DD06-4B38-B87B-FC79A9BA7242}" type="sibTrans" cxnId="{C5D35FE7-FC87-4EC3-9C8A-8B4509F85AB2}">
      <dgm:prSet/>
      <dgm:spPr/>
      <dgm:t>
        <a:bodyPr/>
        <a:lstStyle/>
        <a:p>
          <a:endParaRPr lang="en-IN"/>
        </a:p>
      </dgm:t>
    </dgm:pt>
    <dgm:pt modelId="{B8471EBE-697A-46C5-A0EC-159105D61036}">
      <dgm:prSet phldrT="[Text]"/>
      <dgm:spPr/>
      <dgm:t>
        <a:bodyPr/>
        <a:lstStyle/>
        <a:p>
          <a:r>
            <a:rPr lang="en-US" dirty="0">
              <a:solidFill>
                <a:schemeClr val="tx1"/>
              </a:solidFill>
            </a:rPr>
            <a:t>Diversification of Credit Risk – diverse geographic areas or industries</a:t>
          </a:r>
          <a:endParaRPr lang="en-IN" dirty="0">
            <a:solidFill>
              <a:schemeClr val="tx1"/>
            </a:solidFill>
          </a:endParaRPr>
        </a:p>
      </dgm:t>
    </dgm:pt>
    <dgm:pt modelId="{A1EBD2A6-53AF-4EB7-956E-306D1A187505}" type="parTrans" cxnId="{C4E2A399-512E-4FA4-B341-3C65D252286C}">
      <dgm:prSet/>
      <dgm:spPr/>
      <dgm:t>
        <a:bodyPr/>
        <a:lstStyle/>
        <a:p>
          <a:endParaRPr lang="en-IN"/>
        </a:p>
      </dgm:t>
    </dgm:pt>
    <dgm:pt modelId="{4E01D7ED-88C3-48D1-AD8F-5B43971C2339}" type="sibTrans" cxnId="{C4E2A399-512E-4FA4-B341-3C65D252286C}">
      <dgm:prSet/>
      <dgm:spPr/>
      <dgm:t>
        <a:bodyPr/>
        <a:lstStyle/>
        <a:p>
          <a:endParaRPr lang="en-IN"/>
        </a:p>
      </dgm:t>
    </dgm:pt>
    <dgm:pt modelId="{916F8B53-7E45-4836-990F-EDF2D9BABB58}">
      <dgm:prSet phldrT="[Text]"/>
      <dgm:spPr/>
      <dgm:t>
        <a:bodyPr/>
        <a:lstStyle/>
        <a:p>
          <a:r>
            <a:rPr lang="en-US" dirty="0">
              <a:solidFill>
                <a:schemeClr val="tx1"/>
              </a:solidFill>
            </a:rPr>
            <a:t>Managing Interest risk exposure</a:t>
          </a:r>
          <a:endParaRPr lang="en-IN" dirty="0">
            <a:solidFill>
              <a:schemeClr val="tx1"/>
            </a:solidFill>
          </a:endParaRPr>
        </a:p>
      </dgm:t>
    </dgm:pt>
    <dgm:pt modelId="{771F2E13-D97C-449D-B6A1-D10453A3FA68}" type="parTrans" cxnId="{06DF0DEE-6D3D-4433-924D-3B9499871E53}">
      <dgm:prSet/>
      <dgm:spPr/>
      <dgm:t>
        <a:bodyPr/>
        <a:lstStyle/>
        <a:p>
          <a:endParaRPr lang="en-IN"/>
        </a:p>
      </dgm:t>
    </dgm:pt>
    <dgm:pt modelId="{DD8A57B8-D74A-470D-908A-33FFA4253483}" type="sibTrans" cxnId="{06DF0DEE-6D3D-4433-924D-3B9499871E53}">
      <dgm:prSet/>
      <dgm:spPr/>
      <dgm:t>
        <a:bodyPr/>
        <a:lstStyle/>
        <a:p>
          <a:endParaRPr lang="en-IN"/>
        </a:p>
      </dgm:t>
    </dgm:pt>
    <dgm:pt modelId="{7FE639E9-626E-47F4-9BD4-2786911D204B}">
      <dgm:prSet phldrT="[Text]"/>
      <dgm:spPr/>
      <dgm:t>
        <a:bodyPr/>
        <a:lstStyle/>
        <a:p>
          <a:r>
            <a:rPr lang="en-US" dirty="0">
              <a:solidFill>
                <a:schemeClr val="tx1"/>
              </a:solidFill>
            </a:rPr>
            <a:t>Meeting Pledging Requirements</a:t>
          </a:r>
          <a:endParaRPr lang="en-IN" dirty="0">
            <a:solidFill>
              <a:schemeClr val="tx1"/>
            </a:solidFill>
          </a:endParaRPr>
        </a:p>
      </dgm:t>
    </dgm:pt>
    <dgm:pt modelId="{DCFB9E3A-237D-49CD-BA61-A00062EBCBC4}" type="parTrans" cxnId="{10DC72CE-5DAE-4D89-9C3A-168561FBDC01}">
      <dgm:prSet/>
      <dgm:spPr/>
      <dgm:t>
        <a:bodyPr/>
        <a:lstStyle/>
        <a:p>
          <a:endParaRPr lang="en-IN"/>
        </a:p>
      </dgm:t>
    </dgm:pt>
    <dgm:pt modelId="{1BD2E98E-E950-4C5F-BE3D-A1A7DC86C874}" type="sibTrans" cxnId="{10DC72CE-5DAE-4D89-9C3A-168561FBDC01}">
      <dgm:prSet/>
      <dgm:spPr/>
      <dgm:t>
        <a:bodyPr/>
        <a:lstStyle/>
        <a:p>
          <a:endParaRPr lang="en-IN"/>
        </a:p>
      </dgm:t>
    </dgm:pt>
    <dgm:pt modelId="{F44DFC84-5993-4084-B380-7A4F594B7488}" type="pres">
      <dgm:prSet presAssocID="{5AA1B524-0AF3-44CC-AA70-4CBA5D677531}" presName="diagram" presStyleCnt="0">
        <dgm:presLayoutVars>
          <dgm:dir/>
          <dgm:resizeHandles val="exact"/>
        </dgm:presLayoutVars>
      </dgm:prSet>
      <dgm:spPr/>
    </dgm:pt>
    <dgm:pt modelId="{99E4B549-6B75-4F5F-9B67-171BDE278CC4}" type="pres">
      <dgm:prSet presAssocID="{EEB514C8-F50D-4DCE-B17C-F89FB233A226}" presName="node" presStyleLbl="node1" presStyleIdx="0" presStyleCnt="6">
        <dgm:presLayoutVars>
          <dgm:bulletEnabled val="1"/>
        </dgm:presLayoutVars>
      </dgm:prSet>
      <dgm:spPr/>
    </dgm:pt>
    <dgm:pt modelId="{D742F150-AD1C-4637-BA04-BF9ABA7BA03F}" type="pres">
      <dgm:prSet presAssocID="{D83C1FC9-E8B9-40C8-92AC-75928470BE33}" presName="sibTrans" presStyleCnt="0"/>
      <dgm:spPr/>
    </dgm:pt>
    <dgm:pt modelId="{F9A60B7E-33B0-4255-9371-8ECA9A585519}" type="pres">
      <dgm:prSet presAssocID="{DBD54F98-47B9-42E0-99F0-AA34A41D8914}" presName="node" presStyleLbl="node1" presStyleIdx="1" presStyleCnt="6">
        <dgm:presLayoutVars>
          <dgm:bulletEnabled val="1"/>
        </dgm:presLayoutVars>
      </dgm:prSet>
      <dgm:spPr/>
    </dgm:pt>
    <dgm:pt modelId="{016511FE-BF2E-48D8-B6CB-EBDF4897643F}" type="pres">
      <dgm:prSet presAssocID="{21547CF5-1E53-4670-9DFC-B4285CB1CF0A}" presName="sibTrans" presStyleCnt="0"/>
      <dgm:spPr/>
    </dgm:pt>
    <dgm:pt modelId="{3046EB4C-0A2B-46EA-BFAC-6DC98F366263}" type="pres">
      <dgm:prSet presAssocID="{BD89DF55-C351-418A-BBD5-5EB97B0733F2}" presName="node" presStyleLbl="node1" presStyleIdx="2" presStyleCnt="6">
        <dgm:presLayoutVars>
          <dgm:bulletEnabled val="1"/>
        </dgm:presLayoutVars>
      </dgm:prSet>
      <dgm:spPr/>
    </dgm:pt>
    <dgm:pt modelId="{8CC46C7D-79DF-4CB9-8A18-0BDA053A4481}" type="pres">
      <dgm:prSet presAssocID="{AE88C227-DD06-4B38-B87B-FC79A9BA7242}" presName="sibTrans" presStyleCnt="0"/>
      <dgm:spPr/>
    </dgm:pt>
    <dgm:pt modelId="{D4F7290D-1EDE-43E0-A0C9-8F5F692F768D}" type="pres">
      <dgm:prSet presAssocID="{B8471EBE-697A-46C5-A0EC-159105D61036}" presName="node" presStyleLbl="node1" presStyleIdx="3" presStyleCnt="6">
        <dgm:presLayoutVars>
          <dgm:bulletEnabled val="1"/>
        </dgm:presLayoutVars>
      </dgm:prSet>
      <dgm:spPr/>
    </dgm:pt>
    <dgm:pt modelId="{5790691A-4BE2-43AC-ADA0-3B20116ED10F}" type="pres">
      <dgm:prSet presAssocID="{4E01D7ED-88C3-48D1-AD8F-5B43971C2339}" presName="sibTrans" presStyleCnt="0"/>
      <dgm:spPr/>
    </dgm:pt>
    <dgm:pt modelId="{A630CCA2-8DD2-4CA0-97D8-43B500C768D9}" type="pres">
      <dgm:prSet presAssocID="{916F8B53-7E45-4836-990F-EDF2D9BABB58}" presName="node" presStyleLbl="node1" presStyleIdx="4" presStyleCnt="6">
        <dgm:presLayoutVars>
          <dgm:bulletEnabled val="1"/>
        </dgm:presLayoutVars>
      </dgm:prSet>
      <dgm:spPr/>
    </dgm:pt>
    <dgm:pt modelId="{0198A6FF-5002-451A-89D4-DB1FFF9F18F8}" type="pres">
      <dgm:prSet presAssocID="{DD8A57B8-D74A-470D-908A-33FFA4253483}" presName="sibTrans" presStyleCnt="0"/>
      <dgm:spPr/>
    </dgm:pt>
    <dgm:pt modelId="{168ECF42-985C-41E6-929C-6143834E0203}" type="pres">
      <dgm:prSet presAssocID="{7FE639E9-626E-47F4-9BD4-2786911D204B}" presName="node" presStyleLbl="node1" presStyleIdx="5" presStyleCnt="6">
        <dgm:presLayoutVars>
          <dgm:bulletEnabled val="1"/>
        </dgm:presLayoutVars>
      </dgm:prSet>
      <dgm:spPr/>
    </dgm:pt>
  </dgm:ptLst>
  <dgm:cxnLst>
    <dgm:cxn modelId="{E611AE2C-D64C-48DF-9E75-34AC278CEDB3}" type="presOf" srcId="{EEB514C8-F50D-4DCE-B17C-F89FB233A226}" destId="{99E4B549-6B75-4F5F-9B67-171BDE278CC4}" srcOrd="0" destOrd="0" presId="urn:microsoft.com/office/officeart/2005/8/layout/default"/>
    <dgm:cxn modelId="{E1DF5362-66CC-4117-A791-5F9FD23416E8}" srcId="{5AA1B524-0AF3-44CC-AA70-4CBA5D677531}" destId="{DBD54F98-47B9-42E0-99F0-AA34A41D8914}" srcOrd="1" destOrd="0" parTransId="{A1DE46AD-6A5E-4CF0-951D-A544F194E48D}" sibTransId="{21547CF5-1E53-4670-9DFC-B4285CB1CF0A}"/>
    <dgm:cxn modelId="{ECB09443-379D-418C-A9F9-489D96C259BA}" type="presOf" srcId="{BD89DF55-C351-418A-BBD5-5EB97B0733F2}" destId="{3046EB4C-0A2B-46EA-BFAC-6DC98F366263}" srcOrd="0" destOrd="0" presId="urn:microsoft.com/office/officeart/2005/8/layout/default"/>
    <dgm:cxn modelId="{6D0D9057-6D94-4E89-8790-938215F725C8}" srcId="{5AA1B524-0AF3-44CC-AA70-4CBA5D677531}" destId="{EEB514C8-F50D-4DCE-B17C-F89FB233A226}" srcOrd="0" destOrd="0" parTransId="{E8A1ED9B-B5EF-4E37-8D13-165A380F0C95}" sibTransId="{D83C1FC9-E8B9-40C8-92AC-75928470BE33}"/>
    <dgm:cxn modelId="{C4E2A399-512E-4FA4-B341-3C65D252286C}" srcId="{5AA1B524-0AF3-44CC-AA70-4CBA5D677531}" destId="{B8471EBE-697A-46C5-A0EC-159105D61036}" srcOrd="3" destOrd="0" parTransId="{A1EBD2A6-53AF-4EB7-956E-306D1A187505}" sibTransId="{4E01D7ED-88C3-48D1-AD8F-5B43971C2339}"/>
    <dgm:cxn modelId="{958858AB-5600-4A81-A7E4-7D019F92FD28}" type="presOf" srcId="{B8471EBE-697A-46C5-A0EC-159105D61036}" destId="{D4F7290D-1EDE-43E0-A0C9-8F5F692F768D}" srcOrd="0" destOrd="0" presId="urn:microsoft.com/office/officeart/2005/8/layout/default"/>
    <dgm:cxn modelId="{C771BBC2-8088-4530-B7F0-98F033C793A7}" type="presOf" srcId="{7FE639E9-626E-47F4-9BD4-2786911D204B}" destId="{168ECF42-985C-41E6-929C-6143834E0203}" srcOrd="0" destOrd="0" presId="urn:microsoft.com/office/officeart/2005/8/layout/default"/>
    <dgm:cxn modelId="{2EDCF5C2-269D-4FD7-B388-A9883D08ABDA}" type="presOf" srcId="{DBD54F98-47B9-42E0-99F0-AA34A41D8914}" destId="{F9A60B7E-33B0-4255-9371-8ECA9A585519}" srcOrd="0" destOrd="0" presId="urn:microsoft.com/office/officeart/2005/8/layout/default"/>
    <dgm:cxn modelId="{10DC72CE-5DAE-4D89-9C3A-168561FBDC01}" srcId="{5AA1B524-0AF3-44CC-AA70-4CBA5D677531}" destId="{7FE639E9-626E-47F4-9BD4-2786911D204B}" srcOrd="5" destOrd="0" parTransId="{DCFB9E3A-237D-49CD-BA61-A00062EBCBC4}" sibTransId="{1BD2E98E-E950-4C5F-BE3D-A1A7DC86C874}"/>
    <dgm:cxn modelId="{A9C52FE3-54B6-49A3-98C7-57C7C912EB5C}" type="presOf" srcId="{916F8B53-7E45-4836-990F-EDF2D9BABB58}" destId="{A630CCA2-8DD2-4CA0-97D8-43B500C768D9}" srcOrd="0" destOrd="0" presId="urn:microsoft.com/office/officeart/2005/8/layout/default"/>
    <dgm:cxn modelId="{C5D35FE7-FC87-4EC3-9C8A-8B4509F85AB2}" srcId="{5AA1B524-0AF3-44CC-AA70-4CBA5D677531}" destId="{BD89DF55-C351-418A-BBD5-5EB97B0733F2}" srcOrd="2" destOrd="0" parTransId="{269446A5-E0DF-46FC-805E-8182506B6E22}" sibTransId="{AE88C227-DD06-4B38-B87B-FC79A9BA7242}"/>
    <dgm:cxn modelId="{06DF0DEE-6D3D-4433-924D-3B9499871E53}" srcId="{5AA1B524-0AF3-44CC-AA70-4CBA5D677531}" destId="{916F8B53-7E45-4836-990F-EDF2D9BABB58}" srcOrd="4" destOrd="0" parTransId="{771F2E13-D97C-449D-B6A1-D10453A3FA68}" sibTransId="{DD8A57B8-D74A-470D-908A-33FFA4253483}"/>
    <dgm:cxn modelId="{9BFA45FB-911B-43FE-B967-42D824702A07}" type="presOf" srcId="{5AA1B524-0AF3-44CC-AA70-4CBA5D677531}" destId="{F44DFC84-5993-4084-B380-7A4F594B7488}" srcOrd="0" destOrd="0" presId="urn:microsoft.com/office/officeart/2005/8/layout/default"/>
    <dgm:cxn modelId="{153A3AFC-92E4-4B3E-B847-B7FC65A46DBD}" type="presParOf" srcId="{F44DFC84-5993-4084-B380-7A4F594B7488}" destId="{99E4B549-6B75-4F5F-9B67-171BDE278CC4}" srcOrd="0" destOrd="0" presId="urn:microsoft.com/office/officeart/2005/8/layout/default"/>
    <dgm:cxn modelId="{4ACD8A02-07E7-48F4-B5D6-A0198FCD4AAA}" type="presParOf" srcId="{F44DFC84-5993-4084-B380-7A4F594B7488}" destId="{D742F150-AD1C-4637-BA04-BF9ABA7BA03F}" srcOrd="1" destOrd="0" presId="urn:microsoft.com/office/officeart/2005/8/layout/default"/>
    <dgm:cxn modelId="{6B24CCE5-D6F7-44E4-8F21-F528438C2373}" type="presParOf" srcId="{F44DFC84-5993-4084-B380-7A4F594B7488}" destId="{F9A60B7E-33B0-4255-9371-8ECA9A585519}" srcOrd="2" destOrd="0" presId="urn:microsoft.com/office/officeart/2005/8/layout/default"/>
    <dgm:cxn modelId="{3067145E-7440-49AC-BACA-32E90E325FB0}" type="presParOf" srcId="{F44DFC84-5993-4084-B380-7A4F594B7488}" destId="{016511FE-BF2E-48D8-B6CB-EBDF4897643F}" srcOrd="3" destOrd="0" presId="urn:microsoft.com/office/officeart/2005/8/layout/default"/>
    <dgm:cxn modelId="{E12C96A2-3E41-4360-8561-01FC451E802C}" type="presParOf" srcId="{F44DFC84-5993-4084-B380-7A4F594B7488}" destId="{3046EB4C-0A2B-46EA-BFAC-6DC98F366263}" srcOrd="4" destOrd="0" presId="urn:microsoft.com/office/officeart/2005/8/layout/default"/>
    <dgm:cxn modelId="{8AD43D99-07A8-45EB-A7D5-B859A28B4AD4}" type="presParOf" srcId="{F44DFC84-5993-4084-B380-7A4F594B7488}" destId="{8CC46C7D-79DF-4CB9-8A18-0BDA053A4481}" srcOrd="5" destOrd="0" presId="urn:microsoft.com/office/officeart/2005/8/layout/default"/>
    <dgm:cxn modelId="{E4DC1D88-224F-4B6E-A415-77B277021E46}" type="presParOf" srcId="{F44DFC84-5993-4084-B380-7A4F594B7488}" destId="{D4F7290D-1EDE-43E0-A0C9-8F5F692F768D}" srcOrd="6" destOrd="0" presId="urn:microsoft.com/office/officeart/2005/8/layout/default"/>
    <dgm:cxn modelId="{D828DCC4-03AF-4793-A839-4CCBB3B05D19}" type="presParOf" srcId="{F44DFC84-5993-4084-B380-7A4F594B7488}" destId="{5790691A-4BE2-43AC-ADA0-3B20116ED10F}" srcOrd="7" destOrd="0" presId="urn:microsoft.com/office/officeart/2005/8/layout/default"/>
    <dgm:cxn modelId="{775F7B04-0C69-422C-A07A-FB4DA3EE5B7B}" type="presParOf" srcId="{F44DFC84-5993-4084-B380-7A4F594B7488}" destId="{A630CCA2-8DD2-4CA0-97D8-43B500C768D9}" srcOrd="8" destOrd="0" presId="urn:microsoft.com/office/officeart/2005/8/layout/default"/>
    <dgm:cxn modelId="{3B0077B6-2AB6-4D72-A426-7E45F58FBE39}" type="presParOf" srcId="{F44DFC84-5993-4084-B380-7A4F594B7488}" destId="{0198A6FF-5002-451A-89D4-DB1FFF9F18F8}" srcOrd="9" destOrd="0" presId="urn:microsoft.com/office/officeart/2005/8/layout/default"/>
    <dgm:cxn modelId="{8DE740B3-0A64-4542-BFFF-52ECB34414F2}" type="presParOf" srcId="{F44DFC84-5993-4084-B380-7A4F594B7488}" destId="{168ECF42-985C-41E6-929C-6143834E020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901563-BC2F-4B90-91A6-B87DC55595A3}"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en-IN"/>
        </a:p>
      </dgm:t>
    </dgm:pt>
    <dgm:pt modelId="{26A0BA7C-EDA0-4085-B7F8-926DE2F59F5B}">
      <dgm:prSet phldrT="[Text]"/>
      <dgm:spPr/>
      <dgm:t>
        <a:bodyPr/>
        <a:lstStyle/>
        <a:p>
          <a:r>
            <a:rPr lang="en-US" dirty="0"/>
            <a:t>Sources</a:t>
          </a:r>
          <a:endParaRPr lang="en-IN" dirty="0"/>
        </a:p>
      </dgm:t>
    </dgm:pt>
    <dgm:pt modelId="{3A098BF8-1713-45C2-9B78-59560290E883}" type="parTrans" cxnId="{4855B157-A7B4-489E-993D-BA3BDBCA572E}">
      <dgm:prSet/>
      <dgm:spPr/>
      <dgm:t>
        <a:bodyPr/>
        <a:lstStyle/>
        <a:p>
          <a:endParaRPr lang="en-IN"/>
        </a:p>
      </dgm:t>
    </dgm:pt>
    <dgm:pt modelId="{EDCA7D93-8316-47B5-A6F0-52093DDD3BBF}" type="sibTrans" cxnId="{4855B157-A7B4-489E-993D-BA3BDBCA572E}">
      <dgm:prSet/>
      <dgm:spPr/>
      <dgm:t>
        <a:bodyPr/>
        <a:lstStyle/>
        <a:p>
          <a:endParaRPr lang="en-IN"/>
        </a:p>
      </dgm:t>
    </dgm:pt>
    <dgm:pt modelId="{B834B58C-7294-4AB6-A928-F7E3D33209AE}">
      <dgm:prSet phldrT="[Text]"/>
      <dgm:spPr/>
      <dgm:t>
        <a:bodyPr/>
        <a:lstStyle/>
        <a:p>
          <a:r>
            <a:rPr lang="en-US" dirty="0"/>
            <a:t>Foreign Exchange Business</a:t>
          </a:r>
          <a:endParaRPr lang="en-IN" dirty="0"/>
        </a:p>
      </dgm:t>
    </dgm:pt>
    <dgm:pt modelId="{E40DD32E-A119-4E61-802D-3EE576696CE6}" type="parTrans" cxnId="{B0644EC0-3E48-40E1-A0E1-0BE860306D5F}">
      <dgm:prSet/>
      <dgm:spPr/>
      <dgm:t>
        <a:bodyPr/>
        <a:lstStyle/>
        <a:p>
          <a:endParaRPr lang="en-IN"/>
        </a:p>
      </dgm:t>
    </dgm:pt>
    <dgm:pt modelId="{75A39507-8657-43D2-B49E-34F12DDDD455}" type="sibTrans" cxnId="{B0644EC0-3E48-40E1-A0E1-0BE860306D5F}">
      <dgm:prSet/>
      <dgm:spPr/>
      <dgm:t>
        <a:bodyPr/>
        <a:lstStyle/>
        <a:p>
          <a:endParaRPr lang="en-IN"/>
        </a:p>
      </dgm:t>
    </dgm:pt>
    <dgm:pt modelId="{051630A0-50BF-495F-9C8A-23E6DBD9897F}">
      <dgm:prSet phldrT="[Text]"/>
      <dgm:spPr/>
      <dgm:t>
        <a:bodyPr/>
        <a:lstStyle/>
        <a:p>
          <a:r>
            <a:rPr lang="en-US" dirty="0"/>
            <a:t>Money Market Products</a:t>
          </a:r>
          <a:endParaRPr lang="en-IN" dirty="0"/>
        </a:p>
      </dgm:t>
    </dgm:pt>
    <dgm:pt modelId="{56D0CE6B-D328-4C00-9233-F5AEB6617A62}" type="parTrans" cxnId="{724AEF88-A627-413A-991F-510E594C58DC}">
      <dgm:prSet/>
      <dgm:spPr/>
      <dgm:t>
        <a:bodyPr/>
        <a:lstStyle/>
        <a:p>
          <a:endParaRPr lang="en-IN"/>
        </a:p>
      </dgm:t>
    </dgm:pt>
    <dgm:pt modelId="{4996C071-FA90-4AA0-B9C5-13455C84414D}" type="sibTrans" cxnId="{724AEF88-A627-413A-991F-510E594C58DC}">
      <dgm:prSet/>
      <dgm:spPr/>
      <dgm:t>
        <a:bodyPr/>
        <a:lstStyle/>
        <a:p>
          <a:endParaRPr lang="en-IN"/>
        </a:p>
      </dgm:t>
    </dgm:pt>
    <dgm:pt modelId="{3665E864-AF1C-42CD-AFDD-332384D1719E}">
      <dgm:prSet phldrT="[Text]"/>
      <dgm:spPr/>
      <dgm:t>
        <a:bodyPr/>
        <a:lstStyle/>
        <a:p>
          <a:r>
            <a:rPr lang="en-US" dirty="0"/>
            <a:t>Securities Market Products</a:t>
          </a:r>
          <a:endParaRPr lang="en-IN" dirty="0"/>
        </a:p>
      </dgm:t>
    </dgm:pt>
    <dgm:pt modelId="{D88BB7E3-C2EA-4F98-97B0-BAFD048D29C5}" type="parTrans" cxnId="{E340A504-C784-4246-B859-C418464DF631}">
      <dgm:prSet/>
      <dgm:spPr/>
      <dgm:t>
        <a:bodyPr/>
        <a:lstStyle/>
        <a:p>
          <a:endParaRPr lang="en-IN"/>
        </a:p>
      </dgm:t>
    </dgm:pt>
    <dgm:pt modelId="{E362DEE0-463E-4D89-9BE2-2E13AE8F574C}" type="sibTrans" cxnId="{E340A504-C784-4246-B859-C418464DF631}">
      <dgm:prSet/>
      <dgm:spPr/>
      <dgm:t>
        <a:bodyPr/>
        <a:lstStyle/>
        <a:p>
          <a:endParaRPr lang="en-IN"/>
        </a:p>
      </dgm:t>
    </dgm:pt>
    <dgm:pt modelId="{58865D0E-A91C-410B-B08B-08C0BA021278}" type="pres">
      <dgm:prSet presAssocID="{52901563-BC2F-4B90-91A6-B87DC55595A3}" presName="Name0" presStyleCnt="0">
        <dgm:presLayoutVars>
          <dgm:chPref val="1"/>
          <dgm:dir/>
          <dgm:animOne val="branch"/>
          <dgm:animLvl val="lvl"/>
          <dgm:resizeHandles val="exact"/>
        </dgm:presLayoutVars>
      </dgm:prSet>
      <dgm:spPr/>
    </dgm:pt>
    <dgm:pt modelId="{4F9F1019-6B71-4C9C-B2AC-1EA7D5B44AB6}" type="pres">
      <dgm:prSet presAssocID="{26A0BA7C-EDA0-4085-B7F8-926DE2F59F5B}" presName="root1" presStyleCnt="0"/>
      <dgm:spPr/>
    </dgm:pt>
    <dgm:pt modelId="{20D70C80-F6F5-47C7-81AA-137A89A5EA63}" type="pres">
      <dgm:prSet presAssocID="{26A0BA7C-EDA0-4085-B7F8-926DE2F59F5B}" presName="LevelOneTextNode" presStyleLbl="node0" presStyleIdx="0" presStyleCnt="1">
        <dgm:presLayoutVars>
          <dgm:chPref val="3"/>
        </dgm:presLayoutVars>
      </dgm:prSet>
      <dgm:spPr/>
    </dgm:pt>
    <dgm:pt modelId="{605CAC7C-66E6-4A17-AEA1-6BEB7F0F1A2F}" type="pres">
      <dgm:prSet presAssocID="{26A0BA7C-EDA0-4085-B7F8-926DE2F59F5B}" presName="level2hierChild" presStyleCnt="0"/>
      <dgm:spPr/>
    </dgm:pt>
    <dgm:pt modelId="{A2D20723-F6EA-41FA-97D1-CA447C76D71D}" type="pres">
      <dgm:prSet presAssocID="{E40DD32E-A119-4E61-802D-3EE576696CE6}" presName="conn2-1" presStyleLbl="parChTrans1D2" presStyleIdx="0" presStyleCnt="3"/>
      <dgm:spPr/>
    </dgm:pt>
    <dgm:pt modelId="{E2C96BA1-9AA5-48A3-94F9-866AB05A3D16}" type="pres">
      <dgm:prSet presAssocID="{E40DD32E-A119-4E61-802D-3EE576696CE6}" presName="connTx" presStyleLbl="parChTrans1D2" presStyleIdx="0" presStyleCnt="3"/>
      <dgm:spPr/>
    </dgm:pt>
    <dgm:pt modelId="{1C974349-EE1C-4F94-BE71-CD927482748A}" type="pres">
      <dgm:prSet presAssocID="{B834B58C-7294-4AB6-A928-F7E3D33209AE}" presName="root2" presStyleCnt="0"/>
      <dgm:spPr/>
    </dgm:pt>
    <dgm:pt modelId="{FB55067A-F8BB-458A-80C0-394E3BF09F7B}" type="pres">
      <dgm:prSet presAssocID="{B834B58C-7294-4AB6-A928-F7E3D33209AE}" presName="LevelTwoTextNode" presStyleLbl="node2" presStyleIdx="0" presStyleCnt="3">
        <dgm:presLayoutVars>
          <dgm:chPref val="3"/>
        </dgm:presLayoutVars>
      </dgm:prSet>
      <dgm:spPr/>
    </dgm:pt>
    <dgm:pt modelId="{2F79F113-7FBE-4F81-94F9-246F14409FFA}" type="pres">
      <dgm:prSet presAssocID="{B834B58C-7294-4AB6-A928-F7E3D33209AE}" presName="level3hierChild" presStyleCnt="0"/>
      <dgm:spPr/>
    </dgm:pt>
    <dgm:pt modelId="{3F6C75D8-CD54-483A-8323-7320DCEB0A78}" type="pres">
      <dgm:prSet presAssocID="{56D0CE6B-D328-4C00-9233-F5AEB6617A62}" presName="conn2-1" presStyleLbl="parChTrans1D2" presStyleIdx="1" presStyleCnt="3"/>
      <dgm:spPr/>
    </dgm:pt>
    <dgm:pt modelId="{00BE1232-86A0-4314-80BD-F6871F8C3C62}" type="pres">
      <dgm:prSet presAssocID="{56D0CE6B-D328-4C00-9233-F5AEB6617A62}" presName="connTx" presStyleLbl="parChTrans1D2" presStyleIdx="1" presStyleCnt="3"/>
      <dgm:spPr/>
    </dgm:pt>
    <dgm:pt modelId="{CEEB99D0-C834-4D46-8A02-E9F79ABBF8EC}" type="pres">
      <dgm:prSet presAssocID="{051630A0-50BF-495F-9C8A-23E6DBD9897F}" presName="root2" presStyleCnt="0"/>
      <dgm:spPr/>
    </dgm:pt>
    <dgm:pt modelId="{C65513AF-30F2-49FC-B8F6-5D32FED93552}" type="pres">
      <dgm:prSet presAssocID="{051630A0-50BF-495F-9C8A-23E6DBD9897F}" presName="LevelTwoTextNode" presStyleLbl="node2" presStyleIdx="1" presStyleCnt="3">
        <dgm:presLayoutVars>
          <dgm:chPref val="3"/>
        </dgm:presLayoutVars>
      </dgm:prSet>
      <dgm:spPr/>
    </dgm:pt>
    <dgm:pt modelId="{90BD0215-A053-4D10-8168-B9AAECD63004}" type="pres">
      <dgm:prSet presAssocID="{051630A0-50BF-495F-9C8A-23E6DBD9897F}" presName="level3hierChild" presStyleCnt="0"/>
      <dgm:spPr/>
    </dgm:pt>
    <dgm:pt modelId="{4AB32B63-1A61-4F36-9D03-14330E338B7A}" type="pres">
      <dgm:prSet presAssocID="{D88BB7E3-C2EA-4F98-97B0-BAFD048D29C5}" presName="conn2-1" presStyleLbl="parChTrans1D2" presStyleIdx="2" presStyleCnt="3"/>
      <dgm:spPr/>
    </dgm:pt>
    <dgm:pt modelId="{8CAFC0A3-202B-4EB7-B537-BAE1E8290099}" type="pres">
      <dgm:prSet presAssocID="{D88BB7E3-C2EA-4F98-97B0-BAFD048D29C5}" presName="connTx" presStyleLbl="parChTrans1D2" presStyleIdx="2" presStyleCnt="3"/>
      <dgm:spPr/>
    </dgm:pt>
    <dgm:pt modelId="{AB98B6CB-0FF3-40AC-AE22-65FE4250B36E}" type="pres">
      <dgm:prSet presAssocID="{3665E864-AF1C-42CD-AFDD-332384D1719E}" presName="root2" presStyleCnt="0"/>
      <dgm:spPr/>
    </dgm:pt>
    <dgm:pt modelId="{9DC9C397-3DC8-4252-8312-F6625CD24723}" type="pres">
      <dgm:prSet presAssocID="{3665E864-AF1C-42CD-AFDD-332384D1719E}" presName="LevelTwoTextNode" presStyleLbl="node2" presStyleIdx="2" presStyleCnt="3">
        <dgm:presLayoutVars>
          <dgm:chPref val="3"/>
        </dgm:presLayoutVars>
      </dgm:prSet>
      <dgm:spPr/>
    </dgm:pt>
    <dgm:pt modelId="{5597C597-8B2D-4597-B37E-C9ABCEA69B35}" type="pres">
      <dgm:prSet presAssocID="{3665E864-AF1C-42CD-AFDD-332384D1719E}" presName="level3hierChild" presStyleCnt="0"/>
      <dgm:spPr/>
    </dgm:pt>
  </dgm:ptLst>
  <dgm:cxnLst>
    <dgm:cxn modelId="{E340A504-C784-4246-B859-C418464DF631}" srcId="{26A0BA7C-EDA0-4085-B7F8-926DE2F59F5B}" destId="{3665E864-AF1C-42CD-AFDD-332384D1719E}" srcOrd="2" destOrd="0" parTransId="{D88BB7E3-C2EA-4F98-97B0-BAFD048D29C5}" sibTransId="{E362DEE0-463E-4D89-9BE2-2E13AE8F574C}"/>
    <dgm:cxn modelId="{7F470532-548E-43CA-A404-EBFB79DEF3E8}" type="presOf" srcId="{D88BB7E3-C2EA-4F98-97B0-BAFD048D29C5}" destId="{8CAFC0A3-202B-4EB7-B537-BAE1E8290099}" srcOrd="1" destOrd="0" presId="urn:microsoft.com/office/officeart/2008/layout/HorizontalMultiLevelHierarchy"/>
    <dgm:cxn modelId="{FECB9763-39BA-42C1-A65E-2ADFEA4CE703}" type="presOf" srcId="{D88BB7E3-C2EA-4F98-97B0-BAFD048D29C5}" destId="{4AB32B63-1A61-4F36-9D03-14330E338B7A}" srcOrd="0" destOrd="0" presId="urn:microsoft.com/office/officeart/2008/layout/HorizontalMultiLevelHierarchy"/>
    <dgm:cxn modelId="{58E5C36D-E9DB-44A1-9DB3-A896CB7B52DB}" type="presOf" srcId="{E40DD32E-A119-4E61-802D-3EE576696CE6}" destId="{A2D20723-F6EA-41FA-97D1-CA447C76D71D}" srcOrd="0" destOrd="0" presId="urn:microsoft.com/office/officeart/2008/layout/HorizontalMultiLevelHierarchy"/>
    <dgm:cxn modelId="{9CFF2B76-C190-46CE-A8E2-D28B2CBF197D}" type="presOf" srcId="{56D0CE6B-D328-4C00-9233-F5AEB6617A62}" destId="{3F6C75D8-CD54-483A-8323-7320DCEB0A78}" srcOrd="0" destOrd="0" presId="urn:microsoft.com/office/officeart/2008/layout/HorizontalMultiLevelHierarchy"/>
    <dgm:cxn modelId="{4855B157-A7B4-489E-993D-BA3BDBCA572E}" srcId="{52901563-BC2F-4B90-91A6-B87DC55595A3}" destId="{26A0BA7C-EDA0-4085-B7F8-926DE2F59F5B}" srcOrd="0" destOrd="0" parTransId="{3A098BF8-1713-45C2-9B78-59560290E883}" sibTransId="{EDCA7D93-8316-47B5-A6F0-52093DDD3BBF}"/>
    <dgm:cxn modelId="{57C1D085-7F87-466F-AAB0-E3168302C657}" type="presOf" srcId="{52901563-BC2F-4B90-91A6-B87DC55595A3}" destId="{58865D0E-A91C-410B-B08B-08C0BA021278}" srcOrd="0" destOrd="0" presId="urn:microsoft.com/office/officeart/2008/layout/HorizontalMultiLevelHierarchy"/>
    <dgm:cxn modelId="{724AEF88-A627-413A-991F-510E594C58DC}" srcId="{26A0BA7C-EDA0-4085-B7F8-926DE2F59F5B}" destId="{051630A0-50BF-495F-9C8A-23E6DBD9897F}" srcOrd="1" destOrd="0" parTransId="{56D0CE6B-D328-4C00-9233-F5AEB6617A62}" sibTransId="{4996C071-FA90-4AA0-B9C5-13455C84414D}"/>
    <dgm:cxn modelId="{B7F9898E-9BA4-4DEC-9830-281F02E3A611}" type="presOf" srcId="{E40DD32E-A119-4E61-802D-3EE576696CE6}" destId="{E2C96BA1-9AA5-48A3-94F9-866AB05A3D16}" srcOrd="1" destOrd="0" presId="urn:microsoft.com/office/officeart/2008/layout/HorizontalMultiLevelHierarchy"/>
    <dgm:cxn modelId="{23E73C90-9173-4F7D-9B4E-2ACCDCC5E501}" type="presOf" srcId="{56D0CE6B-D328-4C00-9233-F5AEB6617A62}" destId="{00BE1232-86A0-4314-80BD-F6871F8C3C62}" srcOrd="1" destOrd="0" presId="urn:microsoft.com/office/officeart/2008/layout/HorizontalMultiLevelHierarchy"/>
    <dgm:cxn modelId="{8C035791-6133-46B1-8B3B-FFA6FFB9B774}" type="presOf" srcId="{26A0BA7C-EDA0-4085-B7F8-926DE2F59F5B}" destId="{20D70C80-F6F5-47C7-81AA-137A89A5EA63}" srcOrd="0" destOrd="0" presId="urn:microsoft.com/office/officeart/2008/layout/HorizontalMultiLevelHierarchy"/>
    <dgm:cxn modelId="{093348B9-1228-4CF0-866C-EF1DCE60C625}" type="presOf" srcId="{3665E864-AF1C-42CD-AFDD-332384D1719E}" destId="{9DC9C397-3DC8-4252-8312-F6625CD24723}" srcOrd="0" destOrd="0" presId="urn:microsoft.com/office/officeart/2008/layout/HorizontalMultiLevelHierarchy"/>
    <dgm:cxn modelId="{B0644EC0-3E48-40E1-A0E1-0BE860306D5F}" srcId="{26A0BA7C-EDA0-4085-B7F8-926DE2F59F5B}" destId="{B834B58C-7294-4AB6-A928-F7E3D33209AE}" srcOrd="0" destOrd="0" parTransId="{E40DD32E-A119-4E61-802D-3EE576696CE6}" sibTransId="{75A39507-8657-43D2-B49E-34F12DDDD455}"/>
    <dgm:cxn modelId="{58DFFBDA-BD02-4C77-A383-5CC895E7C872}" type="presOf" srcId="{B834B58C-7294-4AB6-A928-F7E3D33209AE}" destId="{FB55067A-F8BB-458A-80C0-394E3BF09F7B}" srcOrd="0" destOrd="0" presId="urn:microsoft.com/office/officeart/2008/layout/HorizontalMultiLevelHierarchy"/>
    <dgm:cxn modelId="{372387FD-6448-4609-A335-B8ADFCB5FE2D}" type="presOf" srcId="{051630A0-50BF-495F-9C8A-23E6DBD9897F}" destId="{C65513AF-30F2-49FC-B8F6-5D32FED93552}" srcOrd="0" destOrd="0" presId="urn:microsoft.com/office/officeart/2008/layout/HorizontalMultiLevelHierarchy"/>
    <dgm:cxn modelId="{ED2E383D-ECA4-4EA0-9255-6BA59F050931}" type="presParOf" srcId="{58865D0E-A91C-410B-B08B-08C0BA021278}" destId="{4F9F1019-6B71-4C9C-B2AC-1EA7D5B44AB6}" srcOrd="0" destOrd="0" presId="urn:microsoft.com/office/officeart/2008/layout/HorizontalMultiLevelHierarchy"/>
    <dgm:cxn modelId="{F823A1C3-A007-4EAC-9643-2E790A101995}" type="presParOf" srcId="{4F9F1019-6B71-4C9C-B2AC-1EA7D5B44AB6}" destId="{20D70C80-F6F5-47C7-81AA-137A89A5EA63}" srcOrd="0" destOrd="0" presId="urn:microsoft.com/office/officeart/2008/layout/HorizontalMultiLevelHierarchy"/>
    <dgm:cxn modelId="{F7CD4C0D-CAEA-4285-B055-F78CDDC49420}" type="presParOf" srcId="{4F9F1019-6B71-4C9C-B2AC-1EA7D5B44AB6}" destId="{605CAC7C-66E6-4A17-AEA1-6BEB7F0F1A2F}" srcOrd="1" destOrd="0" presId="urn:microsoft.com/office/officeart/2008/layout/HorizontalMultiLevelHierarchy"/>
    <dgm:cxn modelId="{FEB7EF69-D73B-418D-88D4-5BB33186DA03}" type="presParOf" srcId="{605CAC7C-66E6-4A17-AEA1-6BEB7F0F1A2F}" destId="{A2D20723-F6EA-41FA-97D1-CA447C76D71D}" srcOrd="0" destOrd="0" presId="urn:microsoft.com/office/officeart/2008/layout/HorizontalMultiLevelHierarchy"/>
    <dgm:cxn modelId="{21219BDF-11EA-4420-A651-ABFAA1C583F1}" type="presParOf" srcId="{A2D20723-F6EA-41FA-97D1-CA447C76D71D}" destId="{E2C96BA1-9AA5-48A3-94F9-866AB05A3D16}" srcOrd="0" destOrd="0" presId="urn:microsoft.com/office/officeart/2008/layout/HorizontalMultiLevelHierarchy"/>
    <dgm:cxn modelId="{9A6FBDE9-0B50-45D2-8BD3-1E9A09478C92}" type="presParOf" srcId="{605CAC7C-66E6-4A17-AEA1-6BEB7F0F1A2F}" destId="{1C974349-EE1C-4F94-BE71-CD927482748A}" srcOrd="1" destOrd="0" presId="urn:microsoft.com/office/officeart/2008/layout/HorizontalMultiLevelHierarchy"/>
    <dgm:cxn modelId="{58B587A5-3831-4AE8-9A8E-5CE6CD322F9D}" type="presParOf" srcId="{1C974349-EE1C-4F94-BE71-CD927482748A}" destId="{FB55067A-F8BB-458A-80C0-394E3BF09F7B}" srcOrd="0" destOrd="0" presId="urn:microsoft.com/office/officeart/2008/layout/HorizontalMultiLevelHierarchy"/>
    <dgm:cxn modelId="{ABFFAF13-06B8-4A25-8DAF-78B5D4A65C84}" type="presParOf" srcId="{1C974349-EE1C-4F94-BE71-CD927482748A}" destId="{2F79F113-7FBE-4F81-94F9-246F14409FFA}" srcOrd="1" destOrd="0" presId="urn:microsoft.com/office/officeart/2008/layout/HorizontalMultiLevelHierarchy"/>
    <dgm:cxn modelId="{E061C808-073F-4302-B69B-D4892D5B5D2F}" type="presParOf" srcId="{605CAC7C-66E6-4A17-AEA1-6BEB7F0F1A2F}" destId="{3F6C75D8-CD54-483A-8323-7320DCEB0A78}" srcOrd="2" destOrd="0" presId="urn:microsoft.com/office/officeart/2008/layout/HorizontalMultiLevelHierarchy"/>
    <dgm:cxn modelId="{5946D6EC-361F-49A0-85A7-A14F6C006CD2}" type="presParOf" srcId="{3F6C75D8-CD54-483A-8323-7320DCEB0A78}" destId="{00BE1232-86A0-4314-80BD-F6871F8C3C62}" srcOrd="0" destOrd="0" presId="urn:microsoft.com/office/officeart/2008/layout/HorizontalMultiLevelHierarchy"/>
    <dgm:cxn modelId="{88FC45A9-ACA1-493A-8323-96750F7035DC}" type="presParOf" srcId="{605CAC7C-66E6-4A17-AEA1-6BEB7F0F1A2F}" destId="{CEEB99D0-C834-4D46-8A02-E9F79ABBF8EC}" srcOrd="3" destOrd="0" presId="urn:microsoft.com/office/officeart/2008/layout/HorizontalMultiLevelHierarchy"/>
    <dgm:cxn modelId="{73F5DA71-DDF5-48C0-8594-B7FA68532DBE}" type="presParOf" srcId="{CEEB99D0-C834-4D46-8A02-E9F79ABBF8EC}" destId="{C65513AF-30F2-49FC-B8F6-5D32FED93552}" srcOrd="0" destOrd="0" presId="urn:microsoft.com/office/officeart/2008/layout/HorizontalMultiLevelHierarchy"/>
    <dgm:cxn modelId="{9B547F46-09FB-461E-8661-D0E850A4753F}" type="presParOf" srcId="{CEEB99D0-C834-4D46-8A02-E9F79ABBF8EC}" destId="{90BD0215-A053-4D10-8168-B9AAECD63004}" srcOrd="1" destOrd="0" presId="urn:microsoft.com/office/officeart/2008/layout/HorizontalMultiLevelHierarchy"/>
    <dgm:cxn modelId="{0ACA604A-5A87-4F30-B5B8-F57BD54C40A6}" type="presParOf" srcId="{605CAC7C-66E6-4A17-AEA1-6BEB7F0F1A2F}" destId="{4AB32B63-1A61-4F36-9D03-14330E338B7A}" srcOrd="4" destOrd="0" presId="urn:microsoft.com/office/officeart/2008/layout/HorizontalMultiLevelHierarchy"/>
    <dgm:cxn modelId="{6279F111-90EA-4D94-99A3-EBEDA2CD69EC}" type="presParOf" srcId="{4AB32B63-1A61-4F36-9D03-14330E338B7A}" destId="{8CAFC0A3-202B-4EB7-B537-BAE1E8290099}" srcOrd="0" destOrd="0" presId="urn:microsoft.com/office/officeart/2008/layout/HorizontalMultiLevelHierarchy"/>
    <dgm:cxn modelId="{83F5CE32-37AE-4A6F-9C4B-AB589AB77E42}" type="presParOf" srcId="{605CAC7C-66E6-4A17-AEA1-6BEB7F0F1A2F}" destId="{AB98B6CB-0FF3-40AC-AE22-65FE4250B36E}" srcOrd="5" destOrd="0" presId="urn:microsoft.com/office/officeart/2008/layout/HorizontalMultiLevelHierarchy"/>
    <dgm:cxn modelId="{CA74D8CD-60F3-48EA-8EB0-10B4F364687E}" type="presParOf" srcId="{AB98B6CB-0FF3-40AC-AE22-65FE4250B36E}" destId="{9DC9C397-3DC8-4252-8312-F6625CD24723}" srcOrd="0" destOrd="0" presId="urn:microsoft.com/office/officeart/2008/layout/HorizontalMultiLevelHierarchy"/>
    <dgm:cxn modelId="{AA4F06FD-2A0C-4B73-854E-508456691A8C}" type="presParOf" srcId="{AB98B6CB-0FF3-40AC-AE22-65FE4250B36E}" destId="{5597C597-8B2D-4597-B37E-C9ABCEA69B3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4B549-6B75-4F5F-9B67-171BDE278CC4}">
      <dsp:nvSpPr>
        <dsp:cNvPr id="0" name=""/>
        <dsp:cNvSpPr/>
      </dsp:nvSpPr>
      <dsp:spPr>
        <a:xfrm>
          <a:off x="0"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Safety of Capital</a:t>
          </a:r>
          <a:endParaRPr lang="en-IN" sz="3100" kern="1200" dirty="0">
            <a:solidFill>
              <a:schemeClr val="tx1"/>
            </a:solidFill>
          </a:endParaRPr>
        </a:p>
      </dsp:txBody>
      <dsp:txXfrm>
        <a:off x="0" y="39687"/>
        <a:ext cx="3286125" cy="1971675"/>
      </dsp:txXfrm>
    </dsp:sp>
    <dsp:sp modelId="{F9A60B7E-33B0-4255-9371-8ECA9A585519}">
      <dsp:nvSpPr>
        <dsp:cNvPr id="0" name=""/>
        <dsp:cNvSpPr/>
      </dsp:nvSpPr>
      <dsp:spPr>
        <a:xfrm>
          <a:off x="3614737" y="39687"/>
          <a:ext cx="3286125" cy="1971675"/>
        </a:xfrm>
        <a:prstGeom prst="rect">
          <a:avLst/>
        </a:prstGeom>
        <a:solidFill>
          <a:schemeClr val="accent4">
            <a:hueOff val="1960178"/>
            <a:satOff val="-8155"/>
            <a:lumOff val="1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Liquidity – borrow from market or sell off near cash assets</a:t>
          </a:r>
          <a:endParaRPr lang="en-IN" sz="3100" kern="1200" dirty="0">
            <a:solidFill>
              <a:schemeClr val="tx1"/>
            </a:solidFill>
          </a:endParaRPr>
        </a:p>
      </dsp:txBody>
      <dsp:txXfrm>
        <a:off x="3614737" y="39687"/>
        <a:ext cx="3286125" cy="1971675"/>
      </dsp:txXfrm>
    </dsp:sp>
    <dsp:sp modelId="{3046EB4C-0A2B-46EA-BFAC-6DC98F366263}">
      <dsp:nvSpPr>
        <dsp:cNvPr id="0" name=""/>
        <dsp:cNvSpPr/>
      </dsp:nvSpPr>
      <dsp:spPr>
        <a:xfrm>
          <a:off x="7229475" y="39687"/>
          <a:ext cx="3286125" cy="1971675"/>
        </a:xfrm>
        <a:prstGeom prst="rect">
          <a:avLst/>
        </a:prstGeom>
        <a:solidFill>
          <a:schemeClr val="accent4">
            <a:hueOff val="3920356"/>
            <a:satOff val="-16311"/>
            <a:lumOff val="3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Yield – reasonable returns</a:t>
          </a:r>
          <a:endParaRPr lang="en-IN" sz="3100" kern="1200" dirty="0">
            <a:solidFill>
              <a:schemeClr val="tx1"/>
            </a:solidFill>
          </a:endParaRPr>
        </a:p>
      </dsp:txBody>
      <dsp:txXfrm>
        <a:off x="7229475" y="39687"/>
        <a:ext cx="3286125" cy="1971675"/>
      </dsp:txXfrm>
    </dsp:sp>
    <dsp:sp modelId="{D4F7290D-1EDE-43E0-A0C9-8F5F692F768D}">
      <dsp:nvSpPr>
        <dsp:cNvPr id="0" name=""/>
        <dsp:cNvSpPr/>
      </dsp:nvSpPr>
      <dsp:spPr>
        <a:xfrm>
          <a:off x="0" y="2339975"/>
          <a:ext cx="3286125" cy="1971675"/>
        </a:xfrm>
        <a:prstGeom prst="rect">
          <a:avLst/>
        </a:prstGeom>
        <a:solidFill>
          <a:schemeClr val="accent4">
            <a:hueOff val="5880535"/>
            <a:satOff val="-24466"/>
            <a:lumOff val="5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Diversification of Credit Risk – diverse geographic areas or industries</a:t>
          </a:r>
          <a:endParaRPr lang="en-IN" sz="3100" kern="1200" dirty="0">
            <a:solidFill>
              <a:schemeClr val="tx1"/>
            </a:solidFill>
          </a:endParaRPr>
        </a:p>
      </dsp:txBody>
      <dsp:txXfrm>
        <a:off x="0" y="2339975"/>
        <a:ext cx="3286125" cy="1971675"/>
      </dsp:txXfrm>
    </dsp:sp>
    <dsp:sp modelId="{A630CCA2-8DD2-4CA0-97D8-43B500C768D9}">
      <dsp:nvSpPr>
        <dsp:cNvPr id="0" name=""/>
        <dsp:cNvSpPr/>
      </dsp:nvSpPr>
      <dsp:spPr>
        <a:xfrm>
          <a:off x="3614737" y="2339975"/>
          <a:ext cx="3286125" cy="1971675"/>
        </a:xfrm>
        <a:prstGeom prst="rect">
          <a:avLst/>
        </a:prstGeom>
        <a:solidFill>
          <a:schemeClr val="accent4">
            <a:hueOff val="7840713"/>
            <a:satOff val="-32622"/>
            <a:lumOff val="7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Managing Interest risk exposure</a:t>
          </a:r>
          <a:endParaRPr lang="en-IN" sz="3100" kern="1200" dirty="0">
            <a:solidFill>
              <a:schemeClr val="tx1"/>
            </a:solidFill>
          </a:endParaRPr>
        </a:p>
      </dsp:txBody>
      <dsp:txXfrm>
        <a:off x="3614737" y="2339975"/>
        <a:ext cx="3286125" cy="1971675"/>
      </dsp:txXfrm>
    </dsp:sp>
    <dsp:sp modelId="{168ECF42-985C-41E6-929C-6143834E0203}">
      <dsp:nvSpPr>
        <dsp:cNvPr id="0" name=""/>
        <dsp:cNvSpPr/>
      </dsp:nvSpPr>
      <dsp:spPr>
        <a:xfrm>
          <a:off x="7229475" y="2339975"/>
          <a:ext cx="3286125" cy="1971675"/>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Meeting Pledging Requirements</a:t>
          </a:r>
          <a:endParaRPr lang="en-IN" sz="3100" kern="1200" dirty="0">
            <a:solidFill>
              <a:schemeClr val="tx1"/>
            </a:solidFill>
          </a:endParaRPr>
        </a:p>
      </dsp:txBody>
      <dsp:txXfrm>
        <a:off x="7229475"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32B63-1A61-4F36-9D03-14330E338B7A}">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286122" y="2663212"/>
        <a:ext cx="58355" cy="58355"/>
      </dsp:txXfrm>
    </dsp:sp>
    <dsp:sp modelId="{3F6C75D8-CD54-483A-8323-7320DCEB0A78}">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301741" y="2162110"/>
        <a:ext cx="27117" cy="27117"/>
      </dsp:txXfrm>
    </dsp:sp>
    <dsp:sp modelId="{A2D20723-F6EA-41FA-97D1-CA447C76D71D}">
      <dsp:nvSpPr>
        <dsp:cNvPr id="0" name=""/>
        <dsp:cNvSpPr/>
      </dsp:nvSpPr>
      <dsp:spPr>
        <a:xfrm>
          <a:off x="4044124" y="1142226"/>
          <a:ext cx="542350" cy="1033442"/>
        </a:xfrm>
        <a:custGeom>
          <a:avLst/>
          <a:gdLst/>
          <a:ahLst/>
          <a:cxnLst/>
          <a:rect l="0" t="0" r="0" b="0"/>
          <a:pathLst>
            <a:path>
              <a:moveTo>
                <a:pt x="0" y="1033442"/>
              </a:moveTo>
              <a:lnTo>
                <a:pt x="271175" y="1033442"/>
              </a:lnTo>
              <a:lnTo>
                <a:pt x="271175" y="0"/>
              </a:lnTo>
              <a:lnTo>
                <a:pt x="542350"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286122" y="1629769"/>
        <a:ext cx="58355" cy="58355"/>
      </dsp:txXfrm>
    </dsp:sp>
    <dsp:sp modelId="{20D70C80-F6F5-47C7-81AA-137A89A5EA63}">
      <dsp:nvSpPr>
        <dsp:cNvPr id="0" name=""/>
        <dsp:cNvSpPr/>
      </dsp:nvSpPr>
      <dsp:spPr>
        <a:xfrm rot="16200000">
          <a:off x="1455078" y="1762291"/>
          <a:ext cx="4351338" cy="82675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90000"/>
            </a:lnSpc>
            <a:spcBef>
              <a:spcPct val="0"/>
            </a:spcBef>
            <a:spcAft>
              <a:spcPct val="35000"/>
            </a:spcAft>
            <a:buNone/>
          </a:pPr>
          <a:r>
            <a:rPr lang="en-US" sz="5400" kern="1200" dirty="0"/>
            <a:t>Sources</a:t>
          </a:r>
          <a:endParaRPr lang="en-IN" sz="5400" kern="1200" dirty="0"/>
        </a:p>
      </dsp:txBody>
      <dsp:txXfrm>
        <a:off x="1455078" y="1762291"/>
        <a:ext cx="4351338" cy="826754"/>
      </dsp:txXfrm>
    </dsp:sp>
    <dsp:sp modelId="{FB55067A-F8BB-458A-80C0-394E3BF09F7B}">
      <dsp:nvSpPr>
        <dsp:cNvPr id="0" name=""/>
        <dsp:cNvSpPr/>
      </dsp:nvSpPr>
      <dsp:spPr>
        <a:xfrm>
          <a:off x="4586475" y="728849"/>
          <a:ext cx="2711753" cy="82675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Foreign Exchange Business</a:t>
          </a:r>
          <a:endParaRPr lang="en-IN" sz="2800" kern="1200" dirty="0"/>
        </a:p>
      </dsp:txBody>
      <dsp:txXfrm>
        <a:off x="4586475" y="728849"/>
        <a:ext cx="2711753" cy="826754"/>
      </dsp:txXfrm>
    </dsp:sp>
    <dsp:sp modelId="{C65513AF-30F2-49FC-B8F6-5D32FED93552}">
      <dsp:nvSpPr>
        <dsp:cNvPr id="0" name=""/>
        <dsp:cNvSpPr/>
      </dsp:nvSpPr>
      <dsp:spPr>
        <a:xfrm>
          <a:off x="4586475" y="1762291"/>
          <a:ext cx="2711753" cy="82675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Money Market Products</a:t>
          </a:r>
          <a:endParaRPr lang="en-IN" sz="2800" kern="1200" dirty="0"/>
        </a:p>
      </dsp:txBody>
      <dsp:txXfrm>
        <a:off x="4586475" y="1762291"/>
        <a:ext cx="2711753" cy="826754"/>
      </dsp:txXfrm>
    </dsp:sp>
    <dsp:sp modelId="{9DC9C397-3DC8-4252-8312-F6625CD24723}">
      <dsp:nvSpPr>
        <dsp:cNvPr id="0" name=""/>
        <dsp:cNvSpPr/>
      </dsp:nvSpPr>
      <dsp:spPr>
        <a:xfrm>
          <a:off x="4586475" y="2795734"/>
          <a:ext cx="2711753" cy="82675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Securities Market Products</a:t>
          </a:r>
          <a:endParaRPr lang="en-IN" sz="2800" kern="1200" dirty="0"/>
        </a:p>
      </dsp:txBody>
      <dsp:txXfrm>
        <a:off x="4586475" y="2795734"/>
        <a:ext cx="2711753" cy="82675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09E67-87AF-4C79-B128-5235280523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885791F-EAA2-40CA-945A-6BC41C525B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F4004B3-1046-4DD3-A3D0-7C4B8E628A4D}"/>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5" name="Footer Placeholder 4">
            <a:extLst>
              <a:ext uri="{FF2B5EF4-FFF2-40B4-BE49-F238E27FC236}">
                <a16:creationId xmlns:a16="http://schemas.microsoft.com/office/drawing/2014/main" id="{FDCF4807-0974-46F1-AE53-7F98EF3BAA5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A7D5A56-D8A3-4CD5-A7E8-0801F08B03E9}"/>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400134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B448-59F8-416B-869B-5A4D057E1F4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31F8732-ED57-4A8E-B692-377CE2CF050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02D88B-CCBF-46F7-906B-522A3DE5398C}"/>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5" name="Footer Placeholder 4">
            <a:extLst>
              <a:ext uri="{FF2B5EF4-FFF2-40B4-BE49-F238E27FC236}">
                <a16:creationId xmlns:a16="http://schemas.microsoft.com/office/drawing/2014/main" id="{DDF85EE5-3CCF-4E13-AE5F-2F37FB4773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0350716-97FF-437A-B29E-127CA1B01D1B}"/>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102060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0FC477-7E6D-4003-8E5D-533A578D4A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F71098A-83DB-4F91-9C54-ADF4CAAB37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298ED6-A9E4-4D90-9C4B-FDD2C94CFB5A}"/>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5" name="Footer Placeholder 4">
            <a:extLst>
              <a:ext uri="{FF2B5EF4-FFF2-40B4-BE49-F238E27FC236}">
                <a16:creationId xmlns:a16="http://schemas.microsoft.com/office/drawing/2014/main" id="{D1CB72FA-A1E2-42AE-8849-A066DAA718F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5C866AF-41A5-4AC7-9FAE-A66D7D34E9B2}"/>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284565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2F56-AFA7-45C4-A624-CDC22FB168D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6F718AF-7B9E-4214-BBF4-74375E55947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F1C0205-4019-4884-A2AB-C26A9FDF5732}"/>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5" name="Footer Placeholder 4">
            <a:extLst>
              <a:ext uri="{FF2B5EF4-FFF2-40B4-BE49-F238E27FC236}">
                <a16:creationId xmlns:a16="http://schemas.microsoft.com/office/drawing/2014/main" id="{238D9420-12C0-4E94-A8F4-27099D8FDBB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9FB2EC-B94C-479D-8948-0ADD3C9EC434}"/>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2017357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0AB5D-B997-4F72-A09F-CA1AD64372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4262DA6-5C95-4B6C-8CE9-9C428017C1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8BB3FA8-D026-476E-B80B-8AF3299DC9ED}"/>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5" name="Footer Placeholder 4">
            <a:extLst>
              <a:ext uri="{FF2B5EF4-FFF2-40B4-BE49-F238E27FC236}">
                <a16:creationId xmlns:a16="http://schemas.microsoft.com/office/drawing/2014/main" id="{3BE41F3C-CD83-46E2-9C23-9500DB19DF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EC905B-54EA-4B6A-8E46-2D83E988F48D}"/>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3282562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9C42-BA6B-49DA-825F-A1077522AC2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9A0C36C-4922-4DCE-871B-F39239E3C9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971DD43-A15B-4FEC-A342-FD965B88E79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CD35AB4-E467-4D2B-A022-5DF72FFDDD16}"/>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6" name="Footer Placeholder 5">
            <a:extLst>
              <a:ext uri="{FF2B5EF4-FFF2-40B4-BE49-F238E27FC236}">
                <a16:creationId xmlns:a16="http://schemas.microsoft.com/office/drawing/2014/main" id="{36A89EF7-EF2D-4BC4-88D1-43C700BB5B6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32BDABA-59AD-443B-BC3A-50E0AF4E661F}"/>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82177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6B8DD-98CE-476B-BAB3-01216B1BCB7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78C89F-1F96-4618-8C55-9D9D41CB04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E3B35CC-772C-4D38-9DD1-C9A4D2C3D5A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140E75D-5699-4A14-A8B9-CD8257D84E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1FA7AD0-B340-4B3B-A9B4-89BA7C66B5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4E08976-A808-43B6-A8F3-FB50E0997D98}"/>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8" name="Footer Placeholder 7">
            <a:extLst>
              <a:ext uri="{FF2B5EF4-FFF2-40B4-BE49-F238E27FC236}">
                <a16:creationId xmlns:a16="http://schemas.microsoft.com/office/drawing/2014/main" id="{6C4FB361-20DA-43C9-A249-35E17311BDA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CA01A30-50E6-49B7-9B4A-4F9A51FBEE21}"/>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1643678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46CA-284E-45AB-AE0F-AF9D1C97847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10C39B1-E928-4DE7-A809-985380D05934}"/>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4" name="Footer Placeholder 3">
            <a:extLst>
              <a:ext uri="{FF2B5EF4-FFF2-40B4-BE49-F238E27FC236}">
                <a16:creationId xmlns:a16="http://schemas.microsoft.com/office/drawing/2014/main" id="{0FB65EBF-779F-4ABF-97DF-FA24CEA5EF3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1455636-F8B2-486C-8EC9-5C1D8DCB2731}"/>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401823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273213-C1F2-4EB4-B6D6-017F6DB17530}"/>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3" name="Footer Placeholder 2">
            <a:extLst>
              <a:ext uri="{FF2B5EF4-FFF2-40B4-BE49-F238E27FC236}">
                <a16:creationId xmlns:a16="http://schemas.microsoft.com/office/drawing/2014/main" id="{5327E9E2-B86E-4FDA-A77E-0EFEB565D53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D5E8DF9-4038-44E7-B179-4176A340D236}"/>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242577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21061-766D-4D4E-B539-6B9605045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89E4B1-C9A2-4987-9A5D-2E92D4CD7E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1A85E7C-ACF9-4D7D-A554-37FA66B5F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37A10B1-7F65-4FD4-A975-0BA7F72E34A3}"/>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6" name="Footer Placeholder 5">
            <a:extLst>
              <a:ext uri="{FF2B5EF4-FFF2-40B4-BE49-F238E27FC236}">
                <a16:creationId xmlns:a16="http://schemas.microsoft.com/office/drawing/2014/main" id="{58E744B5-780E-46C7-9213-1379EE5871A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BAA84E8-9865-4FB5-91F6-D8F688094560}"/>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1481941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FD0D2-5E2E-4FBB-BF6F-9C0BAFDAA2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1317549-D235-4631-91A5-9885FACD74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EA25F8B-2180-4A37-B7ED-CB22381A33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54CB00-13C2-4EC5-934B-5C83DCCF6052}"/>
              </a:ext>
            </a:extLst>
          </p:cNvPr>
          <p:cNvSpPr>
            <a:spLocks noGrp="1"/>
          </p:cNvSpPr>
          <p:nvPr>
            <p:ph type="dt" sz="half" idx="10"/>
          </p:nvPr>
        </p:nvSpPr>
        <p:spPr/>
        <p:txBody>
          <a:bodyPr/>
          <a:lstStyle/>
          <a:p>
            <a:fld id="{4186FA73-1016-4871-ACC7-627085BA9628}" type="datetimeFigureOut">
              <a:rPr lang="en-IN" smtClean="0"/>
              <a:t>11-02-2020</a:t>
            </a:fld>
            <a:endParaRPr lang="en-IN"/>
          </a:p>
        </p:txBody>
      </p:sp>
      <p:sp>
        <p:nvSpPr>
          <p:cNvPr id="6" name="Footer Placeholder 5">
            <a:extLst>
              <a:ext uri="{FF2B5EF4-FFF2-40B4-BE49-F238E27FC236}">
                <a16:creationId xmlns:a16="http://schemas.microsoft.com/office/drawing/2014/main" id="{4E3E83F9-008F-43E4-8BFF-D0E385F9347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4A78A90-0BE3-4AF7-BD7D-48C42BC2C249}"/>
              </a:ext>
            </a:extLst>
          </p:cNvPr>
          <p:cNvSpPr>
            <a:spLocks noGrp="1"/>
          </p:cNvSpPr>
          <p:nvPr>
            <p:ph type="sldNum" sz="quarter" idx="12"/>
          </p:nvPr>
        </p:nvSpPr>
        <p:spPr/>
        <p:txBody>
          <a:bodyPr/>
          <a:lstStyle/>
          <a:p>
            <a:fld id="{3A1522BE-7B6A-4E94-A9A8-73BFCDD84436}" type="slidenum">
              <a:rPr lang="en-IN" smtClean="0"/>
              <a:t>‹#›</a:t>
            </a:fld>
            <a:endParaRPr lang="en-IN"/>
          </a:p>
        </p:txBody>
      </p:sp>
    </p:spTree>
    <p:extLst>
      <p:ext uri="{BB962C8B-B14F-4D97-AF65-F5344CB8AC3E}">
        <p14:creationId xmlns:p14="http://schemas.microsoft.com/office/powerpoint/2010/main" val="246473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7D833D-0C79-4070-8F96-1A3DA94C6D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4C2BEC3-BFBB-4108-AD06-0C5DB51F98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7007C46-F874-467F-B613-CB68D7116B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6FA73-1016-4871-ACC7-627085BA9628}" type="datetimeFigureOut">
              <a:rPr lang="en-IN" smtClean="0"/>
              <a:t>11-02-2020</a:t>
            </a:fld>
            <a:endParaRPr lang="en-IN"/>
          </a:p>
        </p:txBody>
      </p:sp>
      <p:sp>
        <p:nvSpPr>
          <p:cNvPr id="5" name="Footer Placeholder 4">
            <a:extLst>
              <a:ext uri="{FF2B5EF4-FFF2-40B4-BE49-F238E27FC236}">
                <a16:creationId xmlns:a16="http://schemas.microsoft.com/office/drawing/2014/main" id="{FBA7D92C-25C8-4410-8695-14BD527ED0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C2D3E6E-C180-402F-8943-89B39A3C79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522BE-7B6A-4E94-A9A8-73BFCDD84436}" type="slidenum">
              <a:rPr lang="en-IN" smtClean="0"/>
              <a:t>‹#›</a:t>
            </a:fld>
            <a:endParaRPr lang="en-IN"/>
          </a:p>
        </p:txBody>
      </p:sp>
    </p:spTree>
    <p:extLst>
      <p:ext uri="{BB962C8B-B14F-4D97-AF65-F5344CB8AC3E}">
        <p14:creationId xmlns:p14="http://schemas.microsoft.com/office/powerpoint/2010/main" val="2172537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t.wikipedia.org/wiki/Dipartimento_del_Tesoro_degli_Stati_Uniti_d%27America"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dcrosby.blogspot.com/2008/05/nova-scotia-sport-hall-of-fame-sidney.html" TargetMode="External"/><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hyperlink" Target="https://klexikon.zum.de/wiki/W%C3%A4hrung"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22D70-9BBD-47B3-952A-1E3BCCAC7D70}"/>
              </a:ext>
            </a:extLst>
          </p:cNvPr>
          <p:cNvSpPr>
            <a:spLocks noGrp="1"/>
          </p:cNvSpPr>
          <p:nvPr>
            <p:ph type="ctrTitle"/>
          </p:nvPr>
        </p:nvSpPr>
        <p:spPr/>
        <p:txBody>
          <a:bodyPr/>
          <a:lstStyle/>
          <a:p>
            <a:r>
              <a:rPr lang="en-US" dirty="0"/>
              <a:t>Treasury Operations in Domestic and FOREX market</a:t>
            </a:r>
            <a:endParaRPr lang="en-IN" dirty="0"/>
          </a:p>
        </p:txBody>
      </p:sp>
      <p:sp>
        <p:nvSpPr>
          <p:cNvPr id="3" name="Subtitle 2">
            <a:extLst>
              <a:ext uri="{FF2B5EF4-FFF2-40B4-BE49-F238E27FC236}">
                <a16:creationId xmlns:a16="http://schemas.microsoft.com/office/drawing/2014/main" id="{08588B97-D5BD-48CB-94CE-D89098DBBA07}"/>
              </a:ext>
            </a:extLst>
          </p:cNvPr>
          <p:cNvSpPr>
            <a:spLocks noGrp="1"/>
          </p:cNvSpPr>
          <p:nvPr>
            <p:ph type="subTitle" idx="1"/>
          </p:nvPr>
        </p:nvSpPr>
        <p:spPr>
          <a:xfrm>
            <a:off x="6808762" y="3602038"/>
            <a:ext cx="3859237" cy="730811"/>
          </a:xfrm>
        </p:spPr>
        <p:txBody>
          <a:bodyPr/>
          <a:lstStyle/>
          <a:p>
            <a:r>
              <a:rPr lang="en-US" dirty="0" err="1"/>
              <a:t>Dr.Rajashree</a:t>
            </a:r>
            <a:r>
              <a:rPr lang="en-US" dirty="0"/>
              <a:t> Yalgi</a:t>
            </a:r>
            <a:endParaRPr lang="en-IN" dirty="0"/>
          </a:p>
        </p:txBody>
      </p:sp>
    </p:spTree>
    <p:extLst>
      <p:ext uri="{BB962C8B-B14F-4D97-AF65-F5344CB8AC3E}">
        <p14:creationId xmlns:p14="http://schemas.microsoft.com/office/powerpoint/2010/main" val="3263615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ABA48-4A35-46CD-9E04-1702994BE64F}"/>
              </a:ext>
            </a:extLst>
          </p:cNvPr>
          <p:cNvSpPr>
            <a:spLocks noGrp="1"/>
          </p:cNvSpPr>
          <p:nvPr>
            <p:ph type="title"/>
          </p:nvPr>
        </p:nvSpPr>
        <p:spPr/>
        <p:txBody>
          <a:bodyPr/>
          <a:lstStyle/>
          <a:p>
            <a:r>
              <a:rPr lang="en-US" dirty="0"/>
              <a:t>Composition of Treasury Earnings:</a:t>
            </a:r>
            <a:endParaRPr lang="en-IN" dirty="0"/>
          </a:p>
        </p:txBody>
      </p:sp>
      <p:sp>
        <p:nvSpPr>
          <p:cNvPr id="3" name="Content Placeholder 2">
            <a:extLst>
              <a:ext uri="{FF2B5EF4-FFF2-40B4-BE49-F238E27FC236}">
                <a16:creationId xmlns:a16="http://schemas.microsoft.com/office/drawing/2014/main" id="{F4C51290-CDEA-42B3-813A-439C9B6D0608}"/>
              </a:ext>
            </a:extLst>
          </p:cNvPr>
          <p:cNvSpPr>
            <a:spLocks noGrp="1"/>
          </p:cNvSpPr>
          <p:nvPr>
            <p:ph idx="1"/>
          </p:nvPr>
        </p:nvSpPr>
        <p:spPr/>
        <p:txBody>
          <a:bodyPr/>
          <a:lstStyle/>
          <a:p>
            <a:r>
              <a:rPr lang="en-US" dirty="0"/>
              <a:t>Foreign Exchange Operations</a:t>
            </a:r>
          </a:p>
          <a:p>
            <a:r>
              <a:rPr lang="en-US" dirty="0"/>
              <a:t>Long / Medium Term Investments</a:t>
            </a:r>
          </a:p>
          <a:p>
            <a:r>
              <a:rPr lang="en-US" dirty="0"/>
              <a:t>Earnings from Short- term Investments</a:t>
            </a:r>
          </a:p>
          <a:p>
            <a:pPr marL="0" indent="0">
              <a:buNone/>
            </a:pPr>
            <a:endParaRPr lang="en-IN" dirty="0"/>
          </a:p>
        </p:txBody>
      </p:sp>
    </p:spTree>
    <p:extLst>
      <p:ext uri="{BB962C8B-B14F-4D97-AF65-F5344CB8AC3E}">
        <p14:creationId xmlns:p14="http://schemas.microsoft.com/office/powerpoint/2010/main" val="2100645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D8E2C-998D-45D7-8F49-4098034CB6A3}"/>
              </a:ext>
            </a:extLst>
          </p:cNvPr>
          <p:cNvSpPr>
            <a:spLocks noGrp="1"/>
          </p:cNvSpPr>
          <p:nvPr>
            <p:ph type="title"/>
          </p:nvPr>
        </p:nvSpPr>
        <p:spPr/>
        <p:txBody>
          <a:bodyPr/>
          <a:lstStyle/>
          <a:p>
            <a:r>
              <a:rPr lang="en-US" dirty="0"/>
              <a:t>a)Foreign Exchange Operations</a:t>
            </a:r>
            <a:endParaRPr lang="en-IN" dirty="0"/>
          </a:p>
        </p:txBody>
      </p:sp>
      <p:sp>
        <p:nvSpPr>
          <p:cNvPr id="3" name="Content Placeholder 2">
            <a:extLst>
              <a:ext uri="{FF2B5EF4-FFF2-40B4-BE49-F238E27FC236}">
                <a16:creationId xmlns:a16="http://schemas.microsoft.com/office/drawing/2014/main" id="{100D696C-B2D8-4FA4-9299-DCDC128FBDE1}"/>
              </a:ext>
            </a:extLst>
          </p:cNvPr>
          <p:cNvSpPr>
            <a:spLocks noGrp="1"/>
          </p:cNvSpPr>
          <p:nvPr>
            <p:ph idx="1"/>
          </p:nvPr>
        </p:nvSpPr>
        <p:spPr/>
        <p:txBody>
          <a:bodyPr>
            <a:normAutofit fontScale="92500" lnSpcReduction="10000"/>
          </a:bodyPr>
          <a:lstStyle/>
          <a:p>
            <a:pPr marL="0" indent="0">
              <a:buNone/>
            </a:pPr>
            <a:r>
              <a:rPr lang="en-US" dirty="0"/>
              <a:t>All the exporters and importers need currency either to pay for imports or convert the export proceeds. The banks borrow in the inter -  bank market. The banks offer their funds at bid rate and receive foreign currency to convert in domestic currency at ask rate. Therefore the difference between the ‘bid’ and ‘ask’ rate provides spread to the banks. Since the transactions are voluminous, even thin spread provides higher earnings to the banks. The bank usually set off the transactions in the interbank market at the end of the day.</a:t>
            </a:r>
          </a:p>
          <a:p>
            <a:pPr marL="0" indent="0">
              <a:buNone/>
            </a:pPr>
            <a:r>
              <a:rPr lang="en-US" dirty="0"/>
              <a:t>	This apart there are many new products available in the foreign exchange markets which banks can make use of and earn the profits. Since the markets have in the current situation become more liquid and transparent the bank undertake variety of foreign exchange operations.</a:t>
            </a:r>
            <a:endParaRPr lang="en-IN" dirty="0"/>
          </a:p>
        </p:txBody>
      </p:sp>
    </p:spTree>
    <p:extLst>
      <p:ext uri="{BB962C8B-B14F-4D97-AF65-F5344CB8AC3E}">
        <p14:creationId xmlns:p14="http://schemas.microsoft.com/office/powerpoint/2010/main" val="869001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4FE7C-5C94-4A34-9783-4F713059AD52}"/>
              </a:ext>
            </a:extLst>
          </p:cNvPr>
          <p:cNvSpPr>
            <a:spLocks noGrp="1"/>
          </p:cNvSpPr>
          <p:nvPr>
            <p:ph type="title"/>
          </p:nvPr>
        </p:nvSpPr>
        <p:spPr/>
        <p:txBody>
          <a:bodyPr/>
          <a:lstStyle/>
          <a:p>
            <a:r>
              <a:rPr lang="en-US" dirty="0"/>
              <a:t>a) FEO – Important services provided by bank</a:t>
            </a:r>
            <a:endParaRPr lang="en-IN" dirty="0"/>
          </a:p>
        </p:txBody>
      </p:sp>
      <p:sp>
        <p:nvSpPr>
          <p:cNvPr id="3" name="Content Placeholder 2">
            <a:extLst>
              <a:ext uri="{FF2B5EF4-FFF2-40B4-BE49-F238E27FC236}">
                <a16:creationId xmlns:a16="http://schemas.microsoft.com/office/drawing/2014/main" id="{947604BF-8D0A-4368-8EB1-2EB4515E72BF}"/>
              </a:ext>
            </a:extLst>
          </p:cNvPr>
          <p:cNvSpPr>
            <a:spLocks noGrp="1"/>
          </p:cNvSpPr>
          <p:nvPr>
            <p:ph idx="1"/>
          </p:nvPr>
        </p:nvSpPr>
        <p:spPr/>
        <p:txBody>
          <a:bodyPr>
            <a:normAutofit lnSpcReduction="10000"/>
          </a:bodyPr>
          <a:lstStyle/>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Extending loans and advances in foreign currency</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Facilitating spot transactions by buying and selling currencies.</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Re-discount of foreign bills through participation in inter-bank market.</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Undertaking swap transactions involving currency and interest swaps. Both of them provide margin of profit through hedging mechanism.</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Effective transactions through forward and futures contract at a future date. This may involve both purchase and sale.</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Making profits through arbitrage opportunities by investing surplus foreign exchange funds in the global market.</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Earnings through consultancy services to corporate clients.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19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4FA2C-60CB-4D2C-A706-6E621D22EFD5}"/>
              </a:ext>
            </a:extLst>
          </p:cNvPr>
          <p:cNvSpPr>
            <a:spLocks noGrp="1"/>
          </p:cNvSpPr>
          <p:nvPr>
            <p:ph type="title"/>
          </p:nvPr>
        </p:nvSpPr>
        <p:spPr/>
        <p:txBody>
          <a:bodyPr/>
          <a:lstStyle/>
          <a:p>
            <a:r>
              <a:rPr lang="en-US" dirty="0"/>
              <a:t>b) Long / Medium Term Investments:</a:t>
            </a:r>
            <a:endParaRPr lang="en-IN" dirty="0"/>
          </a:p>
        </p:txBody>
      </p:sp>
      <p:sp>
        <p:nvSpPr>
          <p:cNvPr id="3" name="Content Placeholder 2">
            <a:extLst>
              <a:ext uri="{FF2B5EF4-FFF2-40B4-BE49-F238E27FC236}">
                <a16:creationId xmlns:a16="http://schemas.microsoft.com/office/drawing/2014/main" id="{0AB0FCFA-66D4-4B00-ABD8-518B294C6577}"/>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These are basically investments in the government securities. It is observed from the data available as on March 2011 of investment pattern of commercial banks that about 73 percent of the investments are long term investments. These investments are basically made in the government securities and other approved securities. Since the interest rates in the markets remain changing, the efficiency of treasury departments lies in optimizing the returns of these investments. Overall the banks (ROI) were 6.79 per cent as on 31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March 2011. This ROI varies in respect of individual banks where efficient management of investments portfolio helped to gain more.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47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E70F2-1332-4D05-8CA5-72DDB83F5EA2}"/>
              </a:ext>
            </a:extLst>
          </p:cNvPr>
          <p:cNvSpPr>
            <a:spLocks noGrp="1"/>
          </p:cNvSpPr>
          <p:nvPr>
            <p:ph type="title"/>
          </p:nvPr>
        </p:nvSpPr>
        <p:spPr/>
        <p:txBody>
          <a:bodyPr/>
          <a:lstStyle/>
          <a:p>
            <a:r>
              <a:rPr lang="en-US" dirty="0"/>
              <a:t>c) Earnings from Short-term Investments</a:t>
            </a:r>
            <a:endParaRPr lang="en-IN" dirty="0"/>
          </a:p>
        </p:txBody>
      </p:sp>
      <p:sp>
        <p:nvSpPr>
          <p:cNvPr id="3" name="Content Placeholder 2">
            <a:extLst>
              <a:ext uri="{FF2B5EF4-FFF2-40B4-BE49-F238E27FC236}">
                <a16:creationId xmlns:a16="http://schemas.microsoft.com/office/drawing/2014/main" id="{477EC04B-D106-45DE-8A02-006F1BB6B3D5}"/>
              </a:ext>
            </a:extLst>
          </p:cNvPr>
          <p:cNvSpPr>
            <a:spLocks noGrp="1"/>
          </p:cNvSpPr>
          <p:nvPr>
            <p:ph idx="1"/>
          </p:nvPr>
        </p:nvSpPr>
        <p:spPr/>
        <p:txBody>
          <a:bodyPr/>
          <a:lstStyle/>
          <a:p>
            <a:pPr marL="0" indent="0">
              <a:buNone/>
            </a:pPr>
            <a:r>
              <a:rPr lang="en-US" dirty="0"/>
              <a:t>This is evident from the data available that nearly 27 percent of the investment of all commercial banks as of 31</a:t>
            </a:r>
            <a:r>
              <a:rPr lang="en-US" baseline="30000" dirty="0"/>
              <a:t>st</a:t>
            </a:r>
            <a:r>
              <a:rPr lang="en-US" dirty="0"/>
              <a:t> March 2011was of short term maturity. Banks invested these funds in the securities maturing in less than one year. The instruments where banks have made short term investments included treasury bills, repos, commercial paper, certificate of deposit etc. Under the repo operations, the banks operate as lenders and as well the borrowers where the collaterals are the government securities.</a:t>
            </a:r>
          </a:p>
          <a:p>
            <a:pPr marL="0" indent="0">
              <a:buNone/>
            </a:pPr>
            <a:r>
              <a:rPr lang="en-US" dirty="0"/>
              <a:t>	Treasury bills being the most secured instruments, the bank prefer to have short term investment in such securities.  </a:t>
            </a:r>
            <a:endParaRPr lang="en-IN" dirty="0"/>
          </a:p>
        </p:txBody>
      </p:sp>
    </p:spTree>
    <p:extLst>
      <p:ext uri="{BB962C8B-B14F-4D97-AF65-F5344CB8AC3E}">
        <p14:creationId xmlns:p14="http://schemas.microsoft.com/office/powerpoint/2010/main" val="2134005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3E726-D298-46D2-AFDC-C4C7D984F52C}"/>
              </a:ext>
            </a:extLst>
          </p:cNvPr>
          <p:cNvSpPr>
            <a:spLocks noGrp="1"/>
          </p:cNvSpPr>
          <p:nvPr>
            <p:ph type="title"/>
          </p:nvPr>
        </p:nvSpPr>
        <p:spPr/>
        <p:txBody>
          <a:bodyPr/>
          <a:lstStyle/>
          <a:p>
            <a:r>
              <a:rPr lang="en-US" dirty="0" err="1"/>
              <a:t>Contd</a:t>
            </a:r>
            <a:r>
              <a:rPr lang="en-US" dirty="0"/>
              <a:t>….</a:t>
            </a:r>
            <a:endParaRPr lang="en-IN" dirty="0"/>
          </a:p>
        </p:txBody>
      </p:sp>
      <p:sp>
        <p:nvSpPr>
          <p:cNvPr id="3" name="Content Placeholder 2">
            <a:extLst>
              <a:ext uri="{FF2B5EF4-FFF2-40B4-BE49-F238E27FC236}">
                <a16:creationId xmlns:a16="http://schemas.microsoft.com/office/drawing/2014/main" id="{BD6A61BE-B412-4D35-B4E9-E9E1F9ADABA8}"/>
              </a:ext>
            </a:extLst>
          </p:cNvPr>
          <p:cNvSpPr>
            <a:spLocks noGrp="1"/>
          </p:cNvSpPr>
          <p:nvPr>
            <p:ph idx="1"/>
          </p:nvPr>
        </p:nvSpPr>
        <p:spPr/>
        <p:txBody>
          <a:bodyPr/>
          <a:lstStyle/>
          <a:p>
            <a:pPr marL="0" indent="0">
              <a:buNone/>
            </a:pPr>
            <a:r>
              <a:rPr lang="en-US" dirty="0"/>
              <a:t>The margin between the issue price and the phase value provide sufficient earnings to the banks likewise banks also invest in commercial papers and certificate of deposit which provide them equally better margin. The returns on  investments are through capital gains and losses.</a:t>
            </a:r>
            <a:endParaRPr lang="en-IN" dirty="0"/>
          </a:p>
        </p:txBody>
      </p:sp>
    </p:spTree>
    <p:extLst>
      <p:ext uri="{BB962C8B-B14F-4D97-AF65-F5344CB8AC3E}">
        <p14:creationId xmlns:p14="http://schemas.microsoft.com/office/powerpoint/2010/main" val="2330422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83BBA-3D63-434F-9DDF-4FFB616B1CCE}"/>
              </a:ext>
            </a:extLst>
          </p:cNvPr>
          <p:cNvSpPr>
            <a:spLocks noGrp="1"/>
          </p:cNvSpPr>
          <p:nvPr>
            <p:ph type="title"/>
          </p:nvPr>
        </p:nvSpPr>
        <p:spPr/>
        <p:txBody>
          <a:bodyPr/>
          <a:lstStyle/>
          <a:p>
            <a:r>
              <a:rPr lang="en-US" dirty="0"/>
              <a:t>c)</a:t>
            </a:r>
            <a:r>
              <a:rPr lang="en-US" dirty="0" err="1"/>
              <a:t>EfSTI</a:t>
            </a:r>
            <a:r>
              <a:rPr lang="en-US" dirty="0"/>
              <a:t> – Risks in managing the investment portfolio</a:t>
            </a:r>
            <a:endParaRPr lang="en-IN" dirty="0"/>
          </a:p>
        </p:txBody>
      </p:sp>
      <p:sp>
        <p:nvSpPr>
          <p:cNvPr id="3" name="Content Placeholder 2">
            <a:extLst>
              <a:ext uri="{FF2B5EF4-FFF2-40B4-BE49-F238E27FC236}">
                <a16:creationId xmlns:a16="http://schemas.microsoft.com/office/drawing/2014/main" id="{A01A6FE2-D8E9-4842-A261-601EE43DC57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Since the banks invest in different kinds of securities, at times, some of the securities may not have easy liquidity if they are held for a longer period. If bank wants to liquid such securities it may have to offer higher discount on such securities.</a:t>
            </a:r>
          </a:p>
          <a:p>
            <a:r>
              <a:rPr lang="en-US" dirty="0">
                <a:latin typeface="Times New Roman" panose="02020603050405020304" pitchFamily="18" charset="0"/>
                <a:cs typeface="Times New Roman" panose="02020603050405020304" pitchFamily="18" charset="0"/>
              </a:rPr>
              <a:t>Another risk which affects the investment of banks is interest rate risk. The interest rates are volatile due to changes in interest rates in the market. The fixed income securities have more effect of interest rates.</a:t>
            </a:r>
          </a:p>
          <a:p>
            <a:r>
              <a:rPr lang="en-US" dirty="0">
                <a:latin typeface="Times New Roman" panose="02020603050405020304" pitchFamily="18" charset="0"/>
                <a:cs typeface="Times New Roman" panose="02020603050405020304" pitchFamily="18" charset="0"/>
              </a:rPr>
              <a:t>Banks may also face re-investment risk of future cash flows on account of changes in the interest rates.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805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83BBA-3D63-434F-9DDF-4FFB616B1CCE}"/>
              </a:ext>
            </a:extLst>
          </p:cNvPr>
          <p:cNvSpPr>
            <a:spLocks noGrp="1"/>
          </p:cNvSpPr>
          <p:nvPr>
            <p:ph type="title"/>
          </p:nvPr>
        </p:nvSpPr>
        <p:spPr/>
        <p:txBody>
          <a:bodyPr/>
          <a:lstStyle/>
          <a:p>
            <a:r>
              <a:rPr lang="en-US" dirty="0"/>
              <a:t>c)</a:t>
            </a:r>
            <a:r>
              <a:rPr lang="en-US" dirty="0" err="1"/>
              <a:t>EfSTI</a:t>
            </a:r>
            <a:r>
              <a:rPr lang="en-US" dirty="0"/>
              <a:t> – Risks in managing the investment portfolio</a:t>
            </a:r>
            <a:endParaRPr lang="en-IN" dirty="0"/>
          </a:p>
        </p:txBody>
      </p:sp>
      <p:sp>
        <p:nvSpPr>
          <p:cNvPr id="3" name="Content Placeholder 2">
            <a:extLst>
              <a:ext uri="{FF2B5EF4-FFF2-40B4-BE49-F238E27FC236}">
                <a16:creationId xmlns:a16="http://schemas.microsoft.com/office/drawing/2014/main" id="{A01A6FE2-D8E9-4842-A261-601EE43DC57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Another important risk can be by way of inflation risk. The return on fixed securities and increase in the inflation will have direct impact on bank’s profitability.</a:t>
            </a:r>
          </a:p>
          <a:p>
            <a:r>
              <a:rPr lang="en-US" dirty="0">
                <a:latin typeface="Times New Roman" panose="02020603050405020304" pitchFamily="18" charset="0"/>
                <a:cs typeface="Times New Roman" panose="02020603050405020304" pitchFamily="18" charset="0"/>
              </a:rPr>
              <a:t>In case of short term investments and investments in non –approved securities there will be chances of default therefore the bank may face credit risk.</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3995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108E6-CF00-4B81-894A-938CB58BCE9B}"/>
              </a:ext>
            </a:extLst>
          </p:cNvPr>
          <p:cNvSpPr>
            <a:spLocks noGrp="1"/>
          </p:cNvSpPr>
          <p:nvPr>
            <p:ph type="title"/>
          </p:nvPr>
        </p:nvSpPr>
        <p:spPr/>
        <p:txBody>
          <a:bodyPr/>
          <a:lstStyle/>
          <a:p>
            <a:r>
              <a:rPr lang="en-US" dirty="0"/>
              <a:t>Sources of Treasury Profits</a:t>
            </a:r>
            <a:endParaRPr lang="en-IN" dirty="0"/>
          </a:p>
        </p:txBody>
      </p:sp>
      <p:sp>
        <p:nvSpPr>
          <p:cNvPr id="3" name="Content Placeholder 2">
            <a:extLst>
              <a:ext uri="{FF2B5EF4-FFF2-40B4-BE49-F238E27FC236}">
                <a16:creationId xmlns:a16="http://schemas.microsoft.com/office/drawing/2014/main" id="{6A5A1C08-2AF3-40F5-8B7C-5D3A1B2B675C}"/>
              </a:ext>
            </a:extLst>
          </p:cNvPr>
          <p:cNvSpPr>
            <a:spLocks noGrp="1"/>
          </p:cNvSpPr>
          <p:nvPr>
            <p:ph idx="1"/>
          </p:nvPr>
        </p:nvSpPr>
        <p:spPr/>
        <p:txBody>
          <a:bodyPr>
            <a:normAutofit fontScale="92500" lnSpcReduction="10000"/>
          </a:bodyPr>
          <a:lstStyle/>
          <a:p>
            <a:pPr marL="514350" indent="-514350">
              <a:buAutoNum type="arabicPeriod"/>
            </a:pPr>
            <a:r>
              <a:rPr lang="en-US" dirty="0"/>
              <a:t>Foreign Exchange Business – </a:t>
            </a:r>
          </a:p>
          <a:p>
            <a:pPr marL="0" indent="0">
              <a:buNone/>
            </a:pPr>
            <a:r>
              <a:rPr lang="en-US" dirty="0"/>
              <a:t>Buying and selling foreign currency to customers is a source of non-interest income for banks. The difference between the ‘bid’ and ‘ask’ rates, called the spread, constitutes the banks’ profit. Banks buy foreign currency from exporter customers and sell the foreign currency in the inter-bank market. They can also sell the foreign currency to customers, for which they can buy the currency in the inter-bank markets to square the foreign currency balances at the end of each day. </a:t>
            </a:r>
          </a:p>
          <a:p>
            <a:pPr marL="0" indent="0">
              <a:buNone/>
            </a:pPr>
            <a:r>
              <a:rPr lang="en-US" dirty="0"/>
              <a:t>	New treasury products in the foreign exchange markets have considerably widened the range of services that the bank offer. These markets are the most liquid in respect of currencies that can be freely bought and sold, such as US dollar, Euros and Sterling pounds. </a:t>
            </a:r>
            <a:endParaRPr lang="en-IN" dirty="0"/>
          </a:p>
        </p:txBody>
      </p:sp>
    </p:spTree>
    <p:extLst>
      <p:ext uri="{BB962C8B-B14F-4D97-AF65-F5344CB8AC3E}">
        <p14:creationId xmlns:p14="http://schemas.microsoft.com/office/powerpoint/2010/main" val="1827963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C5886-5809-44FB-AFAF-4AB2CE59A743}"/>
              </a:ext>
            </a:extLst>
          </p:cNvPr>
          <p:cNvSpPr>
            <a:spLocks noGrp="1"/>
          </p:cNvSpPr>
          <p:nvPr>
            <p:ph type="title"/>
          </p:nvPr>
        </p:nvSpPr>
        <p:spPr/>
        <p:txBody>
          <a:bodyPr/>
          <a:lstStyle/>
          <a:p>
            <a:r>
              <a:rPr lang="en-US" dirty="0"/>
              <a:t>Sources of treasury profits:</a:t>
            </a:r>
            <a:endParaRPr lang="en-IN" dirty="0"/>
          </a:p>
        </p:txBody>
      </p:sp>
      <p:sp>
        <p:nvSpPr>
          <p:cNvPr id="3" name="Content Placeholder 2">
            <a:extLst>
              <a:ext uri="{FF2B5EF4-FFF2-40B4-BE49-F238E27FC236}">
                <a16:creationId xmlns:a16="http://schemas.microsoft.com/office/drawing/2014/main" id="{8F8D6DCD-A8BD-4D7F-8EB6-AA5D840D9A3E}"/>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Some of the prevalent treasury products in the markets-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Spot trades, referring to current transactions, where mostly currency is bought and sold.</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Forward and Futures trades, involving purchase or sale of currency at a future date.</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Swaps, which are a combination of spot and forward transactions. Though the swap is generally used for funding requirements, there is also a profit opportunity from interest rate arbitrage.</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Investment of foreign exchange surplus, which could arise out of profits from treasury or overseas branch operations, borrowings or deposits in foreign currency in global money markets or short term securities.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Loans and Advances in foreign currency.</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Foreign bill rediscounting in the interbank market.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47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B6D2C-3D75-463F-9FB8-A8F2FC04EE95}"/>
              </a:ext>
            </a:extLst>
          </p:cNvPr>
          <p:cNvSpPr>
            <a:spLocks noGrp="1"/>
          </p:cNvSpPr>
          <p:nvPr>
            <p:ph type="title"/>
          </p:nvPr>
        </p:nvSpPr>
        <p:spPr/>
        <p:txBody>
          <a:bodyPr/>
          <a:lstStyle/>
          <a:p>
            <a:r>
              <a:rPr lang="en-US" dirty="0"/>
              <a:t>Introduction	</a:t>
            </a:r>
            <a:endParaRPr lang="en-IN" dirty="0"/>
          </a:p>
        </p:txBody>
      </p:sp>
      <p:sp>
        <p:nvSpPr>
          <p:cNvPr id="3" name="Content Placeholder 2">
            <a:extLst>
              <a:ext uri="{FF2B5EF4-FFF2-40B4-BE49-F238E27FC236}">
                <a16:creationId xmlns:a16="http://schemas.microsoft.com/office/drawing/2014/main" id="{EC21B663-9AE4-403E-9141-993F8FF43455}"/>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 each bank one may find a strong treasury and investment departments to take care of the entire functions of investment management.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department is necessarily managed by well experienced managers since the nature of work involved expertise and specialization in various aspects of investment management.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As we discussed that bank investments have major role in their asset portfolio, both types of investments i.e. SLR and non SLR investments are managed by treasury department.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functions of this department are centralized though they have effective co-ordination with other departments and offices. They contribute substantially for the profit growth of the bank.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648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56AD-305B-4913-881C-CE00072E4EF5}"/>
              </a:ext>
            </a:extLst>
          </p:cNvPr>
          <p:cNvSpPr>
            <a:spLocks noGrp="1"/>
          </p:cNvSpPr>
          <p:nvPr>
            <p:ph type="title"/>
          </p:nvPr>
        </p:nvSpPr>
        <p:spPr/>
        <p:txBody>
          <a:bodyPr/>
          <a:lstStyle/>
          <a:p>
            <a:r>
              <a:rPr lang="en-US" dirty="0"/>
              <a:t>Sources of treasury profits-</a:t>
            </a:r>
            <a:endParaRPr lang="en-IN" dirty="0"/>
          </a:p>
        </p:txBody>
      </p:sp>
      <p:sp>
        <p:nvSpPr>
          <p:cNvPr id="3" name="Content Placeholder 2">
            <a:extLst>
              <a:ext uri="{FF2B5EF4-FFF2-40B4-BE49-F238E27FC236}">
                <a16:creationId xmlns:a16="http://schemas.microsoft.com/office/drawing/2014/main" id="{D78F5448-FBEA-4EDF-9A8B-DBF62C8FD818}"/>
              </a:ext>
            </a:extLst>
          </p:cNvPr>
          <p:cNvSpPr>
            <a:spLocks noGrp="1"/>
          </p:cNvSpPr>
          <p:nvPr>
            <p:ph idx="1"/>
          </p:nvPr>
        </p:nvSpPr>
        <p:spPr/>
        <p:txBody>
          <a:bodyPr/>
          <a:lstStyle/>
          <a:p>
            <a:pPr marL="0" indent="0">
              <a:buNone/>
            </a:pPr>
            <a:r>
              <a:rPr lang="en-US" dirty="0"/>
              <a:t>2. Money market products-</a:t>
            </a:r>
          </a:p>
          <a:p>
            <a:pPr marL="514350" indent="-514350">
              <a:buAutoNum type="alphaLcParenR"/>
            </a:pPr>
            <a:r>
              <a:rPr lang="en-US" dirty="0"/>
              <a:t>Repurchase agreement or repo</a:t>
            </a:r>
          </a:p>
          <a:p>
            <a:pPr marL="514350" indent="-514350">
              <a:buAutoNum type="alphaLcParenR"/>
            </a:pPr>
            <a:r>
              <a:rPr lang="en-US" dirty="0"/>
              <a:t>Treasury Bill</a:t>
            </a:r>
          </a:p>
          <a:p>
            <a:pPr marL="514350" indent="-514350">
              <a:buAutoNum type="alphaLcParenR"/>
            </a:pPr>
            <a:r>
              <a:rPr lang="en-US" dirty="0"/>
              <a:t>Commercial Paper – unsecured promissory notes</a:t>
            </a:r>
          </a:p>
          <a:p>
            <a:pPr marL="514350" indent="-514350">
              <a:buAutoNum type="alphaLcParenR"/>
            </a:pPr>
            <a:r>
              <a:rPr lang="en-US" dirty="0"/>
              <a:t>Certificate of Deposit – negotiable debt instruments</a:t>
            </a:r>
          </a:p>
          <a:p>
            <a:pPr marL="514350" indent="-514350">
              <a:buAutoNum type="alphaLcParenR"/>
            </a:pPr>
            <a:r>
              <a:rPr lang="en-US" dirty="0"/>
              <a:t>Bankers’ Acceptance</a:t>
            </a:r>
          </a:p>
          <a:p>
            <a:pPr marL="0" indent="0">
              <a:buNone/>
            </a:pPr>
            <a:endParaRPr lang="en-IN" dirty="0"/>
          </a:p>
        </p:txBody>
      </p:sp>
    </p:spTree>
    <p:extLst>
      <p:ext uri="{BB962C8B-B14F-4D97-AF65-F5344CB8AC3E}">
        <p14:creationId xmlns:p14="http://schemas.microsoft.com/office/powerpoint/2010/main" val="3385576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585DA-8727-4A74-ABAE-890833C0AB64}"/>
              </a:ext>
            </a:extLst>
          </p:cNvPr>
          <p:cNvSpPr>
            <a:spLocks noGrp="1"/>
          </p:cNvSpPr>
          <p:nvPr>
            <p:ph type="title"/>
          </p:nvPr>
        </p:nvSpPr>
        <p:spPr/>
        <p:txBody>
          <a:bodyPr/>
          <a:lstStyle/>
          <a:p>
            <a:r>
              <a:rPr lang="en-US" dirty="0"/>
              <a:t>a) Repurchase Agreement</a:t>
            </a:r>
            <a:endParaRPr lang="en-IN" dirty="0"/>
          </a:p>
        </p:txBody>
      </p:sp>
      <p:sp>
        <p:nvSpPr>
          <p:cNvPr id="3" name="Content Placeholder 2">
            <a:extLst>
              <a:ext uri="{FF2B5EF4-FFF2-40B4-BE49-F238E27FC236}">
                <a16:creationId xmlns:a16="http://schemas.microsoft.com/office/drawing/2014/main" id="{DAB9EFBA-CD2A-464B-A3B3-85EF458AA665}"/>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These represent a loan transaction between two parties, typically securities dealers and banks. The lender (investor) buys securities from the borrower, simultaneously agreeing to sell the securities back on a predetermined date at a predetermined price plus interest. The borrower receives funds, while the lender earns interest on the investment. The underlying securities forms the collateral for the loan. If the borrower defaults, the lender gets title to the securities. Banks operate both as lenders and borrowers in the repo market and the collaterals are typically government securities (though any security can serve as collateral).</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414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63D4B-7129-4AE8-B97C-B2CDF5066BEF}"/>
              </a:ext>
            </a:extLst>
          </p:cNvPr>
          <p:cNvSpPr>
            <a:spLocks noGrp="1"/>
          </p:cNvSpPr>
          <p:nvPr>
            <p:ph type="title"/>
          </p:nvPr>
        </p:nvSpPr>
        <p:spPr/>
        <p:txBody>
          <a:bodyPr/>
          <a:lstStyle/>
          <a:p>
            <a:r>
              <a:rPr lang="en-US" dirty="0"/>
              <a:t>Treasury Bills</a:t>
            </a:r>
            <a:endParaRPr lang="en-IN" dirty="0"/>
          </a:p>
        </p:txBody>
      </p:sp>
      <p:pic>
        <p:nvPicPr>
          <p:cNvPr id="5" name="Content Placeholder 4">
            <a:extLst>
              <a:ext uri="{FF2B5EF4-FFF2-40B4-BE49-F238E27FC236}">
                <a16:creationId xmlns:a16="http://schemas.microsoft.com/office/drawing/2014/main" id="{DC095064-2835-4D38-8295-62F20D411228}"/>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514757" y="1395314"/>
            <a:ext cx="4351338" cy="4351338"/>
          </a:xfrm>
          <a:prstGeom prst="rect">
            <a:avLst/>
          </a:prstGeom>
          <a:ln>
            <a:solidFill>
              <a:schemeClr val="tx2"/>
            </a:solidFill>
          </a:ln>
          <a:effectLst>
            <a:softEdge rad="112500"/>
          </a:effectLst>
        </p:spPr>
      </p:pic>
      <p:sp>
        <p:nvSpPr>
          <p:cNvPr id="6" name="TextBox 5">
            <a:extLst>
              <a:ext uri="{FF2B5EF4-FFF2-40B4-BE49-F238E27FC236}">
                <a16:creationId xmlns:a16="http://schemas.microsoft.com/office/drawing/2014/main" id="{892CE29D-F0B0-4AAB-A8BD-31302697E917}"/>
              </a:ext>
            </a:extLst>
          </p:cNvPr>
          <p:cNvSpPr txBox="1"/>
          <p:nvPr/>
        </p:nvSpPr>
        <p:spPr>
          <a:xfrm>
            <a:off x="1022387" y="5746652"/>
            <a:ext cx="4351338" cy="230832"/>
          </a:xfrm>
          <a:prstGeom prst="rect">
            <a:avLst/>
          </a:prstGeom>
          <a:noFill/>
          <a:ln>
            <a:solidFill>
              <a:schemeClr val="tx2"/>
            </a:solidFill>
          </a:ln>
        </p:spPr>
        <p:txBody>
          <a:bodyPr wrap="square" rtlCol="0">
            <a:spAutoFit/>
          </a:bodyPr>
          <a:lstStyle/>
          <a:p>
            <a:r>
              <a:rPr lang="en-IN" sz="900">
                <a:hlinkClick r:id="rId3" tooltip="https://it.wikipedia.org/wiki/Dipartimento_del_Tesoro_degli_Stati_Uniti_d%27America"/>
              </a:rPr>
              <a:t>This Photo</a:t>
            </a:r>
            <a:r>
              <a:rPr lang="en-IN" sz="900"/>
              <a:t> by Unknown Author is licensed under </a:t>
            </a:r>
            <a:r>
              <a:rPr lang="en-IN" sz="900">
                <a:hlinkClick r:id="rId4" tooltip="https://creativecommons.org/licenses/by-sa/3.0/"/>
              </a:rPr>
              <a:t>CC BY-SA</a:t>
            </a:r>
            <a:endParaRPr lang="en-IN" sz="900"/>
          </a:p>
        </p:txBody>
      </p:sp>
    </p:spTree>
    <p:extLst>
      <p:ext uri="{BB962C8B-B14F-4D97-AF65-F5344CB8AC3E}">
        <p14:creationId xmlns:p14="http://schemas.microsoft.com/office/powerpoint/2010/main" val="1007249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356B-9C42-4DDF-A98C-CB69C12B1A9C}"/>
              </a:ext>
            </a:extLst>
          </p:cNvPr>
          <p:cNvSpPr>
            <a:spLocks noGrp="1"/>
          </p:cNvSpPr>
          <p:nvPr>
            <p:ph type="title"/>
          </p:nvPr>
        </p:nvSpPr>
        <p:spPr/>
        <p:txBody>
          <a:bodyPr/>
          <a:lstStyle/>
          <a:p>
            <a:r>
              <a:rPr lang="en-US" dirty="0"/>
              <a:t>c) Commercial Paper</a:t>
            </a:r>
            <a:endParaRPr lang="en-IN" dirty="0"/>
          </a:p>
        </p:txBody>
      </p:sp>
      <p:sp>
        <p:nvSpPr>
          <p:cNvPr id="3" name="Content Placeholder 2">
            <a:extLst>
              <a:ext uri="{FF2B5EF4-FFF2-40B4-BE49-F238E27FC236}">
                <a16:creationId xmlns:a16="http://schemas.microsoft.com/office/drawing/2014/main" id="{A7BAD3E4-2E87-400F-8FD3-6AE83C3919DE}"/>
              </a:ext>
            </a:extLst>
          </p:cNvPr>
          <p:cNvSpPr>
            <a:spLocks noGrp="1"/>
          </p:cNvSpPr>
          <p:nvPr>
            <p:ph idx="1"/>
          </p:nvPr>
        </p:nvSpPr>
        <p:spPr/>
        <p:txBody>
          <a:bodyPr/>
          <a:lstStyle/>
          <a:p>
            <a:pPr marL="0" indent="0">
              <a:buNone/>
            </a:pPr>
            <a:r>
              <a:rPr lang="en-US" dirty="0"/>
              <a:t>These are unsecured promissory notes issued by corporations for the purpose of financing short term working capital requirements. There are two types of CPs – Direct Paper and Dealer Paper. </a:t>
            </a:r>
          </a:p>
          <a:p>
            <a:pPr marL="0" indent="0">
              <a:buNone/>
            </a:pPr>
            <a:r>
              <a:rPr lang="en-US" dirty="0"/>
              <a:t>Direct paper is issued primarily by finance companies and bank holding companies, while dealer paper is issued primarily by non-financial firms through securities dealers. The CP issues are rated by external rating agencies to signify the default risk. Banks invest in CPs since they typically yield more than T bills.</a:t>
            </a:r>
            <a:endParaRPr lang="en-IN" dirty="0"/>
          </a:p>
        </p:txBody>
      </p:sp>
    </p:spTree>
    <p:extLst>
      <p:ext uri="{BB962C8B-B14F-4D97-AF65-F5344CB8AC3E}">
        <p14:creationId xmlns:p14="http://schemas.microsoft.com/office/powerpoint/2010/main" val="1532396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BF6A-13A6-4337-9F54-D31A7ADCE9AE}"/>
              </a:ext>
            </a:extLst>
          </p:cNvPr>
          <p:cNvSpPr>
            <a:spLocks noGrp="1"/>
          </p:cNvSpPr>
          <p:nvPr>
            <p:ph type="title"/>
          </p:nvPr>
        </p:nvSpPr>
        <p:spPr/>
        <p:txBody>
          <a:bodyPr/>
          <a:lstStyle/>
          <a:p>
            <a:r>
              <a:rPr lang="en-US" dirty="0"/>
              <a:t>d) Certificate of Deposit</a:t>
            </a:r>
            <a:endParaRPr lang="en-IN" dirty="0"/>
          </a:p>
        </p:txBody>
      </p:sp>
      <p:sp>
        <p:nvSpPr>
          <p:cNvPr id="3" name="Content Placeholder 2">
            <a:extLst>
              <a:ext uri="{FF2B5EF4-FFF2-40B4-BE49-F238E27FC236}">
                <a16:creationId xmlns:a16="http://schemas.microsoft.com/office/drawing/2014/main" id="{D53438BB-E45A-41B9-9E0D-3426E0169423}"/>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These are negotiable debt instruments similar to CPs, the difference being that they are issued by banks against deposit of funds. </a:t>
            </a:r>
          </a:p>
          <a:p>
            <a:r>
              <a:rPr lang="en-US" dirty="0">
                <a:latin typeface="Times New Roman" panose="02020603050405020304" pitchFamily="18" charset="0"/>
                <a:cs typeface="Times New Roman" panose="02020603050405020304" pitchFamily="18" charset="0"/>
              </a:rPr>
              <a:t>They are attractive because they yield more than T bills do and if issued by a prime bank , can be sold in the secondary market before maturity.</a:t>
            </a:r>
          </a:p>
          <a:p>
            <a:r>
              <a:rPr lang="en-US" dirty="0">
                <a:latin typeface="Times New Roman" panose="02020603050405020304" pitchFamily="18" charset="0"/>
                <a:cs typeface="Times New Roman" panose="02020603050405020304" pitchFamily="18" charset="0"/>
              </a:rPr>
              <a:t>Even though CDs are issued by creditworthy banks, investors usually demand a risk premium over the deposit rates offered by safe banks.</a:t>
            </a:r>
          </a:p>
          <a:p>
            <a:r>
              <a:rPr lang="en-US" dirty="0">
                <a:latin typeface="Times New Roman" panose="02020603050405020304" pitchFamily="18" charset="0"/>
                <a:cs typeface="Times New Roman" panose="02020603050405020304" pitchFamily="18" charset="0"/>
              </a:rPr>
              <a:t>Recently, banks have also started offering stock market indexed CDs, where the interest rate is linked to the stock market index of the country.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431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9406C-6798-4ABD-901F-CCAEFA22371F}"/>
              </a:ext>
            </a:extLst>
          </p:cNvPr>
          <p:cNvSpPr>
            <a:spLocks noGrp="1"/>
          </p:cNvSpPr>
          <p:nvPr>
            <p:ph type="title"/>
          </p:nvPr>
        </p:nvSpPr>
        <p:spPr/>
        <p:txBody>
          <a:bodyPr/>
          <a:lstStyle/>
          <a:p>
            <a:r>
              <a:rPr lang="en-US" dirty="0"/>
              <a:t>e) Banker’s Acceptances</a:t>
            </a:r>
            <a:endParaRPr lang="en-IN" dirty="0"/>
          </a:p>
        </p:txBody>
      </p:sp>
      <p:sp>
        <p:nvSpPr>
          <p:cNvPr id="3" name="Content Placeholder 2">
            <a:extLst>
              <a:ext uri="{FF2B5EF4-FFF2-40B4-BE49-F238E27FC236}">
                <a16:creationId xmlns:a16="http://schemas.microsoft.com/office/drawing/2014/main" id="{4CBFB174-B9C0-42F8-8FEC-CE2A2BF6A4C0}"/>
              </a:ext>
            </a:extLst>
          </p:cNvPr>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These are products predominantly used in international trade financing.</a:t>
            </a:r>
          </a:p>
          <a:p>
            <a:r>
              <a:rPr lang="en-US" dirty="0">
                <a:latin typeface="Times New Roman" panose="02020603050405020304" pitchFamily="18" charset="0"/>
                <a:cs typeface="Times New Roman" panose="02020603050405020304" pitchFamily="18" charset="0"/>
              </a:rPr>
              <a:t>A banker’s acceptance simply represents a draft drawn on a bank by an exporter or importer of goods and services.</a:t>
            </a:r>
          </a:p>
          <a:p>
            <a:r>
              <a:rPr lang="en-US" dirty="0">
                <a:latin typeface="Times New Roman" panose="02020603050405020304" pitchFamily="18" charset="0"/>
                <a:cs typeface="Times New Roman" panose="02020603050405020304" pitchFamily="18" charset="0"/>
              </a:rPr>
              <a:t>The draft represents an order to pay a specified amount of money at a predetermined future date.</a:t>
            </a:r>
          </a:p>
          <a:p>
            <a:r>
              <a:rPr lang="en-US" dirty="0">
                <a:latin typeface="Times New Roman" panose="02020603050405020304" pitchFamily="18" charset="0"/>
                <a:cs typeface="Times New Roman" panose="02020603050405020304" pitchFamily="18" charset="0"/>
              </a:rPr>
              <a:t>When the bank accepts this draft, it represents a guarantee from the accepting bank to remit the face value of the draft at maturity.</a:t>
            </a:r>
          </a:p>
          <a:p>
            <a:r>
              <a:rPr lang="en-US" dirty="0">
                <a:latin typeface="Times New Roman" panose="02020603050405020304" pitchFamily="18" charset="0"/>
                <a:cs typeface="Times New Roman" panose="02020603050405020304" pitchFamily="18" charset="0"/>
              </a:rPr>
              <a:t>Bankers’ acceptances are negotiable instruments and are mostly associated with letters of credit. </a:t>
            </a:r>
          </a:p>
          <a:p>
            <a:r>
              <a:rPr lang="en-US" dirty="0">
                <a:latin typeface="Times New Roman" panose="02020603050405020304" pitchFamily="18" charset="0"/>
                <a:cs typeface="Times New Roman" panose="02020603050405020304" pitchFamily="18" charset="0"/>
              </a:rPr>
              <a:t>For investor, BA represents a short term interest bearing draft accepted by a prime bank. Due to the low default risk, the rate is only slightly above that of a T-bill of comparable maturity.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038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7D10-3D30-435B-A647-0E607E6779B7}"/>
              </a:ext>
            </a:extLst>
          </p:cNvPr>
          <p:cNvSpPr>
            <a:spLocks noGrp="1"/>
          </p:cNvSpPr>
          <p:nvPr>
            <p:ph type="title"/>
          </p:nvPr>
        </p:nvSpPr>
        <p:spPr/>
        <p:txBody>
          <a:bodyPr/>
          <a:lstStyle/>
          <a:p>
            <a:r>
              <a:rPr lang="en-US" dirty="0"/>
              <a:t>3. Securities market products</a:t>
            </a:r>
            <a:endParaRPr lang="en-IN" dirty="0"/>
          </a:p>
        </p:txBody>
      </p:sp>
      <p:sp>
        <p:nvSpPr>
          <p:cNvPr id="3" name="Content Placeholder 2">
            <a:extLst>
              <a:ext uri="{FF2B5EF4-FFF2-40B4-BE49-F238E27FC236}">
                <a16:creationId xmlns:a16="http://schemas.microsoft.com/office/drawing/2014/main" id="{6F2A26D4-9849-49D2-A8C3-3AC9596C71E9}"/>
              </a:ext>
            </a:extLst>
          </p:cNvPr>
          <p:cNvSpPr>
            <a:spLocks noGrp="1"/>
          </p:cNvSpPr>
          <p:nvPr>
            <p:ph idx="1"/>
          </p:nvPr>
        </p:nvSpPr>
        <p:spPr/>
        <p:txBody>
          <a:bodyPr/>
          <a:lstStyle/>
          <a:p>
            <a:pPr marL="0" indent="0">
              <a:buNone/>
            </a:pPr>
            <a:r>
              <a:rPr lang="en-US" dirty="0"/>
              <a:t>	Banks’ investment portfolios are typically dominated by securities that can be bought and sold in the government securities and capital markets. Each of these securities exhibit varying risk and return features. In most countries, regulation restrict banks’ investment to ‘investment-grade’ securities only.</a:t>
            </a:r>
          </a:p>
          <a:p>
            <a:pPr marL="0" indent="0">
              <a:buNone/>
            </a:pPr>
            <a:r>
              <a:rPr lang="en-US" dirty="0"/>
              <a:t>a) Government securities – These are long term securities issued by government of various countries for financing social </a:t>
            </a:r>
            <a:r>
              <a:rPr lang="en-US" dirty="0" err="1"/>
              <a:t>programmes</a:t>
            </a:r>
            <a:r>
              <a:rPr lang="en-US" dirty="0"/>
              <a:t>. They are perceived as risk free, are highly liquid and carry attractive coupon rates. Like T – bills, government securities are sold through auctions ad are actively traded in secondary markets.</a:t>
            </a:r>
            <a:endParaRPr lang="en-IN" dirty="0"/>
          </a:p>
        </p:txBody>
      </p:sp>
    </p:spTree>
    <p:extLst>
      <p:ext uri="{BB962C8B-B14F-4D97-AF65-F5344CB8AC3E}">
        <p14:creationId xmlns:p14="http://schemas.microsoft.com/office/powerpoint/2010/main" val="2413167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FBBC-5A6C-4A1F-8E5F-F856C3DF71B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5DF40F4-6012-471A-9CFB-B93BAC69460D}"/>
              </a:ext>
            </a:extLst>
          </p:cNvPr>
          <p:cNvSpPr>
            <a:spLocks noGrp="1"/>
          </p:cNvSpPr>
          <p:nvPr>
            <p:ph idx="1"/>
          </p:nvPr>
        </p:nvSpPr>
        <p:spPr/>
        <p:txBody>
          <a:bodyPr>
            <a:normAutofit lnSpcReduction="10000"/>
          </a:bodyPr>
          <a:lstStyle/>
          <a:p>
            <a:pPr marL="0" indent="0">
              <a:buNone/>
            </a:pPr>
            <a:r>
              <a:rPr lang="en-US" dirty="0"/>
              <a:t>b) Corporate debt paper, debentures and bonds – These are debt instruments issued by corporate bodies, mostly secured by specific assets. They may be issued with differing structures in order to enhance market ability and reduce cost of issue. Some of the common variations include structured obligations with put , call or convertibility options, zero coupon bonds, floating rate bonds, deep discount bonds or instrument with step up coupons.</a:t>
            </a:r>
          </a:p>
          <a:p>
            <a:pPr marL="0" indent="0">
              <a:buNone/>
            </a:pPr>
            <a:r>
              <a:rPr lang="en-US" dirty="0"/>
              <a:t>c) Equities -  While investing in equities, banks take direct exposure to the stock market. The risk involved in equity trading is matched by good returns but bank treasuries are circumspect while investing </a:t>
            </a:r>
            <a:r>
              <a:rPr lang="en-US"/>
              <a:t>in equities.</a:t>
            </a:r>
            <a:endParaRPr lang="en-IN" dirty="0"/>
          </a:p>
        </p:txBody>
      </p:sp>
    </p:spTree>
    <p:extLst>
      <p:ext uri="{BB962C8B-B14F-4D97-AF65-F5344CB8AC3E}">
        <p14:creationId xmlns:p14="http://schemas.microsoft.com/office/powerpoint/2010/main" val="3321090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BF0EF2B-FF04-4092-B4D1-B645EAB52D0D}"/>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 b="1138"/>
          <a:stretch/>
        </p:blipFill>
        <p:spPr>
          <a:xfrm>
            <a:off x="20" y="10"/>
            <a:ext cx="12191980" cy="6857990"/>
          </a:xfrm>
          <a:prstGeom prst="rect">
            <a:avLst/>
          </a:prstGeom>
        </p:spPr>
      </p:pic>
      <p:sp>
        <p:nvSpPr>
          <p:cNvPr id="6" name="TextBox 5">
            <a:extLst>
              <a:ext uri="{FF2B5EF4-FFF2-40B4-BE49-F238E27FC236}">
                <a16:creationId xmlns:a16="http://schemas.microsoft.com/office/drawing/2014/main" id="{A46158CB-4474-416E-B213-FF27C3F2BB36}"/>
              </a:ext>
            </a:extLst>
          </p:cNvPr>
          <p:cNvSpPr txBox="1"/>
          <p:nvPr/>
        </p:nvSpPr>
        <p:spPr>
          <a:xfrm>
            <a:off x="9732673" y="6657945"/>
            <a:ext cx="2459327" cy="200055"/>
          </a:xfrm>
          <a:prstGeom prst="rect">
            <a:avLst/>
          </a:prstGeom>
          <a:solidFill>
            <a:srgbClr val="000000"/>
          </a:solidFill>
        </p:spPr>
        <p:txBody>
          <a:bodyPr wrap="none" rtlCol="0">
            <a:spAutoFit/>
          </a:bodyPr>
          <a:lstStyle/>
          <a:p>
            <a:pPr algn="r">
              <a:spcAft>
                <a:spcPts val="600"/>
              </a:spcAft>
            </a:pPr>
            <a:r>
              <a:rPr lang="en-IN" sz="700">
                <a:solidFill>
                  <a:srgbClr val="FFFFFF"/>
                </a:solidFill>
                <a:hlinkClick r:id="rId3" tooltip="http://sidcrosby.blogspot.com/2008/05/nova-scotia-sport-hall-of-fame-sidney.html">
                  <a:extLst>
                    <a:ext uri="{A12FA001-AC4F-418D-AE19-62706E023703}">
                      <ahyp:hlinkClr xmlns:ahyp="http://schemas.microsoft.com/office/drawing/2018/hyperlinkcolor" val="tx"/>
                    </a:ext>
                  </a:extLst>
                </a:hlinkClick>
              </a:rPr>
              <a:t>This Photo</a:t>
            </a:r>
            <a:r>
              <a:rPr lang="en-IN" sz="700">
                <a:solidFill>
                  <a:srgbClr val="FFFFFF"/>
                </a:solidFill>
              </a:rPr>
              <a:t> by Unknown Author is licensed under </a:t>
            </a:r>
            <a:r>
              <a:rPr lang="en-IN"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IN" sz="700">
              <a:solidFill>
                <a:srgbClr val="FFFFFF"/>
              </a:solidFill>
            </a:endParaRPr>
          </a:p>
        </p:txBody>
      </p:sp>
    </p:spTree>
    <p:extLst>
      <p:ext uri="{BB962C8B-B14F-4D97-AF65-F5344CB8AC3E}">
        <p14:creationId xmlns:p14="http://schemas.microsoft.com/office/powerpoint/2010/main" val="203326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36D5B-C360-4DAD-9978-D6761F35203B}"/>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42237676-1921-4F32-92E6-96DAC3FE92C2}"/>
              </a:ext>
            </a:extLst>
          </p:cNvPr>
          <p:cNvSpPr>
            <a:spLocks noGrp="1"/>
          </p:cNvSpPr>
          <p:nvPr>
            <p:ph idx="1"/>
          </p:nvPr>
        </p:nvSpPr>
        <p:spPr>
          <a:xfrm>
            <a:off x="838200" y="1825625"/>
            <a:ext cx="10515600" cy="4351338"/>
          </a:xfrm>
        </p:spPr>
        <p:txBody>
          <a:bodyPr/>
          <a:lstStyle/>
          <a:p>
            <a:pPr>
              <a:buFont typeface="Wingdings" panose="05000000000000000000" pitchFamily="2" charset="2"/>
              <a:buChar char="Ø"/>
            </a:pPr>
            <a:r>
              <a:rPr lang="en-US" dirty="0"/>
              <a:t>The main activities handled by them involve liquidity management, asset liability management, foreign exchange risk management, trading in currency and securities, etc.</a:t>
            </a:r>
          </a:p>
          <a:p>
            <a:pPr>
              <a:buFont typeface="Wingdings" panose="05000000000000000000" pitchFamily="2" charset="2"/>
              <a:buChar char="Ø"/>
            </a:pPr>
            <a:r>
              <a:rPr lang="en-US" dirty="0"/>
              <a:t>This department is also instrumental in mitigating the market risk arising from various factors.</a:t>
            </a:r>
            <a:endParaRPr lang="en-IN" dirty="0"/>
          </a:p>
        </p:txBody>
      </p:sp>
    </p:spTree>
    <p:extLst>
      <p:ext uri="{BB962C8B-B14F-4D97-AF65-F5344CB8AC3E}">
        <p14:creationId xmlns:p14="http://schemas.microsoft.com/office/powerpoint/2010/main" val="164594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FCE5A-6D2C-40F3-A825-30AAE6F61B8B}"/>
              </a:ext>
            </a:extLst>
          </p:cNvPr>
          <p:cNvSpPr>
            <a:spLocks noGrp="1"/>
          </p:cNvSpPr>
          <p:nvPr>
            <p:ph type="title"/>
          </p:nvPr>
        </p:nvSpPr>
        <p:spPr/>
        <p:txBody>
          <a:bodyPr/>
          <a:lstStyle/>
          <a:p>
            <a:r>
              <a:rPr lang="en-US" dirty="0"/>
              <a:t>Banks invest in securities to meet following objectives</a:t>
            </a:r>
            <a:endParaRPr lang="en-IN" dirty="0"/>
          </a:p>
        </p:txBody>
      </p:sp>
      <p:graphicFrame>
        <p:nvGraphicFramePr>
          <p:cNvPr id="7" name="Content Placeholder 6">
            <a:extLst>
              <a:ext uri="{FF2B5EF4-FFF2-40B4-BE49-F238E27FC236}">
                <a16:creationId xmlns:a16="http://schemas.microsoft.com/office/drawing/2014/main" id="{6C50CA90-5B06-48F5-BC61-CE88611B6E1E}"/>
              </a:ext>
            </a:extLst>
          </p:cNvPr>
          <p:cNvGraphicFramePr>
            <a:graphicFrameLocks noGrp="1"/>
          </p:cNvGraphicFramePr>
          <p:nvPr>
            <p:ph idx="1"/>
            <p:extLst>
              <p:ext uri="{D42A27DB-BD31-4B8C-83A1-F6EECF244321}">
                <p14:modId xmlns:p14="http://schemas.microsoft.com/office/powerpoint/2010/main" val="29881578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4653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F8A66-820F-47E3-9565-83C78BABE9D5}"/>
              </a:ext>
            </a:extLst>
          </p:cNvPr>
          <p:cNvSpPr>
            <a:spLocks noGrp="1"/>
          </p:cNvSpPr>
          <p:nvPr>
            <p:ph type="title"/>
          </p:nvPr>
        </p:nvSpPr>
        <p:spPr/>
        <p:txBody>
          <a:bodyPr/>
          <a:lstStyle/>
          <a:p>
            <a:r>
              <a:rPr lang="en-US" dirty="0"/>
              <a:t>Features of Treasury Profit:</a:t>
            </a:r>
            <a:endParaRPr lang="en-IN" dirty="0"/>
          </a:p>
        </p:txBody>
      </p:sp>
      <p:sp>
        <p:nvSpPr>
          <p:cNvPr id="3" name="Content Placeholder 2">
            <a:extLst>
              <a:ext uri="{FF2B5EF4-FFF2-40B4-BE49-F238E27FC236}">
                <a16:creationId xmlns:a16="http://schemas.microsoft.com/office/drawing/2014/main" id="{5B11ED50-31BD-43CC-9707-EC0410B25673}"/>
              </a:ext>
            </a:extLst>
          </p:cNvPr>
          <p:cNvSpPr>
            <a:spLocks noGrp="1"/>
          </p:cNvSpPr>
          <p:nvPr>
            <p:ph idx="1"/>
          </p:nvPr>
        </p:nvSpPr>
        <p:spPr/>
        <p:txBody>
          <a:bodyPr>
            <a:normAutofit lnSpcReduction="10000"/>
          </a:bodyPr>
          <a:lstStyle/>
          <a:p>
            <a:r>
              <a:rPr lang="en-US" dirty="0"/>
              <a:t>Treasury operates in market that are almost free of credit risk.</a:t>
            </a:r>
          </a:p>
          <a:p>
            <a:r>
              <a:rPr lang="en-US" dirty="0"/>
              <a:t>Treasury operates with little capital allocation, but the upside potential is unlimited, that is, the returns on capital could be very high.</a:t>
            </a:r>
          </a:p>
          <a:p>
            <a:r>
              <a:rPr lang="en-US" dirty="0"/>
              <a:t>Operating costs are lower than for branch banking, whether corporate or retail.</a:t>
            </a:r>
          </a:p>
          <a:p>
            <a:r>
              <a:rPr lang="en-US" dirty="0"/>
              <a:t>The treasury is manned by a few specialists, but the value of transactions could be very high.</a:t>
            </a:r>
          </a:p>
          <a:p>
            <a:r>
              <a:rPr lang="en-US" dirty="0"/>
              <a:t>Business volumes are substantial to compensate for the thin spreads in trading.</a:t>
            </a:r>
            <a:endParaRPr lang="en-IN" dirty="0"/>
          </a:p>
        </p:txBody>
      </p:sp>
    </p:spTree>
    <p:extLst>
      <p:ext uri="{BB962C8B-B14F-4D97-AF65-F5344CB8AC3E}">
        <p14:creationId xmlns:p14="http://schemas.microsoft.com/office/powerpoint/2010/main" val="163943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07A17-3629-4947-8D62-8618EB0803F0}"/>
              </a:ext>
            </a:extLst>
          </p:cNvPr>
          <p:cNvSpPr>
            <a:spLocks noGrp="1"/>
          </p:cNvSpPr>
          <p:nvPr>
            <p:ph type="title"/>
          </p:nvPr>
        </p:nvSpPr>
        <p:spPr/>
        <p:txBody>
          <a:bodyPr/>
          <a:lstStyle/>
          <a:p>
            <a:r>
              <a:rPr lang="en-US" dirty="0"/>
              <a:t>Sources of Treasury Profit</a:t>
            </a:r>
            <a:endParaRPr lang="en-IN" dirty="0"/>
          </a:p>
        </p:txBody>
      </p:sp>
      <p:graphicFrame>
        <p:nvGraphicFramePr>
          <p:cNvPr id="4" name="Content Placeholder 3">
            <a:extLst>
              <a:ext uri="{FF2B5EF4-FFF2-40B4-BE49-F238E27FC236}">
                <a16:creationId xmlns:a16="http://schemas.microsoft.com/office/drawing/2014/main" id="{A88A4282-2BBE-4F6F-8923-55192FC14447}"/>
              </a:ext>
            </a:extLst>
          </p:cNvPr>
          <p:cNvGraphicFramePr>
            <a:graphicFrameLocks noGrp="1"/>
          </p:cNvGraphicFramePr>
          <p:nvPr>
            <p:ph idx="1"/>
            <p:extLst>
              <p:ext uri="{D42A27DB-BD31-4B8C-83A1-F6EECF244321}">
                <p14:modId xmlns:p14="http://schemas.microsoft.com/office/powerpoint/2010/main" val="28579939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3476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154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659B520-F760-42B0-8FCC-4A7956F6C660}"/>
              </a:ext>
            </a:extLst>
          </p:cNvPr>
          <p:cNvSpPr>
            <a:spLocks noGrp="1"/>
          </p:cNvSpPr>
          <p:nvPr>
            <p:ph type="title"/>
          </p:nvPr>
        </p:nvSpPr>
        <p:spPr>
          <a:xfrm>
            <a:off x="524256" y="4767072"/>
            <a:ext cx="6594189" cy="1625210"/>
          </a:xfrm>
        </p:spPr>
        <p:txBody>
          <a:bodyPr>
            <a:normAutofit/>
          </a:bodyPr>
          <a:lstStyle/>
          <a:p>
            <a:pPr algn="r"/>
            <a:r>
              <a:rPr lang="en-US">
                <a:solidFill>
                  <a:srgbClr val="FFFFFF"/>
                </a:solidFill>
              </a:rPr>
              <a:t>Functions of Treasury Department</a:t>
            </a:r>
            <a:endParaRPr lang="en-IN">
              <a:solidFill>
                <a:srgbClr val="FFFFFF"/>
              </a:solidFill>
            </a:endParaRPr>
          </a:p>
        </p:txBody>
      </p:sp>
      <p:pic>
        <p:nvPicPr>
          <p:cNvPr id="19" name="Content Placeholder 4">
            <a:extLst>
              <a:ext uri="{FF2B5EF4-FFF2-40B4-BE49-F238E27FC236}">
                <a16:creationId xmlns:a16="http://schemas.microsoft.com/office/drawing/2014/main" id="{9F98182E-1B37-4EE2-A13E-105F36555D1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445" r="1" b="1"/>
          <a:stretch/>
        </p:blipFill>
        <p:spPr>
          <a:xfrm>
            <a:off x="327547" y="321733"/>
            <a:ext cx="7058306" cy="4107392"/>
          </a:xfrm>
          <a:prstGeom prst="rect">
            <a:avLst/>
          </a:prstGeom>
        </p:spPr>
      </p:pic>
      <p:sp>
        <p:nvSpPr>
          <p:cNvPr id="20" name="Rectangle 1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Content Placeholder 10">
            <a:extLst>
              <a:ext uri="{FF2B5EF4-FFF2-40B4-BE49-F238E27FC236}">
                <a16:creationId xmlns:a16="http://schemas.microsoft.com/office/drawing/2014/main" id="{D7680D0C-A321-4BDD-B88E-9BCF6AEF0DDE}"/>
              </a:ext>
            </a:extLst>
          </p:cNvPr>
          <p:cNvSpPr>
            <a:spLocks noGrp="1"/>
          </p:cNvSpPr>
          <p:nvPr>
            <p:ph idx="1"/>
          </p:nvPr>
        </p:nvSpPr>
        <p:spPr>
          <a:xfrm>
            <a:off x="8029319" y="917725"/>
            <a:ext cx="3424739" cy="4852362"/>
          </a:xfrm>
        </p:spPr>
        <p:txBody>
          <a:bodyPr anchor="ctr">
            <a:normAutofit/>
          </a:bodyPr>
          <a:lstStyle/>
          <a:p>
            <a:pPr marL="457200" indent="-457200">
              <a:buAutoNum type="arabicPeriod"/>
            </a:pPr>
            <a:r>
              <a:rPr lang="en-US" sz="2000" dirty="0">
                <a:solidFill>
                  <a:srgbClr val="FFFFFF"/>
                </a:solidFill>
              </a:rPr>
              <a:t>Management of long term and medium term investment in securities.</a:t>
            </a:r>
          </a:p>
          <a:p>
            <a:pPr marL="457200" indent="-457200">
              <a:buAutoNum type="arabicPeriod"/>
            </a:pPr>
            <a:r>
              <a:rPr lang="en-US" sz="2000" dirty="0">
                <a:solidFill>
                  <a:srgbClr val="FFFFFF"/>
                </a:solidFill>
              </a:rPr>
              <a:t>To act as primary dealer in government securities.</a:t>
            </a:r>
          </a:p>
          <a:p>
            <a:pPr marL="457200" indent="-457200">
              <a:buAutoNum type="arabicPeriod"/>
            </a:pPr>
            <a:r>
              <a:rPr lang="en-US" sz="2000" dirty="0">
                <a:solidFill>
                  <a:srgbClr val="FFFFFF"/>
                </a:solidFill>
              </a:rPr>
              <a:t>Undertaking foreign exchange and treasury management of the bank.</a:t>
            </a:r>
          </a:p>
          <a:p>
            <a:pPr marL="457200" indent="-457200">
              <a:buAutoNum type="arabicPeriod"/>
            </a:pPr>
            <a:r>
              <a:rPr lang="en-US" sz="2000" dirty="0">
                <a:solidFill>
                  <a:srgbClr val="FFFFFF"/>
                </a:solidFill>
              </a:rPr>
              <a:t>Effective management of assets and liabilities.</a:t>
            </a:r>
          </a:p>
          <a:p>
            <a:pPr marL="457200" indent="-457200">
              <a:buAutoNum type="arabicPeriod"/>
            </a:pPr>
            <a:r>
              <a:rPr lang="en-US" sz="2000" dirty="0" err="1">
                <a:solidFill>
                  <a:srgbClr val="FFFFFF"/>
                </a:solidFill>
              </a:rPr>
              <a:t>Optimising</a:t>
            </a:r>
            <a:r>
              <a:rPr lang="en-US" sz="2000" dirty="0">
                <a:solidFill>
                  <a:srgbClr val="FFFFFF"/>
                </a:solidFill>
              </a:rPr>
              <a:t> the yield on SLR portfolio.</a:t>
            </a:r>
          </a:p>
        </p:txBody>
      </p:sp>
      <p:sp>
        <p:nvSpPr>
          <p:cNvPr id="6" name="TextBox 5">
            <a:extLst>
              <a:ext uri="{FF2B5EF4-FFF2-40B4-BE49-F238E27FC236}">
                <a16:creationId xmlns:a16="http://schemas.microsoft.com/office/drawing/2014/main" id="{8E94BC75-29B2-4320-B759-177DAF80041B}"/>
              </a:ext>
            </a:extLst>
          </p:cNvPr>
          <p:cNvSpPr txBox="1"/>
          <p:nvPr/>
        </p:nvSpPr>
        <p:spPr>
          <a:xfrm>
            <a:off x="5078811" y="4229070"/>
            <a:ext cx="2307042" cy="200055"/>
          </a:xfrm>
          <a:prstGeom prst="rect">
            <a:avLst/>
          </a:prstGeom>
          <a:solidFill>
            <a:srgbClr val="000000"/>
          </a:solidFill>
        </p:spPr>
        <p:txBody>
          <a:bodyPr wrap="none" rtlCol="0">
            <a:spAutoFit/>
          </a:bodyPr>
          <a:lstStyle/>
          <a:p>
            <a:pPr algn="r">
              <a:spcAft>
                <a:spcPts val="600"/>
              </a:spcAft>
            </a:pPr>
            <a:r>
              <a:rPr lang="en-IN" sz="700">
                <a:solidFill>
                  <a:srgbClr val="FFFFFF"/>
                </a:solidFill>
                <a:hlinkClick r:id="rId3" tooltip="https://klexikon.zum.de/wiki/W%C3%A4hrung">
                  <a:extLst>
                    <a:ext uri="{A12FA001-AC4F-418D-AE19-62706E023703}">
                      <ahyp:hlinkClr xmlns:ahyp="http://schemas.microsoft.com/office/drawing/2018/hyperlinkcolor" val="tx"/>
                    </a:ext>
                  </a:extLst>
                </a:hlinkClick>
              </a:rPr>
              <a:t>This Photo</a:t>
            </a:r>
            <a:r>
              <a:rPr lang="en-IN" sz="700">
                <a:solidFill>
                  <a:srgbClr val="FFFFFF"/>
                </a:solidFill>
              </a:rPr>
              <a:t> by Unknown Author is licensed under </a:t>
            </a:r>
            <a:r>
              <a:rPr lang="en-IN"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IN" sz="700">
              <a:solidFill>
                <a:srgbClr val="FFFFFF"/>
              </a:solidFill>
            </a:endParaRPr>
          </a:p>
        </p:txBody>
      </p:sp>
    </p:spTree>
    <p:extLst>
      <p:ext uri="{BB962C8B-B14F-4D97-AF65-F5344CB8AC3E}">
        <p14:creationId xmlns:p14="http://schemas.microsoft.com/office/powerpoint/2010/main" val="4131054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7F50-182A-4A95-82FA-E209EE302F76}"/>
              </a:ext>
            </a:extLst>
          </p:cNvPr>
          <p:cNvSpPr>
            <a:spLocks noGrp="1"/>
          </p:cNvSpPr>
          <p:nvPr>
            <p:ph type="title"/>
          </p:nvPr>
        </p:nvSpPr>
        <p:spPr/>
        <p:txBody>
          <a:bodyPr/>
          <a:lstStyle/>
          <a:p>
            <a:r>
              <a:rPr lang="en-US" dirty="0"/>
              <a:t>Functions of treasury dept. </a:t>
            </a:r>
            <a:r>
              <a:rPr lang="en-US" dirty="0" err="1"/>
              <a:t>contd</a:t>
            </a:r>
            <a:r>
              <a:rPr lang="en-US" dirty="0"/>
              <a:t>…</a:t>
            </a:r>
            <a:endParaRPr lang="en-IN" dirty="0"/>
          </a:p>
        </p:txBody>
      </p:sp>
      <p:sp>
        <p:nvSpPr>
          <p:cNvPr id="3" name="Content Placeholder 2">
            <a:extLst>
              <a:ext uri="{FF2B5EF4-FFF2-40B4-BE49-F238E27FC236}">
                <a16:creationId xmlns:a16="http://schemas.microsoft.com/office/drawing/2014/main" id="{892871AD-122C-4E54-AD21-553430265C9F}"/>
              </a:ext>
            </a:extLst>
          </p:cNvPr>
          <p:cNvSpPr>
            <a:spLocks noGrp="1"/>
          </p:cNvSpPr>
          <p:nvPr>
            <p:ph idx="1"/>
          </p:nvPr>
        </p:nvSpPr>
        <p:spPr/>
        <p:txBody>
          <a:bodyPr>
            <a:normAutofit fontScale="92500" lnSpcReduction="10000"/>
          </a:bodyPr>
          <a:lstStyle/>
          <a:p>
            <a:pPr marL="0" indent="0">
              <a:buNone/>
            </a:pPr>
            <a:r>
              <a:rPr lang="en-US" dirty="0">
                <a:latin typeface="Times New Roman" panose="02020603050405020304" pitchFamily="18" charset="0"/>
                <a:cs typeface="Times New Roman" panose="02020603050405020304" pitchFamily="18" charset="0"/>
              </a:rPr>
              <a:t>6. Monitoring foreign exchange earnings and implementing foreign exchange risk hedging strategies.</a:t>
            </a:r>
          </a:p>
          <a:p>
            <a:pPr marL="0" indent="0">
              <a:buNone/>
            </a:pPr>
            <a:r>
              <a:rPr lang="en-US" dirty="0">
                <a:latin typeface="Times New Roman" panose="02020603050405020304" pitchFamily="18" charset="0"/>
                <a:cs typeface="Times New Roman" panose="02020603050405020304" pitchFamily="18" charset="0"/>
              </a:rPr>
              <a:t>7. Offering customized solutions using available instruments like IRS, CIRS, Forwards and Options to meet interest rates and foreign exchange risk mitigation requirements of corporate clients.</a:t>
            </a:r>
          </a:p>
          <a:p>
            <a:pPr marL="0" indent="0">
              <a:buNone/>
            </a:pPr>
            <a:r>
              <a:rPr lang="en-US" dirty="0">
                <a:latin typeface="Times New Roman" panose="02020603050405020304" pitchFamily="18" charset="0"/>
                <a:cs typeface="Times New Roman" panose="02020603050405020304" pitchFamily="18" charset="0"/>
              </a:rPr>
              <a:t>8. Deriving benefits from arbitrage opportunities available between various asset classes including money market, collateralized borrowing, market repo, government securities, US Dollar/ INR swap etc.</a:t>
            </a:r>
          </a:p>
          <a:p>
            <a:pPr marL="0" indent="0">
              <a:buNone/>
            </a:pPr>
            <a:r>
              <a:rPr lang="en-US" dirty="0">
                <a:latin typeface="Times New Roman" panose="02020603050405020304" pitchFamily="18" charset="0"/>
                <a:cs typeface="Times New Roman" panose="02020603050405020304" pitchFamily="18" charset="0"/>
              </a:rPr>
              <a:t>9. Managing foreign exchange volatility efficiency.</a:t>
            </a:r>
          </a:p>
          <a:p>
            <a:pPr marL="0" indent="0">
              <a:buNone/>
            </a:pPr>
            <a:r>
              <a:rPr lang="en-US" dirty="0">
                <a:latin typeface="Times New Roman" panose="02020603050405020304" pitchFamily="18" charset="0"/>
                <a:cs typeface="Times New Roman" panose="02020603050405020304" pitchFamily="18" charset="0"/>
              </a:rPr>
              <a:t>10. Offering auto generated real time foreign exchange rates to the client through authorized branches.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6885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7F50-182A-4A95-82FA-E209EE302F76}"/>
              </a:ext>
            </a:extLst>
          </p:cNvPr>
          <p:cNvSpPr>
            <a:spLocks noGrp="1"/>
          </p:cNvSpPr>
          <p:nvPr>
            <p:ph type="title"/>
          </p:nvPr>
        </p:nvSpPr>
        <p:spPr/>
        <p:txBody>
          <a:bodyPr/>
          <a:lstStyle/>
          <a:p>
            <a:r>
              <a:rPr lang="en-US" dirty="0"/>
              <a:t>Functions of treasury dept. </a:t>
            </a:r>
            <a:r>
              <a:rPr lang="en-US" dirty="0" err="1"/>
              <a:t>contd</a:t>
            </a:r>
            <a:r>
              <a:rPr lang="en-US" dirty="0"/>
              <a:t>…</a:t>
            </a:r>
            <a:endParaRPr lang="en-IN" dirty="0"/>
          </a:p>
        </p:txBody>
      </p:sp>
      <p:sp>
        <p:nvSpPr>
          <p:cNvPr id="3" name="Content Placeholder 2">
            <a:extLst>
              <a:ext uri="{FF2B5EF4-FFF2-40B4-BE49-F238E27FC236}">
                <a16:creationId xmlns:a16="http://schemas.microsoft.com/office/drawing/2014/main" id="{892871AD-122C-4E54-AD21-553430265C9F}"/>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11. Undertaking risk management measures such as value at risk to measure and mitigate market risk.</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611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2237</Words>
  <Application>Microsoft Office PowerPoint</Application>
  <PresentationFormat>Widescreen</PresentationFormat>
  <Paragraphs>115</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Courier New</vt:lpstr>
      <vt:lpstr>Times New Roman</vt:lpstr>
      <vt:lpstr>Wingdings</vt:lpstr>
      <vt:lpstr>Office Theme</vt:lpstr>
      <vt:lpstr>Treasury Operations in Domestic and FOREX market</vt:lpstr>
      <vt:lpstr>Introduction </vt:lpstr>
      <vt:lpstr>PowerPoint Presentation</vt:lpstr>
      <vt:lpstr>Banks invest in securities to meet following objectives</vt:lpstr>
      <vt:lpstr>Features of Treasury Profit:</vt:lpstr>
      <vt:lpstr>Sources of Treasury Profit</vt:lpstr>
      <vt:lpstr>Functions of Treasury Department</vt:lpstr>
      <vt:lpstr>Functions of treasury dept. contd…</vt:lpstr>
      <vt:lpstr>Functions of treasury dept. contd…</vt:lpstr>
      <vt:lpstr>Composition of Treasury Earnings:</vt:lpstr>
      <vt:lpstr>a)Foreign Exchange Operations</vt:lpstr>
      <vt:lpstr>a) FEO – Important services provided by bank</vt:lpstr>
      <vt:lpstr>b) Long / Medium Term Investments:</vt:lpstr>
      <vt:lpstr>c) Earnings from Short-term Investments</vt:lpstr>
      <vt:lpstr>Contd….</vt:lpstr>
      <vt:lpstr>c)EfSTI – Risks in managing the investment portfolio</vt:lpstr>
      <vt:lpstr>c)EfSTI – Risks in managing the investment portfolio</vt:lpstr>
      <vt:lpstr>Sources of Treasury Profits</vt:lpstr>
      <vt:lpstr>Sources of treasury profits:</vt:lpstr>
      <vt:lpstr>Sources of treasury profits-</vt:lpstr>
      <vt:lpstr>a) Repurchase Agreement</vt:lpstr>
      <vt:lpstr>Treasury Bills</vt:lpstr>
      <vt:lpstr>c) Commercial Paper</vt:lpstr>
      <vt:lpstr>d) Certificate of Deposit</vt:lpstr>
      <vt:lpstr>e) Banker’s Acceptances</vt:lpstr>
      <vt:lpstr>3. Securities market products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Treasury Operations in Domestic and FOREX market</dc:title>
  <dc:creator>Rajashree Yalgi</dc:creator>
  <cp:lastModifiedBy>user</cp:lastModifiedBy>
  <cp:revision>25</cp:revision>
  <dcterms:created xsi:type="dcterms:W3CDTF">2019-01-18T09:16:54Z</dcterms:created>
  <dcterms:modified xsi:type="dcterms:W3CDTF">2020-02-11T07:12:10Z</dcterms:modified>
</cp:coreProperties>
</file>