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840" r:id="rId4"/>
  </p:sldMasterIdLst>
  <p:notesMasterIdLst>
    <p:notesMasterId r:id="rId30"/>
  </p:notesMasterIdLst>
  <p:handoutMasterIdLst>
    <p:handoutMasterId r:id="rId31"/>
  </p:handoutMasterIdLst>
  <p:sldIdLst>
    <p:sldId id="256" r:id="rId5"/>
    <p:sldId id="295" r:id="rId6"/>
    <p:sldId id="272" r:id="rId7"/>
    <p:sldId id="273" r:id="rId8"/>
    <p:sldId id="287" r:id="rId9"/>
    <p:sldId id="288" r:id="rId10"/>
    <p:sldId id="289" r:id="rId11"/>
    <p:sldId id="290" r:id="rId12"/>
    <p:sldId id="274" r:id="rId13"/>
    <p:sldId id="275" r:id="rId14"/>
    <p:sldId id="291" r:id="rId15"/>
    <p:sldId id="284" r:id="rId16"/>
    <p:sldId id="285" r:id="rId17"/>
    <p:sldId id="282" r:id="rId18"/>
    <p:sldId id="283" r:id="rId19"/>
    <p:sldId id="281" r:id="rId20"/>
    <p:sldId id="286" r:id="rId21"/>
    <p:sldId id="292" r:id="rId22"/>
    <p:sldId id="293" r:id="rId23"/>
    <p:sldId id="294" r:id="rId24"/>
    <p:sldId id="296" r:id="rId25"/>
    <p:sldId id="297" r:id="rId26"/>
    <p:sldId id="298" r:id="rId27"/>
    <p:sldId id="299" r:id="rId28"/>
    <p:sldId id="260"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91" autoAdjust="0"/>
  </p:normalViewPr>
  <p:slideViewPr>
    <p:cSldViewPr snapToGrid="0">
      <p:cViewPr varScale="1">
        <p:scale>
          <a:sx n="72" d="100"/>
          <a:sy n="72" d="100"/>
        </p:scale>
        <p:origin x="660" y="66"/>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78EAA6-8EC1-4DCB-9A5E-0F720FBF8CB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IN"/>
        </a:p>
      </dgm:t>
    </dgm:pt>
    <dgm:pt modelId="{F5A1D2E6-D6E1-4CE8-967E-9B5439BFCD9F}">
      <dgm:prSet phldrT="[Text]"/>
      <dgm:spPr/>
      <dgm:t>
        <a:bodyPr/>
        <a:lstStyle/>
        <a:p>
          <a:r>
            <a:rPr lang="en-IN" dirty="0"/>
            <a:t>Underlying Security</a:t>
          </a:r>
        </a:p>
      </dgm:t>
    </dgm:pt>
    <dgm:pt modelId="{92E863A8-D7DC-48C1-9E3A-B685FA84A94A}" type="parTrans" cxnId="{71CC8AEA-1171-487E-A8F6-275783C6605C}">
      <dgm:prSet/>
      <dgm:spPr/>
      <dgm:t>
        <a:bodyPr/>
        <a:lstStyle/>
        <a:p>
          <a:endParaRPr lang="en-IN"/>
        </a:p>
      </dgm:t>
    </dgm:pt>
    <dgm:pt modelId="{0905F36F-090F-400D-B279-04DFCE7E3BD0}" type="sibTrans" cxnId="{71CC8AEA-1171-487E-A8F6-275783C6605C}">
      <dgm:prSet/>
      <dgm:spPr/>
      <dgm:t>
        <a:bodyPr/>
        <a:lstStyle/>
        <a:p>
          <a:endParaRPr lang="en-IN"/>
        </a:p>
      </dgm:t>
    </dgm:pt>
    <dgm:pt modelId="{BF7A4C87-C61A-4E7E-8886-5DAC2434FF08}">
      <dgm:prSet phldrT="[Text]"/>
      <dgm:spPr/>
      <dgm:t>
        <a:bodyPr/>
        <a:lstStyle/>
        <a:p>
          <a:r>
            <a:rPr lang="en-IN" dirty="0"/>
            <a:t>Lot Size</a:t>
          </a:r>
        </a:p>
      </dgm:t>
    </dgm:pt>
    <dgm:pt modelId="{823E02CA-D8B4-4BC9-B7A2-C86EF31AE434}" type="parTrans" cxnId="{33EA0E9C-60BE-43F1-8319-29399BA83E68}">
      <dgm:prSet/>
      <dgm:spPr/>
      <dgm:t>
        <a:bodyPr/>
        <a:lstStyle/>
        <a:p>
          <a:endParaRPr lang="en-IN"/>
        </a:p>
      </dgm:t>
    </dgm:pt>
    <dgm:pt modelId="{72358B07-B2C8-4EF2-8248-0D39AC88162E}" type="sibTrans" cxnId="{33EA0E9C-60BE-43F1-8319-29399BA83E68}">
      <dgm:prSet/>
      <dgm:spPr/>
      <dgm:t>
        <a:bodyPr/>
        <a:lstStyle/>
        <a:p>
          <a:endParaRPr lang="en-IN"/>
        </a:p>
      </dgm:t>
    </dgm:pt>
    <dgm:pt modelId="{76E7A5DE-0531-4EF7-A648-087ED1B46830}">
      <dgm:prSet phldrT="[Text]"/>
      <dgm:spPr/>
      <dgm:t>
        <a:bodyPr/>
        <a:lstStyle/>
        <a:p>
          <a:r>
            <a:rPr lang="en-IN" dirty="0"/>
            <a:t>Contract Value</a:t>
          </a:r>
        </a:p>
      </dgm:t>
    </dgm:pt>
    <dgm:pt modelId="{0CA0389D-D6B7-4F12-89A4-DA22DD14628C}" type="parTrans" cxnId="{AA81DE35-55BB-4998-B6CC-E3613033D4FF}">
      <dgm:prSet/>
      <dgm:spPr/>
      <dgm:t>
        <a:bodyPr/>
        <a:lstStyle/>
        <a:p>
          <a:endParaRPr lang="en-IN"/>
        </a:p>
      </dgm:t>
    </dgm:pt>
    <dgm:pt modelId="{F1EE1EA7-699B-453E-8F12-71388EEBE232}" type="sibTrans" cxnId="{AA81DE35-55BB-4998-B6CC-E3613033D4FF}">
      <dgm:prSet/>
      <dgm:spPr/>
      <dgm:t>
        <a:bodyPr/>
        <a:lstStyle/>
        <a:p>
          <a:endParaRPr lang="en-IN"/>
        </a:p>
      </dgm:t>
    </dgm:pt>
    <dgm:pt modelId="{3D5D3A70-773E-403B-AEAC-F5CD105F89CB}">
      <dgm:prSet phldrT="[Text]"/>
      <dgm:spPr/>
      <dgm:t>
        <a:bodyPr/>
        <a:lstStyle/>
        <a:p>
          <a:r>
            <a:rPr lang="en-IN" dirty="0"/>
            <a:t>Expiry Date</a:t>
          </a:r>
        </a:p>
      </dgm:t>
    </dgm:pt>
    <dgm:pt modelId="{2F5D7B85-1D24-43C5-A92A-2F739A3EB649}" type="parTrans" cxnId="{C06920B0-0DBC-4B3E-BC99-526E0B5FE742}">
      <dgm:prSet/>
      <dgm:spPr/>
      <dgm:t>
        <a:bodyPr/>
        <a:lstStyle/>
        <a:p>
          <a:endParaRPr lang="en-IN"/>
        </a:p>
      </dgm:t>
    </dgm:pt>
    <dgm:pt modelId="{CF46A7D9-DA39-4F46-AF57-FF98AA2B3643}" type="sibTrans" cxnId="{C06920B0-0DBC-4B3E-BC99-526E0B5FE742}">
      <dgm:prSet/>
      <dgm:spPr/>
      <dgm:t>
        <a:bodyPr/>
        <a:lstStyle/>
        <a:p>
          <a:endParaRPr lang="en-IN"/>
        </a:p>
      </dgm:t>
    </dgm:pt>
    <dgm:pt modelId="{9CB0BDB6-175A-4C3C-A534-0DB8AB090100}">
      <dgm:prSet phldrT="[Text]"/>
      <dgm:spPr/>
      <dgm:t>
        <a:bodyPr/>
        <a:lstStyle/>
        <a:p>
          <a:r>
            <a:rPr lang="en-IN" dirty="0"/>
            <a:t>Margin</a:t>
          </a:r>
        </a:p>
      </dgm:t>
    </dgm:pt>
    <dgm:pt modelId="{9690D8AC-F00B-4DF4-98D7-A81496103A42}" type="parTrans" cxnId="{FBF3138D-76B3-4429-8FF0-37998F1B1C78}">
      <dgm:prSet/>
      <dgm:spPr/>
      <dgm:t>
        <a:bodyPr/>
        <a:lstStyle/>
        <a:p>
          <a:endParaRPr lang="en-IN"/>
        </a:p>
      </dgm:t>
    </dgm:pt>
    <dgm:pt modelId="{DA12EAD1-D60C-4C3B-8D77-C12A0D71D346}" type="sibTrans" cxnId="{FBF3138D-76B3-4429-8FF0-37998F1B1C78}">
      <dgm:prSet/>
      <dgm:spPr/>
      <dgm:t>
        <a:bodyPr/>
        <a:lstStyle/>
        <a:p>
          <a:endParaRPr lang="en-IN"/>
        </a:p>
      </dgm:t>
    </dgm:pt>
    <dgm:pt modelId="{1A9338E4-16C0-434C-A117-A3C7053D8C0E}">
      <dgm:prSet phldrT="[Text]"/>
      <dgm:spPr/>
      <dgm:t>
        <a:bodyPr/>
        <a:lstStyle/>
        <a:p>
          <a:r>
            <a:rPr lang="en-IN" dirty="0"/>
            <a:t>Marked to Market</a:t>
          </a:r>
        </a:p>
      </dgm:t>
    </dgm:pt>
    <dgm:pt modelId="{C12A65B1-9A46-40BC-B327-2881D5F0B97F}" type="parTrans" cxnId="{7C585536-2C13-440E-8E66-29C70244F712}">
      <dgm:prSet/>
      <dgm:spPr/>
      <dgm:t>
        <a:bodyPr/>
        <a:lstStyle/>
        <a:p>
          <a:endParaRPr lang="en-IN"/>
        </a:p>
      </dgm:t>
    </dgm:pt>
    <dgm:pt modelId="{BE744774-19E0-4D5D-B53F-2F52F7D67F8B}" type="sibTrans" cxnId="{7C585536-2C13-440E-8E66-29C70244F712}">
      <dgm:prSet/>
      <dgm:spPr/>
      <dgm:t>
        <a:bodyPr/>
        <a:lstStyle/>
        <a:p>
          <a:endParaRPr lang="en-IN"/>
        </a:p>
      </dgm:t>
    </dgm:pt>
    <dgm:pt modelId="{EE47BD4B-EEBB-4A18-AC44-AB729AF3ED97}" type="pres">
      <dgm:prSet presAssocID="{C678EAA6-8EC1-4DCB-9A5E-0F720FBF8CBB}" presName="linear" presStyleCnt="0">
        <dgm:presLayoutVars>
          <dgm:dir/>
          <dgm:animLvl val="lvl"/>
          <dgm:resizeHandles val="exact"/>
        </dgm:presLayoutVars>
      </dgm:prSet>
      <dgm:spPr/>
    </dgm:pt>
    <dgm:pt modelId="{E7345E49-6B45-4748-9274-C7042D64E3B5}" type="pres">
      <dgm:prSet presAssocID="{F5A1D2E6-D6E1-4CE8-967E-9B5439BFCD9F}" presName="parentLin" presStyleCnt="0"/>
      <dgm:spPr/>
    </dgm:pt>
    <dgm:pt modelId="{2853DF89-58CB-4175-AB9D-EB27451EB231}" type="pres">
      <dgm:prSet presAssocID="{F5A1D2E6-D6E1-4CE8-967E-9B5439BFCD9F}" presName="parentLeftMargin" presStyleLbl="node1" presStyleIdx="0" presStyleCnt="6"/>
      <dgm:spPr/>
    </dgm:pt>
    <dgm:pt modelId="{56582017-F428-43E3-8C32-BA464A06533E}" type="pres">
      <dgm:prSet presAssocID="{F5A1D2E6-D6E1-4CE8-967E-9B5439BFCD9F}" presName="parentText" presStyleLbl="node1" presStyleIdx="0" presStyleCnt="6">
        <dgm:presLayoutVars>
          <dgm:chMax val="0"/>
          <dgm:bulletEnabled val="1"/>
        </dgm:presLayoutVars>
      </dgm:prSet>
      <dgm:spPr/>
    </dgm:pt>
    <dgm:pt modelId="{7161E3EF-3169-4EAF-9FD3-4333C4A30A56}" type="pres">
      <dgm:prSet presAssocID="{F5A1D2E6-D6E1-4CE8-967E-9B5439BFCD9F}" presName="negativeSpace" presStyleCnt="0"/>
      <dgm:spPr/>
    </dgm:pt>
    <dgm:pt modelId="{23951340-E180-4B32-B0F9-AFA84D28B4E3}" type="pres">
      <dgm:prSet presAssocID="{F5A1D2E6-D6E1-4CE8-967E-9B5439BFCD9F}" presName="childText" presStyleLbl="conFgAcc1" presStyleIdx="0" presStyleCnt="6">
        <dgm:presLayoutVars>
          <dgm:bulletEnabled val="1"/>
        </dgm:presLayoutVars>
      </dgm:prSet>
      <dgm:spPr/>
    </dgm:pt>
    <dgm:pt modelId="{C30A6CAE-245D-436B-B1CB-B2F1C2A8DE7D}" type="pres">
      <dgm:prSet presAssocID="{0905F36F-090F-400D-B279-04DFCE7E3BD0}" presName="spaceBetweenRectangles" presStyleCnt="0"/>
      <dgm:spPr/>
    </dgm:pt>
    <dgm:pt modelId="{16BD407F-CD9E-4126-A484-962AC2324E17}" type="pres">
      <dgm:prSet presAssocID="{BF7A4C87-C61A-4E7E-8886-5DAC2434FF08}" presName="parentLin" presStyleCnt="0"/>
      <dgm:spPr/>
    </dgm:pt>
    <dgm:pt modelId="{887C064A-F760-4A77-9675-01C49D4D4FDA}" type="pres">
      <dgm:prSet presAssocID="{BF7A4C87-C61A-4E7E-8886-5DAC2434FF08}" presName="parentLeftMargin" presStyleLbl="node1" presStyleIdx="0" presStyleCnt="6"/>
      <dgm:spPr/>
    </dgm:pt>
    <dgm:pt modelId="{1F872BD7-520C-47D6-9CA4-1E0644522F2C}" type="pres">
      <dgm:prSet presAssocID="{BF7A4C87-C61A-4E7E-8886-5DAC2434FF08}" presName="parentText" presStyleLbl="node1" presStyleIdx="1" presStyleCnt="6">
        <dgm:presLayoutVars>
          <dgm:chMax val="0"/>
          <dgm:bulletEnabled val="1"/>
        </dgm:presLayoutVars>
      </dgm:prSet>
      <dgm:spPr/>
    </dgm:pt>
    <dgm:pt modelId="{D26C5ECF-E80A-4537-82CC-FFB40B52195A}" type="pres">
      <dgm:prSet presAssocID="{BF7A4C87-C61A-4E7E-8886-5DAC2434FF08}" presName="negativeSpace" presStyleCnt="0"/>
      <dgm:spPr/>
    </dgm:pt>
    <dgm:pt modelId="{7441091B-A4AD-4C1B-A7AA-51C6E382DFBD}" type="pres">
      <dgm:prSet presAssocID="{BF7A4C87-C61A-4E7E-8886-5DAC2434FF08}" presName="childText" presStyleLbl="conFgAcc1" presStyleIdx="1" presStyleCnt="6">
        <dgm:presLayoutVars>
          <dgm:bulletEnabled val="1"/>
        </dgm:presLayoutVars>
      </dgm:prSet>
      <dgm:spPr/>
    </dgm:pt>
    <dgm:pt modelId="{D41275A8-7CDC-42D0-BD7D-0A6EE138FDE1}" type="pres">
      <dgm:prSet presAssocID="{72358B07-B2C8-4EF2-8248-0D39AC88162E}" presName="spaceBetweenRectangles" presStyleCnt="0"/>
      <dgm:spPr/>
    </dgm:pt>
    <dgm:pt modelId="{201B0738-E18F-417B-BB6C-72C9A169C7B7}" type="pres">
      <dgm:prSet presAssocID="{76E7A5DE-0531-4EF7-A648-087ED1B46830}" presName="parentLin" presStyleCnt="0"/>
      <dgm:spPr/>
    </dgm:pt>
    <dgm:pt modelId="{C53067E3-A293-41FA-B7F2-CF2682EB8F71}" type="pres">
      <dgm:prSet presAssocID="{76E7A5DE-0531-4EF7-A648-087ED1B46830}" presName="parentLeftMargin" presStyleLbl="node1" presStyleIdx="1" presStyleCnt="6"/>
      <dgm:spPr/>
    </dgm:pt>
    <dgm:pt modelId="{A15169D7-CA04-4421-9B8C-FC0CACE77D70}" type="pres">
      <dgm:prSet presAssocID="{76E7A5DE-0531-4EF7-A648-087ED1B46830}" presName="parentText" presStyleLbl="node1" presStyleIdx="2" presStyleCnt="6">
        <dgm:presLayoutVars>
          <dgm:chMax val="0"/>
          <dgm:bulletEnabled val="1"/>
        </dgm:presLayoutVars>
      </dgm:prSet>
      <dgm:spPr/>
    </dgm:pt>
    <dgm:pt modelId="{6283E109-BAB0-45F2-9D25-520046CAD05E}" type="pres">
      <dgm:prSet presAssocID="{76E7A5DE-0531-4EF7-A648-087ED1B46830}" presName="negativeSpace" presStyleCnt="0"/>
      <dgm:spPr/>
    </dgm:pt>
    <dgm:pt modelId="{057B1143-5EE4-4DD9-973E-2D78C5858C90}" type="pres">
      <dgm:prSet presAssocID="{76E7A5DE-0531-4EF7-A648-087ED1B46830}" presName="childText" presStyleLbl="conFgAcc1" presStyleIdx="2" presStyleCnt="6">
        <dgm:presLayoutVars>
          <dgm:bulletEnabled val="1"/>
        </dgm:presLayoutVars>
      </dgm:prSet>
      <dgm:spPr/>
    </dgm:pt>
    <dgm:pt modelId="{0CD449C6-DC69-4110-9859-B4CD1CA7868F}" type="pres">
      <dgm:prSet presAssocID="{F1EE1EA7-699B-453E-8F12-71388EEBE232}" presName="spaceBetweenRectangles" presStyleCnt="0"/>
      <dgm:spPr/>
    </dgm:pt>
    <dgm:pt modelId="{623055B8-B1C7-4A47-8B31-6EF3EAFB0833}" type="pres">
      <dgm:prSet presAssocID="{3D5D3A70-773E-403B-AEAC-F5CD105F89CB}" presName="parentLin" presStyleCnt="0"/>
      <dgm:spPr/>
    </dgm:pt>
    <dgm:pt modelId="{7F8FF217-6B75-4291-A7E6-0D3F1514D9AE}" type="pres">
      <dgm:prSet presAssocID="{3D5D3A70-773E-403B-AEAC-F5CD105F89CB}" presName="parentLeftMargin" presStyleLbl="node1" presStyleIdx="2" presStyleCnt="6"/>
      <dgm:spPr/>
    </dgm:pt>
    <dgm:pt modelId="{4E3F2021-D77B-4D3D-802E-1466F4ECBFEF}" type="pres">
      <dgm:prSet presAssocID="{3D5D3A70-773E-403B-AEAC-F5CD105F89CB}" presName="parentText" presStyleLbl="node1" presStyleIdx="3" presStyleCnt="6">
        <dgm:presLayoutVars>
          <dgm:chMax val="0"/>
          <dgm:bulletEnabled val="1"/>
        </dgm:presLayoutVars>
      </dgm:prSet>
      <dgm:spPr/>
    </dgm:pt>
    <dgm:pt modelId="{49EB684A-EF42-4583-8DB0-BC3CFF79E21E}" type="pres">
      <dgm:prSet presAssocID="{3D5D3A70-773E-403B-AEAC-F5CD105F89CB}" presName="negativeSpace" presStyleCnt="0"/>
      <dgm:spPr/>
    </dgm:pt>
    <dgm:pt modelId="{4ED78CFC-B171-4156-80C2-3EBCA1CE5AA2}" type="pres">
      <dgm:prSet presAssocID="{3D5D3A70-773E-403B-AEAC-F5CD105F89CB}" presName="childText" presStyleLbl="conFgAcc1" presStyleIdx="3" presStyleCnt="6">
        <dgm:presLayoutVars>
          <dgm:bulletEnabled val="1"/>
        </dgm:presLayoutVars>
      </dgm:prSet>
      <dgm:spPr/>
    </dgm:pt>
    <dgm:pt modelId="{06D25C77-3B0E-40CA-B90B-5654E6CC0E9A}" type="pres">
      <dgm:prSet presAssocID="{CF46A7D9-DA39-4F46-AF57-FF98AA2B3643}" presName="spaceBetweenRectangles" presStyleCnt="0"/>
      <dgm:spPr/>
    </dgm:pt>
    <dgm:pt modelId="{C348E19D-F158-4C36-BC13-A8A33E4468B4}" type="pres">
      <dgm:prSet presAssocID="{9CB0BDB6-175A-4C3C-A534-0DB8AB090100}" presName="parentLin" presStyleCnt="0"/>
      <dgm:spPr/>
    </dgm:pt>
    <dgm:pt modelId="{7B9F7A87-041A-41EC-BA86-B10BF96FA2B4}" type="pres">
      <dgm:prSet presAssocID="{9CB0BDB6-175A-4C3C-A534-0DB8AB090100}" presName="parentLeftMargin" presStyleLbl="node1" presStyleIdx="3" presStyleCnt="6"/>
      <dgm:spPr/>
    </dgm:pt>
    <dgm:pt modelId="{A56BFB4C-F141-475D-A4C7-017F0EA4A816}" type="pres">
      <dgm:prSet presAssocID="{9CB0BDB6-175A-4C3C-A534-0DB8AB090100}" presName="parentText" presStyleLbl="node1" presStyleIdx="4" presStyleCnt="6">
        <dgm:presLayoutVars>
          <dgm:chMax val="0"/>
          <dgm:bulletEnabled val="1"/>
        </dgm:presLayoutVars>
      </dgm:prSet>
      <dgm:spPr/>
    </dgm:pt>
    <dgm:pt modelId="{F0826ED0-6519-4FEC-B874-926675491500}" type="pres">
      <dgm:prSet presAssocID="{9CB0BDB6-175A-4C3C-A534-0DB8AB090100}" presName="negativeSpace" presStyleCnt="0"/>
      <dgm:spPr/>
    </dgm:pt>
    <dgm:pt modelId="{3DF7876C-85A9-4D82-ABFF-C3CB2EED8B46}" type="pres">
      <dgm:prSet presAssocID="{9CB0BDB6-175A-4C3C-A534-0DB8AB090100}" presName="childText" presStyleLbl="conFgAcc1" presStyleIdx="4" presStyleCnt="6">
        <dgm:presLayoutVars>
          <dgm:bulletEnabled val="1"/>
        </dgm:presLayoutVars>
      </dgm:prSet>
      <dgm:spPr/>
    </dgm:pt>
    <dgm:pt modelId="{629A4B25-6E83-4898-AE45-7E40ABDFEAF0}" type="pres">
      <dgm:prSet presAssocID="{DA12EAD1-D60C-4C3B-8D77-C12A0D71D346}" presName="spaceBetweenRectangles" presStyleCnt="0"/>
      <dgm:spPr/>
    </dgm:pt>
    <dgm:pt modelId="{5A338923-5213-4B03-A876-C0D3B7354540}" type="pres">
      <dgm:prSet presAssocID="{1A9338E4-16C0-434C-A117-A3C7053D8C0E}" presName="parentLin" presStyleCnt="0"/>
      <dgm:spPr/>
    </dgm:pt>
    <dgm:pt modelId="{4AB06CC2-E4D0-4279-A1AB-FFDEDE4A917A}" type="pres">
      <dgm:prSet presAssocID="{1A9338E4-16C0-434C-A117-A3C7053D8C0E}" presName="parentLeftMargin" presStyleLbl="node1" presStyleIdx="4" presStyleCnt="6"/>
      <dgm:spPr/>
    </dgm:pt>
    <dgm:pt modelId="{10291B3A-1B28-4159-AE27-90EA08324066}" type="pres">
      <dgm:prSet presAssocID="{1A9338E4-16C0-434C-A117-A3C7053D8C0E}" presName="parentText" presStyleLbl="node1" presStyleIdx="5" presStyleCnt="6">
        <dgm:presLayoutVars>
          <dgm:chMax val="0"/>
          <dgm:bulletEnabled val="1"/>
        </dgm:presLayoutVars>
      </dgm:prSet>
      <dgm:spPr/>
    </dgm:pt>
    <dgm:pt modelId="{04A8C570-9E46-4CF3-BF78-F8B1BC8058BE}" type="pres">
      <dgm:prSet presAssocID="{1A9338E4-16C0-434C-A117-A3C7053D8C0E}" presName="negativeSpace" presStyleCnt="0"/>
      <dgm:spPr/>
    </dgm:pt>
    <dgm:pt modelId="{2F89143F-0B12-4DC2-A69D-85EF49FCA064}" type="pres">
      <dgm:prSet presAssocID="{1A9338E4-16C0-434C-A117-A3C7053D8C0E}" presName="childText" presStyleLbl="conFgAcc1" presStyleIdx="5" presStyleCnt="6">
        <dgm:presLayoutVars>
          <dgm:bulletEnabled val="1"/>
        </dgm:presLayoutVars>
      </dgm:prSet>
      <dgm:spPr/>
    </dgm:pt>
  </dgm:ptLst>
  <dgm:cxnLst>
    <dgm:cxn modelId="{8D3D491C-74D5-48BB-96DE-B25D0F5B6595}" type="presOf" srcId="{F5A1D2E6-D6E1-4CE8-967E-9B5439BFCD9F}" destId="{56582017-F428-43E3-8C32-BA464A06533E}" srcOrd="1" destOrd="0" presId="urn:microsoft.com/office/officeart/2005/8/layout/list1"/>
    <dgm:cxn modelId="{C096C51F-0D4C-4870-A062-37EF70E95B3C}" type="presOf" srcId="{3D5D3A70-773E-403B-AEAC-F5CD105F89CB}" destId="{7F8FF217-6B75-4291-A7E6-0D3F1514D9AE}" srcOrd="0" destOrd="0" presId="urn:microsoft.com/office/officeart/2005/8/layout/list1"/>
    <dgm:cxn modelId="{7BA9D920-9392-4AE3-B37F-95B4C1131CA4}" type="presOf" srcId="{1A9338E4-16C0-434C-A117-A3C7053D8C0E}" destId="{4AB06CC2-E4D0-4279-A1AB-FFDEDE4A917A}" srcOrd="0" destOrd="0" presId="urn:microsoft.com/office/officeart/2005/8/layout/list1"/>
    <dgm:cxn modelId="{FFE7DF2C-1A99-4ACD-8DD6-89B4B9214F02}" type="presOf" srcId="{BF7A4C87-C61A-4E7E-8886-5DAC2434FF08}" destId="{1F872BD7-520C-47D6-9CA4-1E0644522F2C}" srcOrd="1" destOrd="0" presId="urn:microsoft.com/office/officeart/2005/8/layout/list1"/>
    <dgm:cxn modelId="{AA81DE35-55BB-4998-B6CC-E3613033D4FF}" srcId="{C678EAA6-8EC1-4DCB-9A5E-0F720FBF8CBB}" destId="{76E7A5DE-0531-4EF7-A648-087ED1B46830}" srcOrd="2" destOrd="0" parTransId="{0CA0389D-D6B7-4F12-89A4-DA22DD14628C}" sibTransId="{F1EE1EA7-699B-453E-8F12-71388EEBE232}"/>
    <dgm:cxn modelId="{7C585536-2C13-440E-8E66-29C70244F712}" srcId="{C678EAA6-8EC1-4DCB-9A5E-0F720FBF8CBB}" destId="{1A9338E4-16C0-434C-A117-A3C7053D8C0E}" srcOrd="5" destOrd="0" parTransId="{C12A65B1-9A46-40BC-B327-2881D5F0B97F}" sibTransId="{BE744774-19E0-4D5D-B53F-2F52F7D67F8B}"/>
    <dgm:cxn modelId="{D2A01849-4D3E-4C7C-A760-47B60707B5C2}" type="presOf" srcId="{C678EAA6-8EC1-4DCB-9A5E-0F720FBF8CBB}" destId="{EE47BD4B-EEBB-4A18-AC44-AB729AF3ED97}" srcOrd="0" destOrd="0" presId="urn:microsoft.com/office/officeart/2005/8/layout/list1"/>
    <dgm:cxn modelId="{FBF3138D-76B3-4429-8FF0-37998F1B1C78}" srcId="{C678EAA6-8EC1-4DCB-9A5E-0F720FBF8CBB}" destId="{9CB0BDB6-175A-4C3C-A534-0DB8AB090100}" srcOrd="4" destOrd="0" parTransId="{9690D8AC-F00B-4DF4-98D7-A81496103A42}" sibTransId="{DA12EAD1-D60C-4C3B-8D77-C12A0D71D346}"/>
    <dgm:cxn modelId="{6BF17997-64CF-433C-8345-B24687923D1F}" type="presOf" srcId="{76E7A5DE-0531-4EF7-A648-087ED1B46830}" destId="{C53067E3-A293-41FA-B7F2-CF2682EB8F71}" srcOrd="0" destOrd="0" presId="urn:microsoft.com/office/officeart/2005/8/layout/list1"/>
    <dgm:cxn modelId="{79750998-69A9-4540-BD90-8DB58DF4B86B}" type="presOf" srcId="{BF7A4C87-C61A-4E7E-8886-5DAC2434FF08}" destId="{887C064A-F760-4A77-9675-01C49D4D4FDA}" srcOrd="0" destOrd="0" presId="urn:microsoft.com/office/officeart/2005/8/layout/list1"/>
    <dgm:cxn modelId="{99EC279A-6D13-45C4-AEC9-4E67DAC2BF3D}" type="presOf" srcId="{9CB0BDB6-175A-4C3C-A534-0DB8AB090100}" destId="{A56BFB4C-F141-475D-A4C7-017F0EA4A816}" srcOrd="1" destOrd="0" presId="urn:microsoft.com/office/officeart/2005/8/layout/list1"/>
    <dgm:cxn modelId="{33EA0E9C-60BE-43F1-8319-29399BA83E68}" srcId="{C678EAA6-8EC1-4DCB-9A5E-0F720FBF8CBB}" destId="{BF7A4C87-C61A-4E7E-8886-5DAC2434FF08}" srcOrd="1" destOrd="0" parTransId="{823E02CA-D8B4-4BC9-B7A2-C86EF31AE434}" sibTransId="{72358B07-B2C8-4EF2-8248-0D39AC88162E}"/>
    <dgm:cxn modelId="{945CFEA3-010F-4F9F-B910-660884C0DD80}" type="presOf" srcId="{3D5D3A70-773E-403B-AEAC-F5CD105F89CB}" destId="{4E3F2021-D77B-4D3D-802E-1466F4ECBFEF}" srcOrd="1" destOrd="0" presId="urn:microsoft.com/office/officeart/2005/8/layout/list1"/>
    <dgm:cxn modelId="{4B62C0AF-F5FA-4470-ACDE-BAA9FC6F521C}" type="presOf" srcId="{9CB0BDB6-175A-4C3C-A534-0DB8AB090100}" destId="{7B9F7A87-041A-41EC-BA86-B10BF96FA2B4}" srcOrd="0" destOrd="0" presId="urn:microsoft.com/office/officeart/2005/8/layout/list1"/>
    <dgm:cxn modelId="{C06920B0-0DBC-4B3E-BC99-526E0B5FE742}" srcId="{C678EAA6-8EC1-4DCB-9A5E-0F720FBF8CBB}" destId="{3D5D3A70-773E-403B-AEAC-F5CD105F89CB}" srcOrd="3" destOrd="0" parTransId="{2F5D7B85-1D24-43C5-A92A-2F739A3EB649}" sibTransId="{CF46A7D9-DA39-4F46-AF57-FF98AA2B3643}"/>
    <dgm:cxn modelId="{53CAF7B3-96AE-4FF1-BABE-C1CF03D78480}" type="presOf" srcId="{F5A1D2E6-D6E1-4CE8-967E-9B5439BFCD9F}" destId="{2853DF89-58CB-4175-AB9D-EB27451EB231}" srcOrd="0" destOrd="0" presId="urn:microsoft.com/office/officeart/2005/8/layout/list1"/>
    <dgm:cxn modelId="{9A0FFCB3-5EB9-4918-B80A-3AB12A774F57}" type="presOf" srcId="{1A9338E4-16C0-434C-A117-A3C7053D8C0E}" destId="{10291B3A-1B28-4159-AE27-90EA08324066}" srcOrd="1" destOrd="0" presId="urn:microsoft.com/office/officeart/2005/8/layout/list1"/>
    <dgm:cxn modelId="{71CC8AEA-1171-487E-A8F6-275783C6605C}" srcId="{C678EAA6-8EC1-4DCB-9A5E-0F720FBF8CBB}" destId="{F5A1D2E6-D6E1-4CE8-967E-9B5439BFCD9F}" srcOrd="0" destOrd="0" parTransId="{92E863A8-D7DC-48C1-9E3A-B685FA84A94A}" sibTransId="{0905F36F-090F-400D-B279-04DFCE7E3BD0}"/>
    <dgm:cxn modelId="{37A5D6F4-1670-4878-9950-D4D18D5099F7}" type="presOf" srcId="{76E7A5DE-0531-4EF7-A648-087ED1B46830}" destId="{A15169D7-CA04-4421-9B8C-FC0CACE77D70}" srcOrd="1" destOrd="0" presId="urn:microsoft.com/office/officeart/2005/8/layout/list1"/>
    <dgm:cxn modelId="{4F683D99-CD56-4F12-B728-4C0E219A3293}" type="presParOf" srcId="{EE47BD4B-EEBB-4A18-AC44-AB729AF3ED97}" destId="{E7345E49-6B45-4748-9274-C7042D64E3B5}" srcOrd="0" destOrd="0" presId="urn:microsoft.com/office/officeart/2005/8/layout/list1"/>
    <dgm:cxn modelId="{44FFD002-CC87-47FF-9B00-70345CE96E1E}" type="presParOf" srcId="{E7345E49-6B45-4748-9274-C7042D64E3B5}" destId="{2853DF89-58CB-4175-AB9D-EB27451EB231}" srcOrd="0" destOrd="0" presId="urn:microsoft.com/office/officeart/2005/8/layout/list1"/>
    <dgm:cxn modelId="{FFA14F8F-31C4-4ECA-AC88-E63D70E0C3DE}" type="presParOf" srcId="{E7345E49-6B45-4748-9274-C7042D64E3B5}" destId="{56582017-F428-43E3-8C32-BA464A06533E}" srcOrd="1" destOrd="0" presId="urn:microsoft.com/office/officeart/2005/8/layout/list1"/>
    <dgm:cxn modelId="{91B9DAFA-2CDA-44E5-BB1C-D57A4FD2511F}" type="presParOf" srcId="{EE47BD4B-EEBB-4A18-AC44-AB729AF3ED97}" destId="{7161E3EF-3169-4EAF-9FD3-4333C4A30A56}" srcOrd="1" destOrd="0" presId="urn:microsoft.com/office/officeart/2005/8/layout/list1"/>
    <dgm:cxn modelId="{E8A99EE3-4ECC-4C83-96D1-7CFF74196AD2}" type="presParOf" srcId="{EE47BD4B-EEBB-4A18-AC44-AB729AF3ED97}" destId="{23951340-E180-4B32-B0F9-AFA84D28B4E3}" srcOrd="2" destOrd="0" presId="urn:microsoft.com/office/officeart/2005/8/layout/list1"/>
    <dgm:cxn modelId="{D5A7C48B-EE28-4AD5-974F-B378ACC3A873}" type="presParOf" srcId="{EE47BD4B-EEBB-4A18-AC44-AB729AF3ED97}" destId="{C30A6CAE-245D-436B-B1CB-B2F1C2A8DE7D}" srcOrd="3" destOrd="0" presId="urn:microsoft.com/office/officeart/2005/8/layout/list1"/>
    <dgm:cxn modelId="{C4BE811A-47DA-4F2A-8DFD-847913DEC017}" type="presParOf" srcId="{EE47BD4B-EEBB-4A18-AC44-AB729AF3ED97}" destId="{16BD407F-CD9E-4126-A484-962AC2324E17}" srcOrd="4" destOrd="0" presId="urn:microsoft.com/office/officeart/2005/8/layout/list1"/>
    <dgm:cxn modelId="{96A63B1F-1B1D-4E20-9772-35CD5188B26D}" type="presParOf" srcId="{16BD407F-CD9E-4126-A484-962AC2324E17}" destId="{887C064A-F760-4A77-9675-01C49D4D4FDA}" srcOrd="0" destOrd="0" presId="urn:microsoft.com/office/officeart/2005/8/layout/list1"/>
    <dgm:cxn modelId="{E4F3A274-24D5-4DB6-8289-ACD843602A73}" type="presParOf" srcId="{16BD407F-CD9E-4126-A484-962AC2324E17}" destId="{1F872BD7-520C-47D6-9CA4-1E0644522F2C}" srcOrd="1" destOrd="0" presId="urn:microsoft.com/office/officeart/2005/8/layout/list1"/>
    <dgm:cxn modelId="{694620E0-3469-4A39-B84C-1A65778104E4}" type="presParOf" srcId="{EE47BD4B-EEBB-4A18-AC44-AB729AF3ED97}" destId="{D26C5ECF-E80A-4537-82CC-FFB40B52195A}" srcOrd="5" destOrd="0" presId="urn:microsoft.com/office/officeart/2005/8/layout/list1"/>
    <dgm:cxn modelId="{761D698F-C271-4606-B27E-F199DEFD888F}" type="presParOf" srcId="{EE47BD4B-EEBB-4A18-AC44-AB729AF3ED97}" destId="{7441091B-A4AD-4C1B-A7AA-51C6E382DFBD}" srcOrd="6" destOrd="0" presId="urn:microsoft.com/office/officeart/2005/8/layout/list1"/>
    <dgm:cxn modelId="{84E063EC-DEA4-4E5F-AEF1-805D360022AE}" type="presParOf" srcId="{EE47BD4B-EEBB-4A18-AC44-AB729AF3ED97}" destId="{D41275A8-7CDC-42D0-BD7D-0A6EE138FDE1}" srcOrd="7" destOrd="0" presId="urn:microsoft.com/office/officeart/2005/8/layout/list1"/>
    <dgm:cxn modelId="{A9D3E2EC-B49F-4ED4-BAFE-052D1435732A}" type="presParOf" srcId="{EE47BD4B-EEBB-4A18-AC44-AB729AF3ED97}" destId="{201B0738-E18F-417B-BB6C-72C9A169C7B7}" srcOrd="8" destOrd="0" presId="urn:microsoft.com/office/officeart/2005/8/layout/list1"/>
    <dgm:cxn modelId="{937B8CEE-7E55-4973-8C49-1DF1F5978F35}" type="presParOf" srcId="{201B0738-E18F-417B-BB6C-72C9A169C7B7}" destId="{C53067E3-A293-41FA-B7F2-CF2682EB8F71}" srcOrd="0" destOrd="0" presId="urn:microsoft.com/office/officeart/2005/8/layout/list1"/>
    <dgm:cxn modelId="{6A100B62-4E88-4EFE-9CEF-7CC2AADA35F7}" type="presParOf" srcId="{201B0738-E18F-417B-BB6C-72C9A169C7B7}" destId="{A15169D7-CA04-4421-9B8C-FC0CACE77D70}" srcOrd="1" destOrd="0" presId="urn:microsoft.com/office/officeart/2005/8/layout/list1"/>
    <dgm:cxn modelId="{5C75D6B5-543F-41BC-B088-1AA2472BDEAD}" type="presParOf" srcId="{EE47BD4B-EEBB-4A18-AC44-AB729AF3ED97}" destId="{6283E109-BAB0-45F2-9D25-520046CAD05E}" srcOrd="9" destOrd="0" presId="urn:microsoft.com/office/officeart/2005/8/layout/list1"/>
    <dgm:cxn modelId="{472063F4-8812-498F-9397-4541679BA6BD}" type="presParOf" srcId="{EE47BD4B-EEBB-4A18-AC44-AB729AF3ED97}" destId="{057B1143-5EE4-4DD9-973E-2D78C5858C90}" srcOrd="10" destOrd="0" presId="urn:microsoft.com/office/officeart/2005/8/layout/list1"/>
    <dgm:cxn modelId="{5714FB70-DFB4-477D-B52E-E1B4AAD5836A}" type="presParOf" srcId="{EE47BD4B-EEBB-4A18-AC44-AB729AF3ED97}" destId="{0CD449C6-DC69-4110-9859-B4CD1CA7868F}" srcOrd="11" destOrd="0" presId="urn:microsoft.com/office/officeart/2005/8/layout/list1"/>
    <dgm:cxn modelId="{EC3B667B-5E6D-4F5D-B170-2FA518777650}" type="presParOf" srcId="{EE47BD4B-EEBB-4A18-AC44-AB729AF3ED97}" destId="{623055B8-B1C7-4A47-8B31-6EF3EAFB0833}" srcOrd="12" destOrd="0" presId="urn:microsoft.com/office/officeart/2005/8/layout/list1"/>
    <dgm:cxn modelId="{9B0D5DA2-23B1-46CD-9C3F-AC97049C901E}" type="presParOf" srcId="{623055B8-B1C7-4A47-8B31-6EF3EAFB0833}" destId="{7F8FF217-6B75-4291-A7E6-0D3F1514D9AE}" srcOrd="0" destOrd="0" presId="urn:microsoft.com/office/officeart/2005/8/layout/list1"/>
    <dgm:cxn modelId="{6C8B5A24-E208-480F-A734-6E3DF71C297D}" type="presParOf" srcId="{623055B8-B1C7-4A47-8B31-6EF3EAFB0833}" destId="{4E3F2021-D77B-4D3D-802E-1466F4ECBFEF}" srcOrd="1" destOrd="0" presId="urn:microsoft.com/office/officeart/2005/8/layout/list1"/>
    <dgm:cxn modelId="{58577B02-D002-40B4-A239-69DCCDD35A67}" type="presParOf" srcId="{EE47BD4B-EEBB-4A18-AC44-AB729AF3ED97}" destId="{49EB684A-EF42-4583-8DB0-BC3CFF79E21E}" srcOrd="13" destOrd="0" presId="urn:microsoft.com/office/officeart/2005/8/layout/list1"/>
    <dgm:cxn modelId="{61EAD0A0-96B4-4F77-BBD4-EE00D55E90D5}" type="presParOf" srcId="{EE47BD4B-EEBB-4A18-AC44-AB729AF3ED97}" destId="{4ED78CFC-B171-4156-80C2-3EBCA1CE5AA2}" srcOrd="14" destOrd="0" presId="urn:microsoft.com/office/officeart/2005/8/layout/list1"/>
    <dgm:cxn modelId="{BCC7A586-3B48-4710-AA59-F9E66FB33190}" type="presParOf" srcId="{EE47BD4B-EEBB-4A18-AC44-AB729AF3ED97}" destId="{06D25C77-3B0E-40CA-B90B-5654E6CC0E9A}" srcOrd="15" destOrd="0" presId="urn:microsoft.com/office/officeart/2005/8/layout/list1"/>
    <dgm:cxn modelId="{74A227AC-03AE-421E-9027-4FC0B96B8F9D}" type="presParOf" srcId="{EE47BD4B-EEBB-4A18-AC44-AB729AF3ED97}" destId="{C348E19D-F158-4C36-BC13-A8A33E4468B4}" srcOrd="16" destOrd="0" presId="urn:microsoft.com/office/officeart/2005/8/layout/list1"/>
    <dgm:cxn modelId="{C6D16916-E047-4420-BA07-1AA909BC3361}" type="presParOf" srcId="{C348E19D-F158-4C36-BC13-A8A33E4468B4}" destId="{7B9F7A87-041A-41EC-BA86-B10BF96FA2B4}" srcOrd="0" destOrd="0" presId="urn:microsoft.com/office/officeart/2005/8/layout/list1"/>
    <dgm:cxn modelId="{086276D6-D813-4918-9977-4652E137206A}" type="presParOf" srcId="{C348E19D-F158-4C36-BC13-A8A33E4468B4}" destId="{A56BFB4C-F141-475D-A4C7-017F0EA4A816}" srcOrd="1" destOrd="0" presId="urn:microsoft.com/office/officeart/2005/8/layout/list1"/>
    <dgm:cxn modelId="{AB2E7E31-C84C-4B48-AA4C-0DDE9A09A6D4}" type="presParOf" srcId="{EE47BD4B-EEBB-4A18-AC44-AB729AF3ED97}" destId="{F0826ED0-6519-4FEC-B874-926675491500}" srcOrd="17" destOrd="0" presId="urn:microsoft.com/office/officeart/2005/8/layout/list1"/>
    <dgm:cxn modelId="{53892F85-10D1-45A5-9638-18BA2008DC72}" type="presParOf" srcId="{EE47BD4B-EEBB-4A18-AC44-AB729AF3ED97}" destId="{3DF7876C-85A9-4D82-ABFF-C3CB2EED8B46}" srcOrd="18" destOrd="0" presId="urn:microsoft.com/office/officeart/2005/8/layout/list1"/>
    <dgm:cxn modelId="{7A373914-A978-4CF6-AB77-6793A86A4D2B}" type="presParOf" srcId="{EE47BD4B-EEBB-4A18-AC44-AB729AF3ED97}" destId="{629A4B25-6E83-4898-AE45-7E40ABDFEAF0}" srcOrd="19" destOrd="0" presId="urn:microsoft.com/office/officeart/2005/8/layout/list1"/>
    <dgm:cxn modelId="{11CD94E6-2A26-4273-9EDB-DEB3BF246EBD}" type="presParOf" srcId="{EE47BD4B-EEBB-4A18-AC44-AB729AF3ED97}" destId="{5A338923-5213-4B03-A876-C0D3B7354540}" srcOrd="20" destOrd="0" presId="urn:microsoft.com/office/officeart/2005/8/layout/list1"/>
    <dgm:cxn modelId="{5ED20AF0-A809-42FF-B8BB-E77513D4512D}" type="presParOf" srcId="{5A338923-5213-4B03-A876-C0D3B7354540}" destId="{4AB06CC2-E4D0-4279-A1AB-FFDEDE4A917A}" srcOrd="0" destOrd="0" presId="urn:microsoft.com/office/officeart/2005/8/layout/list1"/>
    <dgm:cxn modelId="{3127BA90-34A8-468E-AABE-201B07CD7B81}" type="presParOf" srcId="{5A338923-5213-4B03-A876-C0D3B7354540}" destId="{10291B3A-1B28-4159-AE27-90EA08324066}" srcOrd="1" destOrd="0" presId="urn:microsoft.com/office/officeart/2005/8/layout/list1"/>
    <dgm:cxn modelId="{64A9A363-6D67-49DC-AFF4-767E50241AC0}" type="presParOf" srcId="{EE47BD4B-EEBB-4A18-AC44-AB729AF3ED97}" destId="{04A8C570-9E46-4CF3-BF78-F8B1BC8058BE}" srcOrd="21" destOrd="0" presId="urn:microsoft.com/office/officeart/2005/8/layout/list1"/>
    <dgm:cxn modelId="{9C380328-6151-4240-A0B1-4728519206AF}" type="presParOf" srcId="{EE47BD4B-EEBB-4A18-AC44-AB729AF3ED97}" destId="{2F89143F-0B12-4DC2-A69D-85EF49FCA064}"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6D48F3-014C-4832-81E2-2D4E80D6F580}"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en-IN"/>
        </a:p>
      </dgm:t>
    </dgm:pt>
    <dgm:pt modelId="{57ACBA80-5017-4282-9B85-220A47CE5820}">
      <dgm:prSet phldrT="[Text]"/>
      <dgm:spPr/>
      <dgm:t>
        <a:bodyPr/>
        <a:lstStyle/>
        <a:p>
          <a:r>
            <a:rPr lang="en-IN" dirty="0"/>
            <a:t>Cost of Carry</a:t>
          </a:r>
        </a:p>
      </dgm:t>
    </dgm:pt>
    <dgm:pt modelId="{CD31C0CE-90F8-4F60-B187-64F5CEF62CC7}" type="parTrans" cxnId="{339BB586-BD29-49FA-9615-27F5262772D0}">
      <dgm:prSet/>
      <dgm:spPr/>
      <dgm:t>
        <a:bodyPr/>
        <a:lstStyle/>
        <a:p>
          <a:endParaRPr lang="en-IN"/>
        </a:p>
      </dgm:t>
    </dgm:pt>
    <dgm:pt modelId="{3952F194-9D49-4C3A-9495-7EBED7A1F21E}" type="sibTrans" cxnId="{339BB586-BD29-49FA-9615-27F5262772D0}">
      <dgm:prSet/>
      <dgm:spPr/>
      <dgm:t>
        <a:bodyPr/>
        <a:lstStyle/>
        <a:p>
          <a:endParaRPr lang="en-IN"/>
        </a:p>
      </dgm:t>
    </dgm:pt>
    <dgm:pt modelId="{4F56DE83-4825-42FA-A891-75DD3AEEBE8C}">
      <dgm:prSet phldrT="[Text]"/>
      <dgm:spPr/>
      <dgm:t>
        <a:bodyPr/>
        <a:lstStyle/>
        <a:p>
          <a:r>
            <a:rPr lang="en-IN" dirty="0"/>
            <a:t>Open Interest</a:t>
          </a:r>
        </a:p>
      </dgm:t>
    </dgm:pt>
    <dgm:pt modelId="{CFE0ED1E-6FE2-43D5-9A5D-981071AEDC58}" type="parTrans" cxnId="{97436173-EC2C-407D-9611-8FA643E845C6}">
      <dgm:prSet/>
      <dgm:spPr/>
      <dgm:t>
        <a:bodyPr/>
        <a:lstStyle/>
        <a:p>
          <a:endParaRPr lang="en-IN"/>
        </a:p>
      </dgm:t>
    </dgm:pt>
    <dgm:pt modelId="{98B620CB-8245-4866-9202-6558EAA63E78}" type="sibTrans" cxnId="{97436173-EC2C-407D-9611-8FA643E845C6}">
      <dgm:prSet/>
      <dgm:spPr/>
      <dgm:t>
        <a:bodyPr/>
        <a:lstStyle/>
        <a:p>
          <a:endParaRPr lang="en-IN"/>
        </a:p>
      </dgm:t>
    </dgm:pt>
    <dgm:pt modelId="{3DFE79CC-F1C0-41F1-87B0-3F81766D72AE}" type="pres">
      <dgm:prSet presAssocID="{1F6D48F3-014C-4832-81E2-2D4E80D6F580}" presName="diagram" presStyleCnt="0">
        <dgm:presLayoutVars>
          <dgm:dir/>
          <dgm:resizeHandles val="exact"/>
        </dgm:presLayoutVars>
      </dgm:prSet>
      <dgm:spPr/>
    </dgm:pt>
    <dgm:pt modelId="{E74A951B-1A74-4461-BFA1-BD5C1F0AB437}" type="pres">
      <dgm:prSet presAssocID="{57ACBA80-5017-4282-9B85-220A47CE5820}" presName="arrow" presStyleLbl="node1" presStyleIdx="0" presStyleCnt="2">
        <dgm:presLayoutVars>
          <dgm:bulletEnabled val="1"/>
        </dgm:presLayoutVars>
      </dgm:prSet>
      <dgm:spPr/>
    </dgm:pt>
    <dgm:pt modelId="{494B4718-4F6E-49B7-8288-CC129ACB5756}" type="pres">
      <dgm:prSet presAssocID="{4F56DE83-4825-42FA-A891-75DD3AEEBE8C}" presName="arrow" presStyleLbl="node1" presStyleIdx="1" presStyleCnt="2">
        <dgm:presLayoutVars>
          <dgm:bulletEnabled val="1"/>
        </dgm:presLayoutVars>
      </dgm:prSet>
      <dgm:spPr/>
    </dgm:pt>
  </dgm:ptLst>
  <dgm:cxnLst>
    <dgm:cxn modelId="{8D9B7E43-B370-4482-828F-F787DCDBA538}" type="presOf" srcId="{4F56DE83-4825-42FA-A891-75DD3AEEBE8C}" destId="{494B4718-4F6E-49B7-8288-CC129ACB5756}" srcOrd="0" destOrd="0" presId="urn:microsoft.com/office/officeart/2005/8/layout/arrow5"/>
    <dgm:cxn modelId="{F6282351-4D01-4B53-AAFE-17660EF8D0D2}" type="presOf" srcId="{57ACBA80-5017-4282-9B85-220A47CE5820}" destId="{E74A951B-1A74-4461-BFA1-BD5C1F0AB437}" srcOrd="0" destOrd="0" presId="urn:microsoft.com/office/officeart/2005/8/layout/arrow5"/>
    <dgm:cxn modelId="{97436173-EC2C-407D-9611-8FA643E845C6}" srcId="{1F6D48F3-014C-4832-81E2-2D4E80D6F580}" destId="{4F56DE83-4825-42FA-A891-75DD3AEEBE8C}" srcOrd="1" destOrd="0" parTransId="{CFE0ED1E-6FE2-43D5-9A5D-981071AEDC58}" sibTransId="{98B620CB-8245-4866-9202-6558EAA63E78}"/>
    <dgm:cxn modelId="{2EA11459-A353-435E-907D-BA70ECE6EC62}" type="presOf" srcId="{1F6D48F3-014C-4832-81E2-2D4E80D6F580}" destId="{3DFE79CC-F1C0-41F1-87B0-3F81766D72AE}" srcOrd="0" destOrd="0" presId="urn:microsoft.com/office/officeart/2005/8/layout/arrow5"/>
    <dgm:cxn modelId="{339BB586-BD29-49FA-9615-27F5262772D0}" srcId="{1F6D48F3-014C-4832-81E2-2D4E80D6F580}" destId="{57ACBA80-5017-4282-9B85-220A47CE5820}" srcOrd="0" destOrd="0" parTransId="{CD31C0CE-90F8-4F60-B187-64F5CEF62CC7}" sibTransId="{3952F194-9D49-4C3A-9495-7EBED7A1F21E}"/>
    <dgm:cxn modelId="{6C0530EA-28C8-4576-B3BD-38E5FF345EEF}" type="presParOf" srcId="{3DFE79CC-F1C0-41F1-87B0-3F81766D72AE}" destId="{E74A951B-1A74-4461-BFA1-BD5C1F0AB437}" srcOrd="0" destOrd="0" presId="urn:microsoft.com/office/officeart/2005/8/layout/arrow5"/>
    <dgm:cxn modelId="{1D5B7C38-296A-4B19-B171-EE2AD9A0DD8A}" type="presParOf" srcId="{3DFE79CC-F1C0-41F1-87B0-3F81766D72AE}" destId="{494B4718-4F6E-49B7-8288-CC129ACB5756}"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951340-E180-4B32-B0F9-AFA84D28B4E3}">
      <dsp:nvSpPr>
        <dsp:cNvPr id="0" name=""/>
        <dsp:cNvSpPr/>
      </dsp:nvSpPr>
      <dsp:spPr>
        <a:xfrm>
          <a:off x="0" y="343646"/>
          <a:ext cx="10202173" cy="4788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582017-F428-43E3-8C32-BA464A06533E}">
      <dsp:nvSpPr>
        <dsp:cNvPr id="0" name=""/>
        <dsp:cNvSpPr/>
      </dsp:nvSpPr>
      <dsp:spPr>
        <a:xfrm>
          <a:off x="510108" y="63206"/>
          <a:ext cx="7141521" cy="5608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932" tIns="0" rIns="269932" bIns="0" numCol="1" spcCol="1270" anchor="ctr" anchorCtr="0">
          <a:noAutofit/>
        </a:bodyPr>
        <a:lstStyle/>
        <a:p>
          <a:pPr marL="0" lvl="0" indent="0" algn="l" defTabSz="844550">
            <a:lnSpc>
              <a:spcPct val="90000"/>
            </a:lnSpc>
            <a:spcBef>
              <a:spcPct val="0"/>
            </a:spcBef>
            <a:spcAft>
              <a:spcPct val="35000"/>
            </a:spcAft>
            <a:buNone/>
          </a:pPr>
          <a:r>
            <a:rPr lang="en-IN" sz="1900" kern="1200" dirty="0"/>
            <a:t>Underlying Security</a:t>
          </a:r>
        </a:p>
      </dsp:txBody>
      <dsp:txXfrm>
        <a:off x="537488" y="90586"/>
        <a:ext cx="7086761" cy="506120"/>
      </dsp:txXfrm>
    </dsp:sp>
    <dsp:sp modelId="{7441091B-A4AD-4C1B-A7AA-51C6E382DFBD}">
      <dsp:nvSpPr>
        <dsp:cNvPr id="0" name=""/>
        <dsp:cNvSpPr/>
      </dsp:nvSpPr>
      <dsp:spPr>
        <a:xfrm>
          <a:off x="0" y="1205486"/>
          <a:ext cx="10202173" cy="4788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872BD7-520C-47D6-9CA4-1E0644522F2C}">
      <dsp:nvSpPr>
        <dsp:cNvPr id="0" name=""/>
        <dsp:cNvSpPr/>
      </dsp:nvSpPr>
      <dsp:spPr>
        <a:xfrm>
          <a:off x="510108" y="925046"/>
          <a:ext cx="7141521" cy="5608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932" tIns="0" rIns="269932" bIns="0" numCol="1" spcCol="1270" anchor="ctr" anchorCtr="0">
          <a:noAutofit/>
        </a:bodyPr>
        <a:lstStyle/>
        <a:p>
          <a:pPr marL="0" lvl="0" indent="0" algn="l" defTabSz="844550">
            <a:lnSpc>
              <a:spcPct val="90000"/>
            </a:lnSpc>
            <a:spcBef>
              <a:spcPct val="0"/>
            </a:spcBef>
            <a:spcAft>
              <a:spcPct val="35000"/>
            </a:spcAft>
            <a:buNone/>
          </a:pPr>
          <a:r>
            <a:rPr lang="en-IN" sz="1900" kern="1200" dirty="0"/>
            <a:t>Lot Size</a:t>
          </a:r>
        </a:p>
      </dsp:txBody>
      <dsp:txXfrm>
        <a:off x="537488" y="952426"/>
        <a:ext cx="7086761" cy="506120"/>
      </dsp:txXfrm>
    </dsp:sp>
    <dsp:sp modelId="{057B1143-5EE4-4DD9-973E-2D78C5858C90}">
      <dsp:nvSpPr>
        <dsp:cNvPr id="0" name=""/>
        <dsp:cNvSpPr/>
      </dsp:nvSpPr>
      <dsp:spPr>
        <a:xfrm>
          <a:off x="0" y="2067326"/>
          <a:ext cx="10202173" cy="4788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5169D7-CA04-4421-9B8C-FC0CACE77D70}">
      <dsp:nvSpPr>
        <dsp:cNvPr id="0" name=""/>
        <dsp:cNvSpPr/>
      </dsp:nvSpPr>
      <dsp:spPr>
        <a:xfrm>
          <a:off x="510108" y="1786886"/>
          <a:ext cx="7141521" cy="5608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932" tIns="0" rIns="269932" bIns="0" numCol="1" spcCol="1270" anchor="ctr" anchorCtr="0">
          <a:noAutofit/>
        </a:bodyPr>
        <a:lstStyle/>
        <a:p>
          <a:pPr marL="0" lvl="0" indent="0" algn="l" defTabSz="844550">
            <a:lnSpc>
              <a:spcPct val="90000"/>
            </a:lnSpc>
            <a:spcBef>
              <a:spcPct val="0"/>
            </a:spcBef>
            <a:spcAft>
              <a:spcPct val="35000"/>
            </a:spcAft>
            <a:buNone/>
          </a:pPr>
          <a:r>
            <a:rPr lang="en-IN" sz="1900" kern="1200" dirty="0"/>
            <a:t>Contract Value</a:t>
          </a:r>
        </a:p>
      </dsp:txBody>
      <dsp:txXfrm>
        <a:off x="537488" y="1814266"/>
        <a:ext cx="7086761" cy="506120"/>
      </dsp:txXfrm>
    </dsp:sp>
    <dsp:sp modelId="{4ED78CFC-B171-4156-80C2-3EBCA1CE5AA2}">
      <dsp:nvSpPr>
        <dsp:cNvPr id="0" name=""/>
        <dsp:cNvSpPr/>
      </dsp:nvSpPr>
      <dsp:spPr>
        <a:xfrm>
          <a:off x="0" y="2929166"/>
          <a:ext cx="10202173" cy="4788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3F2021-D77B-4D3D-802E-1466F4ECBFEF}">
      <dsp:nvSpPr>
        <dsp:cNvPr id="0" name=""/>
        <dsp:cNvSpPr/>
      </dsp:nvSpPr>
      <dsp:spPr>
        <a:xfrm>
          <a:off x="510108" y="2648726"/>
          <a:ext cx="7141521" cy="5608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932" tIns="0" rIns="269932" bIns="0" numCol="1" spcCol="1270" anchor="ctr" anchorCtr="0">
          <a:noAutofit/>
        </a:bodyPr>
        <a:lstStyle/>
        <a:p>
          <a:pPr marL="0" lvl="0" indent="0" algn="l" defTabSz="844550">
            <a:lnSpc>
              <a:spcPct val="90000"/>
            </a:lnSpc>
            <a:spcBef>
              <a:spcPct val="0"/>
            </a:spcBef>
            <a:spcAft>
              <a:spcPct val="35000"/>
            </a:spcAft>
            <a:buNone/>
          </a:pPr>
          <a:r>
            <a:rPr lang="en-IN" sz="1900" kern="1200" dirty="0"/>
            <a:t>Expiry Date</a:t>
          </a:r>
        </a:p>
      </dsp:txBody>
      <dsp:txXfrm>
        <a:off x="537488" y="2676106"/>
        <a:ext cx="7086761" cy="506120"/>
      </dsp:txXfrm>
    </dsp:sp>
    <dsp:sp modelId="{3DF7876C-85A9-4D82-ABFF-C3CB2EED8B46}">
      <dsp:nvSpPr>
        <dsp:cNvPr id="0" name=""/>
        <dsp:cNvSpPr/>
      </dsp:nvSpPr>
      <dsp:spPr>
        <a:xfrm>
          <a:off x="0" y="3791006"/>
          <a:ext cx="10202173" cy="4788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6BFB4C-F141-475D-A4C7-017F0EA4A816}">
      <dsp:nvSpPr>
        <dsp:cNvPr id="0" name=""/>
        <dsp:cNvSpPr/>
      </dsp:nvSpPr>
      <dsp:spPr>
        <a:xfrm>
          <a:off x="510108" y="3510566"/>
          <a:ext cx="7141521" cy="5608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932" tIns="0" rIns="269932" bIns="0" numCol="1" spcCol="1270" anchor="ctr" anchorCtr="0">
          <a:noAutofit/>
        </a:bodyPr>
        <a:lstStyle/>
        <a:p>
          <a:pPr marL="0" lvl="0" indent="0" algn="l" defTabSz="844550">
            <a:lnSpc>
              <a:spcPct val="90000"/>
            </a:lnSpc>
            <a:spcBef>
              <a:spcPct val="0"/>
            </a:spcBef>
            <a:spcAft>
              <a:spcPct val="35000"/>
            </a:spcAft>
            <a:buNone/>
          </a:pPr>
          <a:r>
            <a:rPr lang="en-IN" sz="1900" kern="1200" dirty="0"/>
            <a:t>Margin</a:t>
          </a:r>
        </a:p>
      </dsp:txBody>
      <dsp:txXfrm>
        <a:off x="537488" y="3537946"/>
        <a:ext cx="7086761" cy="506120"/>
      </dsp:txXfrm>
    </dsp:sp>
    <dsp:sp modelId="{2F89143F-0B12-4DC2-A69D-85EF49FCA064}">
      <dsp:nvSpPr>
        <dsp:cNvPr id="0" name=""/>
        <dsp:cNvSpPr/>
      </dsp:nvSpPr>
      <dsp:spPr>
        <a:xfrm>
          <a:off x="0" y="4652846"/>
          <a:ext cx="10202173" cy="4788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291B3A-1B28-4159-AE27-90EA08324066}">
      <dsp:nvSpPr>
        <dsp:cNvPr id="0" name=""/>
        <dsp:cNvSpPr/>
      </dsp:nvSpPr>
      <dsp:spPr>
        <a:xfrm>
          <a:off x="510108" y="4372406"/>
          <a:ext cx="7141521" cy="5608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932" tIns="0" rIns="269932" bIns="0" numCol="1" spcCol="1270" anchor="ctr" anchorCtr="0">
          <a:noAutofit/>
        </a:bodyPr>
        <a:lstStyle/>
        <a:p>
          <a:pPr marL="0" lvl="0" indent="0" algn="l" defTabSz="844550">
            <a:lnSpc>
              <a:spcPct val="90000"/>
            </a:lnSpc>
            <a:spcBef>
              <a:spcPct val="0"/>
            </a:spcBef>
            <a:spcAft>
              <a:spcPct val="35000"/>
            </a:spcAft>
            <a:buNone/>
          </a:pPr>
          <a:r>
            <a:rPr lang="en-IN" sz="1900" kern="1200" dirty="0"/>
            <a:t>Marked to Market</a:t>
          </a:r>
        </a:p>
      </dsp:txBody>
      <dsp:txXfrm>
        <a:off x="537488" y="4399786"/>
        <a:ext cx="7086761" cy="506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4A951B-1A74-4461-BFA1-BD5C1F0AB437}">
      <dsp:nvSpPr>
        <dsp:cNvPr id="0" name=""/>
        <dsp:cNvSpPr/>
      </dsp:nvSpPr>
      <dsp:spPr>
        <a:xfrm rot="16200000">
          <a:off x="2120" y="209"/>
          <a:ext cx="4345328" cy="4345328"/>
        </a:xfrm>
        <a:prstGeom prst="downArrow">
          <a:avLst>
            <a:gd name="adj1" fmla="val 50000"/>
            <a:gd name="adj2" fmla="val 35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6936" tIns="376936" rIns="376936" bIns="376936" numCol="1" spcCol="1270" anchor="ctr" anchorCtr="0">
          <a:noAutofit/>
        </a:bodyPr>
        <a:lstStyle/>
        <a:p>
          <a:pPr marL="0" lvl="0" indent="0" algn="ctr" defTabSz="2355850">
            <a:lnSpc>
              <a:spcPct val="90000"/>
            </a:lnSpc>
            <a:spcBef>
              <a:spcPct val="0"/>
            </a:spcBef>
            <a:spcAft>
              <a:spcPct val="35000"/>
            </a:spcAft>
            <a:buNone/>
          </a:pPr>
          <a:r>
            <a:rPr lang="en-IN" sz="5300" kern="1200" dirty="0"/>
            <a:t>Cost of Carry</a:t>
          </a:r>
        </a:p>
      </dsp:txBody>
      <dsp:txXfrm rot="5400000">
        <a:off x="2120" y="1086541"/>
        <a:ext cx="3584896" cy="2172664"/>
      </dsp:txXfrm>
    </dsp:sp>
    <dsp:sp modelId="{494B4718-4F6E-49B7-8288-CC129ACB5756}">
      <dsp:nvSpPr>
        <dsp:cNvPr id="0" name=""/>
        <dsp:cNvSpPr/>
      </dsp:nvSpPr>
      <dsp:spPr>
        <a:xfrm rot="5400000">
          <a:off x="6000496" y="209"/>
          <a:ext cx="4345328" cy="4345328"/>
        </a:xfrm>
        <a:prstGeom prst="downArrow">
          <a:avLst>
            <a:gd name="adj1" fmla="val 50000"/>
            <a:gd name="adj2" fmla="val 35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6936" tIns="376936" rIns="376936" bIns="376936" numCol="1" spcCol="1270" anchor="ctr" anchorCtr="0">
          <a:noAutofit/>
        </a:bodyPr>
        <a:lstStyle/>
        <a:p>
          <a:pPr marL="0" lvl="0" indent="0" algn="ctr" defTabSz="2355850">
            <a:lnSpc>
              <a:spcPct val="90000"/>
            </a:lnSpc>
            <a:spcBef>
              <a:spcPct val="0"/>
            </a:spcBef>
            <a:spcAft>
              <a:spcPct val="35000"/>
            </a:spcAft>
            <a:buNone/>
          </a:pPr>
          <a:r>
            <a:rPr lang="en-IN" sz="5300" kern="1200" dirty="0"/>
            <a:t>Open Interest</a:t>
          </a:r>
        </a:p>
      </dsp:txBody>
      <dsp:txXfrm rot="-5400000">
        <a:off x="6760928" y="1086541"/>
        <a:ext cx="3584896" cy="217266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A62EC2-9403-4E3F-B9EE-AC16CAC60FB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E89550C-613B-478E-B802-C73E6285242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369C108-6DA3-45F2-AE7E-50E80854775B}" type="datetimeFigureOut">
              <a:rPr lang="en-US" smtClean="0"/>
              <a:t>2/14/2021</a:t>
            </a:fld>
            <a:endParaRPr lang="en-US" dirty="0"/>
          </a:p>
        </p:txBody>
      </p:sp>
      <p:sp>
        <p:nvSpPr>
          <p:cNvPr id="4" name="Footer Placeholder 3">
            <a:extLst>
              <a:ext uri="{FF2B5EF4-FFF2-40B4-BE49-F238E27FC236}">
                <a16:creationId xmlns:a16="http://schemas.microsoft.com/office/drawing/2014/main" id="{D4013C7E-277B-477F-B8EF-FBEECB8A1FC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6496058-9ECC-48B6-8A85-7E3A3E39E82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6ED09B-8056-4B81-BB5B-ECA7E0231E72}" type="slidenum">
              <a:rPr lang="en-US" smtClean="0"/>
              <a:t>‹#›</a:t>
            </a:fld>
            <a:endParaRPr lang="en-US" dirty="0"/>
          </a:p>
        </p:txBody>
      </p:sp>
    </p:spTree>
    <p:extLst>
      <p:ext uri="{BB962C8B-B14F-4D97-AF65-F5344CB8AC3E}">
        <p14:creationId xmlns:p14="http://schemas.microsoft.com/office/powerpoint/2010/main" val="247530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6A73B2-5605-4CC4-ADC6-622651651079}" type="datetimeFigureOut">
              <a:rPr lang="en-US" smtClean="0"/>
              <a:t>2/14/2021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ED664B-377C-4B68-AF4E-EBDA643118DF}" type="slidenum">
              <a:rPr lang="en-US" smtClean="0"/>
              <a:t>‹#›</a:t>
            </a:fld>
            <a:endParaRPr lang="en-US" dirty="0"/>
          </a:p>
        </p:txBody>
      </p:sp>
    </p:spTree>
    <p:extLst>
      <p:ext uri="{BB962C8B-B14F-4D97-AF65-F5344CB8AC3E}">
        <p14:creationId xmlns:p14="http://schemas.microsoft.com/office/powerpoint/2010/main" val="367245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ED664B-377C-4B68-AF4E-EBDA643118DF}" type="slidenum">
              <a:rPr lang="en-US" smtClean="0"/>
              <a:t>1</a:t>
            </a:fld>
            <a:endParaRPr lang="en-US" dirty="0"/>
          </a:p>
        </p:txBody>
      </p:sp>
    </p:spTree>
    <p:extLst>
      <p:ext uri="{BB962C8B-B14F-4D97-AF65-F5344CB8AC3E}">
        <p14:creationId xmlns:p14="http://schemas.microsoft.com/office/powerpoint/2010/main" val="1636299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ED664B-377C-4B68-AF4E-EBDA643118DF}" type="slidenum">
              <a:rPr lang="en-US" smtClean="0"/>
              <a:t>25</a:t>
            </a:fld>
            <a:endParaRPr lang="en-US" dirty="0"/>
          </a:p>
        </p:txBody>
      </p:sp>
    </p:spTree>
    <p:extLst>
      <p:ext uri="{BB962C8B-B14F-4D97-AF65-F5344CB8AC3E}">
        <p14:creationId xmlns:p14="http://schemas.microsoft.com/office/powerpoint/2010/main" val="3050018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smtClean="0"/>
              <a:t>2/14/2021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92065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2/14/2021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6127325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2/14/2021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3371174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2/14/2021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3083553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2/14/2021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6577332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2/14/2021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9610854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2/14/2021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36879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smtClean="0"/>
              <a:t>2/14/2021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04537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smtClean="0"/>
              <a:t>2/14/2021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4764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smtClean="0"/>
              <a:t>2/14/2021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698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2/14/2021</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92003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t>2/14/2021</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6074531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2/14/2021</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74068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smtClean="0"/>
              <a:t>2/14/2021</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73012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smtClean="0"/>
              <a:t>2/14/2021</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39326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6C4C9A-3960-41CF-A4E9-2A8FB932454B}" type="datetimeFigureOut">
              <a:rPr lang="en-US" smtClean="0"/>
              <a:t>2/14/2021</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77240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CBC1C18-307B-4F68-A007-B5B542270E8D}" type="datetimeFigureOut">
              <a:rPr lang="en-US" smtClean="0"/>
              <a:t>2/14/2021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23974486"/>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VIVEKSHARMA95@REDIFFMAIL.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E78D6-F072-48E7-8270-20EFBDD26F36}"/>
              </a:ext>
            </a:extLst>
          </p:cNvPr>
          <p:cNvSpPr>
            <a:spLocks noGrp="1"/>
          </p:cNvSpPr>
          <p:nvPr>
            <p:ph type="ctrTitle"/>
          </p:nvPr>
        </p:nvSpPr>
        <p:spPr>
          <a:xfrm>
            <a:off x="804672" y="2594153"/>
            <a:ext cx="4486656" cy="1231106"/>
          </a:xfrm>
          <a:noFill/>
          <a:ln>
            <a:solidFill>
              <a:schemeClr val="tx1"/>
            </a:solidFill>
          </a:ln>
          <a:effectLst>
            <a:glow rad="152400">
              <a:schemeClr val="tx1">
                <a:alpha val="13000"/>
              </a:schemeClr>
            </a:glow>
          </a:effectLst>
        </p:spPr>
        <p:txBody>
          <a:bodyPr>
            <a:normAutofit/>
          </a:bodyPr>
          <a:lstStyle/>
          <a:p>
            <a:r>
              <a:rPr lang="en-US" sz="3000" dirty="0">
                <a:solidFill>
                  <a:schemeClr val="tx1"/>
                </a:solidFill>
              </a:rPr>
              <a:t>An Overview of Financial Derivatives</a:t>
            </a:r>
          </a:p>
        </p:txBody>
      </p:sp>
      <p:sp>
        <p:nvSpPr>
          <p:cNvPr id="3" name="Subtitle 2">
            <a:extLst>
              <a:ext uri="{FF2B5EF4-FFF2-40B4-BE49-F238E27FC236}">
                <a16:creationId xmlns:a16="http://schemas.microsoft.com/office/drawing/2014/main" id="{3FC7BD98-5486-489C-BAA0-A69CEFF691B3}"/>
              </a:ext>
            </a:extLst>
          </p:cNvPr>
          <p:cNvSpPr>
            <a:spLocks noGrp="1"/>
          </p:cNvSpPr>
          <p:nvPr>
            <p:ph type="subTitle" idx="1"/>
          </p:nvPr>
        </p:nvSpPr>
        <p:spPr>
          <a:xfrm>
            <a:off x="804672" y="3981815"/>
            <a:ext cx="4486656" cy="702702"/>
          </a:xfrm>
        </p:spPr>
        <p:txBody>
          <a:bodyPr>
            <a:normAutofit/>
          </a:bodyPr>
          <a:lstStyle/>
          <a:p>
            <a:endParaRPr lang="en-US" sz="1800" dirty="0">
              <a:solidFill>
                <a:schemeClr val="tx1"/>
              </a:solidFill>
            </a:endParaRPr>
          </a:p>
        </p:txBody>
      </p:sp>
      <p:pic>
        <p:nvPicPr>
          <p:cNvPr id="5" name="Picture 4" descr="Finance trade numbers">
            <a:extLst>
              <a:ext uri="{FF2B5EF4-FFF2-40B4-BE49-F238E27FC236}">
                <a16:creationId xmlns:a16="http://schemas.microsoft.com/office/drawing/2014/main" id="{112B9624-F8A1-4831-AE43-1D9E266CFF3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1"/>
          <a:stretch/>
        </p:blipFill>
        <p:spPr>
          <a:xfrm>
            <a:off x="6096000" y="10"/>
            <a:ext cx="6095999" cy="6857990"/>
          </a:xfrm>
          <a:prstGeom prst="rect">
            <a:avLst/>
          </a:prstGeom>
        </p:spPr>
      </p:pic>
    </p:spTree>
    <p:extLst>
      <p:ext uri="{BB962C8B-B14F-4D97-AF65-F5344CB8AC3E}">
        <p14:creationId xmlns:p14="http://schemas.microsoft.com/office/powerpoint/2010/main" val="834050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A131E-2A4F-4BDA-9141-87B3B0B0A459}"/>
              </a:ext>
            </a:extLst>
          </p:cNvPr>
          <p:cNvSpPr>
            <a:spLocks noGrp="1"/>
          </p:cNvSpPr>
          <p:nvPr>
            <p:ph type="title"/>
          </p:nvPr>
        </p:nvSpPr>
        <p:spPr/>
        <p:txBody>
          <a:bodyPr/>
          <a:lstStyle/>
          <a:p>
            <a:r>
              <a:rPr lang="en-IN" dirty="0"/>
              <a:t>Cost of Carry</a:t>
            </a:r>
          </a:p>
        </p:txBody>
      </p:sp>
      <p:sp>
        <p:nvSpPr>
          <p:cNvPr id="3" name="Content Placeholder 2">
            <a:extLst>
              <a:ext uri="{FF2B5EF4-FFF2-40B4-BE49-F238E27FC236}">
                <a16:creationId xmlns:a16="http://schemas.microsoft.com/office/drawing/2014/main" id="{872CAE08-9711-42AE-98C5-2F86583CF72C}"/>
              </a:ext>
            </a:extLst>
          </p:cNvPr>
          <p:cNvSpPr>
            <a:spLocks noGrp="1"/>
          </p:cNvSpPr>
          <p:nvPr>
            <p:ph idx="1"/>
          </p:nvPr>
        </p:nvSpPr>
        <p:spPr/>
        <p:txBody>
          <a:bodyPr/>
          <a:lstStyle/>
          <a:p>
            <a:pPr algn="just"/>
            <a:r>
              <a:rPr lang="en-US" b="0" i="0" dirty="0">
                <a:solidFill>
                  <a:srgbClr val="333333"/>
                </a:solidFill>
                <a:effectLst/>
                <a:latin typeface="opensansregular"/>
              </a:rPr>
              <a:t>Cost of Carry or </a:t>
            </a:r>
            <a:r>
              <a:rPr lang="en-US" b="0" i="0" dirty="0" err="1">
                <a:solidFill>
                  <a:srgbClr val="333333"/>
                </a:solidFill>
                <a:effectLst/>
                <a:latin typeface="opensansregular"/>
              </a:rPr>
              <a:t>CoC</a:t>
            </a:r>
            <a:r>
              <a:rPr lang="en-US" b="0" i="0" dirty="0">
                <a:solidFill>
                  <a:srgbClr val="333333"/>
                </a:solidFill>
                <a:effectLst/>
                <a:latin typeface="opensansregular"/>
              </a:rPr>
              <a:t> is the cost to be incurred by the investor for holding certain positions in the underlying market till the futures contract expires. The risk-free interest rate is included in this cost. Dividend payouts from the underlying are excluded from the </a:t>
            </a:r>
            <a:r>
              <a:rPr lang="en-US" b="0" i="0" dirty="0" err="1">
                <a:solidFill>
                  <a:srgbClr val="333333"/>
                </a:solidFill>
                <a:effectLst/>
                <a:latin typeface="opensansregular"/>
              </a:rPr>
              <a:t>CoC</a:t>
            </a:r>
            <a:r>
              <a:rPr lang="en-US" b="0" i="0" dirty="0">
                <a:solidFill>
                  <a:srgbClr val="333333"/>
                </a:solidFill>
                <a:effectLst/>
                <a:latin typeface="opensansregular"/>
              </a:rPr>
              <a:t>.</a:t>
            </a:r>
          </a:p>
          <a:p>
            <a:pPr algn="just"/>
            <a:r>
              <a:rPr lang="en-US" b="0" i="0" dirty="0" err="1">
                <a:solidFill>
                  <a:srgbClr val="333333"/>
                </a:solidFill>
                <a:effectLst/>
                <a:latin typeface="opensansregular"/>
              </a:rPr>
              <a:t>CoC</a:t>
            </a:r>
            <a:r>
              <a:rPr lang="en-US" b="0" i="0" dirty="0">
                <a:solidFill>
                  <a:srgbClr val="333333"/>
                </a:solidFill>
                <a:effectLst/>
                <a:latin typeface="opensansregular"/>
              </a:rPr>
              <a:t> is the difference between the futures and spot price of a stock or index. The Cost of Carry is important because higher the value of </a:t>
            </a:r>
            <a:r>
              <a:rPr lang="en-US" b="0" i="0" dirty="0" err="1">
                <a:solidFill>
                  <a:srgbClr val="333333"/>
                </a:solidFill>
                <a:effectLst/>
                <a:latin typeface="opensansregular"/>
              </a:rPr>
              <a:t>CoC</a:t>
            </a:r>
            <a:r>
              <a:rPr lang="en-US" b="0" i="0" dirty="0">
                <a:solidFill>
                  <a:srgbClr val="333333"/>
                </a:solidFill>
                <a:effectLst/>
                <a:latin typeface="opensansregular"/>
              </a:rPr>
              <a:t>, higher is the willingness of the traders to pay more money for holding futures.</a:t>
            </a:r>
          </a:p>
          <a:p>
            <a:pPr algn="just"/>
            <a:r>
              <a:rPr lang="en-IN" dirty="0"/>
              <a:t>Future Price (F)= S(1+r)^t</a:t>
            </a:r>
          </a:p>
          <a:p>
            <a:pPr algn="just"/>
            <a:r>
              <a:rPr lang="en-IN" dirty="0"/>
              <a:t>Future Price for a Dividend Paying Stock= S( 1+r-y)^t</a:t>
            </a:r>
          </a:p>
          <a:p>
            <a:pPr algn="just"/>
            <a:r>
              <a:rPr lang="en-IN" dirty="0"/>
              <a:t>Here S is the SPOT PRICE, R is risk free rate of rate, Y is dividend % and t is time.</a:t>
            </a:r>
          </a:p>
        </p:txBody>
      </p:sp>
    </p:spTree>
    <p:extLst>
      <p:ext uri="{BB962C8B-B14F-4D97-AF65-F5344CB8AC3E}">
        <p14:creationId xmlns:p14="http://schemas.microsoft.com/office/powerpoint/2010/main" val="697747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52DF0-6E5F-4B5B-9A8C-C3081780A31A}"/>
              </a:ext>
            </a:extLst>
          </p:cNvPr>
          <p:cNvSpPr>
            <a:spLocks noGrp="1"/>
          </p:cNvSpPr>
          <p:nvPr>
            <p:ph type="title"/>
          </p:nvPr>
        </p:nvSpPr>
        <p:spPr/>
        <p:txBody>
          <a:bodyPr/>
          <a:lstStyle/>
          <a:p>
            <a:r>
              <a:rPr lang="en-IN" dirty="0"/>
              <a:t>Open Interest</a:t>
            </a:r>
          </a:p>
        </p:txBody>
      </p:sp>
      <p:sp>
        <p:nvSpPr>
          <p:cNvPr id="3" name="Content Placeholder 2">
            <a:extLst>
              <a:ext uri="{FF2B5EF4-FFF2-40B4-BE49-F238E27FC236}">
                <a16:creationId xmlns:a16="http://schemas.microsoft.com/office/drawing/2014/main" id="{5940CBBF-71A6-4DF4-80FF-41CE2482D0E9}"/>
              </a:ext>
            </a:extLst>
          </p:cNvPr>
          <p:cNvSpPr>
            <a:spLocks noGrp="1"/>
          </p:cNvSpPr>
          <p:nvPr>
            <p:ph idx="1"/>
          </p:nvPr>
        </p:nvSpPr>
        <p:spPr/>
        <p:txBody>
          <a:bodyPr>
            <a:normAutofit fontScale="92500" lnSpcReduction="20000"/>
          </a:bodyPr>
          <a:lstStyle/>
          <a:p>
            <a:pPr algn="just"/>
            <a:r>
              <a:rPr lang="en-US" b="0" i="0" dirty="0">
                <a:solidFill>
                  <a:srgbClr val="111111"/>
                </a:solidFill>
                <a:effectLst/>
                <a:latin typeface="SourceSansPro"/>
              </a:rPr>
              <a:t>Open interest indicates the total number of option contracts that are currently out there. These are contracts that have been traded but not yet liquidated by an offsetting trade or an </a:t>
            </a:r>
            <a:r>
              <a:rPr lang="en-US" dirty="0">
                <a:solidFill>
                  <a:srgbClr val="2C40D0"/>
                </a:solidFill>
                <a:latin typeface="SourceSansPro"/>
              </a:rPr>
              <a:t>exercise</a:t>
            </a:r>
            <a:r>
              <a:rPr lang="en-US" b="0" i="0" dirty="0">
                <a:solidFill>
                  <a:srgbClr val="111111"/>
                </a:solidFill>
                <a:effectLst/>
                <a:latin typeface="SourceSansPro"/>
              </a:rPr>
              <a:t> or </a:t>
            </a:r>
            <a:r>
              <a:rPr lang="en-US" dirty="0">
                <a:solidFill>
                  <a:srgbClr val="2C40D0"/>
                </a:solidFill>
                <a:latin typeface="SourceSansPro"/>
              </a:rPr>
              <a:t>assignment</a:t>
            </a:r>
            <a:r>
              <a:rPr lang="en-US" dirty="0">
                <a:solidFill>
                  <a:srgbClr val="111111"/>
                </a:solidFill>
                <a:latin typeface="SourceSansPro"/>
              </a:rPr>
              <a:t>.</a:t>
            </a:r>
          </a:p>
          <a:p>
            <a:pPr algn="just"/>
            <a:endParaRPr lang="en-US" dirty="0">
              <a:solidFill>
                <a:srgbClr val="111111"/>
              </a:solidFill>
              <a:latin typeface="SourceSansPro"/>
            </a:endParaRPr>
          </a:p>
          <a:p>
            <a:pPr algn="just"/>
            <a:endParaRPr lang="en-US" dirty="0">
              <a:solidFill>
                <a:srgbClr val="111111"/>
              </a:solidFill>
              <a:latin typeface="SourceSansPro"/>
            </a:endParaRPr>
          </a:p>
          <a:p>
            <a:pPr algn="just"/>
            <a:endParaRPr lang="en-US" dirty="0">
              <a:solidFill>
                <a:srgbClr val="111111"/>
              </a:solidFill>
              <a:latin typeface="SourceSansPro"/>
            </a:endParaRPr>
          </a:p>
          <a:p>
            <a:pPr algn="just"/>
            <a:endParaRPr lang="en-US" dirty="0">
              <a:solidFill>
                <a:srgbClr val="111111"/>
              </a:solidFill>
              <a:latin typeface="SourceSansPro"/>
            </a:endParaRPr>
          </a:p>
          <a:p>
            <a:pPr algn="just"/>
            <a:endParaRPr lang="en-US" dirty="0">
              <a:solidFill>
                <a:srgbClr val="111111"/>
              </a:solidFill>
              <a:latin typeface="SourceSansPro"/>
            </a:endParaRPr>
          </a:p>
          <a:p>
            <a:pPr algn="just"/>
            <a:r>
              <a:rPr lang="en-US" dirty="0">
                <a:solidFill>
                  <a:srgbClr val="111111"/>
                </a:solidFill>
                <a:latin typeface="SourceSansPro"/>
              </a:rPr>
              <a:t>In the above case A has bought one lot of 100 (XYZ stock), B has also purchased one lot of 100 (XYZ Stock) C has purchased two lots of 100 (XYZ stock) and D has sold four lots of 100 (XYZ Stock). Since all four have their positions open and assuming that there are four participants in the market, then open interest is 400.  (Total of buy or sell across </a:t>
            </a:r>
            <a:r>
              <a:rPr lang="en-US" dirty="0" err="1">
                <a:solidFill>
                  <a:srgbClr val="111111"/>
                </a:solidFill>
                <a:latin typeface="SourceSansPro"/>
              </a:rPr>
              <a:t>particpants</a:t>
            </a:r>
            <a:r>
              <a:rPr lang="en-US" dirty="0">
                <a:solidFill>
                  <a:srgbClr val="111111"/>
                </a:solidFill>
                <a:latin typeface="SourceSansPro"/>
              </a:rPr>
              <a:t>)</a:t>
            </a:r>
          </a:p>
          <a:p>
            <a:pPr algn="just"/>
            <a:endParaRPr lang="en-IN" dirty="0"/>
          </a:p>
        </p:txBody>
      </p:sp>
      <p:graphicFrame>
        <p:nvGraphicFramePr>
          <p:cNvPr id="4" name="Table 4">
            <a:extLst>
              <a:ext uri="{FF2B5EF4-FFF2-40B4-BE49-F238E27FC236}">
                <a16:creationId xmlns:a16="http://schemas.microsoft.com/office/drawing/2014/main" id="{6F049169-0E4A-45DC-A06D-00848249F2C7}"/>
              </a:ext>
            </a:extLst>
          </p:cNvPr>
          <p:cNvGraphicFramePr>
            <a:graphicFrameLocks noGrp="1"/>
          </p:cNvGraphicFramePr>
          <p:nvPr>
            <p:extLst>
              <p:ext uri="{D42A27DB-BD31-4B8C-83A1-F6EECF244321}">
                <p14:modId xmlns:p14="http://schemas.microsoft.com/office/powerpoint/2010/main" val="4155352876"/>
              </p:ext>
            </p:extLst>
          </p:nvPr>
        </p:nvGraphicFramePr>
        <p:xfrm>
          <a:off x="821635" y="3313043"/>
          <a:ext cx="9011480" cy="1457740"/>
        </p:xfrm>
        <a:graphic>
          <a:graphicData uri="http://schemas.openxmlformats.org/drawingml/2006/table">
            <a:tbl>
              <a:tblPr firstRow="1" bandRow="1">
                <a:tableStyleId>{5C22544A-7EE6-4342-B048-85BDC9FD1C3A}</a:tableStyleId>
              </a:tblPr>
              <a:tblGrid>
                <a:gridCol w="2252870">
                  <a:extLst>
                    <a:ext uri="{9D8B030D-6E8A-4147-A177-3AD203B41FA5}">
                      <a16:colId xmlns:a16="http://schemas.microsoft.com/office/drawing/2014/main" val="2833334855"/>
                    </a:ext>
                  </a:extLst>
                </a:gridCol>
                <a:gridCol w="2252870">
                  <a:extLst>
                    <a:ext uri="{9D8B030D-6E8A-4147-A177-3AD203B41FA5}">
                      <a16:colId xmlns:a16="http://schemas.microsoft.com/office/drawing/2014/main" val="877357548"/>
                    </a:ext>
                  </a:extLst>
                </a:gridCol>
                <a:gridCol w="2252870">
                  <a:extLst>
                    <a:ext uri="{9D8B030D-6E8A-4147-A177-3AD203B41FA5}">
                      <a16:colId xmlns:a16="http://schemas.microsoft.com/office/drawing/2014/main" val="4016332974"/>
                    </a:ext>
                  </a:extLst>
                </a:gridCol>
                <a:gridCol w="2252870">
                  <a:extLst>
                    <a:ext uri="{9D8B030D-6E8A-4147-A177-3AD203B41FA5}">
                      <a16:colId xmlns:a16="http://schemas.microsoft.com/office/drawing/2014/main" val="2826370853"/>
                    </a:ext>
                  </a:extLst>
                </a:gridCol>
              </a:tblGrid>
              <a:tr h="728870">
                <a:tc>
                  <a:txBody>
                    <a:bodyPr/>
                    <a:lstStyle/>
                    <a:p>
                      <a:r>
                        <a:rPr lang="en-IN" dirty="0"/>
                        <a:t>A</a:t>
                      </a:r>
                    </a:p>
                  </a:txBody>
                  <a:tcPr/>
                </a:tc>
                <a:tc>
                  <a:txBody>
                    <a:bodyPr/>
                    <a:lstStyle/>
                    <a:p>
                      <a:r>
                        <a:rPr lang="en-IN" dirty="0"/>
                        <a:t>B</a:t>
                      </a:r>
                    </a:p>
                  </a:txBody>
                  <a:tcPr/>
                </a:tc>
                <a:tc>
                  <a:txBody>
                    <a:bodyPr/>
                    <a:lstStyle/>
                    <a:p>
                      <a:r>
                        <a:rPr lang="en-IN" dirty="0"/>
                        <a:t>C</a:t>
                      </a:r>
                    </a:p>
                  </a:txBody>
                  <a:tcPr/>
                </a:tc>
                <a:tc>
                  <a:txBody>
                    <a:bodyPr/>
                    <a:lstStyle/>
                    <a:p>
                      <a:r>
                        <a:rPr lang="en-IN" dirty="0"/>
                        <a:t>D</a:t>
                      </a:r>
                    </a:p>
                  </a:txBody>
                  <a:tcPr/>
                </a:tc>
                <a:extLst>
                  <a:ext uri="{0D108BD9-81ED-4DB2-BD59-A6C34878D82A}">
                    <a16:rowId xmlns:a16="http://schemas.microsoft.com/office/drawing/2014/main" val="2678127488"/>
                  </a:ext>
                </a:extLst>
              </a:tr>
              <a:tr h="728870">
                <a:tc>
                  <a:txBody>
                    <a:bodyPr/>
                    <a:lstStyle/>
                    <a:p>
                      <a:r>
                        <a:rPr lang="en-IN" dirty="0"/>
                        <a:t>100 (Buy)</a:t>
                      </a:r>
                    </a:p>
                  </a:txBody>
                  <a:tcPr/>
                </a:tc>
                <a:tc>
                  <a:txBody>
                    <a:bodyPr/>
                    <a:lstStyle/>
                    <a:p>
                      <a:r>
                        <a:rPr lang="en-IN" dirty="0"/>
                        <a:t>100 (Buy)</a:t>
                      </a:r>
                    </a:p>
                  </a:txBody>
                  <a:tcPr/>
                </a:tc>
                <a:tc>
                  <a:txBody>
                    <a:bodyPr/>
                    <a:lstStyle/>
                    <a:p>
                      <a:r>
                        <a:rPr lang="en-IN" dirty="0"/>
                        <a:t>2*100 (Buy)</a:t>
                      </a:r>
                    </a:p>
                  </a:txBody>
                  <a:tcPr/>
                </a:tc>
                <a:tc>
                  <a:txBody>
                    <a:bodyPr/>
                    <a:lstStyle/>
                    <a:p>
                      <a:r>
                        <a:rPr lang="en-IN" dirty="0"/>
                        <a:t>4*100 (Buy)</a:t>
                      </a:r>
                    </a:p>
                  </a:txBody>
                  <a:tcPr/>
                </a:tc>
                <a:extLst>
                  <a:ext uri="{0D108BD9-81ED-4DB2-BD59-A6C34878D82A}">
                    <a16:rowId xmlns:a16="http://schemas.microsoft.com/office/drawing/2014/main" val="2117069696"/>
                  </a:ext>
                </a:extLst>
              </a:tr>
            </a:tbl>
          </a:graphicData>
        </a:graphic>
      </p:graphicFrame>
    </p:spTree>
    <p:extLst>
      <p:ext uri="{BB962C8B-B14F-4D97-AF65-F5344CB8AC3E}">
        <p14:creationId xmlns:p14="http://schemas.microsoft.com/office/powerpoint/2010/main" val="438631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9C3FC-01BC-4CD2-84FB-D7C250564F8F}"/>
              </a:ext>
            </a:extLst>
          </p:cNvPr>
          <p:cNvSpPr>
            <a:spLocks noGrp="1"/>
          </p:cNvSpPr>
          <p:nvPr>
            <p:ph type="title"/>
          </p:nvPr>
        </p:nvSpPr>
        <p:spPr/>
        <p:txBody>
          <a:bodyPr/>
          <a:lstStyle/>
          <a:p>
            <a:r>
              <a:rPr lang="en-IN" dirty="0"/>
              <a:t>Lecture-4</a:t>
            </a:r>
          </a:p>
        </p:txBody>
      </p:sp>
      <p:sp>
        <p:nvSpPr>
          <p:cNvPr id="3" name="Text Placeholder 2">
            <a:extLst>
              <a:ext uri="{FF2B5EF4-FFF2-40B4-BE49-F238E27FC236}">
                <a16:creationId xmlns:a16="http://schemas.microsoft.com/office/drawing/2014/main" id="{0BA9AA41-CD1E-4935-A35C-15216E9F168D}"/>
              </a:ext>
            </a:extLst>
          </p:cNvPr>
          <p:cNvSpPr>
            <a:spLocks noGrp="1"/>
          </p:cNvSpPr>
          <p:nvPr>
            <p:ph type="body" idx="1"/>
          </p:nvPr>
        </p:nvSpPr>
        <p:spPr/>
        <p:txBody>
          <a:bodyPr/>
          <a:lstStyle/>
          <a:p>
            <a:endParaRPr lang="en-IN"/>
          </a:p>
        </p:txBody>
      </p:sp>
    </p:spTree>
    <p:extLst>
      <p:ext uri="{BB962C8B-B14F-4D97-AF65-F5344CB8AC3E}">
        <p14:creationId xmlns:p14="http://schemas.microsoft.com/office/powerpoint/2010/main" val="57147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7EA73-427F-49B9-A08B-DD35060FAC47}"/>
              </a:ext>
            </a:extLst>
          </p:cNvPr>
          <p:cNvSpPr>
            <a:spLocks noGrp="1"/>
          </p:cNvSpPr>
          <p:nvPr>
            <p:ph type="title"/>
          </p:nvPr>
        </p:nvSpPr>
        <p:spPr/>
        <p:txBody>
          <a:bodyPr/>
          <a:lstStyle/>
          <a:p>
            <a:r>
              <a:rPr lang="en-IN" dirty="0"/>
              <a:t>Forward Rate Agreement</a:t>
            </a:r>
          </a:p>
        </p:txBody>
      </p:sp>
      <p:sp>
        <p:nvSpPr>
          <p:cNvPr id="3" name="Content Placeholder 2">
            <a:extLst>
              <a:ext uri="{FF2B5EF4-FFF2-40B4-BE49-F238E27FC236}">
                <a16:creationId xmlns:a16="http://schemas.microsoft.com/office/drawing/2014/main" id="{D22CEF2A-32BB-4AD9-B79D-36FF6593D813}"/>
              </a:ext>
            </a:extLst>
          </p:cNvPr>
          <p:cNvSpPr>
            <a:spLocks noGrp="1"/>
          </p:cNvSpPr>
          <p:nvPr>
            <p:ph idx="1"/>
          </p:nvPr>
        </p:nvSpPr>
        <p:spPr/>
        <p:txBody>
          <a:bodyPr/>
          <a:lstStyle/>
          <a:p>
            <a:pPr algn="just"/>
            <a:r>
              <a:rPr lang="en-US" b="0" i="0" dirty="0">
                <a:solidFill>
                  <a:srgbClr val="222222"/>
                </a:solidFill>
                <a:effectLst/>
                <a:latin typeface="Calibri" panose="020F0502020204030204" pitchFamily="34" charset="0"/>
                <a:cs typeface="Calibri" panose="020F0502020204030204" pitchFamily="34" charset="0"/>
              </a:rPr>
              <a:t>A forward rate agreement (FRA) is a cash-settled OTC contract between two counterparties, where the buyer is borrowing (and the seller is lending) a</a:t>
            </a:r>
            <a:r>
              <a:rPr lang="en-US" sz="4000" b="0" i="0" dirty="0">
                <a:solidFill>
                  <a:srgbClr val="222222"/>
                </a:solidFill>
                <a:effectLst/>
                <a:latin typeface="Calibri" panose="020F0502020204030204" pitchFamily="34" charset="0"/>
                <a:cs typeface="Calibri" panose="020F0502020204030204" pitchFamily="34" charset="0"/>
              </a:rPr>
              <a:t> </a:t>
            </a:r>
            <a:r>
              <a:rPr lang="en-US" b="0" i="1" dirty="0">
                <a:solidFill>
                  <a:srgbClr val="222222"/>
                </a:solidFill>
                <a:effectLst/>
                <a:latin typeface="Calibri" panose="020F0502020204030204" pitchFamily="34" charset="0"/>
                <a:cs typeface="Calibri" panose="020F0502020204030204" pitchFamily="34" charset="0"/>
              </a:rPr>
              <a:t>notional</a:t>
            </a:r>
            <a:r>
              <a:rPr lang="en-US" b="0" i="0" dirty="0">
                <a:solidFill>
                  <a:srgbClr val="222222"/>
                </a:solidFill>
                <a:effectLst/>
                <a:latin typeface="Calibri" panose="020F0502020204030204" pitchFamily="34" charset="0"/>
                <a:cs typeface="Calibri" panose="020F0502020204030204" pitchFamily="34" charset="0"/>
              </a:rPr>
              <a:t> sum</a:t>
            </a:r>
            <a:r>
              <a:rPr lang="en-US" sz="4000" b="0" i="0" dirty="0">
                <a:solidFill>
                  <a:srgbClr val="222222"/>
                </a:solidFill>
                <a:effectLst/>
                <a:latin typeface="Calibri" panose="020F0502020204030204" pitchFamily="34" charset="0"/>
                <a:cs typeface="Calibri" panose="020F0502020204030204" pitchFamily="34" charset="0"/>
              </a:rPr>
              <a:t> </a:t>
            </a:r>
            <a:r>
              <a:rPr lang="en-US" b="0" i="0" dirty="0">
                <a:solidFill>
                  <a:srgbClr val="222222"/>
                </a:solidFill>
                <a:effectLst/>
                <a:latin typeface="Calibri" panose="020F0502020204030204" pitchFamily="34" charset="0"/>
                <a:cs typeface="Calibri" panose="020F0502020204030204" pitchFamily="34" charset="0"/>
              </a:rPr>
              <a:t>at a fixed interest rate (the FRA rate) and for a specified period of time starting at an agreed date in the future.</a:t>
            </a:r>
          </a:p>
          <a:p>
            <a:pPr algn="just"/>
            <a:r>
              <a:rPr lang="en-US" b="0" i="0" dirty="0">
                <a:solidFill>
                  <a:srgbClr val="222222"/>
                </a:solidFill>
                <a:effectLst/>
                <a:latin typeface="Calibri" panose="020F0502020204030204" pitchFamily="34" charset="0"/>
                <a:cs typeface="Calibri" panose="020F0502020204030204" pitchFamily="34" charset="0"/>
              </a:rPr>
              <a:t>An FRA is basically a forward-starting loan, but without the exchange of the principal. The notional amount is simply used to calculate interest payments. By enabling market participants to trade today at an interest rate that will be effective at some point in the future, FRAs allow them to hedge their interest rate exposure on future engagements.</a:t>
            </a:r>
          </a:p>
          <a:p>
            <a:pPr algn="just"/>
            <a:endParaRPr lang="en-IN" dirty="0"/>
          </a:p>
        </p:txBody>
      </p:sp>
    </p:spTree>
    <p:extLst>
      <p:ext uri="{BB962C8B-B14F-4D97-AF65-F5344CB8AC3E}">
        <p14:creationId xmlns:p14="http://schemas.microsoft.com/office/powerpoint/2010/main" val="3791191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EADD3-7DB2-4F3F-B8FC-61FD94C0519D}"/>
              </a:ext>
            </a:extLst>
          </p:cNvPr>
          <p:cNvSpPr>
            <a:spLocks noGrp="1"/>
          </p:cNvSpPr>
          <p:nvPr>
            <p:ph type="title"/>
          </p:nvPr>
        </p:nvSpPr>
        <p:spPr/>
        <p:txBody>
          <a:bodyPr/>
          <a:lstStyle/>
          <a:p>
            <a:r>
              <a:rPr lang="en-IN" dirty="0"/>
              <a:t>Need for Forward Rate Agreement</a:t>
            </a:r>
          </a:p>
        </p:txBody>
      </p:sp>
      <p:sp>
        <p:nvSpPr>
          <p:cNvPr id="3" name="Content Placeholder 2">
            <a:extLst>
              <a:ext uri="{FF2B5EF4-FFF2-40B4-BE49-F238E27FC236}">
                <a16:creationId xmlns:a16="http://schemas.microsoft.com/office/drawing/2014/main" id="{C3947209-4006-44DF-9657-EBF821FDB449}"/>
              </a:ext>
            </a:extLst>
          </p:cNvPr>
          <p:cNvSpPr>
            <a:spLocks noGrp="1"/>
          </p:cNvSpPr>
          <p:nvPr>
            <p:ph idx="1"/>
          </p:nvPr>
        </p:nvSpPr>
        <p:spPr/>
        <p:txBody>
          <a:bodyPr/>
          <a:lstStyle/>
          <a:p>
            <a:pPr algn="just"/>
            <a:r>
              <a:rPr lang="en-US" dirty="0"/>
              <a:t>A company knows that it will need to borrow £1 million in three months’ time for a twelve-month period. It can borrow funds today at LIBOR + 50 basis points. </a:t>
            </a:r>
          </a:p>
          <a:p>
            <a:pPr algn="just"/>
            <a:r>
              <a:rPr lang="en-US" dirty="0"/>
              <a:t>LIBOR rates today are at 5% but the company’s treasurer expects rates to go up to about 6% over the next few weeks. </a:t>
            </a:r>
          </a:p>
          <a:p>
            <a:pPr algn="just"/>
            <a:r>
              <a:rPr lang="en-US" dirty="0"/>
              <a:t>So the company will be forced to borrow at higher rates unless some sort of hedge is transacted to protect the borrowing requirement.</a:t>
            </a:r>
          </a:p>
          <a:p>
            <a:pPr algn="just"/>
            <a:r>
              <a:rPr lang="en-US" dirty="0"/>
              <a:t>This creates need for Forward Rate Agreement transaction.</a:t>
            </a:r>
            <a:endParaRPr lang="en-IN" dirty="0"/>
          </a:p>
        </p:txBody>
      </p:sp>
    </p:spTree>
    <p:extLst>
      <p:ext uri="{BB962C8B-B14F-4D97-AF65-F5344CB8AC3E}">
        <p14:creationId xmlns:p14="http://schemas.microsoft.com/office/powerpoint/2010/main" val="2384053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E35A2-1402-4ACC-8698-48C1B870D25A}"/>
              </a:ext>
            </a:extLst>
          </p:cNvPr>
          <p:cNvSpPr>
            <a:spLocks noGrp="1"/>
          </p:cNvSpPr>
          <p:nvPr>
            <p:ph type="title"/>
          </p:nvPr>
        </p:nvSpPr>
        <p:spPr/>
        <p:txBody>
          <a:bodyPr/>
          <a:lstStyle/>
          <a:p>
            <a:r>
              <a:rPr lang="en-IN" dirty="0"/>
              <a:t>Benefits of Forward Rate Agreement</a:t>
            </a:r>
          </a:p>
        </p:txBody>
      </p:sp>
      <p:sp>
        <p:nvSpPr>
          <p:cNvPr id="3" name="Content Placeholder 2">
            <a:extLst>
              <a:ext uri="{FF2B5EF4-FFF2-40B4-BE49-F238E27FC236}">
                <a16:creationId xmlns:a16="http://schemas.microsoft.com/office/drawing/2014/main" id="{4DE71103-51D4-43FA-B791-CF30D717FB85}"/>
              </a:ext>
            </a:extLst>
          </p:cNvPr>
          <p:cNvSpPr>
            <a:spLocks noGrp="1"/>
          </p:cNvSpPr>
          <p:nvPr>
            <p:ph idx="1"/>
          </p:nvPr>
        </p:nvSpPr>
        <p:spPr/>
        <p:txBody>
          <a:bodyPr/>
          <a:lstStyle/>
          <a:p>
            <a:pPr algn="just"/>
            <a:r>
              <a:rPr lang="en-US" dirty="0"/>
              <a:t>The treasurer decides to buy </a:t>
            </a:r>
            <a:r>
              <a:rPr lang="en-US" dirty="0">
                <a:highlight>
                  <a:srgbClr val="FFFF00"/>
                </a:highlight>
              </a:rPr>
              <a:t>a 3X15 </a:t>
            </a:r>
            <a:r>
              <a:rPr lang="en-US" dirty="0"/>
              <a:t>(“threes-fifteens”) FRA to cover the twelve-month period beginning three months from now. A bank quotes 5½% for the FRA which the company buys for a notional £1 million. </a:t>
            </a:r>
          </a:p>
          <a:p>
            <a:pPr algn="just"/>
            <a:r>
              <a:rPr lang="en-US" dirty="0"/>
              <a:t>Three months from now rates have indeed gone up to 6%, so the treasurer must borrow funds at 6½% (the LIBOR rate plus spread), however she will receive a settlement amount which will be the difference between the rate at which the FRA was bought and today’s twelve-month LIBOR rate (6%) as a percentage of £1 million, which will compensate for some of the increased borrowing costs. </a:t>
            </a:r>
            <a:endParaRPr lang="en-IN" dirty="0"/>
          </a:p>
        </p:txBody>
      </p:sp>
    </p:spTree>
    <p:extLst>
      <p:ext uri="{BB962C8B-B14F-4D97-AF65-F5344CB8AC3E}">
        <p14:creationId xmlns:p14="http://schemas.microsoft.com/office/powerpoint/2010/main" val="1728476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29699-6249-4071-B007-9C104650B7AD}"/>
              </a:ext>
            </a:extLst>
          </p:cNvPr>
          <p:cNvSpPr>
            <a:spLocks noGrp="1"/>
          </p:cNvSpPr>
          <p:nvPr>
            <p:ph type="title"/>
          </p:nvPr>
        </p:nvSpPr>
        <p:spPr/>
        <p:txBody>
          <a:bodyPr/>
          <a:lstStyle/>
          <a:p>
            <a:r>
              <a:rPr lang="en-IN" dirty="0"/>
              <a:t>Key dates in FRA contract</a:t>
            </a:r>
          </a:p>
        </p:txBody>
      </p:sp>
      <p:pic>
        <p:nvPicPr>
          <p:cNvPr id="1026" name="Picture 2">
            <a:extLst>
              <a:ext uri="{FF2B5EF4-FFF2-40B4-BE49-F238E27FC236}">
                <a16:creationId xmlns:a16="http://schemas.microsoft.com/office/drawing/2014/main" id="{E1B0FE22-59F5-4B9C-BE6F-CB7521B5EDE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862" y="1930401"/>
            <a:ext cx="10321441" cy="4563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208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D62447-944F-490A-A6B7-EA00AA061C3D}"/>
              </a:ext>
            </a:extLst>
          </p:cNvPr>
          <p:cNvSpPr>
            <a:spLocks noGrp="1"/>
          </p:cNvSpPr>
          <p:nvPr>
            <p:ph idx="1"/>
          </p:nvPr>
        </p:nvSpPr>
        <p:spPr>
          <a:xfrm>
            <a:off x="677333" y="1219200"/>
            <a:ext cx="9579849" cy="5499651"/>
          </a:xfrm>
        </p:spPr>
        <p:txBody>
          <a:bodyPr>
            <a:normAutofit/>
          </a:bodyPr>
          <a:lstStyle/>
          <a:p>
            <a:r>
              <a:rPr lang="en-US" dirty="0"/>
              <a:t>Notional sum: The amount for which the FRA is traded.</a:t>
            </a:r>
          </a:p>
          <a:p>
            <a:r>
              <a:rPr lang="en-US" dirty="0"/>
              <a:t>Trade date: The date on which the FRA is dealt. </a:t>
            </a:r>
          </a:p>
          <a:p>
            <a:r>
              <a:rPr lang="en-US" dirty="0"/>
              <a:t>Settlement date: The date on which the notional loan or deposit of funds becomes effective, that is, is said to begin. This date is used, in conjunction with the notional sum, for calculation purposes only as no actual loan or deposit takes place. </a:t>
            </a:r>
          </a:p>
          <a:p>
            <a:r>
              <a:rPr lang="en-US" dirty="0"/>
              <a:t>Fixing date: This is the date on which the reference rate is determined, that is, the rate to which the FRA dealing rate is compared.  Maturity date: The date on which the notional loan or deposit expires. </a:t>
            </a:r>
          </a:p>
          <a:p>
            <a:r>
              <a:rPr lang="en-US" dirty="0"/>
              <a:t>Contract period: The time between the settlement date and maturity date. </a:t>
            </a:r>
          </a:p>
          <a:p>
            <a:r>
              <a:rPr lang="en-US" dirty="0"/>
              <a:t>FRA rate: The interest rate at which the FRA is traded.  Reference rate: This is the rate used as part of the calculation of the settlement amount, usually the LIBOR rate on the fixing date for the contract period in question. </a:t>
            </a:r>
          </a:p>
          <a:p>
            <a:r>
              <a:rPr lang="en-US" dirty="0"/>
              <a:t>Settlement sum: The amount calculated as the difference between the FRA rate and the reference rate as a percentage of the notional sum, paid by one party to the other on the settlement date. </a:t>
            </a:r>
            <a:endParaRPr lang="en-IN" dirty="0"/>
          </a:p>
        </p:txBody>
      </p:sp>
    </p:spTree>
    <p:extLst>
      <p:ext uri="{BB962C8B-B14F-4D97-AF65-F5344CB8AC3E}">
        <p14:creationId xmlns:p14="http://schemas.microsoft.com/office/powerpoint/2010/main" val="1730639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DE481-AE71-4AA5-A2E9-D053C11B1219}"/>
              </a:ext>
            </a:extLst>
          </p:cNvPr>
          <p:cNvSpPr>
            <a:spLocks noGrp="1"/>
          </p:cNvSpPr>
          <p:nvPr>
            <p:ph type="title"/>
          </p:nvPr>
        </p:nvSpPr>
        <p:spPr/>
        <p:txBody>
          <a:bodyPr/>
          <a:lstStyle/>
          <a:p>
            <a:r>
              <a:rPr lang="en-IN" dirty="0"/>
              <a:t>Practice Questions for Lecture-3</a:t>
            </a:r>
          </a:p>
        </p:txBody>
      </p:sp>
      <p:sp>
        <p:nvSpPr>
          <p:cNvPr id="3" name="Text Placeholder 2">
            <a:extLst>
              <a:ext uri="{FF2B5EF4-FFF2-40B4-BE49-F238E27FC236}">
                <a16:creationId xmlns:a16="http://schemas.microsoft.com/office/drawing/2014/main" id="{98E0168F-E077-4425-9CC9-559EE4DB6E0D}"/>
              </a:ext>
            </a:extLst>
          </p:cNvPr>
          <p:cNvSpPr>
            <a:spLocks noGrp="1"/>
          </p:cNvSpPr>
          <p:nvPr>
            <p:ph type="body" idx="1"/>
          </p:nvPr>
        </p:nvSpPr>
        <p:spPr/>
        <p:txBody>
          <a:bodyPr/>
          <a:lstStyle/>
          <a:p>
            <a:endParaRPr lang="en-IN"/>
          </a:p>
        </p:txBody>
      </p:sp>
    </p:spTree>
    <p:extLst>
      <p:ext uri="{BB962C8B-B14F-4D97-AF65-F5344CB8AC3E}">
        <p14:creationId xmlns:p14="http://schemas.microsoft.com/office/powerpoint/2010/main" val="2274117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B5130A-F590-464D-BAEA-3F1C8D0FF3A5}"/>
              </a:ext>
            </a:extLst>
          </p:cNvPr>
          <p:cNvSpPr>
            <a:spLocks noGrp="1"/>
          </p:cNvSpPr>
          <p:nvPr>
            <p:ph idx="1"/>
          </p:nvPr>
        </p:nvSpPr>
        <p:spPr>
          <a:xfrm>
            <a:off x="677333" y="596349"/>
            <a:ext cx="10958075" cy="6149008"/>
          </a:xfrm>
        </p:spPr>
        <p:txBody>
          <a:bodyPr>
            <a:normAutofit fontScale="92500" lnSpcReduction="20000"/>
          </a:bodyPr>
          <a:lstStyle/>
          <a:p>
            <a:pPr>
              <a:lnSpc>
                <a:spcPct val="107000"/>
              </a:lnSpc>
              <a:spcAft>
                <a:spcPts val="800"/>
              </a:spcAft>
            </a:pPr>
            <a:r>
              <a:rPr lang="en-IN" sz="1800" dirty="0">
                <a:effectLst/>
                <a:latin typeface="Calibri" panose="020F0502020204030204" pitchFamily="34" charset="0"/>
                <a:ea typeface="Calibri" panose="020F0502020204030204" pitchFamily="34" charset="0"/>
                <a:cs typeface="Mangal" panose="02040503050203030202" pitchFamily="18" charset="0"/>
              </a:rPr>
              <a:t>1.  For a person/trader wanting to transact in a futures contract, he/she can start his/her transaction by __________ the contract.  ( Buying /Selling / Buying or Selling).</a:t>
            </a:r>
          </a:p>
          <a:p>
            <a:pPr>
              <a:lnSpc>
                <a:spcPct val="107000"/>
              </a:lnSpc>
              <a:spcAft>
                <a:spcPts val="800"/>
              </a:spcAft>
            </a:pPr>
            <a:r>
              <a:rPr lang="en-IN" sz="1800" dirty="0">
                <a:effectLst/>
                <a:latin typeface="Calibri" panose="020F0502020204030204" pitchFamily="34" charset="0"/>
                <a:ea typeface="Calibri" panose="020F0502020204030204" pitchFamily="34" charset="0"/>
                <a:cs typeface="Mangal" panose="02040503050203030202" pitchFamily="18" charset="0"/>
              </a:rPr>
              <a:t>2. If Mr. X purchases one lot of futures contract from Mr. Y and Mr. Y sells one lot to Mr. X, total traded lot is __________  (One/Two/Cannot be determined).</a:t>
            </a:r>
          </a:p>
          <a:p>
            <a:pPr>
              <a:lnSpc>
                <a:spcPct val="107000"/>
              </a:lnSpc>
              <a:spcAft>
                <a:spcPts val="800"/>
              </a:spcAft>
            </a:pPr>
            <a:r>
              <a:rPr lang="en-IN" sz="1800" dirty="0">
                <a:effectLst/>
                <a:latin typeface="Calibri" panose="020F0502020204030204" pitchFamily="34" charset="0"/>
                <a:ea typeface="Calibri" panose="020F0502020204030204" pitchFamily="34" charset="0"/>
                <a:cs typeface="Mangal" panose="02040503050203030202" pitchFamily="18" charset="0"/>
              </a:rPr>
              <a:t>3. If Mr. X has sold one futures contract of ITC, how can he close his contract? ( By buying a contract/ He cannot start his transaction by selling a contract, so it is a mistake)</a:t>
            </a:r>
          </a:p>
          <a:p>
            <a:pPr>
              <a:lnSpc>
                <a:spcPct val="107000"/>
              </a:lnSpc>
              <a:spcAft>
                <a:spcPts val="800"/>
              </a:spcAft>
            </a:pPr>
            <a:r>
              <a:rPr lang="en-IN" sz="1800" dirty="0">
                <a:effectLst/>
                <a:latin typeface="Calibri" panose="020F0502020204030204" pitchFamily="34" charset="0"/>
                <a:ea typeface="Calibri" panose="020F0502020204030204" pitchFamily="34" charset="0"/>
                <a:cs typeface="Mangal" panose="02040503050203030202" pitchFamily="18" charset="0"/>
              </a:rPr>
              <a:t>4. __________  is paid to enter into a futures contract. (Margin/Premium)</a:t>
            </a:r>
          </a:p>
          <a:p>
            <a:pPr>
              <a:lnSpc>
                <a:spcPct val="107000"/>
              </a:lnSpc>
              <a:spcAft>
                <a:spcPts val="800"/>
              </a:spcAft>
            </a:pPr>
            <a:r>
              <a:rPr lang="en-IN" sz="1800" dirty="0">
                <a:effectLst/>
                <a:latin typeface="Calibri" panose="020F0502020204030204" pitchFamily="34" charset="0"/>
                <a:ea typeface="Calibri" panose="020F0502020204030204" pitchFamily="34" charset="0"/>
                <a:cs typeface="Mangal" panose="02040503050203030202" pitchFamily="18" charset="0"/>
              </a:rPr>
              <a:t>5. __________  order is an order in which buyer or seller accepts market price. (Market/Limit)</a:t>
            </a:r>
          </a:p>
          <a:p>
            <a:pPr>
              <a:lnSpc>
                <a:spcPct val="107000"/>
              </a:lnSpc>
              <a:spcAft>
                <a:spcPts val="800"/>
              </a:spcAft>
            </a:pPr>
            <a:r>
              <a:rPr lang="en-IN" sz="1800" dirty="0">
                <a:effectLst/>
                <a:latin typeface="Calibri" panose="020F0502020204030204" pitchFamily="34" charset="0"/>
                <a:ea typeface="Calibri" panose="020F0502020204030204" pitchFamily="34" charset="0"/>
                <a:cs typeface="Mangal" panose="02040503050203030202" pitchFamily="18" charset="0"/>
              </a:rPr>
              <a:t>6. To determine daily gains and losses of buyers and sellers, clearing house compares buy  or sell price of a contract with  daily _____________  price.</a:t>
            </a:r>
          </a:p>
          <a:p>
            <a:pPr>
              <a:lnSpc>
                <a:spcPct val="107000"/>
              </a:lnSpc>
              <a:spcAft>
                <a:spcPts val="800"/>
              </a:spcAft>
            </a:pPr>
            <a:r>
              <a:rPr lang="en-IN" sz="1800" dirty="0">
                <a:effectLst/>
                <a:latin typeface="Calibri" panose="020F0502020204030204" pitchFamily="34" charset="0"/>
                <a:ea typeface="Calibri" panose="020F0502020204030204" pitchFamily="34" charset="0"/>
                <a:cs typeface="Mangal" panose="02040503050203030202" pitchFamily="18" charset="0"/>
              </a:rPr>
              <a:t>7. Buyer will gain when the market goes _______ after he has done the transaction and seller will gain when the market goes __________.</a:t>
            </a:r>
          </a:p>
          <a:p>
            <a:pPr>
              <a:lnSpc>
                <a:spcPct val="107000"/>
              </a:lnSpc>
              <a:spcAft>
                <a:spcPts val="800"/>
              </a:spcAft>
            </a:pPr>
            <a:r>
              <a:rPr lang="en-IN" sz="1800" dirty="0">
                <a:effectLst/>
                <a:latin typeface="Calibri" panose="020F0502020204030204" pitchFamily="34" charset="0"/>
                <a:ea typeface="Calibri" panose="020F0502020204030204" pitchFamily="34" charset="0"/>
                <a:cs typeface="Mangal" panose="02040503050203030202" pitchFamily="18" charset="0"/>
              </a:rPr>
              <a:t>8. When the only difference in the value of contract is exchanged, it is called as ________ settlement. (Cash/Physical). </a:t>
            </a:r>
          </a:p>
          <a:p>
            <a:pPr>
              <a:lnSpc>
                <a:spcPct val="107000"/>
              </a:lnSpc>
              <a:spcAft>
                <a:spcPts val="800"/>
              </a:spcAft>
            </a:pPr>
            <a:r>
              <a:rPr lang="en-IN" sz="1800" dirty="0">
                <a:effectLst/>
                <a:latin typeface="Calibri" panose="020F0502020204030204" pitchFamily="34" charset="0"/>
                <a:ea typeface="Calibri" panose="020F0502020204030204" pitchFamily="34" charset="0"/>
                <a:cs typeface="Mangal" panose="02040503050203030202" pitchFamily="18" charset="0"/>
              </a:rPr>
              <a:t>9. Total value of a futures contract is Lot Size of an underlying multiplied by market price of underlying. (True/False).</a:t>
            </a:r>
          </a:p>
          <a:p>
            <a:pPr>
              <a:lnSpc>
                <a:spcPct val="107000"/>
              </a:lnSpc>
              <a:spcAft>
                <a:spcPts val="800"/>
              </a:spcAft>
            </a:pPr>
            <a:r>
              <a:rPr lang="en-IN" sz="1800" dirty="0">
                <a:effectLst/>
                <a:latin typeface="Calibri" panose="020F0502020204030204" pitchFamily="34" charset="0"/>
                <a:ea typeface="Calibri" panose="020F0502020204030204" pitchFamily="34" charset="0"/>
                <a:cs typeface="Mangal" panose="02040503050203030202" pitchFamily="18" charset="0"/>
              </a:rPr>
              <a:t>10. Contracts in stocks on NSE can be __________ settled, while contracts on NIFTY are ______  settled. ( Cash/Physical/ Cash or physical)</a:t>
            </a:r>
          </a:p>
          <a:p>
            <a:endParaRPr lang="en-IN" dirty="0"/>
          </a:p>
        </p:txBody>
      </p:sp>
    </p:spTree>
    <p:extLst>
      <p:ext uri="{BB962C8B-B14F-4D97-AF65-F5344CB8AC3E}">
        <p14:creationId xmlns:p14="http://schemas.microsoft.com/office/powerpoint/2010/main" val="610172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E522F-8FE3-4F1C-8334-DCDBDAD1539E}"/>
              </a:ext>
            </a:extLst>
          </p:cNvPr>
          <p:cNvSpPr>
            <a:spLocks noGrp="1"/>
          </p:cNvSpPr>
          <p:nvPr>
            <p:ph type="title"/>
          </p:nvPr>
        </p:nvSpPr>
        <p:spPr/>
        <p:txBody>
          <a:bodyPr/>
          <a:lstStyle/>
          <a:p>
            <a:r>
              <a:rPr lang="en-IN" dirty="0"/>
              <a:t>Lecture 3 and 4</a:t>
            </a:r>
          </a:p>
        </p:txBody>
      </p:sp>
      <p:sp>
        <p:nvSpPr>
          <p:cNvPr id="3" name="Text Placeholder 2">
            <a:extLst>
              <a:ext uri="{FF2B5EF4-FFF2-40B4-BE49-F238E27FC236}">
                <a16:creationId xmlns:a16="http://schemas.microsoft.com/office/drawing/2014/main" id="{2EAA2834-B6F5-45DD-BEC3-61A22E9A417C}"/>
              </a:ext>
            </a:extLst>
          </p:cNvPr>
          <p:cNvSpPr>
            <a:spLocks noGrp="1"/>
          </p:cNvSpPr>
          <p:nvPr>
            <p:ph type="body" idx="1"/>
          </p:nvPr>
        </p:nvSpPr>
        <p:spPr/>
        <p:txBody>
          <a:bodyPr/>
          <a:lstStyle/>
          <a:p>
            <a:endParaRPr lang="en-IN"/>
          </a:p>
        </p:txBody>
      </p:sp>
    </p:spTree>
    <p:extLst>
      <p:ext uri="{BB962C8B-B14F-4D97-AF65-F5344CB8AC3E}">
        <p14:creationId xmlns:p14="http://schemas.microsoft.com/office/powerpoint/2010/main" val="290991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8BDDF-24A6-41CF-AD18-B3404CA9E71E}"/>
              </a:ext>
            </a:extLst>
          </p:cNvPr>
          <p:cNvSpPr>
            <a:spLocks noGrp="1"/>
          </p:cNvSpPr>
          <p:nvPr>
            <p:ph type="title"/>
          </p:nvPr>
        </p:nvSpPr>
        <p:spPr/>
        <p:txBody>
          <a:bodyPr/>
          <a:lstStyle/>
          <a:p>
            <a:r>
              <a:rPr lang="en-IN" dirty="0"/>
              <a:t>Answer to Practice Questions</a:t>
            </a:r>
          </a:p>
        </p:txBody>
      </p:sp>
      <p:sp>
        <p:nvSpPr>
          <p:cNvPr id="3" name="Content Placeholder 2">
            <a:extLst>
              <a:ext uri="{FF2B5EF4-FFF2-40B4-BE49-F238E27FC236}">
                <a16:creationId xmlns:a16="http://schemas.microsoft.com/office/drawing/2014/main" id="{09AA87B3-362B-49B3-B408-5B42B0FF0CBC}"/>
              </a:ext>
            </a:extLst>
          </p:cNvPr>
          <p:cNvSpPr>
            <a:spLocks noGrp="1"/>
          </p:cNvSpPr>
          <p:nvPr>
            <p:ph idx="1"/>
          </p:nvPr>
        </p:nvSpPr>
        <p:spPr/>
        <p:txBody>
          <a:bodyPr>
            <a:normAutofit lnSpcReduction="10000"/>
          </a:bodyPr>
          <a:lstStyle/>
          <a:p>
            <a:r>
              <a:rPr lang="en-IN" dirty="0"/>
              <a:t>1) Buying or selling</a:t>
            </a:r>
          </a:p>
          <a:p>
            <a:r>
              <a:rPr lang="en-IN" dirty="0"/>
              <a:t>2) One</a:t>
            </a:r>
          </a:p>
          <a:p>
            <a:r>
              <a:rPr lang="en-IN" dirty="0"/>
              <a:t>3) By buying a contract</a:t>
            </a:r>
          </a:p>
          <a:p>
            <a:r>
              <a:rPr lang="en-IN" dirty="0"/>
              <a:t>4) Margin</a:t>
            </a:r>
          </a:p>
          <a:p>
            <a:r>
              <a:rPr lang="en-IN" dirty="0"/>
              <a:t>5) Market Order</a:t>
            </a:r>
          </a:p>
          <a:p>
            <a:r>
              <a:rPr lang="en-IN" dirty="0"/>
              <a:t>6) Closing price</a:t>
            </a:r>
          </a:p>
          <a:p>
            <a:r>
              <a:rPr lang="en-IN" dirty="0"/>
              <a:t>7) UP and Down </a:t>
            </a:r>
          </a:p>
          <a:p>
            <a:r>
              <a:rPr lang="en-IN" dirty="0"/>
              <a:t>8) Cash</a:t>
            </a:r>
          </a:p>
          <a:p>
            <a:r>
              <a:rPr lang="en-IN" dirty="0"/>
              <a:t>9) True</a:t>
            </a:r>
          </a:p>
          <a:p>
            <a:r>
              <a:rPr lang="en-IN" dirty="0"/>
              <a:t>10) Cash or physical and cash</a:t>
            </a:r>
          </a:p>
        </p:txBody>
      </p:sp>
    </p:spTree>
    <p:extLst>
      <p:ext uri="{BB962C8B-B14F-4D97-AF65-F5344CB8AC3E}">
        <p14:creationId xmlns:p14="http://schemas.microsoft.com/office/powerpoint/2010/main" val="1789975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70779-A310-46EA-95D6-079D79EA3E70}"/>
              </a:ext>
            </a:extLst>
          </p:cNvPr>
          <p:cNvSpPr>
            <a:spLocks noGrp="1"/>
          </p:cNvSpPr>
          <p:nvPr>
            <p:ph type="title"/>
          </p:nvPr>
        </p:nvSpPr>
        <p:spPr/>
        <p:txBody>
          <a:bodyPr/>
          <a:lstStyle/>
          <a:p>
            <a:r>
              <a:rPr lang="en-IN" dirty="0"/>
              <a:t>Practice Question for Lecture-4</a:t>
            </a:r>
          </a:p>
        </p:txBody>
      </p:sp>
      <p:sp>
        <p:nvSpPr>
          <p:cNvPr id="3" name="Content Placeholder 2">
            <a:extLst>
              <a:ext uri="{FF2B5EF4-FFF2-40B4-BE49-F238E27FC236}">
                <a16:creationId xmlns:a16="http://schemas.microsoft.com/office/drawing/2014/main" id="{22C5CB61-0101-4662-8537-1DC3ABCBC14E}"/>
              </a:ext>
            </a:extLst>
          </p:cNvPr>
          <p:cNvSpPr>
            <a:spLocks noGrp="1"/>
          </p:cNvSpPr>
          <p:nvPr>
            <p:ph idx="1"/>
          </p:nvPr>
        </p:nvSpPr>
        <p:spPr/>
        <p:txBody>
          <a:bodyPr/>
          <a:lstStyle/>
          <a:p>
            <a:pPr algn="just"/>
            <a:r>
              <a:rPr lang="en-IN" dirty="0"/>
              <a:t>1) Buyer of an FRA pays ______________  rate and receives ______ rate.</a:t>
            </a:r>
          </a:p>
          <a:p>
            <a:pPr algn="just"/>
            <a:r>
              <a:rPr lang="en-IN" dirty="0"/>
              <a:t>2) FRA contract helps in mitigating ____________  _________  risk.</a:t>
            </a:r>
          </a:p>
          <a:p>
            <a:pPr algn="just"/>
            <a:r>
              <a:rPr lang="en-IN" dirty="0"/>
              <a:t>3) FRA contract starts on a __________ date, ______ date is typically two days before settlement date and cash flow difference is exchanged on _______ date.</a:t>
            </a:r>
          </a:p>
          <a:p>
            <a:pPr algn="just"/>
            <a:r>
              <a:rPr lang="en-IN" dirty="0"/>
              <a:t>4) Last date in an FRA contract is ___________ date.</a:t>
            </a:r>
          </a:p>
          <a:p>
            <a:pPr algn="just"/>
            <a:r>
              <a:rPr lang="en-IN" dirty="0"/>
              <a:t>5) Buyer of an FRA agrees to pays fixed rate of 5% and receives floating rate based on LIBOR with a spread of 50 basis point. At what rate of LIBOR, his net cash flow will be zero.</a:t>
            </a:r>
          </a:p>
        </p:txBody>
      </p:sp>
    </p:spTree>
    <p:extLst>
      <p:ext uri="{BB962C8B-B14F-4D97-AF65-F5344CB8AC3E}">
        <p14:creationId xmlns:p14="http://schemas.microsoft.com/office/powerpoint/2010/main" val="1263831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B4F7D-62CF-41BF-89F0-4836FE728DEE}"/>
              </a:ext>
            </a:extLst>
          </p:cNvPr>
          <p:cNvSpPr>
            <a:spLocks noGrp="1"/>
          </p:cNvSpPr>
          <p:nvPr>
            <p:ph type="title"/>
          </p:nvPr>
        </p:nvSpPr>
        <p:spPr/>
        <p:txBody>
          <a:bodyPr/>
          <a:lstStyle/>
          <a:p>
            <a:r>
              <a:rPr lang="en-IN" dirty="0"/>
              <a:t>Answer to Practice Questions</a:t>
            </a:r>
          </a:p>
        </p:txBody>
      </p:sp>
      <p:sp>
        <p:nvSpPr>
          <p:cNvPr id="3" name="Content Placeholder 2">
            <a:extLst>
              <a:ext uri="{FF2B5EF4-FFF2-40B4-BE49-F238E27FC236}">
                <a16:creationId xmlns:a16="http://schemas.microsoft.com/office/drawing/2014/main" id="{977C5A6B-0084-4410-A542-CD1169DC0379}"/>
              </a:ext>
            </a:extLst>
          </p:cNvPr>
          <p:cNvSpPr>
            <a:spLocks noGrp="1"/>
          </p:cNvSpPr>
          <p:nvPr>
            <p:ph idx="1"/>
          </p:nvPr>
        </p:nvSpPr>
        <p:spPr/>
        <p:txBody>
          <a:bodyPr/>
          <a:lstStyle/>
          <a:p>
            <a:r>
              <a:rPr lang="en-IN" dirty="0"/>
              <a:t>1) Fixed, Floating</a:t>
            </a:r>
          </a:p>
          <a:p>
            <a:r>
              <a:rPr lang="en-IN" dirty="0"/>
              <a:t>2) Interest Rate</a:t>
            </a:r>
          </a:p>
          <a:p>
            <a:r>
              <a:rPr lang="en-IN" dirty="0"/>
              <a:t>3) Trade Date, Fixing Date and Settlement Date</a:t>
            </a:r>
          </a:p>
          <a:p>
            <a:r>
              <a:rPr lang="en-IN" dirty="0"/>
              <a:t>4) Maturity date</a:t>
            </a:r>
          </a:p>
          <a:p>
            <a:r>
              <a:rPr lang="en-IN" dirty="0"/>
              <a:t>5)  4.5% LIBOR</a:t>
            </a:r>
          </a:p>
          <a:p>
            <a:endParaRPr lang="en-IN" dirty="0"/>
          </a:p>
          <a:p>
            <a:endParaRPr lang="en-IN" dirty="0"/>
          </a:p>
        </p:txBody>
      </p:sp>
    </p:spTree>
    <p:extLst>
      <p:ext uri="{BB962C8B-B14F-4D97-AF65-F5344CB8AC3E}">
        <p14:creationId xmlns:p14="http://schemas.microsoft.com/office/powerpoint/2010/main" val="4270541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70330-8E43-4168-B821-75C4A8D9709F}"/>
              </a:ext>
            </a:extLst>
          </p:cNvPr>
          <p:cNvSpPr>
            <a:spLocks noGrp="1"/>
          </p:cNvSpPr>
          <p:nvPr>
            <p:ph type="title"/>
          </p:nvPr>
        </p:nvSpPr>
        <p:spPr/>
        <p:txBody>
          <a:bodyPr/>
          <a:lstStyle/>
          <a:p>
            <a:r>
              <a:rPr lang="en-IN" dirty="0"/>
              <a:t>Numerical </a:t>
            </a:r>
          </a:p>
        </p:txBody>
      </p:sp>
      <p:sp>
        <p:nvSpPr>
          <p:cNvPr id="3" name="Content Placeholder 2">
            <a:extLst>
              <a:ext uri="{FF2B5EF4-FFF2-40B4-BE49-F238E27FC236}">
                <a16:creationId xmlns:a16="http://schemas.microsoft.com/office/drawing/2014/main" id="{6F1037FA-4A49-4F22-9D76-DD5306299C2D}"/>
              </a:ext>
            </a:extLst>
          </p:cNvPr>
          <p:cNvSpPr>
            <a:spLocks noGrp="1"/>
          </p:cNvSpPr>
          <p:nvPr>
            <p:ph idx="1"/>
          </p:nvPr>
        </p:nvSpPr>
        <p:spPr/>
        <p:txBody>
          <a:bodyPr>
            <a:normAutofit lnSpcReduction="10000"/>
          </a:bodyPr>
          <a:lstStyle/>
          <a:p>
            <a:pPr marL="0" indent="0">
              <a:buNone/>
            </a:pPr>
            <a:r>
              <a:rPr lang="en-IN" dirty="0"/>
              <a:t>1) If a person sells 3 futures contract=, lot size 3000 and future price 250. What will be his gain/loss, when future price is 230.</a:t>
            </a:r>
          </a:p>
          <a:p>
            <a:pPr marL="0" indent="0">
              <a:buNone/>
            </a:pPr>
            <a:r>
              <a:rPr lang="en-IN" dirty="0"/>
              <a:t> Answer: Gain of 1,80,000</a:t>
            </a:r>
          </a:p>
          <a:p>
            <a:pPr marL="0" indent="0">
              <a:buNone/>
            </a:pPr>
            <a:r>
              <a:rPr lang="en-IN" dirty="0"/>
              <a:t> Explanation= (250-230)*3*3000</a:t>
            </a:r>
          </a:p>
          <a:p>
            <a:pPr marL="0" indent="0">
              <a:buNone/>
            </a:pPr>
            <a:endParaRPr lang="en-IN" dirty="0"/>
          </a:p>
          <a:p>
            <a:pPr marL="0" indent="0">
              <a:buNone/>
            </a:pPr>
            <a:r>
              <a:rPr lang="en-IN" dirty="0"/>
              <a:t>2) If the spot price is 200, risk free rate of interest is 5% p.a. and time to maturity is 3 months, what should be the future price based on cost of carry concept.</a:t>
            </a:r>
          </a:p>
          <a:p>
            <a:pPr marL="0" indent="0">
              <a:buNone/>
            </a:pPr>
            <a:r>
              <a:rPr lang="en-IN" dirty="0"/>
              <a:t>Answer  F= S(1+r)^t </a:t>
            </a:r>
          </a:p>
          <a:p>
            <a:pPr marL="0" indent="0">
              <a:buNone/>
            </a:pPr>
            <a:r>
              <a:rPr lang="en-IN" dirty="0"/>
              <a:t>             F= 200 (1+5%)^(3/12)</a:t>
            </a:r>
          </a:p>
          <a:p>
            <a:pPr marL="0" indent="0">
              <a:buNone/>
            </a:pPr>
            <a:r>
              <a:rPr lang="en-IN" dirty="0"/>
              <a:t>             F= 202.45</a:t>
            </a:r>
          </a:p>
        </p:txBody>
      </p:sp>
    </p:spTree>
    <p:extLst>
      <p:ext uri="{BB962C8B-B14F-4D97-AF65-F5344CB8AC3E}">
        <p14:creationId xmlns:p14="http://schemas.microsoft.com/office/powerpoint/2010/main" val="3684725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6C2E4-1374-4896-BB17-DD97A5A32643}"/>
              </a:ext>
            </a:extLst>
          </p:cNvPr>
          <p:cNvSpPr>
            <a:spLocks noGrp="1"/>
          </p:cNvSpPr>
          <p:nvPr>
            <p:ph type="title"/>
          </p:nvPr>
        </p:nvSpPr>
        <p:spPr>
          <a:xfrm>
            <a:off x="677333" y="609600"/>
            <a:ext cx="9434075" cy="1320800"/>
          </a:xfrm>
        </p:spPr>
        <p:txBody>
          <a:bodyPr/>
          <a:lstStyle/>
          <a:p>
            <a:r>
              <a:rPr lang="en-IN" dirty="0"/>
              <a:t>Assignment for students: Discuss solution with Vivek Sharma</a:t>
            </a:r>
          </a:p>
        </p:txBody>
      </p:sp>
      <p:pic>
        <p:nvPicPr>
          <p:cNvPr id="7" name="Picture 6">
            <a:extLst>
              <a:ext uri="{FF2B5EF4-FFF2-40B4-BE49-F238E27FC236}">
                <a16:creationId xmlns:a16="http://schemas.microsoft.com/office/drawing/2014/main" id="{CD87CAE2-E3E6-4DBB-AE05-2C8AFF1FAA8E}"/>
              </a:ext>
            </a:extLst>
          </p:cNvPr>
          <p:cNvPicPr>
            <a:picLocks noChangeAspect="1"/>
          </p:cNvPicPr>
          <p:nvPr/>
        </p:nvPicPr>
        <p:blipFill rotWithShape="1">
          <a:blip r:embed="rId2"/>
          <a:srcRect l="3152" t="34775" r="27282" b="14185"/>
          <a:stretch/>
        </p:blipFill>
        <p:spPr>
          <a:xfrm>
            <a:off x="384312" y="2385390"/>
            <a:ext cx="10084905" cy="4161184"/>
          </a:xfrm>
          <a:prstGeom prst="rect">
            <a:avLst/>
          </a:prstGeom>
        </p:spPr>
      </p:pic>
    </p:spTree>
    <p:extLst>
      <p:ext uri="{BB962C8B-B14F-4D97-AF65-F5344CB8AC3E}">
        <p14:creationId xmlns:p14="http://schemas.microsoft.com/office/powerpoint/2010/main" val="4233506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70220-677A-411B-B416-94321A555329}"/>
              </a:ext>
            </a:extLst>
          </p:cNvPr>
          <p:cNvSpPr>
            <a:spLocks noGrp="1"/>
          </p:cNvSpPr>
          <p:nvPr>
            <p:ph type="title"/>
          </p:nvPr>
        </p:nvSpPr>
        <p:spPr>
          <a:xfrm>
            <a:off x="6182265" y="978776"/>
            <a:ext cx="4451773" cy="1174991"/>
          </a:xfrm>
          <a:noFill/>
          <a:ln w="31750" cap="sq">
            <a:solidFill>
              <a:schemeClr val="bg1"/>
            </a:solidFill>
            <a:miter lim="800000"/>
          </a:ln>
          <a:effectLst>
            <a:glow rad="152400">
              <a:schemeClr val="bg1">
                <a:alpha val="13000"/>
              </a:schemeClr>
            </a:glow>
          </a:effectLst>
        </p:spPr>
        <p:txBody>
          <a:bodyPr vert="horz" wrap="square" lIns="182880" tIns="182880" rIns="182880" bIns="182880" rtlCol="0" anchor="ctr">
            <a:normAutofit/>
          </a:bodyPr>
          <a:lstStyle/>
          <a:p>
            <a:r>
              <a:rPr lang="en-US" dirty="0">
                <a:solidFill>
                  <a:schemeClr val="bg1"/>
                </a:solidFill>
              </a:rPr>
              <a:t>Thank you</a:t>
            </a:r>
          </a:p>
        </p:txBody>
      </p:sp>
      <p:sp>
        <p:nvSpPr>
          <p:cNvPr id="3" name="Content Placeholder 2">
            <a:extLst>
              <a:ext uri="{FF2B5EF4-FFF2-40B4-BE49-F238E27FC236}">
                <a16:creationId xmlns:a16="http://schemas.microsoft.com/office/drawing/2014/main" id="{667D1328-A694-4327-A93A-3D919FD65B27}"/>
              </a:ext>
            </a:extLst>
          </p:cNvPr>
          <p:cNvSpPr>
            <a:spLocks noGrp="1"/>
          </p:cNvSpPr>
          <p:nvPr>
            <p:ph idx="1"/>
          </p:nvPr>
        </p:nvSpPr>
        <p:spPr>
          <a:xfrm>
            <a:off x="6182264" y="2638044"/>
            <a:ext cx="4451773" cy="3101983"/>
          </a:xfrm>
        </p:spPr>
        <p:txBody>
          <a:bodyPr/>
          <a:lstStyle/>
          <a:p>
            <a:pPr marL="0" indent="0">
              <a:buNone/>
            </a:pPr>
            <a:r>
              <a:rPr lang="en-US" dirty="0">
                <a:solidFill>
                  <a:schemeClr val="bg1"/>
                </a:solidFill>
                <a:hlinkClick r:id="rId3"/>
              </a:rPr>
              <a:t>VIVEKSHARMA95@REDIFFMAIL.COM</a:t>
            </a:r>
            <a:endParaRPr lang="en-US" dirty="0">
              <a:solidFill>
                <a:schemeClr val="bg1"/>
              </a:solidFill>
            </a:endParaRPr>
          </a:p>
          <a:p>
            <a:pPr marL="0" indent="0">
              <a:buNone/>
            </a:pPr>
            <a:r>
              <a:rPr lang="en-US" dirty="0">
                <a:solidFill>
                  <a:schemeClr val="bg1"/>
                </a:solidFill>
              </a:rPr>
              <a:t>9930076474</a:t>
            </a:r>
          </a:p>
          <a:p>
            <a:endParaRPr lang="en-US" dirty="0">
              <a:solidFill>
                <a:schemeClr val="bg1"/>
              </a:solidFill>
            </a:endParaRPr>
          </a:p>
        </p:txBody>
      </p:sp>
      <p:pic>
        <p:nvPicPr>
          <p:cNvPr id="4" name="Picture 3" descr="Hand with pen pointing at financial numbers">
            <a:extLst>
              <a:ext uri="{FF2B5EF4-FFF2-40B4-BE49-F238E27FC236}">
                <a16:creationId xmlns:a16="http://schemas.microsoft.com/office/drawing/2014/main" id="{AB2E0BE0-B684-4228-A4DF-58C8CAFFDF4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b="-1"/>
          <a:stretch/>
        </p:blipFill>
        <p:spPr>
          <a:xfrm>
            <a:off x="20" y="10"/>
            <a:ext cx="4657325" cy="6857990"/>
          </a:xfrm>
          <a:prstGeom prst="rect">
            <a:avLst/>
          </a:prstGeom>
        </p:spPr>
      </p:pic>
    </p:spTree>
    <p:extLst>
      <p:ext uri="{BB962C8B-B14F-4D97-AF65-F5344CB8AC3E}">
        <p14:creationId xmlns:p14="http://schemas.microsoft.com/office/powerpoint/2010/main" val="2673849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A1B52-6A91-4E59-B933-61822E0B8829}"/>
              </a:ext>
            </a:extLst>
          </p:cNvPr>
          <p:cNvSpPr>
            <a:spLocks noGrp="1"/>
          </p:cNvSpPr>
          <p:nvPr>
            <p:ph type="title"/>
          </p:nvPr>
        </p:nvSpPr>
        <p:spPr/>
        <p:txBody>
          <a:bodyPr/>
          <a:lstStyle/>
          <a:p>
            <a:r>
              <a:rPr lang="en-IN" dirty="0"/>
              <a:t>Futures Contract-Meaning</a:t>
            </a:r>
          </a:p>
        </p:txBody>
      </p:sp>
      <p:sp>
        <p:nvSpPr>
          <p:cNvPr id="3" name="Content Placeholder 2">
            <a:extLst>
              <a:ext uri="{FF2B5EF4-FFF2-40B4-BE49-F238E27FC236}">
                <a16:creationId xmlns:a16="http://schemas.microsoft.com/office/drawing/2014/main" id="{782819E8-4AB5-4B90-96BE-1713213B5786}"/>
              </a:ext>
            </a:extLst>
          </p:cNvPr>
          <p:cNvSpPr>
            <a:spLocks noGrp="1"/>
          </p:cNvSpPr>
          <p:nvPr>
            <p:ph idx="1"/>
          </p:nvPr>
        </p:nvSpPr>
        <p:spPr>
          <a:xfrm>
            <a:off x="677334" y="2160589"/>
            <a:ext cx="9500336" cy="3880773"/>
          </a:xfrm>
        </p:spPr>
        <p:txBody>
          <a:bodyPr/>
          <a:lstStyle/>
          <a:p>
            <a:pPr algn="just"/>
            <a:r>
              <a:rPr lang="en-US" b="0" i="0" dirty="0">
                <a:solidFill>
                  <a:srgbClr val="111111"/>
                </a:solidFill>
                <a:effectLst/>
                <a:latin typeface="SourceSansPro"/>
              </a:rPr>
              <a:t>A futures contract is a legal agreement to buy or sell a particular commodity asset, or security at a predetermined price at a specified time in the future.</a:t>
            </a:r>
          </a:p>
          <a:p>
            <a:pPr algn="just"/>
            <a:r>
              <a:rPr lang="en-US" b="0" i="0" dirty="0">
                <a:solidFill>
                  <a:srgbClr val="222222"/>
                </a:solidFill>
                <a:effectLst/>
                <a:latin typeface="Rubik"/>
              </a:rPr>
              <a:t>The underlying asset of a futures contract is commonly either a commodity, stock, bond, or currency. </a:t>
            </a:r>
            <a:endParaRPr lang="en-US" dirty="0">
              <a:solidFill>
                <a:srgbClr val="222222"/>
              </a:solidFill>
              <a:latin typeface="Rubik"/>
            </a:endParaRPr>
          </a:p>
          <a:p>
            <a:pPr algn="just"/>
            <a:r>
              <a:rPr lang="en-US" b="0" i="0" dirty="0">
                <a:solidFill>
                  <a:srgbClr val="000000"/>
                </a:solidFill>
                <a:effectLst/>
                <a:latin typeface="Trebuchet MS" panose="020B0603020202020204" pitchFamily="34" charset="0"/>
              </a:rPr>
              <a:t>A futures contract is a forward contract, which is traded on an Exchange.</a:t>
            </a:r>
            <a:endParaRPr lang="en-IN" dirty="0"/>
          </a:p>
          <a:p>
            <a:pPr algn="just"/>
            <a:endParaRPr lang="en-IN" dirty="0"/>
          </a:p>
        </p:txBody>
      </p:sp>
    </p:spTree>
    <p:extLst>
      <p:ext uri="{BB962C8B-B14F-4D97-AF65-F5344CB8AC3E}">
        <p14:creationId xmlns:p14="http://schemas.microsoft.com/office/powerpoint/2010/main" val="4185473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741D4-98DB-48C0-A7E0-E9B015FB1AB2}"/>
              </a:ext>
            </a:extLst>
          </p:cNvPr>
          <p:cNvSpPr>
            <a:spLocks noGrp="1"/>
          </p:cNvSpPr>
          <p:nvPr>
            <p:ph type="title"/>
          </p:nvPr>
        </p:nvSpPr>
        <p:spPr/>
        <p:txBody>
          <a:bodyPr/>
          <a:lstStyle/>
          <a:p>
            <a:r>
              <a:rPr lang="en-IN" dirty="0"/>
              <a:t>Key terms</a:t>
            </a:r>
          </a:p>
        </p:txBody>
      </p:sp>
      <p:graphicFrame>
        <p:nvGraphicFramePr>
          <p:cNvPr id="4" name="Content Placeholder 3">
            <a:extLst>
              <a:ext uri="{FF2B5EF4-FFF2-40B4-BE49-F238E27FC236}">
                <a16:creationId xmlns:a16="http://schemas.microsoft.com/office/drawing/2014/main" id="{3D661785-6ADD-4C45-B844-3375391BF750}"/>
              </a:ext>
            </a:extLst>
          </p:cNvPr>
          <p:cNvGraphicFramePr>
            <a:graphicFrameLocks noGrp="1"/>
          </p:cNvGraphicFramePr>
          <p:nvPr>
            <p:ph idx="1"/>
            <p:extLst>
              <p:ext uri="{D42A27DB-BD31-4B8C-83A1-F6EECF244321}">
                <p14:modId xmlns:p14="http://schemas.microsoft.com/office/powerpoint/2010/main" val="615277093"/>
              </p:ext>
            </p:extLst>
          </p:nvPr>
        </p:nvGraphicFramePr>
        <p:xfrm>
          <a:off x="677862" y="1338470"/>
          <a:ext cx="10202173" cy="51948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6325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69893-8537-4572-8822-354D3EF00E83}"/>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0948B15F-232F-45D6-8415-B78CB030B395}"/>
              </a:ext>
            </a:extLst>
          </p:cNvPr>
          <p:cNvSpPr>
            <a:spLocks noGrp="1"/>
          </p:cNvSpPr>
          <p:nvPr>
            <p:ph idx="1"/>
          </p:nvPr>
        </p:nvSpPr>
        <p:spPr/>
        <p:txBody>
          <a:bodyPr/>
          <a:lstStyle/>
          <a:p>
            <a:endParaRPr lang="en-IN"/>
          </a:p>
        </p:txBody>
      </p:sp>
      <p:pic>
        <p:nvPicPr>
          <p:cNvPr id="5" name="Picture 4">
            <a:extLst>
              <a:ext uri="{FF2B5EF4-FFF2-40B4-BE49-F238E27FC236}">
                <a16:creationId xmlns:a16="http://schemas.microsoft.com/office/drawing/2014/main" id="{62D15358-B0E2-4A61-8934-73849AD9BABA}"/>
              </a:ext>
            </a:extLst>
          </p:cNvPr>
          <p:cNvPicPr>
            <a:picLocks noChangeAspect="1"/>
          </p:cNvPicPr>
          <p:nvPr/>
        </p:nvPicPr>
        <p:blipFill rotWithShape="1">
          <a:blip r:embed="rId2"/>
          <a:srcRect l="26848" t="13702" r="14782" b="7419"/>
          <a:stretch/>
        </p:blipFill>
        <p:spPr>
          <a:xfrm>
            <a:off x="106018" y="238539"/>
            <a:ext cx="11966712" cy="6009862"/>
          </a:xfrm>
          <a:prstGeom prst="rect">
            <a:avLst/>
          </a:prstGeom>
        </p:spPr>
      </p:pic>
      <p:sp>
        <p:nvSpPr>
          <p:cNvPr id="7" name="Rectangle 6">
            <a:extLst>
              <a:ext uri="{FF2B5EF4-FFF2-40B4-BE49-F238E27FC236}">
                <a16:creationId xmlns:a16="http://schemas.microsoft.com/office/drawing/2014/main" id="{0D7BE62C-5C22-4A70-AEC2-764C27030BD6}"/>
              </a:ext>
            </a:extLst>
          </p:cNvPr>
          <p:cNvSpPr/>
          <p:nvPr/>
        </p:nvSpPr>
        <p:spPr>
          <a:xfrm>
            <a:off x="1258957" y="6400800"/>
            <a:ext cx="2849217"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Source: ICICI Securities</a:t>
            </a:r>
          </a:p>
        </p:txBody>
      </p:sp>
    </p:spTree>
    <p:extLst>
      <p:ext uri="{BB962C8B-B14F-4D97-AF65-F5344CB8AC3E}">
        <p14:creationId xmlns:p14="http://schemas.microsoft.com/office/powerpoint/2010/main" val="125731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9C083-8CBC-4A32-8249-CD92097B80D1}"/>
              </a:ext>
            </a:extLst>
          </p:cNvPr>
          <p:cNvSpPr>
            <a:spLocks noGrp="1"/>
          </p:cNvSpPr>
          <p:nvPr>
            <p:ph type="title"/>
          </p:nvPr>
        </p:nvSpPr>
        <p:spPr/>
        <p:txBody>
          <a:bodyPr/>
          <a:lstStyle/>
          <a:p>
            <a:r>
              <a:rPr lang="en-IN" dirty="0"/>
              <a:t>Explanation of Key Terms</a:t>
            </a:r>
          </a:p>
        </p:txBody>
      </p:sp>
      <p:sp>
        <p:nvSpPr>
          <p:cNvPr id="3" name="Content Placeholder 2">
            <a:extLst>
              <a:ext uri="{FF2B5EF4-FFF2-40B4-BE49-F238E27FC236}">
                <a16:creationId xmlns:a16="http://schemas.microsoft.com/office/drawing/2014/main" id="{81525605-EAF8-4850-B405-DC8DCD41A392}"/>
              </a:ext>
            </a:extLst>
          </p:cNvPr>
          <p:cNvSpPr>
            <a:spLocks noGrp="1"/>
          </p:cNvSpPr>
          <p:nvPr>
            <p:ph idx="1"/>
          </p:nvPr>
        </p:nvSpPr>
        <p:spPr/>
        <p:txBody>
          <a:bodyPr>
            <a:normAutofit fontScale="92500" lnSpcReduction="20000"/>
          </a:bodyPr>
          <a:lstStyle/>
          <a:p>
            <a:pPr algn="just" fontAlgn="base">
              <a:buFont typeface="Arial" panose="020B0604020202020204" pitchFamily="34" charset="0"/>
              <a:buChar char="•"/>
            </a:pPr>
            <a:r>
              <a:rPr lang="en-US" sz="2200" b="1" i="0" dirty="0">
                <a:solidFill>
                  <a:srgbClr val="000000"/>
                </a:solidFill>
                <a:effectLst/>
                <a:latin typeface="Calibri" panose="020F0502020204030204" pitchFamily="34" charset="0"/>
                <a:cs typeface="Calibri" panose="020F0502020204030204" pitchFamily="34" charset="0"/>
              </a:rPr>
              <a:t>Underlying </a:t>
            </a:r>
            <a:r>
              <a:rPr lang="en-US" sz="2200" b="0" i="0" dirty="0">
                <a:solidFill>
                  <a:srgbClr val="000000"/>
                </a:solidFill>
                <a:effectLst/>
                <a:latin typeface="Calibri" panose="020F0502020204030204" pitchFamily="34" charset="0"/>
                <a:cs typeface="Calibri" panose="020F0502020204030204" pitchFamily="34" charset="0"/>
              </a:rPr>
              <a:t>: Symbol of underlying security</a:t>
            </a:r>
          </a:p>
          <a:p>
            <a:pPr algn="just" fontAlgn="base">
              <a:buFont typeface="Arial" panose="020B0604020202020204" pitchFamily="34" charset="0"/>
              <a:buChar char="•"/>
            </a:pPr>
            <a:r>
              <a:rPr lang="en-US" sz="2200" b="1" i="0" dirty="0">
                <a:solidFill>
                  <a:srgbClr val="000000"/>
                </a:solidFill>
                <a:effectLst/>
                <a:latin typeface="Calibri" panose="020F0502020204030204" pitchFamily="34" charset="0"/>
                <a:cs typeface="Calibri" panose="020F0502020204030204" pitchFamily="34" charset="0"/>
              </a:rPr>
              <a:t>Expiry date </a:t>
            </a:r>
            <a:r>
              <a:rPr lang="en-US" sz="2200" b="0" i="0" dirty="0">
                <a:solidFill>
                  <a:srgbClr val="000000"/>
                </a:solidFill>
                <a:effectLst/>
                <a:latin typeface="Calibri" panose="020F0502020204030204" pitchFamily="34" charset="0"/>
                <a:cs typeface="Calibri" panose="020F0502020204030204" pitchFamily="34" charset="0"/>
              </a:rPr>
              <a:t>: Date of contract expiry</a:t>
            </a:r>
          </a:p>
          <a:p>
            <a:pPr algn="just" fontAlgn="base">
              <a:buFont typeface="Arial" panose="020B0604020202020204" pitchFamily="34" charset="0"/>
              <a:buChar char="•"/>
            </a:pPr>
            <a:r>
              <a:rPr lang="en-US" sz="2200" b="1" i="0" dirty="0">
                <a:solidFill>
                  <a:srgbClr val="000000"/>
                </a:solidFill>
                <a:effectLst/>
                <a:latin typeface="Calibri" panose="020F0502020204030204" pitchFamily="34" charset="0"/>
                <a:cs typeface="Calibri" panose="020F0502020204030204" pitchFamily="34" charset="0"/>
              </a:rPr>
              <a:t>Lot Size- </a:t>
            </a:r>
            <a:r>
              <a:rPr lang="en-US" sz="2200" b="0" i="0" dirty="0">
                <a:solidFill>
                  <a:srgbClr val="000000"/>
                </a:solidFill>
                <a:effectLst/>
                <a:latin typeface="Calibri" panose="020F0502020204030204" pitchFamily="34" charset="0"/>
                <a:cs typeface="Calibri" panose="020F0502020204030204" pitchFamily="34" charset="0"/>
              </a:rPr>
              <a:t>A fixed quantity of units. If ITC has lot size of 3200, this means that transaction can be done only in 3200 and multiple of 3200.</a:t>
            </a:r>
          </a:p>
          <a:p>
            <a:pPr algn="just" fontAlgn="base">
              <a:buFont typeface="Arial" panose="020B0604020202020204" pitchFamily="34" charset="0"/>
              <a:buChar char="•"/>
            </a:pPr>
            <a:r>
              <a:rPr lang="en-US" sz="2200" b="1" dirty="0">
                <a:solidFill>
                  <a:srgbClr val="000000"/>
                </a:solidFill>
                <a:latin typeface="Calibri" panose="020F0502020204030204" pitchFamily="34" charset="0"/>
                <a:cs typeface="Calibri" panose="020F0502020204030204" pitchFamily="34" charset="0"/>
              </a:rPr>
              <a:t>Contract Value</a:t>
            </a:r>
            <a:r>
              <a:rPr lang="en-US" sz="2200" dirty="0">
                <a:solidFill>
                  <a:srgbClr val="000000"/>
                </a:solidFill>
                <a:latin typeface="Calibri" panose="020F0502020204030204" pitchFamily="34" charset="0"/>
                <a:cs typeface="Calibri" panose="020F0502020204030204" pitchFamily="34" charset="0"/>
              </a:rPr>
              <a:t>: Market price of an underlying multiplied by Lot Size. If lot size of ITC is 3200 and market price of ITC in future market is 230, then contract value is 3200*230.</a:t>
            </a:r>
          </a:p>
          <a:p>
            <a:pPr algn="just" fontAlgn="base">
              <a:buFont typeface="Arial" panose="020B0604020202020204" pitchFamily="34" charset="0"/>
              <a:buChar char="•"/>
            </a:pPr>
            <a:r>
              <a:rPr lang="en-US" sz="2200" b="1" dirty="0">
                <a:solidFill>
                  <a:srgbClr val="000000"/>
                </a:solidFill>
                <a:latin typeface="Calibri" panose="020F0502020204030204" pitchFamily="34" charset="0"/>
                <a:cs typeface="Calibri" panose="020F0502020204030204" pitchFamily="34" charset="0"/>
              </a:rPr>
              <a:t>Margin</a:t>
            </a:r>
            <a:r>
              <a:rPr lang="en-US" sz="2200" dirty="0">
                <a:solidFill>
                  <a:srgbClr val="000000"/>
                </a:solidFill>
                <a:latin typeface="Calibri" panose="020F0502020204030204" pitchFamily="34" charset="0"/>
                <a:cs typeface="Calibri" panose="020F0502020204030204" pitchFamily="34" charset="0"/>
              </a:rPr>
              <a:t>: An upfront payment made to enter into a contract. It is usually a percentage of contract value. Margin amount depends on risk of a stock.</a:t>
            </a:r>
          </a:p>
          <a:p>
            <a:pPr algn="just" fontAlgn="base">
              <a:buFont typeface="Arial" panose="020B0604020202020204" pitchFamily="34" charset="0"/>
              <a:buChar char="•"/>
            </a:pPr>
            <a:r>
              <a:rPr lang="en-US" sz="2200" b="1" dirty="0">
                <a:solidFill>
                  <a:srgbClr val="000000"/>
                </a:solidFill>
                <a:latin typeface="Calibri" panose="020F0502020204030204" pitchFamily="34" charset="0"/>
                <a:cs typeface="Calibri" panose="020F0502020204030204" pitchFamily="34" charset="0"/>
              </a:rPr>
              <a:t>Marked to Market</a:t>
            </a:r>
            <a:r>
              <a:rPr lang="en-US" sz="2200" dirty="0">
                <a:solidFill>
                  <a:srgbClr val="000000"/>
                </a:solidFill>
                <a:latin typeface="Calibri" panose="020F0502020204030204" pitchFamily="34" charset="0"/>
                <a:cs typeface="Calibri" panose="020F0502020204030204" pitchFamily="34" charset="0"/>
              </a:rPr>
              <a:t>:  Processing of marking position of a trader to the current market price. This helps in identifying daily gains/losses for position taken  by a trader.</a:t>
            </a:r>
          </a:p>
          <a:p>
            <a:pPr algn="just" fontAlgn="base">
              <a:buFont typeface="Arial" panose="020B0604020202020204" pitchFamily="34" charset="0"/>
              <a:buChar char="•"/>
            </a:pPr>
            <a:endParaRPr lang="en-US" b="0" i="0" dirty="0">
              <a:solidFill>
                <a:srgbClr val="000000"/>
              </a:solidFill>
              <a:effectLst/>
              <a:latin typeface="Trebuchet MS" panose="020B0603020202020204" pitchFamily="34" charset="0"/>
            </a:endParaRPr>
          </a:p>
          <a:p>
            <a:pPr algn="just" fontAlgn="base">
              <a:buFont typeface="Arial" panose="020B0604020202020204" pitchFamily="34" charset="0"/>
              <a:buChar char="•"/>
            </a:pPr>
            <a:endParaRPr lang="en-US" b="0" i="0" dirty="0">
              <a:solidFill>
                <a:srgbClr val="000000"/>
              </a:solidFill>
              <a:effectLst/>
              <a:latin typeface="Trebuchet MS" panose="020B0603020202020204" pitchFamily="34" charset="0"/>
            </a:endParaRPr>
          </a:p>
          <a:p>
            <a:endParaRPr lang="en-IN" dirty="0"/>
          </a:p>
        </p:txBody>
      </p:sp>
    </p:spTree>
    <p:extLst>
      <p:ext uri="{BB962C8B-B14F-4D97-AF65-F5344CB8AC3E}">
        <p14:creationId xmlns:p14="http://schemas.microsoft.com/office/powerpoint/2010/main" val="1099647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2D165-50DE-48D8-8B04-AFFED3986073}"/>
              </a:ext>
            </a:extLst>
          </p:cNvPr>
          <p:cNvSpPr>
            <a:spLocks noGrp="1"/>
          </p:cNvSpPr>
          <p:nvPr>
            <p:ph type="title"/>
          </p:nvPr>
        </p:nvSpPr>
        <p:spPr/>
        <p:txBody>
          <a:bodyPr/>
          <a:lstStyle/>
          <a:p>
            <a:r>
              <a:rPr lang="en-IN" dirty="0"/>
              <a:t>Margin</a:t>
            </a:r>
          </a:p>
        </p:txBody>
      </p:sp>
      <p:sp>
        <p:nvSpPr>
          <p:cNvPr id="3" name="Content Placeholder 2">
            <a:extLst>
              <a:ext uri="{FF2B5EF4-FFF2-40B4-BE49-F238E27FC236}">
                <a16:creationId xmlns:a16="http://schemas.microsoft.com/office/drawing/2014/main" id="{695D9D30-0819-469A-99DF-AB378389E978}"/>
              </a:ext>
            </a:extLst>
          </p:cNvPr>
          <p:cNvSpPr>
            <a:spLocks noGrp="1"/>
          </p:cNvSpPr>
          <p:nvPr>
            <p:ph idx="1"/>
          </p:nvPr>
        </p:nvSpPr>
        <p:spPr>
          <a:xfrm>
            <a:off x="677333" y="2186609"/>
            <a:ext cx="10626769" cy="3854753"/>
          </a:xfrm>
        </p:spPr>
        <p:txBody>
          <a:bodyPr/>
          <a:lstStyle/>
          <a:p>
            <a:r>
              <a:rPr lang="en-IN" dirty="0"/>
              <a:t>If a person buys one lot of ITC (Lot size) 3200 and market price of future contract is 213.75, then margin charged by the exchange is, 165,528</a:t>
            </a:r>
          </a:p>
          <a:p>
            <a:endParaRPr lang="en-IN" dirty="0"/>
          </a:p>
        </p:txBody>
      </p:sp>
      <p:pic>
        <p:nvPicPr>
          <p:cNvPr id="5" name="Picture 4">
            <a:extLst>
              <a:ext uri="{FF2B5EF4-FFF2-40B4-BE49-F238E27FC236}">
                <a16:creationId xmlns:a16="http://schemas.microsoft.com/office/drawing/2014/main" id="{849D128C-F847-4998-86A4-FE8EA25C83A9}"/>
              </a:ext>
            </a:extLst>
          </p:cNvPr>
          <p:cNvPicPr>
            <a:picLocks noChangeAspect="1"/>
          </p:cNvPicPr>
          <p:nvPr/>
        </p:nvPicPr>
        <p:blipFill rotWithShape="1">
          <a:blip r:embed="rId2"/>
          <a:srcRect l="8479" t="15056" r="8152" b="37384"/>
          <a:stretch/>
        </p:blipFill>
        <p:spPr>
          <a:xfrm>
            <a:off x="677334" y="2790162"/>
            <a:ext cx="10626770" cy="3756411"/>
          </a:xfrm>
          <a:prstGeom prst="rect">
            <a:avLst/>
          </a:prstGeom>
        </p:spPr>
      </p:pic>
      <p:sp>
        <p:nvSpPr>
          <p:cNvPr id="7" name="Rectangle 6">
            <a:extLst>
              <a:ext uri="{FF2B5EF4-FFF2-40B4-BE49-F238E27FC236}">
                <a16:creationId xmlns:a16="http://schemas.microsoft.com/office/drawing/2014/main" id="{0B5177A5-44B9-4987-9E1D-8AB2DF67025E}"/>
              </a:ext>
            </a:extLst>
          </p:cNvPr>
          <p:cNvSpPr/>
          <p:nvPr/>
        </p:nvSpPr>
        <p:spPr>
          <a:xfrm>
            <a:off x="1378226" y="6162261"/>
            <a:ext cx="3220278" cy="4826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Diagram Source: ICICI Securities</a:t>
            </a:r>
          </a:p>
        </p:txBody>
      </p:sp>
    </p:spTree>
    <p:extLst>
      <p:ext uri="{BB962C8B-B14F-4D97-AF65-F5344CB8AC3E}">
        <p14:creationId xmlns:p14="http://schemas.microsoft.com/office/powerpoint/2010/main" val="1053937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04801-1CE3-4011-BC5C-D134555AF249}"/>
              </a:ext>
            </a:extLst>
          </p:cNvPr>
          <p:cNvSpPr>
            <a:spLocks noGrp="1"/>
          </p:cNvSpPr>
          <p:nvPr>
            <p:ph type="title"/>
          </p:nvPr>
        </p:nvSpPr>
        <p:spPr/>
        <p:txBody>
          <a:bodyPr/>
          <a:lstStyle/>
          <a:p>
            <a:r>
              <a:rPr lang="en-IN" dirty="0"/>
              <a:t>Marked to Market -Example </a:t>
            </a:r>
          </a:p>
        </p:txBody>
      </p:sp>
      <p:sp>
        <p:nvSpPr>
          <p:cNvPr id="3" name="Content Placeholder 2">
            <a:extLst>
              <a:ext uri="{FF2B5EF4-FFF2-40B4-BE49-F238E27FC236}">
                <a16:creationId xmlns:a16="http://schemas.microsoft.com/office/drawing/2014/main" id="{C0E4AAC2-683B-4C36-8A94-C3EB6BBEC19E}"/>
              </a:ext>
            </a:extLst>
          </p:cNvPr>
          <p:cNvSpPr>
            <a:spLocks noGrp="1"/>
          </p:cNvSpPr>
          <p:nvPr>
            <p:ph idx="1"/>
          </p:nvPr>
        </p:nvSpPr>
        <p:spPr/>
        <p:txBody>
          <a:bodyPr/>
          <a:lstStyle/>
          <a:p>
            <a:pPr algn="just"/>
            <a:r>
              <a:rPr lang="en-US" dirty="0">
                <a:solidFill>
                  <a:srgbClr val="111111"/>
                </a:solidFill>
                <a:latin typeface="SourceSansPro"/>
              </a:rPr>
              <a:t>To hedge</a:t>
            </a:r>
            <a:r>
              <a:rPr lang="en-US" b="0" i="0" dirty="0">
                <a:solidFill>
                  <a:srgbClr val="111111"/>
                </a:solidFill>
                <a:effectLst/>
                <a:latin typeface="SourceSansPro"/>
              </a:rPr>
              <a:t> against falling commodity prices, a wheat farmer takes a short (selling) position in 10 wheat futures contracts on November 21, 2019. Since each contract represents 5,000 bushels, the farmer is hedging against a price decline on 50,000 bushels of wheat. If the price of one contract is $4.50 on November 21, 2019, the wheat farmer's account will be recorded as $4.50 x 50,000 bushels = $225,000.</a:t>
            </a:r>
          </a:p>
          <a:p>
            <a:pPr marL="0" indent="0" algn="just">
              <a:buNone/>
            </a:pPr>
            <a:br>
              <a:rPr lang="en-US" dirty="0"/>
            </a:br>
            <a:endParaRPr lang="en-IN" dirty="0"/>
          </a:p>
        </p:txBody>
      </p:sp>
      <p:pic>
        <p:nvPicPr>
          <p:cNvPr id="5" name="Picture 4">
            <a:extLst>
              <a:ext uri="{FF2B5EF4-FFF2-40B4-BE49-F238E27FC236}">
                <a16:creationId xmlns:a16="http://schemas.microsoft.com/office/drawing/2014/main" id="{7F0BF0F8-D162-404E-87F6-043A9197A1E4}"/>
              </a:ext>
            </a:extLst>
          </p:cNvPr>
          <p:cNvPicPr>
            <a:picLocks noChangeAspect="1"/>
          </p:cNvPicPr>
          <p:nvPr/>
        </p:nvPicPr>
        <p:blipFill rotWithShape="1">
          <a:blip r:embed="rId2"/>
          <a:srcRect l="23934" t="41348" r="32065" b="18052"/>
          <a:stretch/>
        </p:blipFill>
        <p:spPr>
          <a:xfrm>
            <a:off x="1205948" y="3684104"/>
            <a:ext cx="7606748" cy="2146853"/>
          </a:xfrm>
          <a:prstGeom prst="rect">
            <a:avLst/>
          </a:prstGeom>
        </p:spPr>
      </p:pic>
      <p:sp>
        <p:nvSpPr>
          <p:cNvPr id="6" name="Rectangle 5">
            <a:extLst>
              <a:ext uri="{FF2B5EF4-FFF2-40B4-BE49-F238E27FC236}">
                <a16:creationId xmlns:a16="http://schemas.microsoft.com/office/drawing/2014/main" id="{CE64ECA1-9B51-4AA5-848D-D0796BFBAF01}"/>
              </a:ext>
            </a:extLst>
          </p:cNvPr>
          <p:cNvSpPr/>
          <p:nvPr/>
        </p:nvSpPr>
        <p:spPr>
          <a:xfrm>
            <a:off x="1245703" y="6248400"/>
            <a:ext cx="2464905" cy="3909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err="1"/>
              <a:t>Source:Investopedia</a:t>
            </a:r>
            <a:endParaRPr lang="en-IN" dirty="0"/>
          </a:p>
        </p:txBody>
      </p:sp>
    </p:spTree>
    <p:extLst>
      <p:ext uri="{BB962C8B-B14F-4D97-AF65-F5344CB8AC3E}">
        <p14:creationId xmlns:p14="http://schemas.microsoft.com/office/powerpoint/2010/main" val="3098181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C4026-D2AE-4E10-AABE-5B36C9045D77}"/>
              </a:ext>
            </a:extLst>
          </p:cNvPr>
          <p:cNvSpPr>
            <a:spLocks noGrp="1"/>
          </p:cNvSpPr>
          <p:nvPr>
            <p:ph type="title"/>
          </p:nvPr>
        </p:nvSpPr>
        <p:spPr/>
        <p:txBody>
          <a:bodyPr/>
          <a:lstStyle/>
          <a:p>
            <a:r>
              <a:rPr lang="en-IN" dirty="0"/>
              <a:t>Key Terms</a:t>
            </a:r>
          </a:p>
        </p:txBody>
      </p:sp>
      <p:graphicFrame>
        <p:nvGraphicFramePr>
          <p:cNvPr id="4" name="Content Placeholder 3">
            <a:extLst>
              <a:ext uri="{FF2B5EF4-FFF2-40B4-BE49-F238E27FC236}">
                <a16:creationId xmlns:a16="http://schemas.microsoft.com/office/drawing/2014/main" id="{014DDAA2-3A7D-4D4B-85AB-B701FC1B40C2}"/>
              </a:ext>
            </a:extLst>
          </p:cNvPr>
          <p:cNvGraphicFramePr>
            <a:graphicFrameLocks noGrp="1"/>
          </p:cNvGraphicFramePr>
          <p:nvPr>
            <p:ph idx="1"/>
          </p:nvPr>
        </p:nvGraphicFramePr>
        <p:xfrm>
          <a:off x="677863" y="1696278"/>
          <a:ext cx="10347946" cy="43457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945706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CD190557-3523-4829-B732-42505F2F94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6F88797-338E-4C4E-B50C-3C46519E1B32}">
  <ds:schemaRefs>
    <ds:schemaRef ds:uri="http://schemas.microsoft.com/sharepoint/v3/contenttype/forms"/>
  </ds:schemaRefs>
</ds:datastoreItem>
</file>

<file path=customXml/itemProps3.xml><?xml version="1.0" encoding="utf-8"?>
<ds:datastoreItem xmlns:ds="http://schemas.openxmlformats.org/officeDocument/2006/customXml" ds:itemID="{A6C0A41B-4E75-4512-ABAD-D663025C8E72}">
  <ds:schemaRefs>
    <ds:schemaRef ds:uri="71af3243-3dd4-4a8d-8c0d-dd76da1f02a5"/>
    <ds:schemaRef ds:uri="http://schemas.microsoft.com/office/2006/documentManagement/types"/>
    <ds:schemaRef ds:uri="http://purl.org/dc/elements/1.1/"/>
    <ds:schemaRef ds:uri="http://www.w3.org/XML/1998/namespace"/>
    <ds:schemaRef ds:uri="http://schemas.microsoft.com/office/2006/metadata/properties"/>
    <ds:schemaRef ds:uri="16c05727-aa75-4e4a-9b5f-8a80a1165891"/>
    <ds:schemaRef ds:uri="http://purl.org/dc/dcmitype/"/>
    <ds:schemaRef ds:uri="http://schemas.openxmlformats.org/package/2006/metadata/core-properties"/>
    <ds:schemaRef ds:uri="http://purl.org/dc/term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Facet</Template>
  <TotalTime>0</TotalTime>
  <Words>1851</Words>
  <Application>Microsoft Office PowerPoint</Application>
  <PresentationFormat>Widescreen</PresentationFormat>
  <Paragraphs>123</Paragraphs>
  <Slides>25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opensansregular</vt:lpstr>
      <vt:lpstr>Rubik</vt:lpstr>
      <vt:lpstr>SourceSansPro</vt:lpstr>
      <vt:lpstr>Trebuchet MS</vt:lpstr>
      <vt:lpstr>Wingdings 3</vt:lpstr>
      <vt:lpstr>Facet</vt:lpstr>
      <vt:lpstr>An Overview of Financial Derivatives</vt:lpstr>
      <vt:lpstr>Lecture 3 and 4</vt:lpstr>
      <vt:lpstr>Futures Contract-Meaning</vt:lpstr>
      <vt:lpstr>Key terms</vt:lpstr>
      <vt:lpstr>PowerPoint Presentation</vt:lpstr>
      <vt:lpstr>Explanation of Key Terms</vt:lpstr>
      <vt:lpstr>Margin</vt:lpstr>
      <vt:lpstr>Marked to Market -Example </vt:lpstr>
      <vt:lpstr>Key Terms</vt:lpstr>
      <vt:lpstr>Cost of Carry</vt:lpstr>
      <vt:lpstr>Open Interest</vt:lpstr>
      <vt:lpstr>Lecture-4</vt:lpstr>
      <vt:lpstr>Forward Rate Agreement</vt:lpstr>
      <vt:lpstr>Need for Forward Rate Agreement</vt:lpstr>
      <vt:lpstr>Benefits of Forward Rate Agreement</vt:lpstr>
      <vt:lpstr>Key dates in FRA contract</vt:lpstr>
      <vt:lpstr>PowerPoint Presentation</vt:lpstr>
      <vt:lpstr>Practice Questions for Lecture-3</vt:lpstr>
      <vt:lpstr>PowerPoint Presentation</vt:lpstr>
      <vt:lpstr>Answer to Practice Questions</vt:lpstr>
      <vt:lpstr>Practice Question for Lecture-4</vt:lpstr>
      <vt:lpstr>Answer to Practice Questions</vt:lpstr>
      <vt:lpstr>Numerical </vt:lpstr>
      <vt:lpstr>Assignment for students: Discuss solution with Vivek Sharma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2020-10-13T07:15:30Z</dcterms:created>
  <dcterms:modified xsi:type="dcterms:W3CDTF">2021-02-14T06:24:52Z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