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87" r:id="rId4"/>
    <p:sldId id="280" r:id="rId5"/>
    <p:sldId id="281" r:id="rId6"/>
    <p:sldId id="284" r:id="rId7"/>
    <p:sldId id="311" r:id="rId8"/>
    <p:sldId id="290" r:id="rId9"/>
    <p:sldId id="282" r:id="rId10"/>
    <p:sldId id="283" r:id="rId11"/>
    <p:sldId id="257" r:id="rId12"/>
    <p:sldId id="258" r:id="rId13"/>
    <p:sldId id="260" r:id="rId14"/>
    <p:sldId id="259" r:id="rId15"/>
    <p:sldId id="261" r:id="rId16"/>
    <p:sldId id="262" r:id="rId17"/>
    <p:sldId id="265" r:id="rId18"/>
    <p:sldId id="263" r:id="rId19"/>
    <p:sldId id="264" r:id="rId20"/>
    <p:sldId id="266" r:id="rId21"/>
    <p:sldId id="268" r:id="rId22"/>
    <p:sldId id="267" r:id="rId23"/>
    <p:sldId id="269" r:id="rId24"/>
    <p:sldId id="270" r:id="rId25"/>
    <p:sldId id="272" r:id="rId26"/>
    <p:sldId id="271" r:id="rId27"/>
    <p:sldId id="277" r:id="rId28"/>
    <p:sldId id="276" r:id="rId29"/>
    <p:sldId id="285" r:id="rId30"/>
    <p:sldId id="286" r:id="rId31"/>
    <p:sldId id="275" r:id="rId32"/>
    <p:sldId id="289" r:id="rId33"/>
    <p:sldId id="292" r:id="rId34"/>
    <p:sldId id="291" r:id="rId35"/>
    <p:sldId id="294" r:id="rId36"/>
    <p:sldId id="295" r:id="rId37"/>
    <p:sldId id="296" r:id="rId38"/>
    <p:sldId id="297" r:id="rId39"/>
    <p:sldId id="298" r:id="rId40"/>
    <p:sldId id="299" r:id="rId41"/>
    <p:sldId id="300" r:id="rId42"/>
    <p:sldId id="301" r:id="rId43"/>
    <p:sldId id="303" r:id="rId44"/>
    <p:sldId id="304" r:id="rId45"/>
    <p:sldId id="305" r:id="rId46"/>
    <p:sldId id="306" r:id="rId47"/>
    <p:sldId id="312" r:id="rId48"/>
    <p:sldId id="307" r:id="rId49"/>
    <p:sldId id="309" r:id="rId50"/>
    <p:sldId id="31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12/14/2020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a:t>Introduction to Risk Management</a:t>
            </a:r>
            <a:endParaRPr lang="en-US" dirty="0"/>
          </a:p>
        </p:txBody>
      </p:sp>
      <p:sp>
        <p:nvSpPr>
          <p:cNvPr id="3" name="Subtitle 2"/>
          <p:cNvSpPr>
            <a:spLocks noGrp="1"/>
          </p:cNvSpPr>
          <p:nvPr>
            <p:ph type="subTitle" idx="1"/>
          </p:nvPr>
        </p:nvSpPr>
        <p:spPr/>
        <p:txBody>
          <a:bodyPr/>
          <a:lstStyle/>
          <a:p>
            <a:r>
              <a:rPr lang="en-IN"/>
              <a:t>By Prof. Samie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Risks in Financial Services</a:t>
            </a:r>
            <a:endParaRPr lang="en-US" dirty="0"/>
          </a:p>
        </p:txBody>
      </p:sp>
      <p:pic>
        <p:nvPicPr>
          <p:cNvPr id="2050" name="Picture 2"/>
          <p:cNvPicPr>
            <a:picLocks noChangeAspect="1" noChangeArrowheads="1"/>
          </p:cNvPicPr>
          <p:nvPr/>
        </p:nvPicPr>
        <p:blipFill>
          <a:blip r:embed="rId2"/>
          <a:srcRect/>
          <a:stretch>
            <a:fillRect/>
          </a:stretch>
        </p:blipFill>
        <p:spPr bwMode="auto">
          <a:xfrm>
            <a:off x="1066800" y="1143000"/>
            <a:ext cx="7924800" cy="54864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Definition of Risk Management</a:t>
            </a:r>
            <a:endParaRPr lang="en-US" dirty="0"/>
          </a:p>
        </p:txBody>
      </p:sp>
      <p:sp>
        <p:nvSpPr>
          <p:cNvPr id="3" name="Content Placeholder 2"/>
          <p:cNvSpPr>
            <a:spLocks noGrp="1"/>
          </p:cNvSpPr>
          <p:nvPr>
            <p:ph idx="1"/>
          </p:nvPr>
        </p:nvSpPr>
        <p:spPr>
          <a:xfrm>
            <a:off x="990600" y="1447800"/>
            <a:ext cx="7943088" cy="4800600"/>
          </a:xfrm>
        </p:spPr>
        <p:txBody>
          <a:bodyPr>
            <a:normAutofit fontScale="92500" lnSpcReduction="20000"/>
          </a:bodyPr>
          <a:lstStyle/>
          <a:p>
            <a:pPr>
              <a:lnSpc>
                <a:spcPct val="110000"/>
              </a:lnSpc>
            </a:pPr>
            <a:r>
              <a:rPr lang="en-IN" sz="2700" dirty="0"/>
              <a:t>Risk Management (CIMA) is: </a:t>
            </a:r>
          </a:p>
          <a:p>
            <a:pPr lvl="1"/>
            <a:r>
              <a:rPr lang="en-IN" dirty="0"/>
              <a:t>‘A process of understanding and managing the risks that the entity is inevitably subject to in attempting to achieve its corporate objectives. For management purposes, risks are usually divided into categories such as operational, financial, legal compliance, information and personnel. One example of an integrated solution to risk management is enterprise risk management.’ </a:t>
            </a:r>
          </a:p>
          <a:p>
            <a:pPr>
              <a:lnSpc>
                <a:spcPct val="110000"/>
              </a:lnSpc>
            </a:pPr>
            <a:r>
              <a:rPr lang="en-IN" sz="2700" dirty="0"/>
              <a:t>GARP defines Risk Management as the process by which financial risks are identified, assessed, measured, and managed in order to create economic value. </a:t>
            </a:r>
          </a:p>
          <a:p>
            <a:pPr>
              <a:lnSpc>
                <a:spcPct val="110000"/>
              </a:lnSpc>
            </a:pPr>
            <a:endParaRPr lang="en-US" sz="2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Risk versus return for investors</a:t>
            </a:r>
            <a:endParaRPr lang="en-US" dirty="0"/>
          </a:p>
        </p:txBody>
      </p:sp>
      <p:sp>
        <p:nvSpPr>
          <p:cNvPr id="3" name="Content Placeholder 2"/>
          <p:cNvSpPr>
            <a:spLocks noGrp="1"/>
          </p:cNvSpPr>
          <p:nvPr>
            <p:ph idx="1"/>
          </p:nvPr>
        </p:nvSpPr>
        <p:spPr>
          <a:xfrm>
            <a:off x="990600" y="1447800"/>
            <a:ext cx="7943088" cy="4724400"/>
          </a:xfrm>
        </p:spPr>
        <p:txBody>
          <a:bodyPr>
            <a:normAutofit fontScale="92500"/>
          </a:bodyPr>
          <a:lstStyle/>
          <a:p>
            <a:pPr>
              <a:lnSpc>
                <a:spcPct val="110000"/>
              </a:lnSpc>
            </a:pPr>
            <a:r>
              <a:rPr lang="en-IN" sz="2700" dirty="0"/>
              <a:t>As all fund managers know, there is a trade-off between risk and return when money is invested.</a:t>
            </a:r>
          </a:p>
          <a:p>
            <a:pPr>
              <a:lnSpc>
                <a:spcPct val="110000"/>
              </a:lnSpc>
            </a:pPr>
            <a:r>
              <a:rPr lang="en-IN" sz="2700" dirty="0"/>
              <a:t>The greater the risks taken, the higher the return that can be realized.</a:t>
            </a:r>
          </a:p>
          <a:p>
            <a:pPr>
              <a:lnSpc>
                <a:spcPct val="110000"/>
              </a:lnSpc>
            </a:pPr>
            <a:r>
              <a:rPr lang="en-IN" sz="2700" dirty="0"/>
              <a:t>The trade-off is actually between risk and expected return, not between risk and actual return. </a:t>
            </a:r>
          </a:p>
          <a:p>
            <a:pPr>
              <a:lnSpc>
                <a:spcPct val="110000"/>
              </a:lnSpc>
            </a:pPr>
            <a:r>
              <a:rPr lang="en-IN" sz="2700" dirty="0"/>
              <a:t>The term “expected return” sometimes causes confusion and in everyday language an outcome that is “expected” is considered highly likely to occur.</a:t>
            </a:r>
            <a:endParaRPr lang="en-US" sz="2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Research on risk return</a:t>
            </a:r>
            <a:endParaRPr lang="en-US" dirty="0"/>
          </a:p>
        </p:txBody>
      </p:sp>
      <p:sp>
        <p:nvSpPr>
          <p:cNvPr id="3" name="Content Placeholder 2"/>
          <p:cNvSpPr>
            <a:spLocks noGrp="1"/>
          </p:cNvSpPr>
          <p:nvPr>
            <p:ph idx="1"/>
          </p:nvPr>
        </p:nvSpPr>
        <p:spPr>
          <a:xfrm>
            <a:off x="990600" y="1447800"/>
            <a:ext cx="7943088" cy="5029200"/>
          </a:xfrm>
        </p:spPr>
        <p:txBody>
          <a:bodyPr>
            <a:normAutofit fontScale="92500" lnSpcReduction="10000"/>
          </a:bodyPr>
          <a:lstStyle/>
          <a:p>
            <a:pPr>
              <a:lnSpc>
                <a:spcPct val="110000"/>
              </a:lnSpc>
            </a:pPr>
            <a:r>
              <a:rPr lang="en-IN" sz="2700" dirty="0"/>
              <a:t>One of the first attempts to understand the trade-off between risk and expected return was by Markowitz (1952). </a:t>
            </a:r>
          </a:p>
          <a:p>
            <a:pPr>
              <a:lnSpc>
                <a:spcPct val="110000"/>
              </a:lnSpc>
            </a:pPr>
            <a:r>
              <a:rPr lang="en-IN" sz="2700" dirty="0"/>
              <a:t>Later, Sharpe (1964) and others carried the Markowitz analysis a stage further by developing what is known as the capital asset pricing model. </a:t>
            </a:r>
          </a:p>
          <a:p>
            <a:pPr>
              <a:lnSpc>
                <a:spcPct val="110000"/>
              </a:lnSpc>
            </a:pPr>
            <a:r>
              <a:rPr lang="en-IN" sz="2700" dirty="0"/>
              <a:t>This is a relationship between expected return and what is termed “systematic risk.” </a:t>
            </a:r>
          </a:p>
          <a:p>
            <a:pPr>
              <a:lnSpc>
                <a:spcPct val="110000"/>
              </a:lnSpc>
            </a:pPr>
            <a:r>
              <a:rPr lang="en-IN" sz="2700" dirty="0"/>
              <a:t>In 1976, Ross developed the arbitrage pricing theory which can be viewed as an extension of the capital asset pricing model to the situation where there are several sources of systematic risk.</a:t>
            </a:r>
            <a:endParaRPr lang="en-US" sz="2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Historical returns of asset classes</a:t>
            </a:r>
            <a:endParaRPr lang="en-US" dirty="0"/>
          </a:p>
        </p:txBody>
      </p:sp>
      <p:pic>
        <p:nvPicPr>
          <p:cNvPr id="1026" name="Picture 2"/>
          <p:cNvPicPr>
            <a:picLocks noChangeAspect="1" noChangeArrowheads="1"/>
          </p:cNvPicPr>
          <p:nvPr/>
        </p:nvPicPr>
        <p:blipFill>
          <a:blip r:embed="rId2"/>
          <a:srcRect/>
          <a:stretch>
            <a:fillRect/>
          </a:stretch>
        </p:blipFill>
        <p:spPr bwMode="auto">
          <a:xfrm>
            <a:off x="1143000" y="1676400"/>
            <a:ext cx="7772400" cy="41148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Capital Asset Pricing Model</a:t>
            </a:r>
            <a:endParaRPr lang="en-US" dirty="0"/>
          </a:p>
        </p:txBody>
      </p:sp>
      <p:sp>
        <p:nvSpPr>
          <p:cNvPr id="3" name="Content Placeholder 2"/>
          <p:cNvSpPr>
            <a:spLocks noGrp="1"/>
          </p:cNvSpPr>
          <p:nvPr>
            <p:ph idx="1"/>
          </p:nvPr>
        </p:nvSpPr>
        <p:spPr>
          <a:xfrm>
            <a:off x="1066800" y="1600200"/>
            <a:ext cx="7620000" cy="5257800"/>
          </a:xfrm>
        </p:spPr>
        <p:txBody>
          <a:bodyPr>
            <a:normAutofit fontScale="85000" lnSpcReduction="20000"/>
          </a:bodyPr>
          <a:lstStyle/>
          <a:p>
            <a:pPr>
              <a:lnSpc>
                <a:spcPct val="110000"/>
              </a:lnSpc>
            </a:pPr>
            <a:r>
              <a:rPr lang="en-IN" sz="2700" dirty="0"/>
              <a:t>The Capital Asset Pricing Model (CAPM) is a model that describes the relationship between expected return and risk of investing in a security. </a:t>
            </a:r>
          </a:p>
          <a:p>
            <a:pPr>
              <a:lnSpc>
                <a:spcPct val="110000"/>
              </a:lnSpc>
            </a:pPr>
            <a:r>
              <a:rPr lang="en-IN" sz="2700" dirty="0"/>
              <a:t>It shows that the expected return on a security is equal to the risk-free return plus a risk premium, which is based on the beta of that security.  </a:t>
            </a:r>
          </a:p>
          <a:p>
            <a:pPr>
              <a:lnSpc>
                <a:spcPct val="110000"/>
              </a:lnSpc>
            </a:pPr>
            <a:r>
              <a:rPr lang="en-IN" sz="2700" dirty="0"/>
              <a:t>The CAPM formula is used to calculate the expected return on investable asset and it is based on the premise that investors have assumptions of systematic risk (also known as market risk or non-diversifiable risk) and need to be compensated for it in the form of a risk premium – an amount of market return greater than the risk-free rate. </a:t>
            </a:r>
          </a:p>
          <a:p>
            <a:pPr>
              <a:lnSpc>
                <a:spcPct val="110000"/>
              </a:lnSpc>
            </a:pPr>
            <a:r>
              <a:rPr lang="en-IN" sz="2700" dirty="0"/>
              <a:t>By investing in a security, investors want a higher return for taking on additional risk.</a:t>
            </a:r>
          </a:p>
          <a:p>
            <a:pPr>
              <a:lnSpc>
                <a:spcPct val="110000"/>
              </a:lnSpc>
            </a:pPr>
            <a:endParaRPr lang="en-IN" sz="2700" dirty="0"/>
          </a:p>
          <a:p>
            <a:pPr>
              <a:lnSpc>
                <a:spcPct val="110000"/>
              </a:lnSpc>
            </a:pPr>
            <a:endParaRPr lang="en-US" sz="2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CAPM Model</a:t>
            </a:r>
            <a:endParaRPr lang="en-US" dirty="0"/>
          </a:p>
        </p:txBody>
      </p:sp>
      <p:pic>
        <p:nvPicPr>
          <p:cNvPr id="2050" name="Picture 2"/>
          <p:cNvPicPr>
            <a:picLocks noChangeAspect="1" noChangeArrowheads="1"/>
          </p:cNvPicPr>
          <p:nvPr/>
        </p:nvPicPr>
        <p:blipFill>
          <a:blip r:embed="rId2"/>
          <a:srcRect/>
          <a:stretch>
            <a:fillRect/>
          </a:stretch>
        </p:blipFill>
        <p:spPr bwMode="auto">
          <a:xfrm>
            <a:off x="1371599" y="3505200"/>
            <a:ext cx="6553201" cy="3200400"/>
          </a:xfrm>
          <a:prstGeom prst="rect">
            <a:avLst/>
          </a:prstGeom>
          <a:noFill/>
          <a:ln w="9525">
            <a:noFill/>
            <a:miter lim="800000"/>
            <a:headEnd/>
            <a:tailEnd/>
          </a:ln>
          <a:effectLst/>
        </p:spPr>
      </p:pic>
      <p:sp>
        <p:nvSpPr>
          <p:cNvPr id="5" name="Rectangle 4"/>
          <p:cNvSpPr/>
          <p:nvPr/>
        </p:nvSpPr>
        <p:spPr>
          <a:xfrm>
            <a:off x="990600" y="1371600"/>
            <a:ext cx="7696200" cy="1828800"/>
          </a:xfrm>
          <a:prstGeom prst="rect">
            <a:avLst/>
          </a:prstGeom>
        </p:spPr>
        <p:txBody>
          <a:bodyPr>
            <a:normAutofit fontScale="92500" lnSpcReduction="20000"/>
          </a:bodyPr>
          <a:lstStyle/>
          <a:p>
            <a:pPr marL="365760" indent="-283464">
              <a:lnSpc>
                <a:spcPct val="110000"/>
              </a:lnSpc>
              <a:spcBef>
                <a:spcPts val="600"/>
              </a:spcBef>
              <a:buClr>
                <a:schemeClr val="accent1"/>
              </a:buClr>
              <a:buSzPct val="80000"/>
              <a:buFont typeface="Wingdings 2"/>
              <a:buChar char=""/>
            </a:pPr>
            <a:r>
              <a:rPr lang="en-IN" sz="2700" dirty="0"/>
              <a:t>The CAPM was introduced by Jack </a:t>
            </a:r>
            <a:r>
              <a:rPr lang="en-IN" sz="2700" dirty="0" err="1"/>
              <a:t>Treynor</a:t>
            </a:r>
            <a:r>
              <a:rPr lang="en-IN" sz="2700" dirty="0"/>
              <a:t> (1961, 1962), William F. Sharpe (1964), John Lintner (1965a,b) and Jan </a:t>
            </a:r>
            <a:r>
              <a:rPr lang="en-IN" sz="2700" dirty="0" err="1"/>
              <a:t>Mossin</a:t>
            </a:r>
            <a:r>
              <a:rPr lang="en-IN" sz="2700" dirty="0"/>
              <a:t> (1966) independently, building on the earlier work of Harry Markowitz on diversification and modern portfolio theory.</a:t>
            </a:r>
            <a:endParaRPr lang="en-US" sz="2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Assumptions of CAPM</a:t>
            </a:r>
            <a:endParaRPr lang="en-US" dirty="0"/>
          </a:p>
        </p:txBody>
      </p:sp>
      <p:sp>
        <p:nvSpPr>
          <p:cNvPr id="3" name="Content Placeholder 2"/>
          <p:cNvSpPr>
            <a:spLocks noGrp="1"/>
          </p:cNvSpPr>
          <p:nvPr>
            <p:ph idx="1"/>
          </p:nvPr>
        </p:nvSpPr>
        <p:spPr>
          <a:xfrm>
            <a:off x="990600" y="1600200"/>
            <a:ext cx="7696200" cy="5029200"/>
          </a:xfrm>
        </p:spPr>
        <p:txBody>
          <a:bodyPr>
            <a:normAutofit fontScale="77500" lnSpcReduction="20000"/>
          </a:bodyPr>
          <a:lstStyle/>
          <a:p>
            <a:pPr>
              <a:lnSpc>
                <a:spcPct val="110000"/>
              </a:lnSpc>
            </a:pPr>
            <a:r>
              <a:rPr lang="en-IN" sz="2700" dirty="0"/>
              <a:t>Assumptions of CAPM</a:t>
            </a:r>
          </a:p>
          <a:p>
            <a:pPr lvl="1"/>
            <a:r>
              <a:rPr lang="en-IN" dirty="0"/>
              <a:t>The financial markets are competitive</a:t>
            </a:r>
          </a:p>
          <a:p>
            <a:pPr lvl="1"/>
            <a:r>
              <a:rPr lang="en-IN" dirty="0"/>
              <a:t>All investors plan to invest over the same time horizon</a:t>
            </a:r>
          </a:p>
          <a:p>
            <a:pPr lvl="1"/>
            <a:r>
              <a:rPr lang="en-IN" dirty="0"/>
              <a:t>There is no </a:t>
            </a:r>
            <a:r>
              <a:rPr lang="en-IN" dirty="0" err="1"/>
              <a:t>distortionary</a:t>
            </a:r>
            <a:r>
              <a:rPr lang="en-IN" dirty="0"/>
              <a:t> taxes or transaction costs (markets are frictionless)</a:t>
            </a:r>
          </a:p>
          <a:p>
            <a:pPr lvl="1"/>
            <a:r>
              <a:rPr lang="en-IN" dirty="0"/>
              <a:t>The investments are limited to publicly traded assets with unlimited borrowing and lending at the risk-free rate and the market portfolio consists of all publicly traded assets.</a:t>
            </a:r>
          </a:p>
          <a:p>
            <a:pPr lvl="1"/>
            <a:r>
              <a:rPr lang="en-IN" dirty="0"/>
              <a:t>All investors like overall portfolio reward (expected return) and dislike overall portfolio risk (variance or standard deviation of return)</a:t>
            </a:r>
          </a:p>
          <a:p>
            <a:pPr lvl="1"/>
            <a:r>
              <a:rPr lang="en-IN" dirty="0"/>
              <a:t>Everyone either has quadratic utility or has homogeneous beliefs concerning the distribution of security returns.</a:t>
            </a:r>
          </a:p>
          <a:p>
            <a:pPr>
              <a:lnSpc>
                <a:spcPct val="110000"/>
              </a:lnSpc>
            </a:pPr>
            <a:endParaRPr lang="en-US" sz="2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t>Arbitrage Pricing Theory </a:t>
            </a:r>
            <a:endParaRPr lang="en-US" dirty="0"/>
          </a:p>
        </p:txBody>
      </p:sp>
      <p:sp>
        <p:nvSpPr>
          <p:cNvPr id="3" name="Content Placeholder 2"/>
          <p:cNvSpPr>
            <a:spLocks noGrp="1"/>
          </p:cNvSpPr>
          <p:nvPr>
            <p:ph idx="1"/>
          </p:nvPr>
        </p:nvSpPr>
        <p:spPr>
          <a:xfrm>
            <a:off x="990600" y="1600200"/>
            <a:ext cx="7696200" cy="5029200"/>
          </a:xfrm>
        </p:spPr>
        <p:txBody>
          <a:bodyPr>
            <a:normAutofit fontScale="92500" lnSpcReduction="20000"/>
          </a:bodyPr>
          <a:lstStyle/>
          <a:p>
            <a:pPr>
              <a:lnSpc>
                <a:spcPct val="110000"/>
              </a:lnSpc>
            </a:pPr>
            <a:r>
              <a:rPr lang="en-IN" sz="2700" dirty="0"/>
              <a:t>Arbitrage pricing theory can be viewed as an extension of the capital asset pricing model. </a:t>
            </a:r>
          </a:p>
          <a:p>
            <a:pPr>
              <a:lnSpc>
                <a:spcPct val="110000"/>
              </a:lnSpc>
            </a:pPr>
            <a:r>
              <a:rPr lang="en-IN" sz="2700" dirty="0"/>
              <a:t>In the capital asset pricing model, an asset’s return depends on just one factor.</a:t>
            </a:r>
          </a:p>
          <a:p>
            <a:pPr>
              <a:lnSpc>
                <a:spcPct val="110000"/>
              </a:lnSpc>
            </a:pPr>
            <a:r>
              <a:rPr lang="en-IN" sz="2700" dirty="0"/>
              <a:t>In arbitrage pricing theory, the return depends on several factors. (These factors might involve variables such as the gross national product, the domestic interest rate, and the inflation rate.) </a:t>
            </a:r>
          </a:p>
          <a:p>
            <a:pPr>
              <a:lnSpc>
                <a:spcPct val="110000"/>
              </a:lnSpc>
            </a:pPr>
            <a:r>
              <a:rPr lang="en-IN" sz="2700" dirty="0"/>
              <a:t>By exploring ways in which investors can form portfolios that eliminate exposure to the factors, arbitrage pricing theory shows that the expected return from an investment is linearly dependent on the factors.</a:t>
            </a:r>
            <a:endParaRPr lang="en-US" sz="2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APT – more generalized CAPM</a:t>
            </a:r>
            <a:endParaRPr lang="en-US" dirty="0"/>
          </a:p>
        </p:txBody>
      </p:sp>
      <p:sp>
        <p:nvSpPr>
          <p:cNvPr id="3" name="Content Placeholder 2"/>
          <p:cNvSpPr>
            <a:spLocks noGrp="1"/>
          </p:cNvSpPr>
          <p:nvPr>
            <p:ph idx="1"/>
          </p:nvPr>
        </p:nvSpPr>
        <p:spPr>
          <a:xfrm>
            <a:off x="990600" y="1600200"/>
            <a:ext cx="7696200" cy="5029200"/>
          </a:xfrm>
        </p:spPr>
        <p:txBody>
          <a:bodyPr>
            <a:normAutofit fontScale="92500"/>
          </a:bodyPr>
          <a:lstStyle/>
          <a:p>
            <a:pPr>
              <a:lnSpc>
                <a:spcPct val="110000"/>
              </a:lnSpc>
            </a:pPr>
            <a:r>
              <a:rPr lang="en-IN" sz="2700" dirty="0"/>
              <a:t>The APT is a more generalized version of CAPM that allows extension of the CAPM by proposing addition of further macroeconomic factors to the model. </a:t>
            </a:r>
          </a:p>
          <a:p>
            <a:pPr>
              <a:lnSpc>
                <a:spcPct val="110000"/>
              </a:lnSpc>
            </a:pPr>
            <a:r>
              <a:rPr lang="en-IN" sz="2700" dirty="0"/>
              <a:t>The APT can be termed as an open-source model which can incorporate as many factors as possible.  </a:t>
            </a:r>
          </a:p>
          <a:p>
            <a:pPr>
              <a:lnSpc>
                <a:spcPct val="110000"/>
              </a:lnSpc>
            </a:pPr>
            <a:r>
              <a:rPr lang="en-IN" sz="2700" dirty="0"/>
              <a:t>The reason is that the APT does not specify either the number or identity of the factors that drive the expected returns of an asset.</a:t>
            </a:r>
          </a:p>
          <a:p>
            <a:pPr>
              <a:lnSpc>
                <a:spcPct val="110000"/>
              </a:lnSpc>
            </a:pPr>
            <a:r>
              <a:rPr lang="en-IN" sz="2700" dirty="0"/>
              <a:t>This is a lack of factors influencing asset expected returns is a limitation of the model. </a:t>
            </a:r>
            <a:endParaRPr lang="en-US" sz="2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Risk : Definition And Essentials</a:t>
            </a:r>
          </a:p>
        </p:txBody>
      </p:sp>
      <p:sp>
        <p:nvSpPr>
          <p:cNvPr id="3" name="Content Placeholder 2"/>
          <p:cNvSpPr>
            <a:spLocks noGrp="1"/>
          </p:cNvSpPr>
          <p:nvPr>
            <p:ph idx="1"/>
          </p:nvPr>
        </p:nvSpPr>
        <p:spPr/>
        <p:txBody>
          <a:bodyPr>
            <a:normAutofit fontScale="92500" lnSpcReduction="10000"/>
          </a:bodyPr>
          <a:lstStyle/>
          <a:p>
            <a:pPr>
              <a:lnSpc>
                <a:spcPct val="110000"/>
              </a:lnSpc>
            </a:pPr>
            <a:r>
              <a:rPr lang="en-IN" sz="2700" dirty="0">
                <a:solidFill>
                  <a:srgbClr val="FF0000"/>
                </a:solidFill>
              </a:rPr>
              <a:t>RISK as defined in the Oxford Dictionary:</a:t>
            </a:r>
          </a:p>
          <a:p>
            <a:pPr lvl="1"/>
            <a:r>
              <a:rPr lang="en-IN" dirty="0"/>
              <a:t>“The chance or possibility of damages, loss, injury or other adverse consequences.”</a:t>
            </a:r>
            <a:endParaRPr lang="en-IN" sz="2700" dirty="0"/>
          </a:p>
          <a:p>
            <a:pPr>
              <a:lnSpc>
                <a:spcPct val="110000"/>
              </a:lnSpc>
            </a:pPr>
            <a:r>
              <a:rPr lang="en-IN" sz="2700" dirty="0"/>
              <a:t>Characteristics:</a:t>
            </a:r>
          </a:p>
          <a:p>
            <a:pPr lvl="1"/>
            <a:r>
              <a:rPr lang="en-IN" dirty="0"/>
              <a:t>Chance</a:t>
            </a:r>
          </a:p>
          <a:p>
            <a:pPr lvl="2"/>
            <a:r>
              <a:rPr lang="en-IN" dirty="0"/>
              <a:t>Future ‘chance’, ‘likelihood’ or ‘probability’ of an event happening</a:t>
            </a:r>
          </a:p>
          <a:p>
            <a:pPr lvl="2"/>
            <a:r>
              <a:rPr lang="en-IN" dirty="0"/>
              <a:t>Event yet to occur – is one of a number of possible outcomes </a:t>
            </a:r>
          </a:p>
          <a:p>
            <a:pPr lvl="2"/>
            <a:r>
              <a:rPr lang="en-IN" dirty="0"/>
              <a:t>May occur in the future</a:t>
            </a:r>
          </a:p>
          <a:p>
            <a:pPr lvl="2"/>
            <a:r>
              <a:rPr lang="en-IN" dirty="0"/>
              <a:t>Possibility of taking action today to reduce chance of occurrence</a:t>
            </a:r>
          </a:p>
          <a:p>
            <a:pPr>
              <a:lnSpc>
                <a:spcPct val="110000"/>
              </a:lnSpc>
            </a:pPr>
            <a:endParaRPr lang="en-US" sz="2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Markowitz Efficient Frontier - MPT</a:t>
            </a:r>
            <a:endParaRPr lang="en-US" dirty="0"/>
          </a:p>
        </p:txBody>
      </p:sp>
      <p:sp>
        <p:nvSpPr>
          <p:cNvPr id="3" name="Content Placeholder 2"/>
          <p:cNvSpPr>
            <a:spLocks noGrp="1"/>
          </p:cNvSpPr>
          <p:nvPr>
            <p:ph idx="1"/>
          </p:nvPr>
        </p:nvSpPr>
        <p:spPr>
          <a:xfrm>
            <a:off x="990600" y="1600200"/>
            <a:ext cx="7696200" cy="5257800"/>
          </a:xfrm>
        </p:spPr>
        <p:txBody>
          <a:bodyPr>
            <a:normAutofit fontScale="77500" lnSpcReduction="20000"/>
          </a:bodyPr>
          <a:lstStyle/>
          <a:p>
            <a:pPr>
              <a:lnSpc>
                <a:spcPct val="110000"/>
              </a:lnSpc>
            </a:pPr>
            <a:r>
              <a:rPr lang="en-IN" sz="2700" dirty="0"/>
              <a:t>It is an investment theory based on the idea that risk-averse investors can construct portfolios to optimize or maximize expected return based on a given level of market risk, emphasizing that risk is an inherent part of higher reward.</a:t>
            </a:r>
          </a:p>
          <a:p>
            <a:pPr>
              <a:lnSpc>
                <a:spcPct val="110000"/>
              </a:lnSpc>
            </a:pPr>
            <a:r>
              <a:rPr lang="en-IN" sz="2700" dirty="0"/>
              <a:t>Modern Portfolio Theory (MPT) assumes that investors are risk averse, meaning that given two portfolios that offer the same expected return, investors will prefer the less risky one.</a:t>
            </a:r>
          </a:p>
          <a:p>
            <a:pPr>
              <a:lnSpc>
                <a:spcPct val="110000"/>
              </a:lnSpc>
            </a:pPr>
            <a:r>
              <a:rPr lang="en-IN" sz="2700" dirty="0"/>
              <a:t>Thus, an investor will take on increased risk only if compensated by higher expected returns and an investor who wants higher expected returns must accept more risk. </a:t>
            </a:r>
          </a:p>
          <a:p>
            <a:pPr>
              <a:lnSpc>
                <a:spcPct val="110000"/>
              </a:lnSpc>
            </a:pPr>
            <a:r>
              <a:rPr lang="en-IN" sz="2700" dirty="0"/>
              <a:t>The exact trade-off will be the same for all investors, but different investors will evaluate the trade-off differently based on individual risk aversion characteristics.</a:t>
            </a:r>
            <a:endParaRPr lang="en-US" sz="27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Efficient Frontier</a:t>
            </a:r>
            <a:endParaRPr lang="en-US" dirty="0"/>
          </a:p>
        </p:txBody>
      </p:sp>
      <p:pic>
        <p:nvPicPr>
          <p:cNvPr id="2052" name="Picture 4"/>
          <p:cNvPicPr>
            <a:picLocks noChangeAspect="1" noChangeArrowheads="1"/>
          </p:cNvPicPr>
          <p:nvPr/>
        </p:nvPicPr>
        <p:blipFill>
          <a:blip r:embed="rId2"/>
          <a:srcRect/>
          <a:stretch>
            <a:fillRect/>
          </a:stretch>
        </p:blipFill>
        <p:spPr bwMode="auto">
          <a:xfrm>
            <a:off x="2057400" y="1752600"/>
            <a:ext cx="6036276" cy="48006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295400" y="990600"/>
            <a:ext cx="6926126" cy="46482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case of Enron</a:t>
            </a:r>
            <a:endParaRPr lang="en-US" dirty="0"/>
          </a:p>
        </p:txBody>
      </p:sp>
      <p:pic>
        <p:nvPicPr>
          <p:cNvPr id="3074" name="Picture 2"/>
          <p:cNvPicPr>
            <a:picLocks noChangeAspect="1" noChangeArrowheads="1"/>
          </p:cNvPicPr>
          <p:nvPr/>
        </p:nvPicPr>
        <p:blipFill>
          <a:blip r:embed="rId2"/>
          <a:srcRect/>
          <a:stretch>
            <a:fillRect/>
          </a:stretch>
        </p:blipFill>
        <p:spPr bwMode="auto">
          <a:xfrm>
            <a:off x="1371600" y="1447800"/>
            <a:ext cx="7391400" cy="47244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447800" y="762000"/>
            <a:ext cx="6096000" cy="51054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447800" y="914400"/>
            <a:ext cx="7357533" cy="51816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The reasons for Enron collapse</a:t>
            </a:r>
            <a:endParaRPr lang="en-US" dirty="0"/>
          </a:p>
        </p:txBody>
      </p:sp>
      <p:sp>
        <p:nvSpPr>
          <p:cNvPr id="5" name="Content Placeholder 2"/>
          <p:cNvSpPr>
            <a:spLocks noGrp="1"/>
          </p:cNvSpPr>
          <p:nvPr>
            <p:ph idx="1"/>
          </p:nvPr>
        </p:nvSpPr>
        <p:spPr>
          <a:xfrm>
            <a:off x="990600" y="1447800"/>
            <a:ext cx="7943088" cy="4800600"/>
          </a:xfrm>
        </p:spPr>
        <p:txBody>
          <a:bodyPr>
            <a:normAutofit fontScale="92500"/>
          </a:bodyPr>
          <a:lstStyle/>
          <a:p>
            <a:pPr>
              <a:lnSpc>
                <a:spcPct val="110000"/>
              </a:lnSpc>
            </a:pPr>
            <a:r>
              <a:rPr lang="en-IN" sz="2700" dirty="0"/>
              <a:t>It transferred the losses from its books to a partnership, which was funded by Enron. </a:t>
            </a:r>
          </a:p>
          <a:p>
            <a:pPr>
              <a:lnSpc>
                <a:spcPct val="110000"/>
              </a:lnSpc>
            </a:pPr>
            <a:r>
              <a:rPr lang="en-IN" sz="2700" dirty="0"/>
              <a:t>Enron used advanced accounting tools to keep the share price high and its growth by making investments; and transferring debts to the partnership for potential income. </a:t>
            </a:r>
          </a:p>
          <a:p>
            <a:pPr>
              <a:lnSpc>
                <a:spcPct val="110000"/>
              </a:lnSpc>
            </a:pPr>
            <a:r>
              <a:rPr lang="en-IN" sz="2700" dirty="0"/>
              <a:t>Enron’s auditor, Arthur Andersen, suggested to change the accounting method for the partnership.</a:t>
            </a:r>
          </a:p>
          <a:p>
            <a:pPr>
              <a:lnSpc>
                <a:spcPct val="110000"/>
              </a:lnSpc>
            </a:pPr>
            <a:r>
              <a:rPr lang="en-IN" sz="2700" dirty="0"/>
              <a:t>It inflated its profits by hiding debts in the complicated partnership arrangements.</a:t>
            </a:r>
            <a:endParaRPr lang="en-US" sz="27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Bank Concentration in US</a:t>
            </a:r>
            <a:endParaRPr lang="en-US" dirty="0"/>
          </a:p>
        </p:txBody>
      </p:sp>
      <p:pic>
        <p:nvPicPr>
          <p:cNvPr id="1026" name="Picture 2"/>
          <p:cNvPicPr>
            <a:picLocks noChangeAspect="1" noChangeArrowheads="1"/>
          </p:cNvPicPr>
          <p:nvPr/>
        </p:nvPicPr>
        <p:blipFill>
          <a:blip r:embed="rId2"/>
          <a:srcRect t="10145"/>
          <a:stretch>
            <a:fillRect/>
          </a:stretch>
        </p:blipFill>
        <p:spPr bwMode="auto">
          <a:xfrm>
            <a:off x="1143000" y="1371600"/>
            <a:ext cx="7696200" cy="53340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Steps in risk management</a:t>
            </a:r>
            <a:endParaRPr lang="en-US" dirty="0"/>
          </a:p>
        </p:txBody>
      </p:sp>
      <p:pic>
        <p:nvPicPr>
          <p:cNvPr id="1026" name="Picture 2"/>
          <p:cNvPicPr>
            <a:picLocks noChangeAspect="1" noChangeArrowheads="1"/>
          </p:cNvPicPr>
          <p:nvPr/>
        </p:nvPicPr>
        <p:blipFill>
          <a:blip r:embed="rId2"/>
          <a:srcRect/>
          <a:stretch>
            <a:fillRect/>
          </a:stretch>
        </p:blipFill>
        <p:spPr bwMode="auto">
          <a:xfrm>
            <a:off x="1143000" y="1371601"/>
            <a:ext cx="7010400" cy="5171366"/>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Risk Governance Structure - Barclays</a:t>
            </a:r>
            <a:endParaRPr lang="en-US" dirty="0"/>
          </a:p>
        </p:txBody>
      </p:sp>
      <p:pic>
        <p:nvPicPr>
          <p:cNvPr id="2050" name="Picture 2"/>
          <p:cNvPicPr>
            <a:picLocks noChangeAspect="1" noChangeArrowheads="1"/>
          </p:cNvPicPr>
          <p:nvPr/>
        </p:nvPicPr>
        <p:blipFill>
          <a:blip r:embed="rId2"/>
          <a:srcRect/>
          <a:stretch>
            <a:fillRect/>
          </a:stretch>
        </p:blipFill>
        <p:spPr bwMode="auto">
          <a:xfrm>
            <a:off x="1228725" y="1447800"/>
            <a:ext cx="7686675" cy="54102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17BC7-EB63-4E50-B23E-72B7075F0CD5}"/>
              </a:ext>
            </a:extLst>
          </p:cNvPr>
          <p:cNvSpPr>
            <a:spLocks noGrp="1"/>
          </p:cNvSpPr>
          <p:nvPr>
            <p:ph type="title"/>
          </p:nvPr>
        </p:nvSpPr>
        <p:spPr/>
        <p:txBody>
          <a:bodyPr/>
          <a:lstStyle/>
          <a:p>
            <a:r>
              <a:rPr lang="en-US" dirty="0"/>
              <a:t>CFA Institute definition of risk </a:t>
            </a:r>
            <a:endParaRPr lang="en-IN" dirty="0"/>
          </a:p>
        </p:txBody>
      </p:sp>
      <p:sp>
        <p:nvSpPr>
          <p:cNvPr id="4" name="Content Placeholder 2">
            <a:extLst>
              <a:ext uri="{FF2B5EF4-FFF2-40B4-BE49-F238E27FC236}">
                <a16:creationId xmlns:a16="http://schemas.microsoft.com/office/drawing/2014/main" id="{AB4F23D3-F8BE-4784-AE8D-05BBEAB26112}"/>
              </a:ext>
            </a:extLst>
          </p:cNvPr>
          <p:cNvSpPr>
            <a:spLocks noGrp="1"/>
          </p:cNvSpPr>
          <p:nvPr>
            <p:ph idx="1"/>
          </p:nvPr>
        </p:nvSpPr>
        <p:spPr>
          <a:xfrm>
            <a:off x="1435608" y="1447800"/>
            <a:ext cx="7498080" cy="4800600"/>
          </a:xfrm>
        </p:spPr>
        <p:txBody>
          <a:bodyPr>
            <a:normAutofit/>
          </a:bodyPr>
          <a:lstStyle/>
          <a:p>
            <a:pPr>
              <a:lnSpc>
                <a:spcPct val="110000"/>
              </a:lnSpc>
            </a:pPr>
            <a:r>
              <a:rPr lang="en-IN" sz="2700" dirty="0"/>
              <a:t>Risk arises out of uncertainty. </a:t>
            </a:r>
          </a:p>
          <a:p>
            <a:pPr>
              <a:lnSpc>
                <a:spcPct val="110000"/>
              </a:lnSpc>
            </a:pPr>
            <a:r>
              <a:rPr lang="en-IN" sz="2700" dirty="0"/>
              <a:t>It can be defined as the effect of uncertain futures events on a company or on the outcomes the company achieves. </a:t>
            </a:r>
          </a:p>
          <a:p>
            <a:pPr>
              <a:lnSpc>
                <a:spcPct val="110000"/>
              </a:lnSpc>
            </a:pPr>
            <a:r>
              <a:rPr lang="en-IN" sz="2700" dirty="0"/>
              <a:t>One of these outcomes is the company’s profitability, which is why the effects of risk on profits and rate of return are often assessed. </a:t>
            </a:r>
            <a:endParaRPr lang="en-US" sz="2700" dirty="0"/>
          </a:p>
        </p:txBody>
      </p:sp>
    </p:spTree>
    <p:extLst>
      <p:ext uri="{BB962C8B-B14F-4D97-AF65-F5344CB8AC3E}">
        <p14:creationId xmlns:p14="http://schemas.microsoft.com/office/powerpoint/2010/main" val="2929366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Risk Management Framework - Barclays</a:t>
            </a:r>
            <a:endParaRPr lang="en-US" dirty="0"/>
          </a:p>
        </p:txBody>
      </p:sp>
      <p:pic>
        <p:nvPicPr>
          <p:cNvPr id="3074" name="Picture 2"/>
          <p:cNvPicPr>
            <a:picLocks noChangeAspect="1" noChangeArrowheads="1"/>
          </p:cNvPicPr>
          <p:nvPr/>
        </p:nvPicPr>
        <p:blipFill>
          <a:blip r:embed="rId2"/>
          <a:srcRect/>
          <a:stretch>
            <a:fillRect/>
          </a:stretch>
        </p:blipFill>
        <p:spPr bwMode="auto">
          <a:xfrm>
            <a:off x="2209800" y="1447800"/>
            <a:ext cx="5410200" cy="505777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Benefits of risk management</a:t>
            </a:r>
            <a:endParaRPr lang="en-US" dirty="0"/>
          </a:p>
        </p:txBody>
      </p:sp>
      <p:sp>
        <p:nvSpPr>
          <p:cNvPr id="3" name="Content Placeholder 2"/>
          <p:cNvSpPr>
            <a:spLocks noGrp="1"/>
          </p:cNvSpPr>
          <p:nvPr>
            <p:ph idx="1"/>
          </p:nvPr>
        </p:nvSpPr>
        <p:spPr>
          <a:xfrm>
            <a:off x="990600" y="1524000"/>
            <a:ext cx="7498080" cy="4800600"/>
          </a:xfrm>
        </p:spPr>
        <p:txBody>
          <a:bodyPr>
            <a:normAutofit/>
          </a:bodyPr>
          <a:lstStyle/>
          <a:p>
            <a:pPr>
              <a:lnSpc>
                <a:spcPct val="110000"/>
              </a:lnSpc>
            </a:pPr>
            <a:r>
              <a:rPr lang="en-IN" sz="2700" dirty="0"/>
              <a:t>Enables quantifying of risk </a:t>
            </a:r>
          </a:p>
          <a:p>
            <a:pPr>
              <a:lnSpc>
                <a:spcPct val="110000"/>
              </a:lnSpc>
            </a:pPr>
            <a:r>
              <a:rPr lang="en-IN" sz="2700" dirty="0"/>
              <a:t>Helps identify extremely risky situations</a:t>
            </a:r>
          </a:p>
          <a:p>
            <a:pPr>
              <a:lnSpc>
                <a:spcPct val="110000"/>
              </a:lnSpc>
            </a:pPr>
            <a:r>
              <a:rPr lang="en-IN" sz="2700" dirty="0"/>
              <a:t>Improves risk awareness</a:t>
            </a:r>
          </a:p>
          <a:p>
            <a:pPr>
              <a:lnSpc>
                <a:spcPct val="110000"/>
              </a:lnSpc>
            </a:pPr>
            <a:r>
              <a:rPr lang="en-IN" sz="2700" dirty="0"/>
              <a:t>Enables performance measurement </a:t>
            </a:r>
            <a:endParaRPr lang="en-US" sz="27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A3FF15-77F4-4F71-A06B-2C0FF84ED599}"/>
              </a:ext>
            </a:extLst>
          </p:cNvPr>
          <p:cNvPicPr>
            <a:picLocks noChangeAspect="1"/>
          </p:cNvPicPr>
          <p:nvPr/>
        </p:nvPicPr>
        <p:blipFill>
          <a:blip r:embed="rId2"/>
          <a:stretch>
            <a:fillRect/>
          </a:stretch>
        </p:blipFill>
        <p:spPr>
          <a:xfrm>
            <a:off x="1435608" y="457200"/>
            <a:ext cx="7555992" cy="5791200"/>
          </a:xfrm>
          <a:prstGeom prst="rect">
            <a:avLst/>
          </a:prstGeom>
        </p:spPr>
      </p:pic>
    </p:spTree>
    <p:extLst>
      <p:ext uri="{BB962C8B-B14F-4D97-AF65-F5344CB8AC3E}">
        <p14:creationId xmlns:p14="http://schemas.microsoft.com/office/powerpoint/2010/main" val="2531184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DE5F7-7BD1-4FF7-91B9-D47ACB8A4CD2}"/>
              </a:ext>
            </a:extLst>
          </p:cNvPr>
          <p:cNvSpPr>
            <a:spLocks noGrp="1"/>
          </p:cNvSpPr>
          <p:nvPr>
            <p:ph type="title"/>
          </p:nvPr>
        </p:nvSpPr>
        <p:spPr/>
        <p:txBody>
          <a:bodyPr/>
          <a:lstStyle/>
          <a:p>
            <a:r>
              <a:rPr lang="en-IN" dirty="0"/>
              <a:t>Managing the environment</a:t>
            </a:r>
          </a:p>
        </p:txBody>
      </p:sp>
      <p:sp>
        <p:nvSpPr>
          <p:cNvPr id="3" name="Content Placeholder 2">
            <a:extLst>
              <a:ext uri="{FF2B5EF4-FFF2-40B4-BE49-F238E27FC236}">
                <a16:creationId xmlns:a16="http://schemas.microsoft.com/office/drawing/2014/main" id="{5555EDD3-AE7F-48F1-8991-E1AC4FC3D66A}"/>
              </a:ext>
            </a:extLst>
          </p:cNvPr>
          <p:cNvSpPr>
            <a:spLocks noGrp="1"/>
          </p:cNvSpPr>
          <p:nvPr>
            <p:ph idx="1"/>
          </p:nvPr>
        </p:nvSpPr>
        <p:spPr>
          <a:xfrm>
            <a:off x="1143000" y="1447800"/>
            <a:ext cx="7498080" cy="4800600"/>
          </a:xfrm>
        </p:spPr>
        <p:txBody>
          <a:bodyPr>
            <a:normAutofit/>
          </a:bodyPr>
          <a:lstStyle/>
          <a:p>
            <a:pPr>
              <a:lnSpc>
                <a:spcPct val="110000"/>
              </a:lnSpc>
            </a:pPr>
            <a:r>
              <a:rPr lang="en-IN" sz="2700" dirty="0"/>
              <a:t>Political Risk </a:t>
            </a:r>
          </a:p>
          <a:p>
            <a:pPr>
              <a:lnSpc>
                <a:spcPct val="110000"/>
              </a:lnSpc>
            </a:pPr>
            <a:r>
              <a:rPr lang="en-IN" sz="2700" dirty="0"/>
              <a:t>Legal Risk</a:t>
            </a:r>
          </a:p>
          <a:p>
            <a:pPr>
              <a:lnSpc>
                <a:spcPct val="110000"/>
              </a:lnSpc>
            </a:pPr>
            <a:r>
              <a:rPr lang="en-IN" sz="2700" dirty="0"/>
              <a:t>Settlement Risk</a:t>
            </a:r>
          </a:p>
        </p:txBody>
      </p:sp>
    </p:spTree>
    <p:extLst>
      <p:ext uri="{BB962C8B-B14F-4D97-AF65-F5344CB8AC3E}">
        <p14:creationId xmlns:p14="http://schemas.microsoft.com/office/powerpoint/2010/main" val="35088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2AEA0-1D64-4E62-A362-57F64C40D3F5}"/>
              </a:ext>
            </a:extLst>
          </p:cNvPr>
          <p:cNvSpPr>
            <a:spLocks noGrp="1"/>
          </p:cNvSpPr>
          <p:nvPr>
            <p:ph type="title"/>
          </p:nvPr>
        </p:nvSpPr>
        <p:spPr/>
        <p:txBody>
          <a:bodyPr/>
          <a:lstStyle/>
          <a:p>
            <a:r>
              <a:rPr lang="en-IN" dirty="0"/>
              <a:t>Political Risk</a:t>
            </a:r>
          </a:p>
        </p:txBody>
      </p:sp>
      <p:sp>
        <p:nvSpPr>
          <p:cNvPr id="3" name="Content Placeholder 2">
            <a:extLst>
              <a:ext uri="{FF2B5EF4-FFF2-40B4-BE49-F238E27FC236}">
                <a16:creationId xmlns:a16="http://schemas.microsoft.com/office/drawing/2014/main" id="{5BE56C85-2DDD-4D13-82E2-CC373B8150C1}"/>
              </a:ext>
            </a:extLst>
          </p:cNvPr>
          <p:cNvSpPr>
            <a:spLocks noGrp="1"/>
          </p:cNvSpPr>
          <p:nvPr>
            <p:ph idx="1"/>
          </p:nvPr>
        </p:nvSpPr>
        <p:spPr>
          <a:xfrm>
            <a:off x="1143000" y="1447800"/>
            <a:ext cx="7498080" cy="4800600"/>
          </a:xfrm>
        </p:spPr>
        <p:txBody>
          <a:bodyPr>
            <a:normAutofit/>
          </a:bodyPr>
          <a:lstStyle/>
          <a:p>
            <a:pPr>
              <a:lnSpc>
                <a:spcPct val="110000"/>
              </a:lnSpc>
            </a:pPr>
            <a:r>
              <a:rPr lang="en-IN" sz="2700" dirty="0"/>
              <a:t>Political risk is the risk that a change in the ruling political party of a country will lead to changes in policies that can affect everything from monetary policy (money supply, interest rates, and credit) and fiscal policy (taxation) to investment incentives, public investments, and procurement. </a:t>
            </a:r>
          </a:p>
          <a:p>
            <a:pPr>
              <a:lnSpc>
                <a:spcPct val="110000"/>
              </a:lnSpc>
            </a:pPr>
            <a:r>
              <a:rPr lang="en-IN" sz="2700" dirty="0"/>
              <a:t>Some industries are heavily influenced by governments that, for example, control natural resources or set prices of raw material input. </a:t>
            </a:r>
          </a:p>
        </p:txBody>
      </p:sp>
    </p:spTree>
    <p:extLst>
      <p:ext uri="{BB962C8B-B14F-4D97-AF65-F5344CB8AC3E}">
        <p14:creationId xmlns:p14="http://schemas.microsoft.com/office/powerpoint/2010/main" val="695788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1DC40-C8AD-4B16-BC22-057B27984085}"/>
              </a:ext>
            </a:extLst>
          </p:cNvPr>
          <p:cNvSpPr>
            <a:spLocks noGrp="1"/>
          </p:cNvSpPr>
          <p:nvPr>
            <p:ph type="title"/>
          </p:nvPr>
        </p:nvSpPr>
        <p:spPr/>
        <p:txBody>
          <a:bodyPr/>
          <a:lstStyle/>
          <a:p>
            <a:r>
              <a:rPr lang="en-IN" dirty="0"/>
              <a:t>Legal risk</a:t>
            </a:r>
          </a:p>
        </p:txBody>
      </p:sp>
      <p:sp>
        <p:nvSpPr>
          <p:cNvPr id="3" name="Content Placeholder 2">
            <a:extLst>
              <a:ext uri="{FF2B5EF4-FFF2-40B4-BE49-F238E27FC236}">
                <a16:creationId xmlns:a16="http://schemas.microsoft.com/office/drawing/2014/main" id="{70A34C08-0E25-4F0A-A763-9AAEA99A6586}"/>
              </a:ext>
            </a:extLst>
          </p:cNvPr>
          <p:cNvSpPr>
            <a:spLocks noGrp="1"/>
          </p:cNvSpPr>
          <p:nvPr>
            <p:ph idx="1"/>
          </p:nvPr>
        </p:nvSpPr>
        <p:spPr>
          <a:xfrm>
            <a:off x="1066800" y="1447800"/>
            <a:ext cx="7498080" cy="4800600"/>
          </a:xfrm>
        </p:spPr>
        <p:txBody>
          <a:bodyPr>
            <a:normAutofit fontScale="85000" lnSpcReduction="10000"/>
          </a:bodyPr>
          <a:lstStyle/>
          <a:p>
            <a:pPr>
              <a:lnSpc>
                <a:spcPct val="110000"/>
              </a:lnSpc>
            </a:pPr>
            <a:r>
              <a:rPr lang="en-IN" sz="2700" dirty="0"/>
              <a:t>Legal risk is the risk that an external party will sue the company for breach of contract or other violations. </a:t>
            </a:r>
          </a:p>
          <a:p>
            <a:pPr>
              <a:lnSpc>
                <a:spcPct val="110000"/>
              </a:lnSpc>
            </a:pPr>
            <a:r>
              <a:rPr lang="en-IN" sz="2700" dirty="0"/>
              <a:t>A company should consider how it identifies and conforms to all legal commitments it has undertaken.</a:t>
            </a:r>
          </a:p>
          <a:p>
            <a:pPr>
              <a:lnSpc>
                <a:spcPct val="110000"/>
              </a:lnSpc>
            </a:pPr>
            <a:r>
              <a:rPr lang="en-IN" sz="2700" dirty="0"/>
              <a:t>The role of an in-house legal expert is crucial to controlling legal risk. </a:t>
            </a:r>
          </a:p>
          <a:p>
            <a:pPr>
              <a:lnSpc>
                <a:spcPct val="110000"/>
              </a:lnSpc>
            </a:pPr>
            <a:r>
              <a:rPr lang="en-IN" sz="2700" dirty="0"/>
              <a:t>Most areas of a company have dealings with external parties, such as deal counterparties, business partners, suppliers, and service providers and an important control in managing the legal risk of these external relationships is to have legal experts review every contract. </a:t>
            </a:r>
          </a:p>
        </p:txBody>
      </p:sp>
    </p:spTree>
    <p:extLst>
      <p:ext uri="{BB962C8B-B14F-4D97-AF65-F5344CB8AC3E}">
        <p14:creationId xmlns:p14="http://schemas.microsoft.com/office/powerpoint/2010/main" val="804195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D9E0D-0624-418F-8B7E-23BE26D07528}"/>
              </a:ext>
            </a:extLst>
          </p:cNvPr>
          <p:cNvSpPr>
            <a:spLocks noGrp="1"/>
          </p:cNvSpPr>
          <p:nvPr>
            <p:ph type="title"/>
          </p:nvPr>
        </p:nvSpPr>
        <p:spPr/>
        <p:txBody>
          <a:bodyPr/>
          <a:lstStyle/>
          <a:p>
            <a:r>
              <a:rPr lang="en-IN" dirty="0"/>
              <a:t>Settlement Risk</a:t>
            </a:r>
          </a:p>
        </p:txBody>
      </p:sp>
      <p:sp>
        <p:nvSpPr>
          <p:cNvPr id="3" name="Content Placeholder 2">
            <a:extLst>
              <a:ext uri="{FF2B5EF4-FFF2-40B4-BE49-F238E27FC236}">
                <a16:creationId xmlns:a16="http://schemas.microsoft.com/office/drawing/2014/main" id="{C75E3B41-27E3-45B2-94AD-97C200B2CF3B}"/>
              </a:ext>
            </a:extLst>
          </p:cNvPr>
          <p:cNvSpPr>
            <a:spLocks noGrp="1"/>
          </p:cNvSpPr>
          <p:nvPr>
            <p:ph idx="1"/>
          </p:nvPr>
        </p:nvSpPr>
        <p:spPr>
          <a:xfrm>
            <a:off x="990600" y="1447800"/>
            <a:ext cx="7498080" cy="4800600"/>
          </a:xfrm>
        </p:spPr>
        <p:txBody>
          <a:bodyPr>
            <a:normAutofit fontScale="85000" lnSpcReduction="10000"/>
          </a:bodyPr>
          <a:lstStyle/>
          <a:p>
            <a:pPr>
              <a:lnSpc>
                <a:spcPct val="110000"/>
              </a:lnSpc>
            </a:pPr>
            <a:r>
              <a:rPr lang="en-IN" sz="2700" dirty="0"/>
              <a:t>Settlement risk (or counterparty risk) is the risk that when settling a transaction, a company performs one side of the deal, such as transferring a security or money, but the counterparty does not complete its side of the deal as agreed, often because it has declared bankruptcy. </a:t>
            </a:r>
          </a:p>
          <a:p>
            <a:pPr>
              <a:lnSpc>
                <a:spcPct val="110000"/>
              </a:lnSpc>
            </a:pPr>
            <a:r>
              <a:rPr lang="en-IN" sz="2700" dirty="0"/>
              <a:t>This risk is sometimes also called </a:t>
            </a:r>
            <a:r>
              <a:rPr lang="en-IN" sz="2700" dirty="0" err="1"/>
              <a:t>Herstatt</a:t>
            </a:r>
            <a:r>
              <a:rPr lang="en-IN" sz="2700" dirty="0"/>
              <a:t> risk because of an incident in 1974 when the German </a:t>
            </a:r>
            <a:r>
              <a:rPr lang="en-IN" sz="2700" dirty="0" err="1"/>
              <a:t>Herstatt</a:t>
            </a:r>
            <a:r>
              <a:rPr lang="en-IN" sz="2700" dirty="0"/>
              <a:t> Bank ceased operations after counterparties had honoured their obligation to transfer Deutsche Marks to </a:t>
            </a:r>
            <a:r>
              <a:rPr lang="en-IN" sz="2700" dirty="0" err="1"/>
              <a:t>Herstatt</a:t>
            </a:r>
            <a:r>
              <a:rPr lang="en-IN" sz="2700" dirty="0"/>
              <a:t>, but before </a:t>
            </a:r>
            <a:r>
              <a:rPr lang="en-IN" sz="2700" dirty="0" err="1"/>
              <a:t>Herstatt</a:t>
            </a:r>
            <a:r>
              <a:rPr lang="en-IN" sz="2700" dirty="0"/>
              <a:t> honoured its obligation to transfer the equivalent amount in US dollars back to these counterparties.</a:t>
            </a:r>
          </a:p>
        </p:txBody>
      </p:sp>
    </p:spTree>
    <p:extLst>
      <p:ext uri="{BB962C8B-B14F-4D97-AF65-F5344CB8AC3E}">
        <p14:creationId xmlns:p14="http://schemas.microsoft.com/office/powerpoint/2010/main" val="2816424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38961-82C3-4323-8633-760955DD7F8E}"/>
              </a:ext>
            </a:extLst>
          </p:cNvPr>
          <p:cNvSpPr>
            <a:spLocks noGrp="1"/>
          </p:cNvSpPr>
          <p:nvPr>
            <p:ph type="title"/>
          </p:nvPr>
        </p:nvSpPr>
        <p:spPr/>
        <p:txBody>
          <a:bodyPr/>
          <a:lstStyle/>
          <a:p>
            <a:r>
              <a:rPr lang="en-IN" dirty="0"/>
              <a:t>Compliance Risk</a:t>
            </a:r>
          </a:p>
        </p:txBody>
      </p:sp>
      <p:sp>
        <p:nvSpPr>
          <p:cNvPr id="3" name="Content Placeholder 2">
            <a:extLst>
              <a:ext uri="{FF2B5EF4-FFF2-40B4-BE49-F238E27FC236}">
                <a16:creationId xmlns:a16="http://schemas.microsoft.com/office/drawing/2014/main" id="{2A25EF08-A758-4BBF-BA80-6A6B723753F2}"/>
              </a:ext>
            </a:extLst>
          </p:cNvPr>
          <p:cNvSpPr>
            <a:spLocks noGrp="1"/>
          </p:cNvSpPr>
          <p:nvPr>
            <p:ph idx="1"/>
          </p:nvPr>
        </p:nvSpPr>
        <p:spPr/>
        <p:txBody>
          <a:bodyPr>
            <a:normAutofit/>
          </a:bodyPr>
          <a:lstStyle/>
          <a:p>
            <a:pPr>
              <a:lnSpc>
                <a:spcPct val="110000"/>
              </a:lnSpc>
            </a:pPr>
            <a:r>
              <a:rPr lang="en-IN" sz="2700" dirty="0"/>
              <a:t>Examples of Compliance risk	</a:t>
            </a:r>
          </a:p>
          <a:p>
            <a:pPr lvl="1"/>
            <a:r>
              <a:rPr lang="en-IN" dirty="0"/>
              <a:t>Corruption </a:t>
            </a:r>
          </a:p>
          <a:p>
            <a:pPr lvl="1"/>
            <a:r>
              <a:rPr lang="en-IN" dirty="0"/>
              <a:t>Tax Reporting </a:t>
            </a:r>
          </a:p>
          <a:p>
            <a:pPr lvl="1"/>
            <a:r>
              <a:rPr lang="en-IN" dirty="0"/>
              <a:t>Insider Trading </a:t>
            </a:r>
          </a:p>
          <a:p>
            <a:pPr lvl="1"/>
            <a:r>
              <a:rPr lang="en-IN" dirty="0"/>
              <a:t>Anti-money laundering </a:t>
            </a:r>
          </a:p>
          <a:p>
            <a:pPr lvl="1"/>
            <a:endParaRPr lang="en-IN" dirty="0"/>
          </a:p>
        </p:txBody>
      </p:sp>
    </p:spTree>
    <p:extLst>
      <p:ext uri="{BB962C8B-B14F-4D97-AF65-F5344CB8AC3E}">
        <p14:creationId xmlns:p14="http://schemas.microsoft.com/office/powerpoint/2010/main" val="646386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94AC7-2DD8-49FA-B952-F54C9D1F4D25}"/>
              </a:ext>
            </a:extLst>
          </p:cNvPr>
          <p:cNvSpPr>
            <a:spLocks noGrp="1"/>
          </p:cNvSpPr>
          <p:nvPr>
            <p:ph type="title"/>
          </p:nvPr>
        </p:nvSpPr>
        <p:spPr/>
        <p:txBody>
          <a:bodyPr/>
          <a:lstStyle/>
          <a:p>
            <a:r>
              <a:rPr lang="en-IN" dirty="0"/>
              <a:t>Corruption </a:t>
            </a:r>
          </a:p>
        </p:txBody>
      </p:sp>
      <p:sp>
        <p:nvSpPr>
          <p:cNvPr id="3" name="Content Placeholder 2">
            <a:extLst>
              <a:ext uri="{FF2B5EF4-FFF2-40B4-BE49-F238E27FC236}">
                <a16:creationId xmlns:a16="http://schemas.microsoft.com/office/drawing/2014/main" id="{2688F097-7558-4955-8D5B-5A8ED2FC927F}"/>
              </a:ext>
            </a:extLst>
          </p:cNvPr>
          <p:cNvSpPr>
            <a:spLocks noGrp="1"/>
          </p:cNvSpPr>
          <p:nvPr>
            <p:ph idx="1"/>
          </p:nvPr>
        </p:nvSpPr>
        <p:spPr>
          <a:xfrm>
            <a:off x="990600" y="1447800"/>
            <a:ext cx="7498080" cy="4800600"/>
          </a:xfrm>
        </p:spPr>
        <p:txBody>
          <a:bodyPr>
            <a:normAutofit fontScale="85000" lnSpcReduction="20000"/>
          </a:bodyPr>
          <a:lstStyle/>
          <a:p>
            <a:pPr>
              <a:lnSpc>
                <a:spcPct val="110000"/>
              </a:lnSpc>
            </a:pPr>
            <a:r>
              <a:rPr lang="en-IN" sz="2700" dirty="0"/>
              <a:t>Corruption, which is defined as the abuse of power for private gain, has received heightened attention because of tightened laws and regulations on bribery and increased regulatory scrutiny, investigations, prosecutions, and fines. </a:t>
            </a:r>
          </a:p>
          <a:p>
            <a:pPr>
              <a:lnSpc>
                <a:spcPct val="110000"/>
              </a:lnSpc>
            </a:pPr>
            <a:r>
              <a:rPr lang="en-IN" sz="2700" dirty="0"/>
              <a:t>Some national authorities may apply these laws extra-territorially, even to foreign entities. </a:t>
            </a:r>
          </a:p>
          <a:p>
            <a:pPr>
              <a:lnSpc>
                <a:spcPct val="110000"/>
              </a:lnSpc>
            </a:pPr>
            <a:r>
              <a:rPr lang="en-IN" sz="2700" dirty="0"/>
              <a:t>Firms that operate through agents and other third parties should be aware that their responsibility for preventing corruption extends to the actions of these third parties. </a:t>
            </a:r>
          </a:p>
          <a:p>
            <a:pPr>
              <a:lnSpc>
                <a:spcPct val="110000"/>
              </a:lnSpc>
            </a:pPr>
            <a:r>
              <a:rPr lang="en-IN" sz="2700" dirty="0"/>
              <a:t>Ignoring the practices of third parties does not constitute a defence in the event of a regulatory investigation.</a:t>
            </a:r>
          </a:p>
        </p:txBody>
      </p:sp>
    </p:spTree>
    <p:extLst>
      <p:ext uri="{BB962C8B-B14F-4D97-AF65-F5344CB8AC3E}">
        <p14:creationId xmlns:p14="http://schemas.microsoft.com/office/powerpoint/2010/main" val="292666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29281-A00F-4AF5-811D-9B7C2A951C8F}"/>
              </a:ext>
            </a:extLst>
          </p:cNvPr>
          <p:cNvSpPr>
            <a:spLocks noGrp="1"/>
          </p:cNvSpPr>
          <p:nvPr>
            <p:ph type="title"/>
          </p:nvPr>
        </p:nvSpPr>
        <p:spPr/>
        <p:txBody>
          <a:bodyPr>
            <a:normAutofit fontScale="90000"/>
          </a:bodyPr>
          <a:lstStyle/>
          <a:p>
            <a:r>
              <a:rPr lang="en-IN" dirty="0"/>
              <a:t>Corruption Perceptions Index 2019 – Transparency International  </a:t>
            </a:r>
          </a:p>
        </p:txBody>
      </p:sp>
      <p:pic>
        <p:nvPicPr>
          <p:cNvPr id="3" name="Picture 2">
            <a:extLst>
              <a:ext uri="{FF2B5EF4-FFF2-40B4-BE49-F238E27FC236}">
                <a16:creationId xmlns:a16="http://schemas.microsoft.com/office/drawing/2014/main" id="{31BF8066-A7B2-4CDF-985F-B225F992E040}"/>
              </a:ext>
            </a:extLst>
          </p:cNvPr>
          <p:cNvPicPr>
            <a:picLocks noChangeAspect="1"/>
          </p:cNvPicPr>
          <p:nvPr/>
        </p:nvPicPr>
        <p:blipFill>
          <a:blip r:embed="rId2"/>
          <a:stretch>
            <a:fillRect/>
          </a:stretch>
        </p:blipFill>
        <p:spPr>
          <a:xfrm>
            <a:off x="1264920" y="2057400"/>
            <a:ext cx="7498080" cy="4525962"/>
          </a:xfrm>
          <a:prstGeom prst="rect">
            <a:avLst/>
          </a:prstGeom>
        </p:spPr>
      </p:pic>
    </p:spTree>
    <p:extLst>
      <p:ext uri="{BB962C8B-B14F-4D97-AF65-F5344CB8AC3E}">
        <p14:creationId xmlns:p14="http://schemas.microsoft.com/office/powerpoint/2010/main" val="4109012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1143000"/>
          </a:xfrm>
        </p:spPr>
        <p:txBody>
          <a:bodyPr>
            <a:normAutofit fontScale="90000"/>
          </a:bodyPr>
          <a:lstStyle/>
          <a:p>
            <a:r>
              <a:rPr lang="en-US" dirty="0"/>
              <a:t>The Black Swan Phenomenon : </a:t>
            </a:r>
            <a:br>
              <a:rPr lang="en-US" dirty="0"/>
            </a:br>
            <a:r>
              <a:rPr lang="en-US" dirty="0"/>
              <a:t>The Impact Of The Highly Improbable</a:t>
            </a:r>
          </a:p>
        </p:txBody>
      </p:sp>
      <p:sp>
        <p:nvSpPr>
          <p:cNvPr id="3" name="Content Placeholder 2"/>
          <p:cNvSpPr>
            <a:spLocks noGrp="1"/>
          </p:cNvSpPr>
          <p:nvPr>
            <p:ph idx="1"/>
          </p:nvPr>
        </p:nvSpPr>
        <p:spPr/>
        <p:txBody>
          <a:bodyPr>
            <a:normAutofit fontScale="92500"/>
          </a:bodyPr>
          <a:lstStyle/>
          <a:p>
            <a:pPr>
              <a:lnSpc>
                <a:spcPct val="110000"/>
              </a:lnSpc>
            </a:pPr>
            <a:r>
              <a:rPr lang="en-US" sz="2700" dirty="0">
                <a:solidFill>
                  <a:srgbClr val="FF0000"/>
                </a:solidFill>
              </a:rPr>
              <a:t>“No amount of observations of white swans can allow the inference that all swans are white, but the observation of a single black swan is sufficient to refute that conclusion.”  </a:t>
            </a:r>
            <a:endParaRPr lang="en-US" sz="2700" dirty="0"/>
          </a:p>
          <a:p>
            <a:pPr>
              <a:lnSpc>
                <a:spcPct val="110000"/>
              </a:lnSpc>
            </a:pPr>
            <a:r>
              <a:rPr lang="en-US" sz="2700" dirty="0"/>
              <a:t>What is a Black Swan?</a:t>
            </a:r>
          </a:p>
          <a:p>
            <a:pPr lvl="1"/>
            <a:r>
              <a:rPr lang="en-US" dirty="0"/>
              <a:t>It is an Event</a:t>
            </a:r>
          </a:p>
          <a:p>
            <a:pPr lvl="1"/>
            <a:r>
              <a:rPr lang="en-US" dirty="0"/>
              <a:t>Hard to predict based on historical data</a:t>
            </a:r>
          </a:p>
          <a:p>
            <a:pPr lvl="1"/>
            <a:r>
              <a:rPr lang="en-US" dirty="0"/>
              <a:t>After the event – many people saw it coming </a:t>
            </a:r>
            <a:endParaRPr lang="en-US" sz="2700" dirty="0"/>
          </a:p>
          <a:p>
            <a:pPr>
              <a:lnSpc>
                <a:spcPct val="110000"/>
              </a:lnSpc>
            </a:pPr>
            <a:r>
              <a:rPr lang="en-US" sz="2700" dirty="0"/>
              <a:t>Stress testing models must assume black swan events to ensure greater predictive power.</a:t>
            </a:r>
          </a:p>
          <a:p>
            <a:pPr>
              <a:lnSpc>
                <a:spcPct val="110000"/>
              </a:lnSpc>
            </a:pPr>
            <a:endParaRPr lang="en-US" sz="2700" dirty="0"/>
          </a:p>
        </p:txBody>
      </p:sp>
      <p:pic>
        <p:nvPicPr>
          <p:cNvPr id="4" name="Picture 3" descr="Black swan syndrome.jpg"/>
          <p:cNvPicPr>
            <a:picLocks noChangeAspect="1"/>
          </p:cNvPicPr>
          <p:nvPr/>
        </p:nvPicPr>
        <p:blipFill>
          <a:blip r:embed="rId2" cstate="print"/>
          <a:stretch>
            <a:fillRect/>
          </a:stretch>
        </p:blipFill>
        <p:spPr>
          <a:xfrm>
            <a:off x="6804248" y="2806824"/>
            <a:ext cx="1676400" cy="838200"/>
          </a:xfrm>
          <a:prstGeom prst="rect">
            <a:avLst/>
          </a:prstGeom>
          <a:effectLst>
            <a:outerShdw blurRad="50800" dist="38100" dir="13500000" algn="br" rotWithShape="0">
              <a:prstClr val="black">
                <a:alpha val="40000"/>
              </a:prst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6655-E26F-4F52-8199-E017D4BF0EA3}"/>
              </a:ext>
            </a:extLst>
          </p:cNvPr>
          <p:cNvSpPr>
            <a:spLocks noGrp="1"/>
          </p:cNvSpPr>
          <p:nvPr>
            <p:ph type="title"/>
          </p:nvPr>
        </p:nvSpPr>
        <p:spPr/>
        <p:txBody>
          <a:bodyPr/>
          <a:lstStyle/>
          <a:p>
            <a:r>
              <a:rPr lang="en-IN" dirty="0"/>
              <a:t>Tax reporting</a:t>
            </a:r>
          </a:p>
        </p:txBody>
      </p:sp>
      <p:sp>
        <p:nvSpPr>
          <p:cNvPr id="3" name="Content Placeholder 2">
            <a:extLst>
              <a:ext uri="{FF2B5EF4-FFF2-40B4-BE49-F238E27FC236}">
                <a16:creationId xmlns:a16="http://schemas.microsoft.com/office/drawing/2014/main" id="{CF9851D0-3996-4FE3-A5B8-98164D697461}"/>
              </a:ext>
            </a:extLst>
          </p:cNvPr>
          <p:cNvSpPr>
            <a:spLocks noGrp="1"/>
          </p:cNvSpPr>
          <p:nvPr>
            <p:ph idx="1"/>
          </p:nvPr>
        </p:nvSpPr>
        <p:spPr>
          <a:xfrm>
            <a:off x="990600" y="1447800"/>
            <a:ext cx="7498080" cy="4800600"/>
          </a:xfrm>
        </p:spPr>
        <p:txBody>
          <a:bodyPr>
            <a:normAutofit fontScale="85000" lnSpcReduction="20000"/>
          </a:bodyPr>
          <a:lstStyle/>
          <a:p>
            <a:pPr>
              <a:lnSpc>
                <a:spcPct val="110000"/>
              </a:lnSpc>
            </a:pPr>
            <a:r>
              <a:rPr lang="en-IN" sz="2700" dirty="0"/>
              <a:t>Compliance with tax regulations is complicated because the principles and rules vary considerably by jurisdiction. </a:t>
            </a:r>
          </a:p>
          <a:p>
            <a:pPr>
              <a:lnSpc>
                <a:spcPct val="110000"/>
              </a:lnSpc>
            </a:pPr>
            <a:r>
              <a:rPr lang="en-IN" sz="2700" dirty="0"/>
              <a:t>Companies are continuously developing financial and legal structures, often with the intention of minimising taxes overall. </a:t>
            </a:r>
          </a:p>
          <a:p>
            <a:pPr>
              <a:lnSpc>
                <a:spcPct val="110000"/>
              </a:lnSpc>
            </a:pPr>
            <a:r>
              <a:rPr lang="en-IN" sz="2700" dirty="0"/>
              <a:t>Uncertainty exists in how tax authorities will apply their rules, which is compounded by the fact that rules change regularly. </a:t>
            </a:r>
          </a:p>
          <a:p>
            <a:pPr>
              <a:lnSpc>
                <a:spcPct val="110000"/>
              </a:lnSpc>
            </a:pPr>
            <a:r>
              <a:rPr lang="en-IN" sz="2700" dirty="0"/>
              <a:t>A conservative approach is to conform to tried-and-tested precedents and a more aggressive approach is to seek to exploit loopholes in the tax code, low-tax jurisdictions (so-called offshore tax havens), and other grey areas.</a:t>
            </a:r>
          </a:p>
        </p:txBody>
      </p:sp>
    </p:spTree>
    <p:extLst>
      <p:ext uri="{BB962C8B-B14F-4D97-AF65-F5344CB8AC3E}">
        <p14:creationId xmlns:p14="http://schemas.microsoft.com/office/powerpoint/2010/main" val="33643006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5D09-14C6-49E1-868C-563273B1E4F5}"/>
              </a:ext>
            </a:extLst>
          </p:cNvPr>
          <p:cNvSpPr>
            <a:spLocks noGrp="1"/>
          </p:cNvSpPr>
          <p:nvPr>
            <p:ph type="title"/>
          </p:nvPr>
        </p:nvSpPr>
        <p:spPr/>
        <p:txBody>
          <a:bodyPr/>
          <a:lstStyle/>
          <a:p>
            <a:r>
              <a:rPr lang="en-IN" dirty="0"/>
              <a:t>Insider Trading</a:t>
            </a:r>
          </a:p>
        </p:txBody>
      </p:sp>
      <p:sp>
        <p:nvSpPr>
          <p:cNvPr id="3" name="Content Placeholder 2">
            <a:extLst>
              <a:ext uri="{FF2B5EF4-FFF2-40B4-BE49-F238E27FC236}">
                <a16:creationId xmlns:a16="http://schemas.microsoft.com/office/drawing/2014/main" id="{3ED4DCAD-D18E-4F46-BDA3-EEC37FB14FD6}"/>
              </a:ext>
            </a:extLst>
          </p:cNvPr>
          <p:cNvSpPr>
            <a:spLocks noGrp="1"/>
          </p:cNvSpPr>
          <p:nvPr>
            <p:ph idx="1"/>
          </p:nvPr>
        </p:nvSpPr>
        <p:spPr>
          <a:xfrm>
            <a:off x="990600" y="1447800"/>
            <a:ext cx="7498080" cy="4800600"/>
          </a:xfrm>
        </p:spPr>
        <p:txBody>
          <a:bodyPr>
            <a:normAutofit fontScale="85000" lnSpcReduction="10000"/>
          </a:bodyPr>
          <a:lstStyle/>
          <a:p>
            <a:pPr>
              <a:lnSpc>
                <a:spcPct val="110000"/>
              </a:lnSpc>
            </a:pPr>
            <a:r>
              <a:rPr lang="en-IN" sz="2700" dirty="0"/>
              <a:t>There are laws that prohibit the trading of a security when in possession of important confidential information pertaining to the security in question. </a:t>
            </a:r>
          </a:p>
          <a:p>
            <a:pPr>
              <a:lnSpc>
                <a:spcPct val="110000"/>
              </a:lnSpc>
            </a:pPr>
            <a:r>
              <a:rPr lang="en-IN" sz="2700" dirty="0"/>
              <a:t>Most markets have recently tightened laws regulating insider trading. </a:t>
            </a:r>
          </a:p>
          <a:p>
            <a:pPr>
              <a:lnSpc>
                <a:spcPct val="110000"/>
              </a:lnSpc>
            </a:pPr>
            <a:r>
              <a:rPr lang="en-IN" sz="2700" dirty="0"/>
              <a:t>Another trend is an increase in investigations of insider trading; some such investigations are even relying on techniques similar to those used in investigations of organised crime cases—including tapping telephones, using evidence already collected to make peripheral suspects co-operate, and gradually closing in to catch the central participants of the scheme.</a:t>
            </a:r>
          </a:p>
        </p:txBody>
      </p:sp>
    </p:spTree>
    <p:extLst>
      <p:ext uri="{BB962C8B-B14F-4D97-AF65-F5344CB8AC3E}">
        <p14:creationId xmlns:p14="http://schemas.microsoft.com/office/powerpoint/2010/main" val="3601555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4B8B-5FA8-4BCF-A041-90A418C4227F}"/>
              </a:ext>
            </a:extLst>
          </p:cNvPr>
          <p:cNvSpPr>
            <a:spLocks noGrp="1"/>
          </p:cNvSpPr>
          <p:nvPr>
            <p:ph type="title"/>
          </p:nvPr>
        </p:nvSpPr>
        <p:spPr/>
        <p:txBody>
          <a:bodyPr/>
          <a:lstStyle/>
          <a:p>
            <a:r>
              <a:rPr lang="en-IN" dirty="0"/>
              <a:t>Anti Money Laundering </a:t>
            </a:r>
          </a:p>
        </p:txBody>
      </p:sp>
      <p:sp>
        <p:nvSpPr>
          <p:cNvPr id="3" name="Content Placeholder 2">
            <a:extLst>
              <a:ext uri="{FF2B5EF4-FFF2-40B4-BE49-F238E27FC236}">
                <a16:creationId xmlns:a16="http://schemas.microsoft.com/office/drawing/2014/main" id="{93367BF5-AA04-4EC7-BFB4-5ED2D9F572AB}"/>
              </a:ext>
            </a:extLst>
          </p:cNvPr>
          <p:cNvSpPr>
            <a:spLocks noGrp="1"/>
          </p:cNvSpPr>
          <p:nvPr>
            <p:ph idx="1"/>
          </p:nvPr>
        </p:nvSpPr>
        <p:spPr>
          <a:xfrm>
            <a:off x="990600" y="1447800"/>
            <a:ext cx="7498080" cy="4800600"/>
          </a:xfrm>
        </p:spPr>
        <p:txBody>
          <a:bodyPr>
            <a:normAutofit fontScale="92500"/>
          </a:bodyPr>
          <a:lstStyle/>
          <a:p>
            <a:pPr>
              <a:lnSpc>
                <a:spcPct val="110000"/>
              </a:lnSpc>
            </a:pPr>
            <a:r>
              <a:rPr lang="en-IN" sz="2700" dirty="0"/>
              <a:t>Anti-money-laundering legislation is a set of rules to prevent money derived from criminal activities from entering the financial system and acquiring the appearance of being from legitimate sources. </a:t>
            </a:r>
          </a:p>
          <a:p>
            <a:pPr>
              <a:lnSpc>
                <a:spcPct val="110000"/>
              </a:lnSpc>
            </a:pPr>
            <a:r>
              <a:rPr lang="en-IN" sz="2700" dirty="0"/>
              <a:t>These rules require companies in the financial services industry, including those in the investment industry, to obtain sufficient original or certified documentation to perform a formal risk assessment on each client and counterparty; the procedures of such an assessment are called know-your-customer procedures.</a:t>
            </a:r>
          </a:p>
        </p:txBody>
      </p:sp>
    </p:spTree>
    <p:extLst>
      <p:ext uri="{BB962C8B-B14F-4D97-AF65-F5344CB8AC3E}">
        <p14:creationId xmlns:p14="http://schemas.microsoft.com/office/powerpoint/2010/main" val="457692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16839-E364-4D9D-A022-8BD706A7857F}"/>
              </a:ext>
            </a:extLst>
          </p:cNvPr>
          <p:cNvSpPr>
            <a:spLocks noGrp="1"/>
          </p:cNvSpPr>
          <p:nvPr>
            <p:ph type="title"/>
          </p:nvPr>
        </p:nvSpPr>
        <p:spPr/>
        <p:txBody>
          <a:bodyPr/>
          <a:lstStyle/>
          <a:p>
            <a:r>
              <a:rPr lang="en-IN" dirty="0"/>
              <a:t>MCQ on Value at Risk</a:t>
            </a:r>
          </a:p>
        </p:txBody>
      </p:sp>
      <p:sp>
        <p:nvSpPr>
          <p:cNvPr id="3" name="Content Placeholder 2">
            <a:extLst>
              <a:ext uri="{FF2B5EF4-FFF2-40B4-BE49-F238E27FC236}">
                <a16:creationId xmlns:a16="http://schemas.microsoft.com/office/drawing/2014/main" id="{6A5D6252-0F83-4522-90AB-BC31A232B813}"/>
              </a:ext>
            </a:extLst>
          </p:cNvPr>
          <p:cNvSpPr>
            <a:spLocks noGrp="1"/>
          </p:cNvSpPr>
          <p:nvPr>
            <p:ph idx="1"/>
          </p:nvPr>
        </p:nvSpPr>
        <p:spPr>
          <a:xfrm>
            <a:off x="990600" y="1447800"/>
            <a:ext cx="7498080" cy="4800600"/>
          </a:xfrm>
        </p:spPr>
        <p:txBody>
          <a:bodyPr>
            <a:normAutofit lnSpcReduction="10000"/>
          </a:bodyPr>
          <a:lstStyle/>
          <a:p>
            <a:pPr>
              <a:lnSpc>
                <a:spcPct val="110000"/>
              </a:lnSpc>
            </a:pPr>
            <a:r>
              <a:rPr lang="en-IN" sz="2700" dirty="0"/>
              <a:t>A $10 million 10-day VAR figure with 95% confidence means:</a:t>
            </a:r>
          </a:p>
          <a:p>
            <a:pPr lvl="1"/>
            <a:r>
              <a:rPr lang="en-IN" dirty="0"/>
              <a:t> there is only a 5% chance that we will gain more than $10 million in 10 days.</a:t>
            </a:r>
          </a:p>
          <a:p>
            <a:pPr lvl="1"/>
            <a:r>
              <a:rPr lang="en-IN" dirty="0"/>
              <a:t>the VAR over the next day is $1 million with 95% confidence.</a:t>
            </a:r>
          </a:p>
          <a:p>
            <a:pPr lvl="1"/>
            <a:r>
              <a:rPr lang="en-IN" dirty="0"/>
              <a:t>the loss over the next 10 days is expected to be at most $10 million in 95% of the cases.</a:t>
            </a:r>
          </a:p>
          <a:p>
            <a:pPr lvl="1"/>
            <a:r>
              <a:rPr lang="en-IN" dirty="0"/>
              <a:t>the minimum loss over the next 10 days is expected to be at least $10 million in 95% of the cases.</a:t>
            </a:r>
          </a:p>
          <a:p>
            <a:pPr>
              <a:lnSpc>
                <a:spcPct val="110000"/>
              </a:lnSpc>
            </a:pPr>
            <a:endParaRPr lang="en-IN" sz="2700" dirty="0"/>
          </a:p>
        </p:txBody>
      </p:sp>
    </p:spTree>
    <p:extLst>
      <p:ext uri="{BB962C8B-B14F-4D97-AF65-F5344CB8AC3E}">
        <p14:creationId xmlns:p14="http://schemas.microsoft.com/office/powerpoint/2010/main" val="25674842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14A6-4228-4EFA-A550-068F5BC519C1}"/>
              </a:ext>
            </a:extLst>
          </p:cNvPr>
          <p:cNvSpPr>
            <a:spLocks noGrp="1"/>
          </p:cNvSpPr>
          <p:nvPr>
            <p:ph type="title"/>
          </p:nvPr>
        </p:nvSpPr>
        <p:spPr/>
        <p:txBody>
          <a:bodyPr/>
          <a:lstStyle/>
          <a:p>
            <a:r>
              <a:rPr lang="en-IN" dirty="0"/>
              <a:t>Solution MCQ</a:t>
            </a:r>
          </a:p>
        </p:txBody>
      </p:sp>
      <p:sp>
        <p:nvSpPr>
          <p:cNvPr id="3" name="Content Placeholder 2">
            <a:extLst>
              <a:ext uri="{FF2B5EF4-FFF2-40B4-BE49-F238E27FC236}">
                <a16:creationId xmlns:a16="http://schemas.microsoft.com/office/drawing/2014/main" id="{A01AD7B5-B23E-4D67-B902-66DB3D37FADD}"/>
              </a:ext>
            </a:extLst>
          </p:cNvPr>
          <p:cNvSpPr>
            <a:spLocks noGrp="1"/>
          </p:cNvSpPr>
          <p:nvPr>
            <p:ph idx="1"/>
          </p:nvPr>
        </p:nvSpPr>
        <p:spPr>
          <a:xfrm>
            <a:off x="990600" y="1447800"/>
            <a:ext cx="7498080" cy="4800600"/>
          </a:xfrm>
        </p:spPr>
        <p:txBody>
          <a:bodyPr>
            <a:normAutofit fontScale="92500"/>
          </a:bodyPr>
          <a:lstStyle/>
          <a:p>
            <a:pPr>
              <a:lnSpc>
                <a:spcPct val="110000"/>
              </a:lnSpc>
            </a:pPr>
            <a:r>
              <a:rPr lang="en-IN" sz="2700" dirty="0"/>
              <a:t>A $10 million 10-day VAR figure with 95% confidence means:</a:t>
            </a:r>
          </a:p>
          <a:p>
            <a:pPr lvl="1"/>
            <a:r>
              <a:rPr lang="en-IN" dirty="0"/>
              <a:t> there is only a 5% chance that we will gain more than $10 million in 10 days.</a:t>
            </a:r>
          </a:p>
          <a:p>
            <a:pPr lvl="1"/>
            <a:r>
              <a:rPr lang="en-IN" dirty="0"/>
              <a:t>the VAR over the next day is $1 million with 95% confidence.</a:t>
            </a:r>
          </a:p>
          <a:p>
            <a:pPr lvl="1"/>
            <a:r>
              <a:rPr lang="en-IN" b="1" dirty="0"/>
              <a:t>the loss over the next 10 days is expected to be at most $10 million in 95% of the cases.</a:t>
            </a:r>
          </a:p>
          <a:p>
            <a:pPr lvl="1"/>
            <a:r>
              <a:rPr lang="en-IN" dirty="0"/>
              <a:t>the minimum loss over the next 10 days is expected to be at least $10 million in 95% of the cases.</a:t>
            </a:r>
          </a:p>
          <a:p>
            <a:pPr>
              <a:lnSpc>
                <a:spcPct val="110000"/>
              </a:lnSpc>
            </a:pPr>
            <a:endParaRPr lang="en-IN" sz="2700" dirty="0"/>
          </a:p>
        </p:txBody>
      </p:sp>
    </p:spTree>
    <p:extLst>
      <p:ext uri="{BB962C8B-B14F-4D97-AF65-F5344CB8AC3E}">
        <p14:creationId xmlns:p14="http://schemas.microsoft.com/office/powerpoint/2010/main" val="1909067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98806-1EDB-4C35-8633-54EF4475EEB9}"/>
              </a:ext>
            </a:extLst>
          </p:cNvPr>
          <p:cNvSpPr>
            <a:spLocks noGrp="1"/>
          </p:cNvSpPr>
          <p:nvPr>
            <p:ph type="title"/>
          </p:nvPr>
        </p:nvSpPr>
        <p:spPr/>
        <p:txBody>
          <a:bodyPr/>
          <a:lstStyle/>
          <a:p>
            <a:r>
              <a:rPr lang="en-IN" dirty="0"/>
              <a:t>MCQ on interest rate risk </a:t>
            </a:r>
          </a:p>
        </p:txBody>
      </p:sp>
      <p:sp>
        <p:nvSpPr>
          <p:cNvPr id="3" name="Content Placeholder 2">
            <a:extLst>
              <a:ext uri="{FF2B5EF4-FFF2-40B4-BE49-F238E27FC236}">
                <a16:creationId xmlns:a16="http://schemas.microsoft.com/office/drawing/2014/main" id="{644B1586-D262-490B-A5DB-D465D3F54A84}"/>
              </a:ext>
            </a:extLst>
          </p:cNvPr>
          <p:cNvSpPr>
            <a:spLocks noGrp="1"/>
          </p:cNvSpPr>
          <p:nvPr>
            <p:ph idx="1"/>
          </p:nvPr>
        </p:nvSpPr>
        <p:spPr>
          <a:xfrm>
            <a:off x="990600" y="1447800"/>
            <a:ext cx="7498080" cy="4800600"/>
          </a:xfrm>
        </p:spPr>
        <p:txBody>
          <a:bodyPr>
            <a:normAutofit/>
          </a:bodyPr>
          <a:lstStyle/>
          <a:p>
            <a:pPr>
              <a:lnSpc>
                <a:spcPct val="110000"/>
              </a:lnSpc>
            </a:pPr>
            <a:r>
              <a:rPr lang="en-IN" sz="2700" dirty="0"/>
              <a:t>When maturities of liabilities and assets are mismatched and risk incurred by financial intermediaries then this risk is classified as</a:t>
            </a:r>
          </a:p>
          <a:p>
            <a:pPr lvl="1"/>
            <a:r>
              <a:rPr lang="en-IN" dirty="0"/>
              <a:t>Interest rate risk </a:t>
            </a:r>
          </a:p>
          <a:p>
            <a:pPr lvl="1"/>
            <a:r>
              <a:rPr lang="en-IN" dirty="0"/>
              <a:t>Channel rate risk</a:t>
            </a:r>
          </a:p>
          <a:p>
            <a:pPr lvl="1"/>
            <a:r>
              <a:rPr lang="en-IN" dirty="0"/>
              <a:t>Economic risk </a:t>
            </a:r>
          </a:p>
          <a:p>
            <a:pPr lvl="1"/>
            <a:r>
              <a:rPr lang="en-IN" dirty="0"/>
              <a:t>Global system risk </a:t>
            </a:r>
          </a:p>
          <a:p>
            <a:pPr>
              <a:lnSpc>
                <a:spcPct val="110000"/>
              </a:lnSpc>
            </a:pPr>
            <a:endParaRPr lang="en-IN" sz="2700" dirty="0"/>
          </a:p>
        </p:txBody>
      </p:sp>
    </p:spTree>
    <p:extLst>
      <p:ext uri="{BB962C8B-B14F-4D97-AF65-F5344CB8AC3E}">
        <p14:creationId xmlns:p14="http://schemas.microsoft.com/office/powerpoint/2010/main" val="747466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CC68-C8A4-4989-8C2D-D65A17966309}"/>
              </a:ext>
            </a:extLst>
          </p:cNvPr>
          <p:cNvSpPr>
            <a:spLocks noGrp="1"/>
          </p:cNvSpPr>
          <p:nvPr>
            <p:ph type="title"/>
          </p:nvPr>
        </p:nvSpPr>
        <p:spPr/>
        <p:txBody>
          <a:bodyPr/>
          <a:lstStyle/>
          <a:p>
            <a:r>
              <a:rPr lang="en-IN" dirty="0"/>
              <a:t>MCQ on interest rate risk</a:t>
            </a:r>
          </a:p>
        </p:txBody>
      </p:sp>
      <p:sp>
        <p:nvSpPr>
          <p:cNvPr id="3" name="Content Placeholder 2">
            <a:extLst>
              <a:ext uri="{FF2B5EF4-FFF2-40B4-BE49-F238E27FC236}">
                <a16:creationId xmlns:a16="http://schemas.microsoft.com/office/drawing/2014/main" id="{6382E7EB-1462-44FC-9793-AB816422501C}"/>
              </a:ext>
            </a:extLst>
          </p:cNvPr>
          <p:cNvSpPr>
            <a:spLocks noGrp="1"/>
          </p:cNvSpPr>
          <p:nvPr>
            <p:ph idx="1"/>
          </p:nvPr>
        </p:nvSpPr>
        <p:spPr>
          <a:xfrm>
            <a:off x="990600" y="1447800"/>
            <a:ext cx="7498080" cy="4800600"/>
          </a:xfrm>
        </p:spPr>
        <p:txBody>
          <a:bodyPr>
            <a:normAutofit/>
          </a:bodyPr>
          <a:lstStyle/>
          <a:p>
            <a:pPr>
              <a:lnSpc>
                <a:spcPct val="110000"/>
              </a:lnSpc>
            </a:pPr>
            <a:r>
              <a:rPr lang="en-IN" sz="2700" dirty="0"/>
              <a:t>When maturities of liabilities and assets are mismatched and risk incurred by financial intermediaries then this risk is classified as</a:t>
            </a:r>
          </a:p>
          <a:p>
            <a:pPr lvl="1"/>
            <a:r>
              <a:rPr lang="en-IN" b="1" dirty="0"/>
              <a:t>Interest rate risk</a:t>
            </a:r>
            <a:r>
              <a:rPr lang="en-IN" dirty="0"/>
              <a:t> </a:t>
            </a:r>
          </a:p>
          <a:p>
            <a:pPr lvl="1"/>
            <a:r>
              <a:rPr lang="en-IN" dirty="0"/>
              <a:t>Channel rate risk</a:t>
            </a:r>
          </a:p>
          <a:p>
            <a:pPr lvl="1"/>
            <a:r>
              <a:rPr lang="en-IN" dirty="0"/>
              <a:t>Economic risk </a:t>
            </a:r>
          </a:p>
          <a:p>
            <a:pPr lvl="1"/>
            <a:r>
              <a:rPr lang="en-IN" dirty="0"/>
              <a:t>Global system risk </a:t>
            </a:r>
          </a:p>
          <a:p>
            <a:pPr>
              <a:lnSpc>
                <a:spcPct val="110000"/>
              </a:lnSpc>
            </a:pPr>
            <a:endParaRPr lang="en-IN" sz="2700" dirty="0"/>
          </a:p>
        </p:txBody>
      </p:sp>
    </p:spTree>
    <p:extLst>
      <p:ext uri="{BB962C8B-B14F-4D97-AF65-F5344CB8AC3E}">
        <p14:creationId xmlns:p14="http://schemas.microsoft.com/office/powerpoint/2010/main" val="694224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42541-04B0-4A6F-859C-969A6F846A55}"/>
              </a:ext>
            </a:extLst>
          </p:cNvPr>
          <p:cNvSpPr>
            <a:spLocks noGrp="1"/>
          </p:cNvSpPr>
          <p:nvPr>
            <p:ph type="title"/>
          </p:nvPr>
        </p:nvSpPr>
        <p:spPr/>
        <p:txBody>
          <a:bodyPr/>
          <a:lstStyle/>
          <a:p>
            <a:r>
              <a:rPr lang="en-IN" dirty="0"/>
              <a:t>Expected Loss from default</a:t>
            </a:r>
          </a:p>
        </p:txBody>
      </p:sp>
      <p:sp>
        <p:nvSpPr>
          <p:cNvPr id="4" name="Content Placeholder 2">
            <a:extLst>
              <a:ext uri="{FF2B5EF4-FFF2-40B4-BE49-F238E27FC236}">
                <a16:creationId xmlns:a16="http://schemas.microsoft.com/office/drawing/2014/main" id="{7FBF4301-603B-494A-911C-550180E3B27D}"/>
              </a:ext>
            </a:extLst>
          </p:cNvPr>
          <p:cNvSpPr>
            <a:spLocks noGrp="1"/>
          </p:cNvSpPr>
          <p:nvPr>
            <p:ph idx="1"/>
          </p:nvPr>
        </p:nvSpPr>
        <p:spPr>
          <a:xfrm>
            <a:off x="1066800" y="1447800"/>
            <a:ext cx="7499350" cy="4800600"/>
          </a:xfrm>
        </p:spPr>
        <p:txBody>
          <a:bodyPr>
            <a:normAutofit/>
          </a:bodyPr>
          <a:lstStyle/>
          <a:p>
            <a:pPr>
              <a:lnSpc>
                <a:spcPct val="110000"/>
              </a:lnSpc>
            </a:pPr>
            <a:r>
              <a:rPr lang="en-IN" sz="2700" dirty="0"/>
              <a:t>Calculate the 1 year expected loss of a US$100 million portfolio comprising of B-rated issuers. Assume that 1 year probability of default for each issuer is 6% and the average recovery value for each issuer in the event of default is 40%. </a:t>
            </a:r>
          </a:p>
          <a:p>
            <a:pPr marL="82296" indent="0">
              <a:lnSpc>
                <a:spcPct val="110000"/>
              </a:lnSpc>
              <a:buNone/>
            </a:pPr>
            <a:endParaRPr lang="en-IN" sz="2700" dirty="0"/>
          </a:p>
        </p:txBody>
      </p:sp>
    </p:spTree>
    <p:extLst>
      <p:ext uri="{BB962C8B-B14F-4D97-AF65-F5344CB8AC3E}">
        <p14:creationId xmlns:p14="http://schemas.microsoft.com/office/powerpoint/2010/main" val="3967808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78820-B568-4E49-B333-58BC026FFAB3}"/>
              </a:ext>
            </a:extLst>
          </p:cNvPr>
          <p:cNvSpPr>
            <a:spLocks noGrp="1"/>
          </p:cNvSpPr>
          <p:nvPr>
            <p:ph type="title"/>
          </p:nvPr>
        </p:nvSpPr>
        <p:spPr/>
        <p:txBody>
          <a:bodyPr/>
          <a:lstStyle/>
          <a:p>
            <a:r>
              <a:rPr lang="en-IN" dirty="0"/>
              <a:t>Expected loss from default</a:t>
            </a:r>
          </a:p>
        </p:txBody>
      </p:sp>
      <p:sp>
        <p:nvSpPr>
          <p:cNvPr id="3" name="Rectangle 2">
            <a:extLst>
              <a:ext uri="{FF2B5EF4-FFF2-40B4-BE49-F238E27FC236}">
                <a16:creationId xmlns:a16="http://schemas.microsoft.com/office/drawing/2014/main" id="{C7C23E26-1587-4DD9-9600-E6100DD069D7}"/>
              </a:ext>
            </a:extLst>
          </p:cNvPr>
          <p:cNvSpPr/>
          <p:nvPr/>
        </p:nvSpPr>
        <p:spPr>
          <a:xfrm>
            <a:off x="1828800" y="2209800"/>
            <a:ext cx="4876800" cy="1057790"/>
          </a:xfrm>
          <a:prstGeom prst="rect">
            <a:avLst/>
          </a:prstGeom>
        </p:spPr>
        <p:txBody>
          <a:bodyPr>
            <a:normAutofit/>
          </a:bodyPr>
          <a:lstStyle/>
          <a:p>
            <a:pPr marL="365760" indent="-283464">
              <a:lnSpc>
                <a:spcPct val="110000"/>
              </a:lnSpc>
              <a:spcBef>
                <a:spcPts val="600"/>
              </a:spcBef>
              <a:buClr>
                <a:schemeClr val="accent1"/>
              </a:buClr>
              <a:buSzPct val="80000"/>
              <a:buFont typeface="Wingdings 2"/>
              <a:buChar char=""/>
            </a:pPr>
            <a:r>
              <a:rPr lang="en-US" sz="2700" dirty="0"/>
              <a:t>= 100*(0.06*0.6)</a:t>
            </a:r>
            <a:endParaRPr lang="en-IN" sz="2700" dirty="0"/>
          </a:p>
          <a:p>
            <a:pPr marL="365760" indent="-283464">
              <a:lnSpc>
                <a:spcPct val="110000"/>
              </a:lnSpc>
              <a:spcBef>
                <a:spcPts val="600"/>
              </a:spcBef>
              <a:buClr>
                <a:schemeClr val="accent1"/>
              </a:buClr>
              <a:buSzPct val="80000"/>
              <a:buFont typeface="Wingdings 2"/>
              <a:buChar char=""/>
            </a:pPr>
            <a:r>
              <a:rPr lang="en-US" sz="2700" dirty="0"/>
              <a:t>= US$3.6 million </a:t>
            </a:r>
            <a:endParaRPr lang="en-IN" sz="2700" dirty="0"/>
          </a:p>
        </p:txBody>
      </p:sp>
    </p:spTree>
    <p:extLst>
      <p:ext uri="{BB962C8B-B14F-4D97-AF65-F5344CB8AC3E}">
        <p14:creationId xmlns:p14="http://schemas.microsoft.com/office/powerpoint/2010/main" val="1188921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5E3DA-DDE7-4453-92E2-1BEB3025658C}"/>
              </a:ext>
            </a:extLst>
          </p:cNvPr>
          <p:cNvSpPr>
            <a:spLocks noGrp="1"/>
          </p:cNvSpPr>
          <p:nvPr>
            <p:ph type="title"/>
          </p:nvPr>
        </p:nvSpPr>
        <p:spPr/>
        <p:txBody>
          <a:bodyPr/>
          <a:lstStyle/>
          <a:p>
            <a:r>
              <a:rPr lang="en-IN" dirty="0"/>
              <a:t>Probability of default</a:t>
            </a:r>
          </a:p>
        </p:txBody>
      </p:sp>
      <p:sp>
        <p:nvSpPr>
          <p:cNvPr id="3" name="Content Placeholder 2">
            <a:extLst>
              <a:ext uri="{FF2B5EF4-FFF2-40B4-BE49-F238E27FC236}">
                <a16:creationId xmlns:a16="http://schemas.microsoft.com/office/drawing/2014/main" id="{9D3A3D77-354D-4A6F-B79B-C654F493A3E5}"/>
              </a:ext>
            </a:extLst>
          </p:cNvPr>
          <p:cNvSpPr>
            <a:spLocks noGrp="1"/>
          </p:cNvSpPr>
          <p:nvPr>
            <p:ph idx="1"/>
          </p:nvPr>
        </p:nvSpPr>
        <p:spPr/>
        <p:txBody>
          <a:bodyPr/>
          <a:lstStyle/>
          <a:p>
            <a:r>
              <a:rPr lang="en-US" dirty="0"/>
              <a:t>A company has a constant 7% per year probability of default. What is the probability the company will be in default after three years?</a:t>
            </a:r>
            <a:endParaRPr lang="en-IN" dirty="0"/>
          </a:p>
          <a:p>
            <a:endParaRPr lang="en-IN" dirty="0"/>
          </a:p>
        </p:txBody>
      </p:sp>
    </p:spTree>
    <p:extLst>
      <p:ext uri="{BB962C8B-B14F-4D97-AF65-F5344CB8AC3E}">
        <p14:creationId xmlns:p14="http://schemas.microsoft.com/office/powerpoint/2010/main" val="2785068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t>Black Swan Event</a:t>
            </a:r>
            <a:endParaRPr lang="en-US" dirty="0"/>
          </a:p>
        </p:txBody>
      </p:sp>
      <p:sp>
        <p:nvSpPr>
          <p:cNvPr id="5" name="Content Placeholder 4"/>
          <p:cNvSpPr>
            <a:spLocks noGrp="1"/>
          </p:cNvSpPr>
          <p:nvPr>
            <p:ph idx="1"/>
          </p:nvPr>
        </p:nvSpPr>
        <p:spPr>
          <a:xfrm>
            <a:off x="1219200" y="1905001"/>
            <a:ext cx="7321550" cy="4419600"/>
          </a:xfrm>
          <a:solidFill>
            <a:schemeClr val="accent3">
              <a:lumMod val="40000"/>
              <a:lumOff val="60000"/>
            </a:schemeClr>
          </a:solidFill>
        </p:spPr>
        <p:txBody>
          <a:bodyPr>
            <a:normAutofit fontScale="77500" lnSpcReduction="20000"/>
          </a:bodyPr>
          <a:lstStyle/>
          <a:p>
            <a:pPr marL="0" indent="0">
              <a:buNone/>
            </a:pPr>
            <a:r>
              <a:rPr lang="en-US" dirty="0"/>
              <a:t>Before the discovery of Australia, people in the old world were convinced that </a:t>
            </a:r>
            <a:r>
              <a:rPr lang="en-US" b="1" i="1" dirty="0"/>
              <a:t>all</a:t>
            </a:r>
            <a:r>
              <a:rPr lang="en-US" dirty="0"/>
              <a:t> swans were white, an unassailable belief as it seemed completely confirmed by empirical evidence. The sighting of the first black swan might have been an interesting surprise for a few ornithologists, but that is not where the significance of the story lies. It illustrates a severe limitation to our learning from observations or experience and the fragility of our knowledge. One single observation can invalidate a general statement derived from millennia of confirmatory sightings of millions of white swans. All you need is one single black bird.</a:t>
            </a:r>
          </a:p>
          <a:p>
            <a:pPr marL="0" indent="0">
              <a:buNone/>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80507-2F9B-4EC8-A62B-E11755EA1FD0}"/>
              </a:ext>
            </a:extLst>
          </p:cNvPr>
          <p:cNvSpPr>
            <a:spLocks noGrp="1"/>
          </p:cNvSpPr>
          <p:nvPr>
            <p:ph type="title"/>
          </p:nvPr>
        </p:nvSpPr>
        <p:spPr/>
        <p:txBody>
          <a:bodyPr/>
          <a:lstStyle/>
          <a:p>
            <a:r>
              <a:rPr lang="en-IN" dirty="0"/>
              <a:t>Solution </a:t>
            </a:r>
          </a:p>
        </p:txBody>
      </p:sp>
      <p:sp>
        <p:nvSpPr>
          <p:cNvPr id="3" name="Content Placeholder 2">
            <a:extLst>
              <a:ext uri="{FF2B5EF4-FFF2-40B4-BE49-F238E27FC236}">
                <a16:creationId xmlns:a16="http://schemas.microsoft.com/office/drawing/2014/main" id="{86676FBF-2012-4421-B2E2-A3241AF5E910}"/>
              </a:ext>
            </a:extLst>
          </p:cNvPr>
          <p:cNvSpPr>
            <a:spLocks noGrp="1"/>
          </p:cNvSpPr>
          <p:nvPr>
            <p:ph idx="1"/>
          </p:nvPr>
        </p:nvSpPr>
        <p:spPr/>
        <p:txBody>
          <a:bodyPr>
            <a:normAutofit fontScale="92500" lnSpcReduction="20000"/>
          </a:bodyPr>
          <a:lstStyle/>
          <a:p>
            <a:r>
              <a:rPr lang="en-US" dirty="0"/>
              <a:t>Probability of not getting default for the first year = (0.93)</a:t>
            </a:r>
            <a:endParaRPr lang="en-IN" dirty="0"/>
          </a:p>
          <a:p>
            <a:r>
              <a:rPr lang="en-US" dirty="0"/>
              <a:t>Probability of not getting default for the first two years = (0.93) *(0.93) = (0.93)</a:t>
            </a:r>
            <a:r>
              <a:rPr lang="en-US" baseline="30000" dirty="0"/>
              <a:t>2</a:t>
            </a:r>
            <a:endParaRPr lang="en-IN" dirty="0"/>
          </a:p>
          <a:p>
            <a:r>
              <a:rPr lang="en-US" dirty="0"/>
              <a:t>Probability of not getting default for the first three years = (0.93)</a:t>
            </a:r>
            <a:r>
              <a:rPr lang="en-US" baseline="30000" dirty="0"/>
              <a:t>3</a:t>
            </a:r>
            <a:endParaRPr lang="en-IN" dirty="0"/>
          </a:p>
          <a:p>
            <a:r>
              <a:rPr lang="en-US" dirty="0"/>
              <a:t>Probability of getting default after three years</a:t>
            </a:r>
            <a:endParaRPr lang="en-IN" dirty="0"/>
          </a:p>
          <a:p>
            <a:r>
              <a:rPr lang="en-US" dirty="0"/>
              <a:t>= 1- (Probability of not getting default for the first three years)</a:t>
            </a:r>
            <a:endParaRPr lang="en-IN" dirty="0"/>
          </a:p>
          <a:p>
            <a:r>
              <a:rPr lang="en-US" dirty="0"/>
              <a:t>= 1-(0.93)</a:t>
            </a:r>
            <a:r>
              <a:rPr lang="en-US" baseline="30000" dirty="0"/>
              <a:t>3</a:t>
            </a:r>
            <a:r>
              <a:rPr lang="en-US" dirty="0"/>
              <a:t> = 1-(0.804) = 0.1956 = 19.56%</a:t>
            </a:r>
            <a:endParaRPr lang="en-IN" dirty="0"/>
          </a:p>
        </p:txBody>
      </p:sp>
    </p:spTree>
    <p:extLst>
      <p:ext uri="{BB962C8B-B14F-4D97-AF65-F5344CB8AC3E}">
        <p14:creationId xmlns:p14="http://schemas.microsoft.com/office/powerpoint/2010/main" val="1677094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Fooled by Randomness</a:t>
            </a:r>
            <a:endParaRPr lang="en-US" dirty="0"/>
          </a:p>
        </p:txBody>
      </p:sp>
      <p:sp>
        <p:nvSpPr>
          <p:cNvPr id="3" name="Content Placeholder 2"/>
          <p:cNvSpPr>
            <a:spLocks noGrp="1"/>
          </p:cNvSpPr>
          <p:nvPr>
            <p:ph idx="1"/>
          </p:nvPr>
        </p:nvSpPr>
        <p:spPr/>
        <p:txBody>
          <a:bodyPr>
            <a:normAutofit/>
          </a:bodyPr>
          <a:lstStyle/>
          <a:p>
            <a:pPr>
              <a:lnSpc>
                <a:spcPct val="110000"/>
              </a:lnSpc>
            </a:pPr>
            <a:r>
              <a:rPr lang="en-IN" sz="2700" dirty="0"/>
              <a:t>“No matter how sophisticated our choices, how good we are at dominating the odds, randomness will have the last word.” </a:t>
            </a:r>
          </a:p>
          <a:p>
            <a:pPr>
              <a:lnSpc>
                <a:spcPct val="110000"/>
              </a:lnSpc>
            </a:pPr>
            <a:r>
              <a:rPr lang="en-IN" sz="2700" dirty="0"/>
              <a:t>― Nassim Nicholas </a:t>
            </a:r>
            <a:r>
              <a:rPr lang="en-IN" sz="2700" dirty="0" err="1"/>
              <a:t>Taleb</a:t>
            </a:r>
            <a:r>
              <a:rPr lang="en-IN" sz="2700" dirty="0"/>
              <a:t>, Fooled by Randomness: The Hidden Role of Chance in Life and in the Markets</a:t>
            </a:r>
            <a:endParaRPr lang="en-US" sz="2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097A-C6D8-4E8F-A979-AF41085F879D}"/>
              </a:ext>
            </a:extLst>
          </p:cNvPr>
          <p:cNvSpPr>
            <a:spLocks noGrp="1"/>
          </p:cNvSpPr>
          <p:nvPr>
            <p:ph type="title"/>
          </p:nvPr>
        </p:nvSpPr>
        <p:spPr/>
        <p:txBody>
          <a:bodyPr/>
          <a:lstStyle/>
          <a:p>
            <a:r>
              <a:rPr lang="en-US" dirty="0"/>
              <a:t>TYPES OF RISK </a:t>
            </a:r>
            <a:endParaRPr lang="en-IN" dirty="0"/>
          </a:p>
        </p:txBody>
      </p:sp>
      <p:graphicFrame>
        <p:nvGraphicFramePr>
          <p:cNvPr id="4" name="Table 4">
            <a:extLst>
              <a:ext uri="{FF2B5EF4-FFF2-40B4-BE49-F238E27FC236}">
                <a16:creationId xmlns:a16="http://schemas.microsoft.com/office/drawing/2014/main" id="{558CB48B-0CE6-4C66-B0EC-2FE052393741}"/>
              </a:ext>
            </a:extLst>
          </p:cNvPr>
          <p:cNvGraphicFramePr>
            <a:graphicFrameLocks noGrp="1"/>
          </p:cNvGraphicFramePr>
          <p:nvPr>
            <p:extLst>
              <p:ext uri="{D42A27DB-BD31-4B8C-83A1-F6EECF244321}">
                <p14:modId xmlns:p14="http://schemas.microsoft.com/office/powerpoint/2010/main" val="2516688110"/>
              </p:ext>
            </p:extLst>
          </p:nvPr>
        </p:nvGraphicFramePr>
        <p:xfrm>
          <a:off x="1188720" y="1417638"/>
          <a:ext cx="7498080" cy="5211762"/>
        </p:xfrm>
        <a:graphic>
          <a:graphicData uri="http://schemas.openxmlformats.org/drawingml/2006/table">
            <a:tbl>
              <a:tblPr firstRow="1" bandRow="1">
                <a:tableStyleId>{5C22544A-7EE6-4342-B048-85BDC9FD1C3A}</a:tableStyleId>
              </a:tblPr>
              <a:tblGrid>
                <a:gridCol w="2604596">
                  <a:extLst>
                    <a:ext uri="{9D8B030D-6E8A-4147-A177-3AD203B41FA5}">
                      <a16:colId xmlns:a16="http://schemas.microsoft.com/office/drawing/2014/main" val="398681327"/>
                    </a:ext>
                  </a:extLst>
                </a:gridCol>
                <a:gridCol w="4893484">
                  <a:extLst>
                    <a:ext uri="{9D8B030D-6E8A-4147-A177-3AD203B41FA5}">
                      <a16:colId xmlns:a16="http://schemas.microsoft.com/office/drawing/2014/main" val="1107525944"/>
                    </a:ext>
                  </a:extLst>
                </a:gridCol>
              </a:tblGrid>
              <a:tr h="476189">
                <a:tc>
                  <a:txBody>
                    <a:bodyPr/>
                    <a:lstStyle/>
                    <a:p>
                      <a:pPr algn="ctr"/>
                      <a:r>
                        <a:rPr lang="en-US" dirty="0"/>
                        <a:t>RISK </a:t>
                      </a:r>
                      <a:endParaRPr lang="en-IN" dirty="0"/>
                    </a:p>
                  </a:txBody>
                  <a:tcPr/>
                </a:tc>
                <a:tc>
                  <a:txBody>
                    <a:bodyPr/>
                    <a:lstStyle/>
                    <a:p>
                      <a:pPr algn="ctr"/>
                      <a:r>
                        <a:rPr lang="en-US" dirty="0"/>
                        <a:t>DESCRIPTION </a:t>
                      </a:r>
                      <a:endParaRPr lang="en-IN" dirty="0"/>
                    </a:p>
                  </a:txBody>
                  <a:tcPr/>
                </a:tc>
                <a:extLst>
                  <a:ext uri="{0D108BD9-81ED-4DB2-BD59-A6C34878D82A}">
                    <a16:rowId xmlns:a16="http://schemas.microsoft.com/office/drawing/2014/main" val="1876237475"/>
                  </a:ext>
                </a:extLst>
              </a:tr>
              <a:tr h="2077006">
                <a:tc>
                  <a:txBody>
                    <a:bodyPr/>
                    <a:lstStyle/>
                    <a:p>
                      <a:pPr algn="ctr"/>
                      <a:r>
                        <a:rPr lang="en-US" sz="1600" dirty="0"/>
                        <a:t>Operational risk </a:t>
                      </a:r>
                      <a:endParaRPr lang="en-IN" sz="1600" dirty="0"/>
                    </a:p>
                  </a:txBody>
                  <a:tcPr/>
                </a:tc>
                <a:tc>
                  <a:txBody>
                    <a:bodyPr/>
                    <a:lstStyle/>
                    <a:p>
                      <a:pPr algn="l"/>
                      <a:r>
                        <a:rPr lang="en-US" sz="1600" dirty="0"/>
                        <a:t>Risk which refers to the risk of losses from inadequate or failed people, systems, and internal policies and procedures, as well as external events that are beyond the control of the firm but that affect the operations of the firm. Examples of operational risk include human errors, internal fraud, system malfunctions, technology failure etc. </a:t>
                      </a:r>
                      <a:endParaRPr lang="en-IN" sz="1600" dirty="0"/>
                    </a:p>
                  </a:txBody>
                  <a:tcPr/>
                </a:tc>
                <a:extLst>
                  <a:ext uri="{0D108BD9-81ED-4DB2-BD59-A6C34878D82A}">
                    <a16:rowId xmlns:a16="http://schemas.microsoft.com/office/drawing/2014/main" val="2016474013"/>
                  </a:ext>
                </a:extLst>
              </a:tr>
              <a:tr h="830802">
                <a:tc>
                  <a:txBody>
                    <a:bodyPr/>
                    <a:lstStyle/>
                    <a:p>
                      <a:pPr algn="ctr"/>
                      <a:r>
                        <a:rPr lang="en-US" sz="1600" dirty="0"/>
                        <a:t>Compliance risk</a:t>
                      </a:r>
                      <a:endParaRPr lang="en-IN" sz="1600" dirty="0"/>
                    </a:p>
                  </a:txBody>
                  <a:tcPr/>
                </a:tc>
                <a:tc>
                  <a:txBody>
                    <a:bodyPr/>
                    <a:lstStyle/>
                    <a:p>
                      <a:pPr algn="l"/>
                      <a:r>
                        <a:rPr lang="en-US" sz="1600" dirty="0"/>
                        <a:t>Risk which relates to the risk that a company fails to follow all applicable rules, laws and regulations and faces sanctions as well. </a:t>
                      </a:r>
                      <a:endParaRPr lang="en-IN" sz="1600" dirty="0"/>
                    </a:p>
                  </a:txBody>
                  <a:tcPr/>
                </a:tc>
                <a:extLst>
                  <a:ext uri="{0D108BD9-81ED-4DB2-BD59-A6C34878D82A}">
                    <a16:rowId xmlns:a16="http://schemas.microsoft.com/office/drawing/2014/main" val="3179916197"/>
                  </a:ext>
                </a:extLst>
              </a:tr>
              <a:tr h="1827765">
                <a:tc>
                  <a:txBody>
                    <a:bodyPr/>
                    <a:lstStyle/>
                    <a:p>
                      <a:pPr algn="ctr"/>
                      <a:r>
                        <a:rPr lang="en-US" sz="1600" dirty="0"/>
                        <a:t>Investment risk</a:t>
                      </a:r>
                      <a:endParaRPr lang="en-IN" sz="1600" dirty="0"/>
                    </a:p>
                  </a:txBody>
                  <a:tcPr/>
                </a:tc>
                <a:tc>
                  <a:txBody>
                    <a:bodyPr/>
                    <a:lstStyle/>
                    <a:p>
                      <a:pPr algn="l"/>
                      <a:r>
                        <a:rPr lang="en-US" sz="1600" dirty="0"/>
                        <a:t>Risk which is the risk associated with investing that arises from fluctuation in the value of investment. Although it is an important risk for investment professionals, it is less important for individuals involved in support activities, so it receives less coverage than operational and compliance risk. </a:t>
                      </a:r>
                      <a:endParaRPr lang="en-IN" sz="1600" dirty="0"/>
                    </a:p>
                  </a:txBody>
                  <a:tcPr/>
                </a:tc>
                <a:extLst>
                  <a:ext uri="{0D108BD9-81ED-4DB2-BD59-A6C34878D82A}">
                    <a16:rowId xmlns:a16="http://schemas.microsoft.com/office/drawing/2014/main" val="1527536444"/>
                  </a:ext>
                </a:extLst>
              </a:tr>
            </a:tbl>
          </a:graphicData>
        </a:graphic>
      </p:graphicFrame>
    </p:spTree>
    <p:extLst>
      <p:ext uri="{BB962C8B-B14F-4D97-AF65-F5344CB8AC3E}">
        <p14:creationId xmlns:p14="http://schemas.microsoft.com/office/powerpoint/2010/main" val="1098110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8313C-51AE-474A-9303-12412A74E7E7}"/>
              </a:ext>
            </a:extLst>
          </p:cNvPr>
          <p:cNvSpPr>
            <a:spLocks noGrp="1"/>
          </p:cNvSpPr>
          <p:nvPr>
            <p:ph type="title"/>
          </p:nvPr>
        </p:nvSpPr>
        <p:spPr/>
        <p:txBody>
          <a:bodyPr>
            <a:normAutofit fontScale="90000"/>
          </a:bodyPr>
          <a:lstStyle/>
          <a:p>
            <a:r>
              <a:rPr lang="en-US" dirty="0"/>
              <a:t>Investment Risk – Companies in investment industry  </a:t>
            </a:r>
            <a:endParaRPr lang="en-IN" dirty="0"/>
          </a:p>
        </p:txBody>
      </p:sp>
      <p:graphicFrame>
        <p:nvGraphicFramePr>
          <p:cNvPr id="3" name="Table 4">
            <a:extLst>
              <a:ext uri="{FF2B5EF4-FFF2-40B4-BE49-F238E27FC236}">
                <a16:creationId xmlns:a16="http://schemas.microsoft.com/office/drawing/2014/main" id="{74A954E3-4CEC-4653-86E1-1E130C3C6F1C}"/>
              </a:ext>
            </a:extLst>
          </p:cNvPr>
          <p:cNvGraphicFramePr>
            <a:graphicFrameLocks noGrp="1"/>
          </p:cNvGraphicFramePr>
          <p:nvPr>
            <p:extLst>
              <p:ext uri="{D42A27DB-BD31-4B8C-83A1-F6EECF244321}">
                <p14:modId xmlns:p14="http://schemas.microsoft.com/office/powerpoint/2010/main" val="1546091762"/>
              </p:ext>
            </p:extLst>
          </p:nvPr>
        </p:nvGraphicFramePr>
        <p:xfrm>
          <a:off x="1188720" y="2057400"/>
          <a:ext cx="7498080" cy="2691090"/>
        </p:xfrm>
        <a:graphic>
          <a:graphicData uri="http://schemas.openxmlformats.org/drawingml/2006/table">
            <a:tbl>
              <a:tblPr firstRow="1" bandRow="1">
                <a:tableStyleId>{5C22544A-7EE6-4342-B048-85BDC9FD1C3A}</a:tableStyleId>
              </a:tblPr>
              <a:tblGrid>
                <a:gridCol w="2604596">
                  <a:extLst>
                    <a:ext uri="{9D8B030D-6E8A-4147-A177-3AD203B41FA5}">
                      <a16:colId xmlns:a16="http://schemas.microsoft.com/office/drawing/2014/main" val="398681327"/>
                    </a:ext>
                  </a:extLst>
                </a:gridCol>
                <a:gridCol w="4893484">
                  <a:extLst>
                    <a:ext uri="{9D8B030D-6E8A-4147-A177-3AD203B41FA5}">
                      <a16:colId xmlns:a16="http://schemas.microsoft.com/office/drawing/2014/main" val="1107525944"/>
                    </a:ext>
                  </a:extLst>
                </a:gridCol>
              </a:tblGrid>
              <a:tr h="521691">
                <a:tc>
                  <a:txBody>
                    <a:bodyPr/>
                    <a:lstStyle/>
                    <a:p>
                      <a:pPr algn="ctr"/>
                      <a:r>
                        <a:rPr lang="en-US" dirty="0"/>
                        <a:t>RISK </a:t>
                      </a:r>
                      <a:endParaRPr lang="en-IN" dirty="0"/>
                    </a:p>
                  </a:txBody>
                  <a:tcPr/>
                </a:tc>
                <a:tc>
                  <a:txBody>
                    <a:bodyPr/>
                    <a:lstStyle/>
                    <a:p>
                      <a:pPr algn="ctr"/>
                      <a:r>
                        <a:rPr lang="en-US" dirty="0"/>
                        <a:t>DESCRIPTION </a:t>
                      </a:r>
                      <a:endParaRPr lang="en-IN" dirty="0"/>
                    </a:p>
                  </a:txBody>
                  <a:tcPr/>
                </a:tc>
                <a:extLst>
                  <a:ext uri="{0D108BD9-81ED-4DB2-BD59-A6C34878D82A}">
                    <a16:rowId xmlns:a16="http://schemas.microsoft.com/office/drawing/2014/main" val="1876237475"/>
                  </a:ext>
                </a:extLst>
              </a:tr>
              <a:tr h="680090">
                <a:tc>
                  <a:txBody>
                    <a:bodyPr/>
                    <a:lstStyle/>
                    <a:p>
                      <a:pPr algn="ctr"/>
                      <a:r>
                        <a:rPr lang="en-US" sz="1600" dirty="0"/>
                        <a:t>Market risk </a:t>
                      </a:r>
                      <a:endParaRPr lang="en-IN" sz="1600" dirty="0"/>
                    </a:p>
                  </a:txBody>
                  <a:tcPr/>
                </a:tc>
                <a:tc>
                  <a:txBody>
                    <a:bodyPr/>
                    <a:lstStyle/>
                    <a:p>
                      <a:pPr algn="l"/>
                      <a:r>
                        <a:rPr lang="en-US" sz="1600" dirty="0"/>
                        <a:t>Risk which is caused by changes in market conditions affecting prices. </a:t>
                      </a:r>
                      <a:endParaRPr lang="en-IN" sz="1600" dirty="0"/>
                    </a:p>
                  </a:txBody>
                  <a:tcPr/>
                </a:tc>
                <a:extLst>
                  <a:ext uri="{0D108BD9-81ED-4DB2-BD59-A6C34878D82A}">
                    <a16:rowId xmlns:a16="http://schemas.microsoft.com/office/drawing/2014/main" val="2016474013"/>
                  </a:ext>
                </a:extLst>
              </a:tr>
              <a:tr h="910189">
                <a:tc>
                  <a:txBody>
                    <a:bodyPr/>
                    <a:lstStyle/>
                    <a:p>
                      <a:pPr algn="ctr"/>
                      <a:r>
                        <a:rPr lang="en-US" sz="1600" dirty="0"/>
                        <a:t>Credit risk </a:t>
                      </a:r>
                      <a:endParaRPr lang="en-IN" sz="1600" dirty="0"/>
                    </a:p>
                  </a:txBody>
                  <a:tcPr/>
                </a:tc>
                <a:tc>
                  <a:txBody>
                    <a:bodyPr/>
                    <a:lstStyle/>
                    <a:p>
                      <a:pPr algn="l"/>
                      <a:r>
                        <a:rPr lang="en-US" sz="1600" dirty="0"/>
                        <a:t>Risk for a lender that a borrower fails to honor a contract and make timely payment of interest and principal. </a:t>
                      </a:r>
                      <a:endParaRPr lang="en-IN" sz="1600" dirty="0"/>
                    </a:p>
                  </a:txBody>
                  <a:tcPr/>
                </a:tc>
                <a:extLst>
                  <a:ext uri="{0D108BD9-81ED-4DB2-BD59-A6C34878D82A}">
                    <a16:rowId xmlns:a16="http://schemas.microsoft.com/office/drawing/2014/main" val="3179916197"/>
                  </a:ext>
                </a:extLst>
              </a:tr>
              <a:tr h="508992">
                <a:tc>
                  <a:txBody>
                    <a:bodyPr/>
                    <a:lstStyle/>
                    <a:p>
                      <a:pPr algn="ctr"/>
                      <a:r>
                        <a:rPr lang="en-US" sz="1600" dirty="0"/>
                        <a:t>Liquidity risk </a:t>
                      </a:r>
                      <a:endParaRPr lang="en-IN" sz="1600" dirty="0"/>
                    </a:p>
                  </a:txBody>
                  <a:tcPr/>
                </a:tc>
                <a:tc>
                  <a:txBody>
                    <a:bodyPr/>
                    <a:lstStyle/>
                    <a:p>
                      <a:pPr algn="l"/>
                      <a:r>
                        <a:rPr lang="en-US" sz="1600" dirty="0"/>
                        <a:t>Risk that an asset or security cannot be bought or sold quickly without a significant concession in price. </a:t>
                      </a:r>
                      <a:endParaRPr lang="en-IN" sz="1600" dirty="0"/>
                    </a:p>
                  </a:txBody>
                  <a:tcPr/>
                </a:tc>
                <a:extLst>
                  <a:ext uri="{0D108BD9-81ED-4DB2-BD59-A6C34878D82A}">
                    <a16:rowId xmlns:a16="http://schemas.microsoft.com/office/drawing/2014/main" val="1527536444"/>
                  </a:ext>
                </a:extLst>
              </a:tr>
            </a:tbl>
          </a:graphicData>
        </a:graphic>
      </p:graphicFrame>
    </p:spTree>
    <p:extLst>
      <p:ext uri="{BB962C8B-B14F-4D97-AF65-F5344CB8AC3E}">
        <p14:creationId xmlns:p14="http://schemas.microsoft.com/office/powerpoint/2010/main" val="1788152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Company Risks – Some examples</a:t>
            </a:r>
            <a:endParaRPr lang="en-US" dirty="0"/>
          </a:p>
        </p:txBody>
      </p:sp>
      <p:sp>
        <p:nvSpPr>
          <p:cNvPr id="5" name="Oval 5"/>
          <p:cNvSpPr>
            <a:spLocks noChangeArrowheads="1"/>
          </p:cNvSpPr>
          <p:nvPr/>
        </p:nvSpPr>
        <p:spPr bwMode="auto">
          <a:xfrm>
            <a:off x="3886200" y="3245768"/>
            <a:ext cx="2209800" cy="909638"/>
          </a:xfrm>
          <a:prstGeom prst="ellipse">
            <a:avLst/>
          </a:prstGeom>
          <a:solidFill>
            <a:srgbClr val="0070C0"/>
          </a:solidFill>
          <a:ln w="9525">
            <a:noFill/>
            <a:miter lim="800000"/>
            <a:headEnd/>
            <a:tailEnd/>
          </a:ln>
          <a:effectLst>
            <a:outerShdw blurRad="139700" dist="127000" dir="4800000" sx="101000" sy="101000" algn="tl" rotWithShape="0">
              <a:prstClr val="black"/>
            </a:outerShdw>
          </a:effectLst>
        </p:spPr>
        <p:txBody>
          <a:bodyPr>
            <a:spAutoFit/>
          </a:bodyPr>
          <a:lstStyle/>
          <a:p>
            <a:pPr marL="112713" indent="-112713" algn="ctr">
              <a:defRPr/>
            </a:pPr>
            <a:r>
              <a:rPr lang="en-US" sz="1800" b="1" dirty="0">
                <a:solidFill>
                  <a:schemeClr val="bg1"/>
                </a:solidFill>
              </a:rPr>
              <a:t>Company</a:t>
            </a:r>
          </a:p>
          <a:p>
            <a:pPr marL="112713" indent="-112713" algn="ctr">
              <a:defRPr/>
            </a:pPr>
            <a:r>
              <a:rPr lang="en-US" sz="1800" b="1" dirty="0">
                <a:solidFill>
                  <a:schemeClr val="bg1"/>
                </a:solidFill>
              </a:rPr>
              <a:t>Risks</a:t>
            </a:r>
          </a:p>
        </p:txBody>
      </p:sp>
      <p:sp>
        <p:nvSpPr>
          <p:cNvPr id="6" name="Rectangle 6"/>
          <p:cNvSpPr>
            <a:spLocks noChangeArrowheads="1"/>
          </p:cNvSpPr>
          <p:nvPr/>
        </p:nvSpPr>
        <p:spPr bwMode="auto">
          <a:xfrm>
            <a:off x="1066800" y="1510983"/>
            <a:ext cx="2057400" cy="1508125"/>
          </a:xfrm>
          <a:prstGeom prst="rect">
            <a:avLst/>
          </a:prstGeom>
          <a:solidFill>
            <a:srgbClr val="0070C0"/>
          </a:solidFill>
          <a:ln w="9525">
            <a:noFill/>
            <a:miter lim="800000"/>
            <a:headEnd/>
            <a:tailEnd/>
          </a:ln>
          <a:effectLst>
            <a:outerShdw blurRad="139700" dist="127000" dir="4800000" sx="101000" sy="101000" algn="tl" rotWithShape="0">
              <a:prstClr val="black"/>
            </a:outerShdw>
          </a:effectLst>
        </p:spPr>
        <p:txBody>
          <a:bodyPr>
            <a:spAutoFit/>
          </a:bodyPr>
          <a:lstStyle/>
          <a:p>
            <a:pPr marL="112713" indent="-112713">
              <a:defRPr/>
            </a:pPr>
            <a:r>
              <a:rPr lang="en-US" sz="1400" b="1" dirty="0">
                <a:solidFill>
                  <a:schemeClr val="bg1"/>
                </a:solidFill>
                <a:cs typeface="Arial" pitchFamily="34" charset="0"/>
              </a:rPr>
              <a:t>Product Market Risk</a:t>
            </a:r>
          </a:p>
          <a:p>
            <a:pPr marL="112713" indent="-112713">
              <a:defRPr/>
            </a:pPr>
            <a:endParaRPr lang="en-US" sz="1300" b="1" dirty="0">
              <a:solidFill>
                <a:schemeClr val="bg1"/>
              </a:solidFill>
              <a:cs typeface="Arial" pitchFamily="34" charset="0"/>
            </a:endParaRPr>
          </a:p>
          <a:p>
            <a:pPr marL="112713" indent="-112713">
              <a:buFont typeface="Wingdings" pitchFamily="2" charset="2"/>
              <a:buChar char="§"/>
              <a:defRPr/>
            </a:pPr>
            <a:r>
              <a:rPr lang="en-US" sz="1300" dirty="0">
                <a:solidFill>
                  <a:schemeClr val="bg1"/>
                </a:solidFill>
                <a:cs typeface="Arial" pitchFamily="34" charset="0"/>
              </a:rPr>
              <a:t>Customer Loss</a:t>
            </a:r>
          </a:p>
          <a:p>
            <a:pPr marL="112713" indent="-112713">
              <a:buFont typeface="Wingdings" pitchFamily="2" charset="2"/>
              <a:buChar char="§"/>
              <a:defRPr/>
            </a:pPr>
            <a:r>
              <a:rPr lang="en-US" sz="1300" dirty="0">
                <a:solidFill>
                  <a:schemeClr val="bg1"/>
                </a:solidFill>
                <a:cs typeface="Arial" pitchFamily="34" charset="0"/>
              </a:rPr>
              <a:t>Product obsolescence</a:t>
            </a:r>
          </a:p>
          <a:p>
            <a:pPr marL="112713" indent="-112713">
              <a:buFont typeface="Wingdings" pitchFamily="2" charset="2"/>
              <a:buChar char="§"/>
              <a:defRPr/>
            </a:pPr>
            <a:r>
              <a:rPr lang="en-US" sz="1300" dirty="0">
                <a:solidFill>
                  <a:schemeClr val="bg1"/>
                </a:solidFill>
                <a:cs typeface="Arial" pitchFamily="34" charset="0"/>
              </a:rPr>
              <a:t>Competition increases</a:t>
            </a:r>
          </a:p>
          <a:p>
            <a:pPr marL="112713" indent="-112713">
              <a:buFont typeface="Wingdings" pitchFamily="2" charset="2"/>
              <a:buChar char="§"/>
              <a:defRPr/>
            </a:pPr>
            <a:r>
              <a:rPr lang="en-US" sz="1300" dirty="0">
                <a:solidFill>
                  <a:schemeClr val="bg1"/>
                </a:solidFill>
                <a:cs typeface="Arial" pitchFamily="34" charset="0"/>
              </a:rPr>
              <a:t>Product demand decreases</a:t>
            </a:r>
          </a:p>
        </p:txBody>
      </p:sp>
      <p:sp>
        <p:nvSpPr>
          <p:cNvPr id="7" name="Rectangle 7"/>
          <p:cNvSpPr>
            <a:spLocks noChangeArrowheads="1"/>
          </p:cNvSpPr>
          <p:nvPr/>
        </p:nvSpPr>
        <p:spPr bwMode="auto">
          <a:xfrm>
            <a:off x="3886200" y="1616844"/>
            <a:ext cx="2209800" cy="1308100"/>
          </a:xfrm>
          <a:prstGeom prst="rect">
            <a:avLst/>
          </a:prstGeom>
          <a:solidFill>
            <a:srgbClr val="FFD44B"/>
          </a:solidFill>
          <a:ln w="9525">
            <a:noFill/>
            <a:miter lim="800000"/>
            <a:headEnd/>
            <a:tailEnd/>
          </a:ln>
          <a:effectLst>
            <a:outerShdw blurRad="139700" dist="127000" dir="4800000" sx="101000" sy="101000" algn="tl" rotWithShape="0">
              <a:prstClr val="black"/>
            </a:outerShdw>
          </a:effectLst>
        </p:spPr>
        <p:txBody>
          <a:bodyPr>
            <a:spAutoFit/>
          </a:bodyPr>
          <a:lstStyle/>
          <a:p>
            <a:pPr marL="112713" indent="-112713">
              <a:defRPr/>
            </a:pPr>
            <a:r>
              <a:rPr lang="en-US" sz="1400" b="1" dirty="0">
                <a:latin typeface="+mj-lt"/>
              </a:rPr>
              <a:t>Operational Risk</a:t>
            </a:r>
          </a:p>
          <a:p>
            <a:pPr marL="112713" indent="-112713">
              <a:defRPr/>
            </a:pPr>
            <a:endParaRPr lang="en-US" sz="1300" b="1" dirty="0">
              <a:latin typeface="+mj-lt"/>
            </a:endParaRPr>
          </a:p>
          <a:p>
            <a:pPr marL="112713" indent="-112713">
              <a:buFont typeface="Wingdings" pitchFamily="2" charset="2"/>
              <a:buChar char="§"/>
              <a:defRPr/>
            </a:pPr>
            <a:r>
              <a:rPr lang="en-US" sz="1300" dirty="0">
                <a:latin typeface="+mj-lt"/>
              </a:rPr>
              <a:t>Machinery breaks down</a:t>
            </a:r>
          </a:p>
          <a:p>
            <a:pPr marL="112713" indent="-112713">
              <a:buFont typeface="Wingdings" pitchFamily="2" charset="2"/>
              <a:buChar char="§"/>
              <a:defRPr/>
            </a:pPr>
            <a:r>
              <a:rPr lang="en-US" sz="1300" dirty="0">
                <a:latin typeface="+mj-lt"/>
              </a:rPr>
              <a:t>Product defects increase</a:t>
            </a:r>
          </a:p>
          <a:p>
            <a:pPr marL="112713" indent="-112713">
              <a:buFont typeface="Wingdings" pitchFamily="2" charset="2"/>
              <a:buChar char="§"/>
              <a:defRPr/>
            </a:pPr>
            <a:r>
              <a:rPr lang="en-US" sz="1300" dirty="0">
                <a:latin typeface="+mj-lt"/>
              </a:rPr>
              <a:t>Weather destroys plant</a:t>
            </a:r>
          </a:p>
          <a:p>
            <a:pPr marL="112713" indent="-112713">
              <a:buFont typeface="Wingdings" pitchFamily="2" charset="2"/>
              <a:buChar char="§"/>
              <a:defRPr/>
            </a:pPr>
            <a:r>
              <a:rPr lang="en-US" sz="1300" dirty="0">
                <a:latin typeface="+mj-lt"/>
              </a:rPr>
              <a:t>Inventory obsolescence</a:t>
            </a:r>
          </a:p>
        </p:txBody>
      </p:sp>
      <p:sp>
        <p:nvSpPr>
          <p:cNvPr id="8" name="Rectangle 8"/>
          <p:cNvSpPr>
            <a:spLocks noChangeArrowheads="1"/>
          </p:cNvSpPr>
          <p:nvPr/>
        </p:nvSpPr>
        <p:spPr bwMode="auto">
          <a:xfrm>
            <a:off x="6705600" y="1599208"/>
            <a:ext cx="2362200" cy="1308100"/>
          </a:xfrm>
          <a:prstGeom prst="rect">
            <a:avLst/>
          </a:prstGeom>
          <a:solidFill>
            <a:srgbClr val="CCFF99"/>
          </a:solidFill>
          <a:ln w="9525">
            <a:noFill/>
            <a:miter lim="800000"/>
            <a:headEnd/>
            <a:tailEnd/>
          </a:ln>
          <a:effectLst>
            <a:outerShdw blurRad="139700" dist="127000" dir="4800000" sx="101000" sy="101000" algn="tl" rotWithShape="0">
              <a:prstClr val="black"/>
            </a:outerShdw>
          </a:effectLst>
        </p:spPr>
        <p:txBody>
          <a:bodyPr>
            <a:spAutoFit/>
          </a:bodyPr>
          <a:lstStyle/>
          <a:p>
            <a:pPr marL="112713" indent="-112713">
              <a:defRPr/>
            </a:pPr>
            <a:r>
              <a:rPr lang="en-US" sz="1400" b="1" dirty="0">
                <a:cs typeface="Arial" pitchFamily="34" charset="0"/>
              </a:rPr>
              <a:t>Input Risk</a:t>
            </a:r>
          </a:p>
          <a:p>
            <a:pPr marL="112713" indent="-112713">
              <a:defRPr/>
            </a:pPr>
            <a:endParaRPr lang="en-US" sz="1300" b="1" dirty="0">
              <a:cs typeface="Arial" pitchFamily="34" charset="0"/>
            </a:endParaRPr>
          </a:p>
          <a:p>
            <a:pPr marL="112713" indent="-112713">
              <a:buFont typeface="Wingdings" pitchFamily="2" charset="2"/>
              <a:buChar char="§"/>
              <a:defRPr/>
            </a:pPr>
            <a:r>
              <a:rPr lang="en-US" sz="1300" dirty="0">
                <a:cs typeface="Arial" pitchFamily="34" charset="0"/>
              </a:rPr>
              <a:t>Input prices increase</a:t>
            </a:r>
          </a:p>
          <a:p>
            <a:pPr marL="112713" indent="-112713">
              <a:buFont typeface="Wingdings" pitchFamily="2" charset="2"/>
              <a:buChar char="§"/>
              <a:defRPr/>
            </a:pPr>
            <a:r>
              <a:rPr lang="en-US" sz="1300" dirty="0">
                <a:cs typeface="Arial" pitchFamily="34" charset="0"/>
              </a:rPr>
              <a:t>Labor strikes</a:t>
            </a:r>
          </a:p>
          <a:p>
            <a:pPr marL="112713" indent="-112713">
              <a:buFont typeface="Wingdings" pitchFamily="2" charset="2"/>
              <a:buChar char="§"/>
              <a:defRPr/>
            </a:pPr>
            <a:r>
              <a:rPr lang="en-US" sz="1300" dirty="0">
                <a:cs typeface="Arial" pitchFamily="34" charset="0"/>
              </a:rPr>
              <a:t>Key employees leave</a:t>
            </a:r>
          </a:p>
          <a:p>
            <a:pPr marL="112713" indent="-112713">
              <a:buFont typeface="Wingdings" pitchFamily="2" charset="2"/>
              <a:buChar char="§"/>
              <a:defRPr/>
            </a:pPr>
            <a:r>
              <a:rPr lang="en-US" sz="1300" dirty="0">
                <a:cs typeface="Arial" pitchFamily="34" charset="0"/>
              </a:rPr>
              <a:t>Supplier fails</a:t>
            </a:r>
          </a:p>
        </p:txBody>
      </p:sp>
      <p:sp>
        <p:nvSpPr>
          <p:cNvPr id="9" name="Rectangle 9"/>
          <p:cNvSpPr>
            <a:spLocks noChangeArrowheads="1"/>
          </p:cNvSpPr>
          <p:nvPr/>
        </p:nvSpPr>
        <p:spPr bwMode="auto">
          <a:xfrm>
            <a:off x="6705600" y="3200995"/>
            <a:ext cx="2362200" cy="1308100"/>
          </a:xfrm>
          <a:prstGeom prst="rect">
            <a:avLst/>
          </a:prstGeom>
          <a:solidFill>
            <a:schemeClr val="bg2">
              <a:lumMod val="75000"/>
            </a:schemeClr>
          </a:solidFill>
          <a:ln w="9525">
            <a:noFill/>
            <a:miter lim="800000"/>
            <a:headEnd/>
            <a:tailEnd/>
          </a:ln>
          <a:effectLst>
            <a:outerShdw blurRad="139700" dist="127000" dir="4800000" sx="101000" sy="101000" algn="tl" rotWithShape="0">
              <a:prstClr val="black"/>
            </a:outerShdw>
          </a:effectLst>
        </p:spPr>
        <p:txBody>
          <a:bodyPr>
            <a:spAutoFit/>
          </a:bodyPr>
          <a:lstStyle/>
          <a:p>
            <a:pPr marL="112713" indent="-112713">
              <a:defRPr/>
            </a:pPr>
            <a:r>
              <a:rPr lang="en-US" sz="1400" b="1" dirty="0">
                <a:solidFill>
                  <a:schemeClr val="bg1"/>
                </a:solidFill>
                <a:cs typeface="Arial" pitchFamily="34" charset="0"/>
              </a:rPr>
              <a:t>Tax Risk</a:t>
            </a:r>
          </a:p>
          <a:p>
            <a:pPr marL="112713" indent="-112713">
              <a:defRPr/>
            </a:pPr>
            <a:endParaRPr lang="en-US" sz="1300" b="1" dirty="0">
              <a:solidFill>
                <a:schemeClr val="bg1"/>
              </a:solidFill>
              <a:cs typeface="Arial" pitchFamily="34" charset="0"/>
            </a:endParaRPr>
          </a:p>
          <a:p>
            <a:pPr marL="112713" indent="-112713">
              <a:buFont typeface="Wingdings" pitchFamily="2" charset="2"/>
              <a:buChar char="§"/>
              <a:defRPr/>
            </a:pPr>
            <a:r>
              <a:rPr lang="en-US" sz="1300" dirty="0">
                <a:solidFill>
                  <a:schemeClr val="bg1"/>
                </a:solidFill>
                <a:cs typeface="Arial" pitchFamily="34" charset="0"/>
              </a:rPr>
              <a:t>Income tax increases</a:t>
            </a:r>
          </a:p>
          <a:p>
            <a:pPr marL="112713" indent="-112713">
              <a:buFont typeface="Wingdings" pitchFamily="2" charset="2"/>
              <a:buChar char="§"/>
              <a:defRPr/>
            </a:pPr>
            <a:r>
              <a:rPr lang="en-US" sz="1300" dirty="0">
                <a:solidFill>
                  <a:schemeClr val="bg1"/>
                </a:solidFill>
                <a:cs typeface="Arial" pitchFamily="34" charset="0"/>
              </a:rPr>
              <a:t>Sales tax increases</a:t>
            </a:r>
          </a:p>
          <a:p>
            <a:pPr marL="112713" indent="-112713">
              <a:buFont typeface="Wingdings" pitchFamily="2" charset="2"/>
              <a:buChar char="§"/>
              <a:defRPr/>
            </a:pPr>
            <a:r>
              <a:rPr lang="en-US" sz="1300" dirty="0">
                <a:solidFill>
                  <a:schemeClr val="bg1"/>
                </a:solidFill>
                <a:cs typeface="Arial" pitchFamily="34" charset="0"/>
              </a:rPr>
              <a:t>Tax disputes</a:t>
            </a:r>
          </a:p>
          <a:p>
            <a:pPr marL="112713" indent="-112713">
              <a:defRPr/>
            </a:pPr>
            <a:endParaRPr lang="en-US" sz="1300" b="1" dirty="0">
              <a:solidFill>
                <a:schemeClr val="bg1"/>
              </a:solidFill>
              <a:cs typeface="Arial" pitchFamily="34" charset="0"/>
            </a:endParaRPr>
          </a:p>
        </p:txBody>
      </p:sp>
      <p:sp>
        <p:nvSpPr>
          <p:cNvPr id="10" name="Rectangle 10"/>
          <p:cNvSpPr>
            <a:spLocks noChangeArrowheads="1"/>
          </p:cNvSpPr>
          <p:nvPr/>
        </p:nvSpPr>
        <p:spPr bwMode="auto">
          <a:xfrm>
            <a:off x="6705600" y="4801195"/>
            <a:ext cx="2362200" cy="1508125"/>
          </a:xfrm>
          <a:prstGeom prst="rect">
            <a:avLst/>
          </a:prstGeom>
          <a:solidFill>
            <a:schemeClr val="accent2">
              <a:lumMod val="75000"/>
            </a:schemeClr>
          </a:solidFill>
          <a:ln w="9525">
            <a:noFill/>
            <a:miter lim="800000"/>
            <a:headEnd/>
            <a:tailEnd/>
          </a:ln>
          <a:effectLst>
            <a:outerShdw blurRad="139700" dist="127000" dir="4800000" sx="101000" sy="101000" algn="tl" rotWithShape="0">
              <a:prstClr val="black"/>
            </a:outerShdw>
          </a:effectLst>
        </p:spPr>
        <p:txBody>
          <a:bodyPr>
            <a:spAutoFit/>
          </a:bodyPr>
          <a:lstStyle/>
          <a:p>
            <a:pPr marL="112713" indent="-112713">
              <a:defRPr/>
            </a:pPr>
            <a:r>
              <a:rPr lang="en-US" sz="1400" b="1" dirty="0">
                <a:solidFill>
                  <a:schemeClr val="bg1"/>
                </a:solidFill>
                <a:cs typeface="Arial" pitchFamily="34" charset="0"/>
              </a:rPr>
              <a:t>Regulatory Risk</a:t>
            </a:r>
          </a:p>
          <a:p>
            <a:pPr marL="112713" indent="-112713">
              <a:defRPr/>
            </a:pPr>
            <a:endParaRPr lang="en-US" sz="1300" b="1" dirty="0">
              <a:solidFill>
                <a:schemeClr val="bg1"/>
              </a:solidFill>
              <a:cs typeface="Arial" pitchFamily="34" charset="0"/>
            </a:endParaRPr>
          </a:p>
          <a:p>
            <a:pPr marL="112713" indent="-112713">
              <a:buFont typeface="Wingdings" pitchFamily="2" charset="2"/>
              <a:buChar char="§"/>
              <a:defRPr/>
            </a:pPr>
            <a:r>
              <a:rPr lang="en-US" sz="1300" dirty="0">
                <a:solidFill>
                  <a:schemeClr val="bg1"/>
                </a:solidFill>
                <a:cs typeface="Arial" pitchFamily="34" charset="0"/>
              </a:rPr>
              <a:t>Environmental laws change</a:t>
            </a:r>
          </a:p>
          <a:p>
            <a:pPr marL="112713" indent="-112713">
              <a:buFont typeface="Wingdings" pitchFamily="2" charset="2"/>
              <a:buChar char="§"/>
              <a:defRPr/>
            </a:pPr>
            <a:r>
              <a:rPr lang="en-US" sz="1300" dirty="0">
                <a:solidFill>
                  <a:schemeClr val="bg1"/>
                </a:solidFill>
                <a:cs typeface="Arial" pitchFamily="34" charset="0"/>
              </a:rPr>
              <a:t>Stricter anti-trust enforcement</a:t>
            </a:r>
          </a:p>
          <a:p>
            <a:pPr marL="112713" indent="-112713">
              <a:buFont typeface="Wingdings" pitchFamily="2" charset="2"/>
              <a:buChar char="§"/>
              <a:defRPr/>
            </a:pPr>
            <a:r>
              <a:rPr lang="en-US" sz="1300" dirty="0">
                <a:solidFill>
                  <a:schemeClr val="bg1"/>
                </a:solidFill>
                <a:cs typeface="Arial" pitchFamily="34" charset="0"/>
              </a:rPr>
              <a:t>Price supports end</a:t>
            </a:r>
          </a:p>
          <a:p>
            <a:pPr marL="112713" indent="-112713">
              <a:buFont typeface="Wingdings" pitchFamily="2" charset="2"/>
              <a:buChar char="§"/>
              <a:defRPr/>
            </a:pPr>
            <a:r>
              <a:rPr lang="en-US" sz="1300" dirty="0">
                <a:solidFill>
                  <a:schemeClr val="bg1"/>
                </a:solidFill>
                <a:cs typeface="Arial" pitchFamily="34" charset="0"/>
              </a:rPr>
              <a:t>Import protection ceases</a:t>
            </a:r>
          </a:p>
        </p:txBody>
      </p:sp>
      <p:sp>
        <p:nvSpPr>
          <p:cNvPr id="11" name="Rectangle 11"/>
          <p:cNvSpPr>
            <a:spLocks noChangeArrowheads="1"/>
          </p:cNvSpPr>
          <p:nvPr/>
        </p:nvSpPr>
        <p:spPr bwMode="auto">
          <a:xfrm>
            <a:off x="3981450" y="4581128"/>
            <a:ext cx="2133600" cy="1708150"/>
          </a:xfrm>
          <a:prstGeom prst="rect">
            <a:avLst/>
          </a:prstGeom>
          <a:solidFill>
            <a:schemeClr val="tx2">
              <a:lumMod val="40000"/>
              <a:lumOff val="60000"/>
            </a:schemeClr>
          </a:solidFill>
          <a:ln w="9525">
            <a:noFill/>
            <a:miter lim="800000"/>
            <a:headEnd/>
            <a:tailEnd/>
          </a:ln>
          <a:effectLst>
            <a:outerShdw blurRad="139700" dist="127000" dir="4800000" sx="101000" sy="101000" algn="tl" rotWithShape="0">
              <a:prstClr val="black"/>
            </a:outerShdw>
          </a:effectLst>
        </p:spPr>
        <p:txBody>
          <a:bodyPr>
            <a:spAutoFit/>
          </a:bodyPr>
          <a:lstStyle/>
          <a:p>
            <a:pPr marL="112713" indent="-112713">
              <a:defRPr/>
            </a:pPr>
            <a:r>
              <a:rPr lang="en-US" sz="1400" b="1" dirty="0">
                <a:solidFill>
                  <a:schemeClr val="bg1"/>
                </a:solidFill>
                <a:cs typeface="Arial" pitchFamily="34" charset="0"/>
              </a:rPr>
              <a:t>Legal Risk</a:t>
            </a:r>
          </a:p>
          <a:p>
            <a:pPr marL="112713" indent="-112713">
              <a:defRPr/>
            </a:pPr>
            <a:endParaRPr lang="en-US" sz="1300" b="1" dirty="0">
              <a:solidFill>
                <a:schemeClr val="bg1"/>
              </a:solidFill>
              <a:cs typeface="Arial" pitchFamily="34" charset="0"/>
            </a:endParaRPr>
          </a:p>
          <a:p>
            <a:pPr marL="112713" indent="-112713">
              <a:buFont typeface="Wingdings" pitchFamily="2" charset="2"/>
              <a:buChar char="§"/>
              <a:defRPr/>
            </a:pPr>
            <a:r>
              <a:rPr lang="en-US" sz="1300" dirty="0">
                <a:solidFill>
                  <a:schemeClr val="bg1"/>
                </a:solidFill>
                <a:cs typeface="Arial" pitchFamily="34" charset="0"/>
              </a:rPr>
              <a:t>Product liability</a:t>
            </a:r>
          </a:p>
          <a:p>
            <a:pPr marL="112713" indent="-112713">
              <a:buFont typeface="Wingdings" pitchFamily="2" charset="2"/>
              <a:buChar char="§"/>
              <a:defRPr/>
            </a:pPr>
            <a:r>
              <a:rPr lang="en-US" sz="1300" dirty="0">
                <a:solidFill>
                  <a:schemeClr val="bg1"/>
                </a:solidFill>
                <a:cs typeface="Arial" pitchFamily="34" charset="0"/>
              </a:rPr>
              <a:t>Restraint of trade changes</a:t>
            </a:r>
          </a:p>
          <a:p>
            <a:pPr marL="112713" indent="-112713">
              <a:buFont typeface="Wingdings" pitchFamily="2" charset="2"/>
              <a:buChar char="§"/>
              <a:defRPr/>
            </a:pPr>
            <a:r>
              <a:rPr lang="en-US" sz="1300" dirty="0">
                <a:solidFill>
                  <a:schemeClr val="bg1"/>
                </a:solidFill>
                <a:cs typeface="Arial" pitchFamily="34" charset="0"/>
              </a:rPr>
              <a:t>Shareholder lawsuits</a:t>
            </a:r>
          </a:p>
          <a:p>
            <a:pPr marL="112713" indent="-112713">
              <a:buFont typeface="Wingdings" pitchFamily="2" charset="2"/>
              <a:buChar char="§"/>
              <a:defRPr/>
            </a:pPr>
            <a:r>
              <a:rPr lang="en-US" sz="1300" dirty="0">
                <a:solidFill>
                  <a:schemeClr val="bg1"/>
                </a:solidFill>
                <a:cs typeface="Arial" pitchFamily="34" charset="0"/>
              </a:rPr>
              <a:t>Employee discrimination</a:t>
            </a:r>
          </a:p>
          <a:p>
            <a:pPr marL="112713" indent="-112713">
              <a:defRPr/>
            </a:pPr>
            <a:r>
              <a:rPr lang="en-US" sz="1300" dirty="0">
                <a:solidFill>
                  <a:schemeClr val="bg1"/>
                </a:solidFill>
                <a:cs typeface="Arial" pitchFamily="34" charset="0"/>
              </a:rPr>
              <a:t>   lawsuits</a:t>
            </a:r>
          </a:p>
        </p:txBody>
      </p:sp>
      <p:sp>
        <p:nvSpPr>
          <p:cNvPr id="12" name="Rectangle 12"/>
          <p:cNvSpPr>
            <a:spLocks noChangeArrowheads="1"/>
          </p:cNvSpPr>
          <p:nvPr/>
        </p:nvSpPr>
        <p:spPr bwMode="auto">
          <a:xfrm>
            <a:off x="1066800" y="3239770"/>
            <a:ext cx="2057400" cy="1508125"/>
          </a:xfrm>
          <a:prstGeom prst="rect">
            <a:avLst/>
          </a:prstGeom>
          <a:solidFill>
            <a:srgbClr val="00B050"/>
          </a:solidFill>
          <a:ln w="9525">
            <a:noFill/>
            <a:miter lim="800000"/>
            <a:headEnd/>
            <a:tailEnd/>
          </a:ln>
          <a:effectLst>
            <a:outerShdw blurRad="139700" dist="127000" dir="4800000" sx="101000" sy="101000" algn="tl" rotWithShape="0">
              <a:prstClr val="black"/>
            </a:outerShdw>
          </a:effectLst>
        </p:spPr>
        <p:txBody>
          <a:bodyPr>
            <a:spAutoFit/>
          </a:bodyPr>
          <a:lstStyle/>
          <a:p>
            <a:pPr marL="112713" indent="-112713">
              <a:defRPr/>
            </a:pPr>
            <a:r>
              <a:rPr lang="en-US" sz="1400" b="1" dirty="0">
                <a:solidFill>
                  <a:schemeClr val="bg1"/>
                </a:solidFill>
                <a:cs typeface="Arial" pitchFamily="34" charset="0"/>
              </a:rPr>
              <a:t>Financial Risk</a:t>
            </a:r>
          </a:p>
          <a:p>
            <a:pPr marL="112713" indent="-112713">
              <a:defRPr/>
            </a:pPr>
            <a:endParaRPr lang="en-US" sz="1300" b="1" dirty="0">
              <a:solidFill>
                <a:schemeClr val="bg1"/>
              </a:solidFill>
              <a:cs typeface="Arial" pitchFamily="34" charset="0"/>
            </a:endParaRPr>
          </a:p>
          <a:p>
            <a:pPr marL="112713" indent="-112713">
              <a:buFont typeface="Wingdings" pitchFamily="2" charset="2"/>
              <a:buChar char="§"/>
              <a:defRPr/>
            </a:pPr>
            <a:r>
              <a:rPr lang="en-US" sz="1300" dirty="0">
                <a:solidFill>
                  <a:schemeClr val="bg1"/>
                </a:solidFill>
                <a:cs typeface="Arial" pitchFamily="34" charset="0"/>
              </a:rPr>
              <a:t>Capital costs change</a:t>
            </a:r>
          </a:p>
          <a:p>
            <a:pPr marL="112713" indent="-112713">
              <a:buFont typeface="Wingdings" pitchFamily="2" charset="2"/>
              <a:buChar char="§"/>
              <a:defRPr/>
            </a:pPr>
            <a:r>
              <a:rPr lang="en-US" sz="1300" dirty="0">
                <a:solidFill>
                  <a:schemeClr val="bg1"/>
                </a:solidFill>
                <a:cs typeface="Arial" pitchFamily="34" charset="0"/>
              </a:rPr>
              <a:t>Exchange rate changes</a:t>
            </a:r>
          </a:p>
          <a:p>
            <a:pPr marL="112713" indent="-112713">
              <a:buFont typeface="Wingdings" pitchFamily="2" charset="2"/>
              <a:buChar char="§"/>
              <a:defRPr/>
            </a:pPr>
            <a:r>
              <a:rPr lang="en-US" sz="1300" dirty="0">
                <a:solidFill>
                  <a:schemeClr val="bg1"/>
                </a:solidFill>
                <a:cs typeface="Arial" pitchFamily="34" charset="0"/>
              </a:rPr>
              <a:t>Inflation</a:t>
            </a:r>
          </a:p>
          <a:p>
            <a:pPr marL="112713" indent="-112713">
              <a:buFont typeface="Wingdings" pitchFamily="2" charset="2"/>
              <a:buChar char="§"/>
              <a:defRPr/>
            </a:pPr>
            <a:r>
              <a:rPr lang="en-US" sz="1300" dirty="0">
                <a:solidFill>
                  <a:schemeClr val="bg1"/>
                </a:solidFill>
                <a:cs typeface="Arial" pitchFamily="34" charset="0"/>
              </a:rPr>
              <a:t>Covenant violation</a:t>
            </a:r>
          </a:p>
          <a:p>
            <a:pPr marL="112713" indent="-112713">
              <a:buFont typeface="Wingdings" pitchFamily="2" charset="2"/>
              <a:buChar char="§"/>
              <a:defRPr/>
            </a:pPr>
            <a:r>
              <a:rPr lang="en-US" sz="1300" dirty="0">
                <a:solidFill>
                  <a:schemeClr val="bg1"/>
                </a:solidFill>
                <a:cs typeface="Arial" pitchFamily="34" charset="0"/>
              </a:rPr>
              <a:t>Default on debt</a:t>
            </a:r>
          </a:p>
        </p:txBody>
      </p:sp>
      <p:sp>
        <p:nvSpPr>
          <p:cNvPr id="13" name="Rectangle 21"/>
          <p:cNvSpPr>
            <a:spLocks noChangeArrowheads="1"/>
          </p:cNvSpPr>
          <p:nvPr/>
        </p:nvSpPr>
        <p:spPr bwMode="auto">
          <a:xfrm>
            <a:off x="1066800" y="4960620"/>
            <a:ext cx="2057400" cy="1492716"/>
          </a:xfrm>
          <a:prstGeom prst="rect">
            <a:avLst/>
          </a:prstGeom>
          <a:solidFill>
            <a:srgbClr val="993300"/>
          </a:solidFill>
          <a:ln w="9525">
            <a:noFill/>
            <a:miter lim="800000"/>
            <a:headEnd/>
            <a:tailEnd/>
          </a:ln>
          <a:effectLst>
            <a:outerShdw blurRad="139700" dist="127000" dir="4800000" sx="101000" sy="101000" algn="tl" rotWithShape="0">
              <a:prstClr val="black"/>
            </a:outerShdw>
          </a:effectLst>
        </p:spPr>
        <p:txBody>
          <a:bodyPr>
            <a:spAutoFit/>
          </a:bodyPr>
          <a:lstStyle/>
          <a:p>
            <a:pPr marL="112713" indent="-112713">
              <a:defRPr/>
            </a:pPr>
            <a:r>
              <a:rPr lang="en-US" sz="1300" b="1" dirty="0">
                <a:solidFill>
                  <a:schemeClr val="bg1"/>
                </a:solidFill>
                <a:cs typeface="Arial" pitchFamily="34" charset="0"/>
              </a:rPr>
              <a:t>Physical Risk</a:t>
            </a:r>
          </a:p>
          <a:p>
            <a:pPr marL="112713" indent="-112713">
              <a:defRPr/>
            </a:pPr>
            <a:endParaRPr lang="en-US" sz="1300" b="1" dirty="0">
              <a:solidFill>
                <a:schemeClr val="bg1"/>
              </a:solidFill>
              <a:cs typeface="Arial" pitchFamily="34" charset="0"/>
            </a:endParaRPr>
          </a:p>
          <a:p>
            <a:pPr marL="112713" indent="-112713">
              <a:buFont typeface="Wingdings" pitchFamily="2" charset="2"/>
              <a:buChar char="§"/>
              <a:defRPr/>
            </a:pPr>
            <a:r>
              <a:rPr lang="en-US" sz="1300" dirty="0">
                <a:solidFill>
                  <a:schemeClr val="bg1"/>
                </a:solidFill>
                <a:cs typeface="Arial" pitchFamily="34" charset="0"/>
              </a:rPr>
              <a:t>Fire</a:t>
            </a:r>
          </a:p>
          <a:p>
            <a:pPr marL="112713" indent="-112713">
              <a:buFont typeface="Wingdings" pitchFamily="2" charset="2"/>
              <a:buChar char="§"/>
              <a:defRPr/>
            </a:pPr>
            <a:r>
              <a:rPr lang="en-US" sz="1300" dirty="0">
                <a:solidFill>
                  <a:schemeClr val="bg1"/>
                </a:solidFill>
                <a:cs typeface="Arial" pitchFamily="34" charset="0"/>
              </a:rPr>
              <a:t>Natural Disaster</a:t>
            </a:r>
          </a:p>
          <a:p>
            <a:pPr marL="112713" indent="-112713">
              <a:buFont typeface="Wingdings" pitchFamily="2" charset="2"/>
              <a:buChar char="§"/>
              <a:defRPr/>
            </a:pPr>
            <a:r>
              <a:rPr lang="en-US" sz="1300" dirty="0">
                <a:solidFill>
                  <a:schemeClr val="bg1"/>
                </a:solidFill>
                <a:cs typeface="Arial" pitchFamily="34" charset="0"/>
              </a:rPr>
              <a:t>Physical security</a:t>
            </a:r>
          </a:p>
          <a:p>
            <a:pPr marL="112713" indent="-112713">
              <a:buFont typeface="Wingdings" pitchFamily="2" charset="2"/>
              <a:buChar char="§"/>
              <a:defRPr/>
            </a:pPr>
            <a:r>
              <a:rPr lang="en-US" sz="1300" dirty="0">
                <a:solidFill>
                  <a:schemeClr val="bg1"/>
                </a:solidFill>
                <a:cs typeface="Arial" pitchFamily="34" charset="0"/>
              </a:rPr>
              <a:t>Terrorism </a:t>
            </a:r>
          </a:p>
          <a:p>
            <a:pPr marL="112713" indent="-112713">
              <a:buFont typeface="Wingdings" pitchFamily="2" charset="2"/>
              <a:buChar char="§"/>
              <a:defRPr/>
            </a:pPr>
            <a:r>
              <a:rPr lang="en-US" sz="1300" dirty="0">
                <a:solidFill>
                  <a:schemeClr val="bg1"/>
                </a:solidFill>
                <a:cs typeface="Arial" pitchFamily="34" charset="0"/>
              </a:rPr>
              <a:t>Thefts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1062</TotalTime>
  <Words>2875</Words>
  <Application>Microsoft Office PowerPoint</Application>
  <PresentationFormat>On-screen Show (4:3)</PresentationFormat>
  <Paragraphs>237</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Calibri</vt:lpstr>
      <vt:lpstr>Cambria</vt:lpstr>
      <vt:lpstr>Verdana</vt:lpstr>
      <vt:lpstr>Wingdings</vt:lpstr>
      <vt:lpstr>Wingdings 2</vt:lpstr>
      <vt:lpstr>Solstice</vt:lpstr>
      <vt:lpstr>Introduction to Risk Management</vt:lpstr>
      <vt:lpstr>Risk : Definition And Essentials</vt:lpstr>
      <vt:lpstr>CFA Institute definition of risk </vt:lpstr>
      <vt:lpstr>The Black Swan Phenomenon :  The Impact Of The Highly Improbable</vt:lpstr>
      <vt:lpstr>Black Swan Event</vt:lpstr>
      <vt:lpstr>Fooled by Randomness</vt:lpstr>
      <vt:lpstr>TYPES OF RISK </vt:lpstr>
      <vt:lpstr>Investment Risk – Companies in investment industry  </vt:lpstr>
      <vt:lpstr>Company Risks – Some examples</vt:lpstr>
      <vt:lpstr>Risks in Financial Services</vt:lpstr>
      <vt:lpstr>Definition of Risk Management</vt:lpstr>
      <vt:lpstr>Risk versus return for investors</vt:lpstr>
      <vt:lpstr>Research on risk return</vt:lpstr>
      <vt:lpstr>Historical returns of asset classes</vt:lpstr>
      <vt:lpstr>Capital Asset Pricing Model</vt:lpstr>
      <vt:lpstr>CAPM Model</vt:lpstr>
      <vt:lpstr>Assumptions of CAPM</vt:lpstr>
      <vt:lpstr>Arbitrage Pricing Theory </vt:lpstr>
      <vt:lpstr>APT – more generalized CAPM</vt:lpstr>
      <vt:lpstr>Markowitz Efficient Frontier - MPT</vt:lpstr>
      <vt:lpstr>Efficient Frontier</vt:lpstr>
      <vt:lpstr>PowerPoint Presentation</vt:lpstr>
      <vt:lpstr>The case of Enron</vt:lpstr>
      <vt:lpstr>PowerPoint Presentation</vt:lpstr>
      <vt:lpstr>PowerPoint Presentation</vt:lpstr>
      <vt:lpstr>The reasons for Enron collapse</vt:lpstr>
      <vt:lpstr>Bank Concentration in US</vt:lpstr>
      <vt:lpstr>Steps in risk management</vt:lpstr>
      <vt:lpstr>Risk Governance Structure - Barclays</vt:lpstr>
      <vt:lpstr>Risk Management Framework - Barclays</vt:lpstr>
      <vt:lpstr>Benefits of risk management</vt:lpstr>
      <vt:lpstr>PowerPoint Presentation</vt:lpstr>
      <vt:lpstr>Managing the environment</vt:lpstr>
      <vt:lpstr>Political Risk</vt:lpstr>
      <vt:lpstr>Legal risk</vt:lpstr>
      <vt:lpstr>Settlement Risk</vt:lpstr>
      <vt:lpstr>Compliance Risk</vt:lpstr>
      <vt:lpstr>Corruption </vt:lpstr>
      <vt:lpstr>Corruption Perceptions Index 2019 – Transparency International  </vt:lpstr>
      <vt:lpstr>Tax reporting</vt:lpstr>
      <vt:lpstr>Insider Trading</vt:lpstr>
      <vt:lpstr>Anti Money Laundering </vt:lpstr>
      <vt:lpstr>MCQ on Value at Risk</vt:lpstr>
      <vt:lpstr>Solution MCQ</vt:lpstr>
      <vt:lpstr>MCQ on interest rate risk </vt:lpstr>
      <vt:lpstr>MCQ on interest rate risk</vt:lpstr>
      <vt:lpstr>Expected Loss from default</vt:lpstr>
      <vt:lpstr>Expected loss from default</vt:lpstr>
      <vt:lpstr>Probability of default</vt:lpstr>
      <vt:lpstr>Solution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Risk Management</dc:title>
  <dc:creator>Samie Ahmed Sayed</dc:creator>
  <cp:lastModifiedBy>khrl5m045</cp:lastModifiedBy>
  <cp:revision>72</cp:revision>
  <dcterms:created xsi:type="dcterms:W3CDTF">2006-08-16T00:00:00Z</dcterms:created>
  <dcterms:modified xsi:type="dcterms:W3CDTF">2020-12-14T09:03:31Z</dcterms:modified>
</cp:coreProperties>
</file>