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60EAB6F-E78B-44FD-90B9-731FC3FF5531}" type="datetimeFigureOut">
              <a:rPr lang="en-IN" smtClean="0"/>
              <a:pPr/>
              <a:t>18-12-2020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429C14-01CA-43F8-819D-65EE335F4D00}" type="slidenum">
              <a:rPr lang="en-IN" smtClean="0"/>
              <a:pPr/>
              <a:t>‹#›</a:t>
            </a:fld>
            <a:endParaRPr lang="en-IN"/>
          </a:p>
        </p:txBody>
      </p:sp>
    </p:spTree>
    <p:extLst>
      <p:ext uri="{BB962C8B-B14F-4D97-AF65-F5344CB8AC3E}">
        <p14:creationId xmlns:p14="http://schemas.microsoft.com/office/powerpoint/2010/main" val="2847884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0EAB6F-E78B-44FD-90B9-731FC3FF5531}" type="datetimeFigureOut">
              <a:rPr lang="en-IN" smtClean="0"/>
              <a:pPr/>
              <a:t>18-12-2020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429C14-01CA-43F8-819D-65EE335F4D00}" type="slidenum">
              <a:rPr lang="en-IN" smtClean="0"/>
              <a:pPr/>
              <a:t>‹#›</a:t>
            </a:fld>
            <a:endParaRPr lang="en-IN"/>
          </a:p>
        </p:txBody>
      </p:sp>
    </p:spTree>
    <p:extLst>
      <p:ext uri="{BB962C8B-B14F-4D97-AF65-F5344CB8AC3E}">
        <p14:creationId xmlns:p14="http://schemas.microsoft.com/office/powerpoint/2010/main" val="2926739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0EAB6F-E78B-44FD-90B9-731FC3FF5531}" type="datetimeFigureOut">
              <a:rPr lang="en-IN" smtClean="0"/>
              <a:pPr/>
              <a:t>18-12-2020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429C14-01CA-43F8-819D-65EE335F4D00}" type="slidenum">
              <a:rPr lang="en-IN" smtClean="0"/>
              <a:pPr/>
              <a:t>‹#›</a:t>
            </a:fld>
            <a:endParaRPr lang="en-IN"/>
          </a:p>
        </p:txBody>
      </p:sp>
    </p:spTree>
    <p:extLst>
      <p:ext uri="{BB962C8B-B14F-4D97-AF65-F5344CB8AC3E}">
        <p14:creationId xmlns:p14="http://schemas.microsoft.com/office/powerpoint/2010/main" val="3099128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360EAB6F-E78B-44FD-90B9-731FC3FF5531}" type="datetimeFigureOut">
              <a:rPr lang="en-IN" smtClean="0"/>
              <a:pPr/>
              <a:t>18-12-2020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429C14-01CA-43F8-819D-65EE335F4D00}" type="slidenum">
              <a:rPr lang="en-IN" smtClean="0"/>
              <a:pPr/>
              <a:t>‹#›</a:t>
            </a:fld>
            <a:endParaRPr lang="en-IN"/>
          </a:p>
        </p:txBody>
      </p:sp>
    </p:spTree>
    <p:extLst>
      <p:ext uri="{BB962C8B-B14F-4D97-AF65-F5344CB8AC3E}">
        <p14:creationId xmlns:p14="http://schemas.microsoft.com/office/powerpoint/2010/main" val="189804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360EAB6F-E78B-44FD-90B9-731FC3FF5531}" type="datetimeFigureOut">
              <a:rPr lang="en-IN" smtClean="0"/>
              <a:pPr/>
              <a:t>18-12-2020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429C14-01CA-43F8-819D-65EE335F4D00}" type="slidenum">
              <a:rPr lang="en-IN" smtClean="0"/>
              <a:pPr/>
              <a:t>‹#›</a:t>
            </a:fld>
            <a:endParaRPr lang="en-IN"/>
          </a:p>
        </p:txBody>
      </p:sp>
    </p:spTree>
    <p:extLst>
      <p:ext uri="{BB962C8B-B14F-4D97-AF65-F5344CB8AC3E}">
        <p14:creationId xmlns:p14="http://schemas.microsoft.com/office/powerpoint/2010/main" val="20056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60EAB6F-E78B-44FD-90B9-731FC3FF5531}" type="datetimeFigureOut">
              <a:rPr lang="en-IN" smtClean="0"/>
              <a:pPr/>
              <a:t>18-12-2020</a:t>
            </a:fld>
            <a:endParaRPr lang="en-IN"/>
          </a:p>
        </p:txBody>
      </p:sp>
      <p:sp>
        <p:nvSpPr>
          <p:cNvPr id="9" name="Footer Placeholder 8"/>
          <p:cNvSpPr>
            <a:spLocks noGrp="1"/>
          </p:cNvSpPr>
          <p:nvPr>
            <p:ph type="ftr" sz="quarter" idx="11"/>
          </p:nvPr>
        </p:nvSpPr>
        <p:spPr/>
        <p:txBody>
          <a:bodyPr/>
          <a:lstStyle/>
          <a:p>
            <a:endParaRPr lang="en-IN"/>
          </a:p>
        </p:txBody>
      </p:sp>
      <p:sp>
        <p:nvSpPr>
          <p:cNvPr id="10" name="Slide Number Placeholder 9"/>
          <p:cNvSpPr>
            <a:spLocks noGrp="1"/>
          </p:cNvSpPr>
          <p:nvPr>
            <p:ph type="sldNum" sz="quarter" idx="12"/>
          </p:nvPr>
        </p:nvSpPr>
        <p:spPr/>
        <p:txBody>
          <a:bodyPr/>
          <a:lstStyle/>
          <a:p>
            <a:fld id="{6E429C14-01CA-43F8-819D-65EE335F4D00}" type="slidenum">
              <a:rPr lang="en-IN" smtClean="0"/>
              <a:pPr/>
              <a:t>‹#›</a:t>
            </a:fld>
            <a:endParaRPr lang="en-IN"/>
          </a:p>
        </p:txBody>
      </p:sp>
    </p:spTree>
    <p:extLst>
      <p:ext uri="{BB962C8B-B14F-4D97-AF65-F5344CB8AC3E}">
        <p14:creationId xmlns:p14="http://schemas.microsoft.com/office/powerpoint/2010/main" val="167389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60EAB6F-E78B-44FD-90B9-731FC3FF5531}" type="datetimeFigureOut">
              <a:rPr lang="en-IN" smtClean="0"/>
              <a:pPr/>
              <a:t>18-12-2020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429C14-01CA-43F8-819D-65EE335F4D00}" type="slidenum">
              <a:rPr lang="en-IN" smtClean="0"/>
              <a:pPr/>
              <a:t>‹#›</a:t>
            </a:fld>
            <a:endParaRPr lang="en-IN"/>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51357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0EAB6F-E78B-44FD-90B9-731FC3FF5531}" type="datetimeFigureOut">
              <a:rPr lang="en-IN" smtClean="0"/>
              <a:pPr/>
              <a:t>18-12-2020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E429C14-01CA-43F8-819D-65EE335F4D00}" type="slidenum">
              <a:rPr lang="en-IN" smtClean="0"/>
              <a:pPr/>
              <a:t>‹#›</a:t>
            </a:fld>
            <a:endParaRPr lang="en-IN"/>
          </a:p>
        </p:txBody>
      </p:sp>
    </p:spTree>
    <p:extLst>
      <p:ext uri="{BB962C8B-B14F-4D97-AF65-F5344CB8AC3E}">
        <p14:creationId xmlns:p14="http://schemas.microsoft.com/office/powerpoint/2010/main" val="65554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EAB6F-E78B-44FD-90B9-731FC3FF5531}" type="datetimeFigureOut">
              <a:rPr lang="en-IN" smtClean="0"/>
              <a:pPr/>
              <a:t>18-12-2020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E429C14-01CA-43F8-819D-65EE335F4D00}" type="slidenum">
              <a:rPr lang="en-IN" smtClean="0"/>
              <a:pPr/>
              <a:t>‹#›</a:t>
            </a:fld>
            <a:endParaRPr lang="en-IN"/>
          </a:p>
        </p:txBody>
      </p:sp>
    </p:spTree>
    <p:extLst>
      <p:ext uri="{BB962C8B-B14F-4D97-AF65-F5344CB8AC3E}">
        <p14:creationId xmlns:p14="http://schemas.microsoft.com/office/powerpoint/2010/main" val="2180630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360EAB6F-E78B-44FD-90B9-731FC3FF5531}" type="datetimeFigureOut">
              <a:rPr lang="en-IN" smtClean="0"/>
              <a:pPr/>
              <a:t>18-12-2020</a:t>
            </a:fld>
            <a:endParaRPr lang="en-IN"/>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IN"/>
          </a:p>
        </p:txBody>
      </p:sp>
      <p:sp>
        <p:nvSpPr>
          <p:cNvPr id="11" name="Slide Number Placeholder 10"/>
          <p:cNvSpPr>
            <a:spLocks noGrp="1"/>
          </p:cNvSpPr>
          <p:nvPr>
            <p:ph type="sldNum" sz="quarter" idx="12"/>
          </p:nvPr>
        </p:nvSpPr>
        <p:spPr/>
        <p:txBody>
          <a:bodyPr/>
          <a:lstStyle/>
          <a:p>
            <a:fld id="{6E429C14-01CA-43F8-819D-65EE335F4D00}" type="slidenum">
              <a:rPr lang="en-IN" smtClean="0"/>
              <a:pPr/>
              <a:t>‹#›</a:t>
            </a:fld>
            <a:endParaRPr lang="en-IN"/>
          </a:p>
        </p:txBody>
      </p:sp>
    </p:spTree>
    <p:extLst>
      <p:ext uri="{BB962C8B-B14F-4D97-AF65-F5344CB8AC3E}">
        <p14:creationId xmlns:p14="http://schemas.microsoft.com/office/powerpoint/2010/main" val="68426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60EAB6F-E78B-44FD-90B9-731FC3FF5531}" type="datetimeFigureOut">
              <a:rPr lang="en-IN" smtClean="0"/>
              <a:pPr/>
              <a:t>18-12-2020</a:t>
            </a:fld>
            <a:endParaRPr lang="en-IN"/>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IN"/>
          </a:p>
        </p:txBody>
      </p:sp>
      <p:sp>
        <p:nvSpPr>
          <p:cNvPr id="10" name="Slide Number Placeholder 9"/>
          <p:cNvSpPr>
            <a:spLocks noGrp="1"/>
          </p:cNvSpPr>
          <p:nvPr>
            <p:ph type="sldNum" sz="quarter" idx="12"/>
          </p:nvPr>
        </p:nvSpPr>
        <p:spPr/>
        <p:txBody>
          <a:bodyPr/>
          <a:lstStyle/>
          <a:p>
            <a:fld id="{6E429C14-01CA-43F8-819D-65EE335F4D00}" type="slidenum">
              <a:rPr lang="en-IN" smtClean="0"/>
              <a:pPr/>
              <a:t>‹#›</a:t>
            </a:fld>
            <a:endParaRPr lang="en-IN"/>
          </a:p>
        </p:txBody>
      </p:sp>
    </p:spTree>
    <p:extLst>
      <p:ext uri="{BB962C8B-B14F-4D97-AF65-F5344CB8AC3E}">
        <p14:creationId xmlns:p14="http://schemas.microsoft.com/office/powerpoint/2010/main" val="231651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360EAB6F-E78B-44FD-90B9-731FC3FF5531}" type="datetimeFigureOut">
              <a:rPr lang="en-IN" smtClean="0"/>
              <a:pPr/>
              <a:t>18-12-2020</a:t>
            </a:fld>
            <a:endParaRPr lang="en-IN"/>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IN"/>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6E429C14-01CA-43F8-819D-65EE335F4D00}" type="slidenum">
              <a:rPr lang="en-IN" smtClean="0"/>
              <a:pPr/>
              <a:t>‹#›</a:t>
            </a:fld>
            <a:endParaRPr lang="en-IN"/>
          </a:p>
        </p:txBody>
      </p:sp>
    </p:spTree>
    <p:extLst>
      <p:ext uri="{BB962C8B-B14F-4D97-AF65-F5344CB8AC3E}">
        <p14:creationId xmlns:p14="http://schemas.microsoft.com/office/powerpoint/2010/main" val="3340087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2240" y="2132856"/>
            <a:ext cx="6939520" cy="1899808"/>
          </a:xfrm>
        </p:spPr>
        <p:txBody>
          <a:bodyPr>
            <a:normAutofit/>
          </a:bodyPr>
          <a:lstStyle/>
          <a:p>
            <a:r>
              <a:rPr lang="en-US" dirty="0"/>
              <a:t>Asset Liability Management at banks and regulatory capital</a:t>
            </a:r>
            <a:endParaRPr lang="en-IN" dirty="0"/>
          </a:p>
        </p:txBody>
      </p:sp>
      <p:sp>
        <p:nvSpPr>
          <p:cNvPr id="3" name="Subtitle 2"/>
          <p:cNvSpPr>
            <a:spLocks noGrp="1"/>
          </p:cNvSpPr>
          <p:nvPr>
            <p:ph type="subTitle" idx="1"/>
          </p:nvPr>
        </p:nvSpPr>
        <p:spPr/>
        <p:txBody>
          <a:bodyPr/>
          <a:lstStyle/>
          <a:p>
            <a:r>
              <a:rPr lang="en-US" dirty="0">
                <a:solidFill>
                  <a:schemeClr val="bg1"/>
                </a:solidFill>
              </a:rPr>
              <a:t>By Prof. Samie</a:t>
            </a:r>
            <a:endParaRPr lang="en-IN"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RBI guidelines on Liquidity Management</a:t>
            </a:r>
            <a:endParaRPr lang="en-IN" dirty="0"/>
          </a:p>
        </p:txBody>
      </p:sp>
      <p:sp>
        <p:nvSpPr>
          <p:cNvPr id="3" name="Content Placeholder 2"/>
          <p:cNvSpPr>
            <a:spLocks noGrp="1"/>
          </p:cNvSpPr>
          <p:nvPr>
            <p:ph idx="1"/>
          </p:nvPr>
        </p:nvSpPr>
        <p:spPr>
          <a:xfrm>
            <a:off x="1691680" y="2708920"/>
            <a:ext cx="6912768" cy="3960440"/>
          </a:xfrm>
        </p:spPr>
        <p:txBody>
          <a:bodyPr>
            <a:normAutofit/>
          </a:bodyPr>
          <a:lstStyle/>
          <a:p>
            <a:r>
              <a:rPr lang="en-IN" dirty="0"/>
              <a:t>The following are the extract of the revised RBI Guidelines to the Banks on Liquidity Management: </a:t>
            </a:r>
          </a:p>
          <a:p>
            <a:r>
              <a:rPr lang="en-IN" dirty="0"/>
              <a:t>The banks might adopt a more granular approach to measure the liquidity risk by splitting the first time bucket (1-14 days at present) in the Statement of Structural Liquidity into three time buckets viz. Next day, 2-7 days and 8-14 days. </a:t>
            </a:r>
          </a:p>
          <a:p>
            <a:r>
              <a:rPr lang="en-IN" dirty="0"/>
              <a:t>The Statement of Structural Liquidity may be compiled based on the best available data coverage, in due consideration of non-availability of a fully networked environment. </a:t>
            </a:r>
          </a:p>
          <a:p>
            <a:r>
              <a:rPr lang="en-IN" dirty="0"/>
              <a:t>Banks may, however, make concerted and requisite efforts to ensure coverage of 100 per cent data in a timely manner. </a:t>
            </a:r>
          </a:p>
        </p:txBody>
      </p:sp>
    </p:spTree>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dirty="0"/>
              <a:t>RBI guidelines on Liquidity Management</a:t>
            </a:r>
            <a:endParaRPr lang="en-IN" dirty="0"/>
          </a:p>
        </p:txBody>
      </p:sp>
      <p:sp>
        <p:nvSpPr>
          <p:cNvPr id="3" name="Content Placeholder 2"/>
          <p:cNvSpPr>
            <a:spLocks noGrp="1"/>
          </p:cNvSpPr>
          <p:nvPr>
            <p:ph idx="1"/>
          </p:nvPr>
        </p:nvSpPr>
        <p:spPr>
          <a:xfrm>
            <a:off x="1691680" y="2710053"/>
            <a:ext cx="6206315" cy="3815291"/>
          </a:xfrm>
        </p:spPr>
        <p:txBody>
          <a:bodyPr vert="horz" lIns="91440" tIns="45720" rIns="91440" bIns="45720" rtlCol="0">
            <a:normAutofit/>
          </a:bodyPr>
          <a:lstStyle/>
          <a:p>
            <a:r>
              <a:rPr lang="en-IN" dirty="0"/>
              <a:t>The net cumulative negative mismatches during the Next day, 2-7 days, 8-14 days and 15-28 days buckets should not exceed 5%, 10%, 15% and 20% of the cumulative cash outflows in the respective time buckets in order to recognise the cumulative impact on liquidity. </a:t>
            </a:r>
          </a:p>
          <a:p>
            <a:r>
              <a:rPr lang="en-IN" dirty="0"/>
              <a:t>Banks may undertake dynamic liquidity management and should prepare the Statement of Structural Liquidity on daily basis. </a:t>
            </a:r>
          </a:p>
          <a:p>
            <a:r>
              <a:rPr lang="en-IN" dirty="0"/>
              <a:t>The Statement of Structural Liquidity, may, however, be reported to RBI, once a month, as on the third Wednesday of every month.</a:t>
            </a:r>
          </a:p>
          <a:p>
            <a:endParaRPr lang="en-IN" dirty="0"/>
          </a:p>
        </p:txBody>
      </p:sp>
    </p:spTree>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1D1D6-50DC-4C67-B417-888723FB4EF3}"/>
              </a:ext>
            </a:extLst>
          </p:cNvPr>
          <p:cNvSpPr>
            <a:spLocks noGrp="1"/>
          </p:cNvSpPr>
          <p:nvPr>
            <p:ph type="title"/>
          </p:nvPr>
        </p:nvSpPr>
        <p:spPr/>
        <p:txBody>
          <a:bodyPr/>
          <a:lstStyle/>
          <a:p>
            <a:r>
              <a:rPr lang="en-US" dirty="0"/>
              <a:t>REGULATORY CAPITAL</a:t>
            </a:r>
            <a:endParaRPr lang="en-IN" dirty="0"/>
          </a:p>
        </p:txBody>
      </p:sp>
      <p:sp>
        <p:nvSpPr>
          <p:cNvPr id="3" name="Content Placeholder 2">
            <a:extLst>
              <a:ext uri="{FF2B5EF4-FFF2-40B4-BE49-F238E27FC236}">
                <a16:creationId xmlns:a16="http://schemas.microsoft.com/office/drawing/2014/main" id="{2085C629-D521-425B-A52B-30F8651E9C5D}"/>
              </a:ext>
            </a:extLst>
          </p:cNvPr>
          <p:cNvSpPr>
            <a:spLocks noGrp="1"/>
          </p:cNvSpPr>
          <p:nvPr>
            <p:ph idx="1"/>
          </p:nvPr>
        </p:nvSpPr>
        <p:spPr>
          <a:xfrm>
            <a:off x="1606045" y="2638045"/>
            <a:ext cx="5937755" cy="3599267"/>
          </a:xfrm>
        </p:spPr>
        <p:txBody>
          <a:bodyPr>
            <a:normAutofit fontScale="92500" lnSpcReduction="10000"/>
          </a:bodyPr>
          <a:lstStyle/>
          <a:p>
            <a:r>
              <a:rPr lang="en-IN" dirty="0"/>
              <a:t>Tier 1 capital includes equity capital and disclosed reserves, most notably after-tax retained earnings and such capital is regarded as a buffer of the highest quality. </a:t>
            </a:r>
          </a:p>
          <a:p>
            <a:r>
              <a:rPr lang="en-IN" dirty="0"/>
              <a:t>Tier 2 capital includes components of the balance sheet that provide some protection against losses but ultimately must be redeemed or contain a mandatory charge against future income – examples of Tier 2 capital include undisclosed reserves, asset revaluation reserves, loan loss reserves, hybrid debt capital instruments and subordinated debt up to a maturity of 5 years. </a:t>
            </a:r>
          </a:p>
          <a:p>
            <a:r>
              <a:rPr lang="en-IN" dirty="0"/>
              <a:t>Tier 3 capital includes consists of short-term subordinated debt with a maturity of at least two years and this is eligible to cover market risk only.</a:t>
            </a:r>
          </a:p>
          <a:p>
            <a:endParaRPr lang="en-IN" dirty="0"/>
          </a:p>
        </p:txBody>
      </p:sp>
    </p:spTree>
    <p:extLst>
      <p:ext uri="{BB962C8B-B14F-4D97-AF65-F5344CB8AC3E}">
        <p14:creationId xmlns:p14="http://schemas.microsoft.com/office/powerpoint/2010/main" val="200807574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09B0-0238-4C92-9B9A-355FA528036F}"/>
              </a:ext>
            </a:extLst>
          </p:cNvPr>
          <p:cNvSpPr>
            <a:spLocks noGrp="1"/>
          </p:cNvSpPr>
          <p:nvPr>
            <p:ph type="title"/>
          </p:nvPr>
        </p:nvSpPr>
        <p:spPr/>
        <p:txBody>
          <a:bodyPr/>
          <a:lstStyle/>
          <a:p>
            <a:r>
              <a:rPr lang="en-IN" dirty="0"/>
              <a:t>Capital adequacy ratio</a:t>
            </a:r>
          </a:p>
        </p:txBody>
      </p:sp>
      <p:sp>
        <p:nvSpPr>
          <p:cNvPr id="3" name="Content Placeholder 2">
            <a:extLst>
              <a:ext uri="{FF2B5EF4-FFF2-40B4-BE49-F238E27FC236}">
                <a16:creationId xmlns:a16="http://schemas.microsoft.com/office/drawing/2014/main" id="{9844B909-D33F-4BD2-8F09-E5EFC65A21B5}"/>
              </a:ext>
            </a:extLst>
          </p:cNvPr>
          <p:cNvSpPr>
            <a:spLocks noGrp="1"/>
          </p:cNvSpPr>
          <p:nvPr>
            <p:ph idx="1"/>
          </p:nvPr>
        </p:nvSpPr>
        <p:spPr/>
        <p:txBody>
          <a:bodyPr>
            <a:normAutofit lnSpcReduction="10000"/>
          </a:bodyPr>
          <a:lstStyle/>
          <a:p>
            <a:r>
              <a:rPr lang="en-IN" dirty="0"/>
              <a:t>Capital Adequacy Ratio (CAR) is the ratio of a bank’s capital in relation to its risk-weighted assets and current liabilities. </a:t>
            </a:r>
          </a:p>
          <a:p>
            <a:r>
              <a:rPr lang="en-IN" dirty="0"/>
              <a:t>The CAR is decided by central banks and bank regulators to prevent commercial banks from taking excess leverage and becoming insolvent in the process. </a:t>
            </a:r>
          </a:p>
          <a:p>
            <a:r>
              <a:rPr lang="en-IN" dirty="0"/>
              <a:t>As of 2019, under Basel III, a bank's tier 1 and tier 2 capital must be at least 8 per cent of its risk-weighted assets. </a:t>
            </a:r>
          </a:p>
          <a:p>
            <a:r>
              <a:rPr lang="en-IN" dirty="0"/>
              <a:t>The minimum capital adequacy ratio (including the capital conservation buffer) is 10.5 per cent.</a:t>
            </a:r>
          </a:p>
          <a:p>
            <a:endParaRPr lang="en-IN" dirty="0"/>
          </a:p>
        </p:txBody>
      </p:sp>
    </p:spTree>
    <p:extLst>
      <p:ext uri="{BB962C8B-B14F-4D97-AF65-F5344CB8AC3E}">
        <p14:creationId xmlns:p14="http://schemas.microsoft.com/office/powerpoint/2010/main" val="2293342250"/>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7F80-F1F1-40A0-985B-680C45F4BB97}"/>
              </a:ext>
            </a:extLst>
          </p:cNvPr>
          <p:cNvSpPr>
            <a:spLocks noGrp="1"/>
          </p:cNvSpPr>
          <p:nvPr>
            <p:ph type="title"/>
          </p:nvPr>
        </p:nvSpPr>
        <p:spPr/>
        <p:txBody>
          <a:bodyPr>
            <a:normAutofit fontScale="90000"/>
          </a:bodyPr>
          <a:lstStyle/>
          <a:p>
            <a:r>
              <a:rPr lang="en-IN" dirty="0"/>
              <a:t>RISK WEIGHTED ASSETS for credit risk exposures – BASEL ACCORD 1988 </a:t>
            </a:r>
          </a:p>
        </p:txBody>
      </p:sp>
      <p:graphicFrame>
        <p:nvGraphicFramePr>
          <p:cNvPr id="4" name="Table 4">
            <a:extLst>
              <a:ext uri="{FF2B5EF4-FFF2-40B4-BE49-F238E27FC236}">
                <a16:creationId xmlns:a16="http://schemas.microsoft.com/office/drawing/2014/main" id="{B8EBEBC0-74FA-46C3-BFB9-B2B790555277}"/>
              </a:ext>
            </a:extLst>
          </p:cNvPr>
          <p:cNvGraphicFramePr>
            <a:graphicFrameLocks noGrp="1"/>
          </p:cNvGraphicFramePr>
          <p:nvPr>
            <p:extLst>
              <p:ext uri="{D42A27DB-BD31-4B8C-83A1-F6EECF244321}">
                <p14:modId xmlns:p14="http://schemas.microsoft.com/office/powerpoint/2010/main" val="1614734846"/>
              </p:ext>
            </p:extLst>
          </p:nvPr>
        </p:nvGraphicFramePr>
        <p:xfrm>
          <a:off x="1606044" y="2373600"/>
          <a:ext cx="5937756" cy="4028440"/>
        </p:xfrm>
        <a:graphic>
          <a:graphicData uri="http://schemas.openxmlformats.org/drawingml/2006/table">
            <a:tbl>
              <a:tblPr firstRow="1" bandRow="1">
                <a:tableStyleId>{00A15C55-8517-42AA-B614-E9B94910E393}</a:tableStyleId>
              </a:tblPr>
              <a:tblGrid>
                <a:gridCol w="1678061">
                  <a:extLst>
                    <a:ext uri="{9D8B030D-6E8A-4147-A177-3AD203B41FA5}">
                      <a16:colId xmlns:a16="http://schemas.microsoft.com/office/drawing/2014/main" val="881651628"/>
                    </a:ext>
                  </a:extLst>
                </a:gridCol>
                <a:gridCol w="4259695">
                  <a:extLst>
                    <a:ext uri="{9D8B030D-6E8A-4147-A177-3AD203B41FA5}">
                      <a16:colId xmlns:a16="http://schemas.microsoft.com/office/drawing/2014/main" val="3100553671"/>
                    </a:ext>
                  </a:extLst>
                </a:gridCol>
              </a:tblGrid>
              <a:tr h="370840">
                <a:tc>
                  <a:txBody>
                    <a:bodyPr/>
                    <a:lstStyle/>
                    <a:p>
                      <a:pPr algn="ctr"/>
                      <a:r>
                        <a:rPr lang="en-IN" dirty="0"/>
                        <a:t>Risk Weight(%)</a:t>
                      </a:r>
                    </a:p>
                  </a:txBody>
                  <a:tcPr/>
                </a:tc>
                <a:tc>
                  <a:txBody>
                    <a:bodyPr/>
                    <a:lstStyle/>
                    <a:p>
                      <a:pPr algn="ctr"/>
                      <a:r>
                        <a:rPr lang="en-IN" dirty="0"/>
                        <a:t>Asset Category </a:t>
                      </a:r>
                    </a:p>
                  </a:txBody>
                  <a:tcPr/>
                </a:tc>
                <a:extLst>
                  <a:ext uri="{0D108BD9-81ED-4DB2-BD59-A6C34878D82A}">
                    <a16:rowId xmlns:a16="http://schemas.microsoft.com/office/drawing/2014/main" val="2153380919"/>
                  </a:ext>
                </a:extLst>
              </a:tr>
              <a:tr h="370840">
                <a:tc>
                  <a:txBody>
                    <a:bodyPr/>
                    <a:lstStyle/>
                    <a:p>
                      <a:pPr algn="ctr"/>
                      <a:r>
                        <a:rPr lang="en-IN" dirty="0"/>
                        <a:t>0</a:t>
                      </a:r>
                    </a:p>
                  </a:txBody>
                  <a:tcPr/>
                </a:tc>
                <a:tc>
                  <a:txBody>
                    <a:bodyPr/>
                    <a:lstStyle/>
                    <a:p>
                      <a:pPr algn="ctr"/>
                      <a:r>
                        <a:rPr lang="en-IN" dirty="0"/>
                        <a:t>Cash, gold bullion, claims on OECD governments such as Treasury bonds</a:t>
                      </a:r>
                    </a:p>
                    <a:p>
                      <a:pPr algn="ctr"/>
                      <a:r>
                        <a:rPr lang="en-IN" dirty="0"/>
                        <a:t>or insured residential mortgages</a:t>
                      </a:r>
                    </a:p>
                  </a:txBody>
                  <a:tcPr/>
                </a:tc>
                <a:extLst>
                  <a:ext uri="{0D108BD9-81ED-4DB2-BD59-A6C34878D82A}">
                    <a16:rowId xmlns:a16="http://schemas.microsoft.com/office/drawing/2014/main" val="1260890123"/>
                  </a:ext>
                </a:extLst>
              </a:tr>
              <a:tr h="370840">
                <a:tc>
                  <a:txBody>
                    <a:bodyPr/>
                    <a:lstStyle/>
                    <a:p>
                      <a:pPr algn="ctr"/>
                      <a:r>
                        <a:rPr lang="en-IN" dirty="0"/>
                        <a:t>20</a:t>
                      </a:r>
                    </a:p>
                  </a:txBody>
                  <a:tcPr/>
                </a:tc>
                <a:tc>
                  <a:txBody>
                    <a:bodyPr/>
                    <a:lstStyle/>
                    <a:p>
                      <a:pPr algn="ctr"/>
                      <a:r>
                        <a:rPr lang="en-IN" dirty="0"/>
                        <a:t>Claims on OECD banks and OECD public sector entities such as securities</a:t>
                      </a:r>
                    </a:p>
                    <a:p>
                      <a:pPr algn="ctr"/>
                      <a:r>
                        <a:rPr lang="en-IN" dirty="0"/>
                        <a:t>issued by U.S. government agencies or claims on municipalities</a:t>
                      </a:r>
                    </a:p>
                  </a:txBody>
                  <a:tcPr/>
                </a:tc>
                <a:extLst>
                  <a:ext uri="{0D108BD9-81ED-4DB2-BD59-A6C34878D82A}">
                    <a16:rowId xmlns:a16="http://schemas.microsoft.com/office/drawing/2014/main" val="1749747261"/>
                  </a:ext>
                </a:extLst>
              </a:tr>
              <a:tr h="370840">
                <a:tc>
                  <a:txBody>
                    <a:bodyPr/>
                    <a:lstStyle/>
                    <a:p>
                      <a:pPr algn="ctr"/>
                      <a:r>
                        <a:rPr lang="en-IN" dirty="0"/>
                        <a:t>50</a:t>
                      </a:r>
                    </a:p>
                  </a:txBody>
                  <a:tcPr/>
                </a:tc>
                <a:tc>
                  <a:txBody>
                    <a:bodyPr/>
                    <a:lstStyle/>
                    <a:p>
                      <a:pPr algn="ctr"/>
                      <a:r>
                        <a:rPr lang="en-IN" dirty="0"/>
                        <a:t>Uninsured residential mortgage loans</a:t>
                      </a:r>
                    </a:p>
                  </a:txBody>
                  <a:tcPr/>
                </a:tc>
                <a:extLst>
                  <a:ext uri="{0D108BD9-81ED-4DB2-BD59-A6C34878D82A}">
                    <a16:rowId xmlns:a16="http://schemas.microsoft.com/office/drawing/2014/main" val="1951781636"/>
                  </a:ext>
                </a:extLst>
              </a:tr>
              <a:tr h="370840">
                <a:tc>
                  <a:txBody>
                    <a:bodyPr/>
                    <a:lstStyle/>
                    <a:p>
                      <a:pPr algn="ctr"/>
                      <a:r>
                        <a:rPr lang="en-IN" dirty="0"/>
                        <a:t>100</a:t>
                      </a:r>
                    </a:p>
                  </a:txBody>
                  <a:tcPr/>
                </a:tc>
                <a:tc>
                  <a:txBody>
                    <a:bodyPr/>
                    <a:lstStyle/>
                    <a:p>
                      <a:pPr algn="ctr"/>
                      <a:r>
                        <a:rPr lang="en-IN" dirty="0"/>
                        <a:t>All other claims such as corporate bonds and less-developed country debt,</a:t>
                      </a:r>
                    </a:p>
                    <a:p>
                      <a:pPr algn="ctr"/>
                      <a:r>
                        <a:rPr lang="en-IN" dirty="0"/>
                        <a:t>claims on non-OECD banks</a:t>
                      </a:r>
                    </a:p>
                  </a:txBody>
                  <a:tcPr/>
                </a:tc>
                <a:extLst>
                  <a:ext uri="{0D108BD9-81ED-4DB2-BD59-A6C34878D82A}">
                    <a16:rowId xmlns:a16="http://schemas.microsoft.com/office/drawing/2014/main" val="2801195350"/>
                  </a:ext>
                </a:extLst>
              </a:tr>
            </a:tbl>
          </a:graphicData>
        </a:graphic>
      </p:graphicFrame>
    </p:spTree>
    <p:extLst>
      <p:ext uri="{BB962C8B-B14F-4D97-AF65-F5344CB8AC3E}">
        <p14:creationId xmlns:p14="http://schemas.microsoft.com/office/powerpoint/2010/main" val="328651657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20E89-6614-46B6-A396-E9A33B466DDE}"/>
              </a:ext>
            </a:extLst>
          </p:cNvPr>
          <p:cNvSpPr>
            <a:spLocks noGrp="1"/>
          </p:cNvSpPr>
          <p:nvPr>
            <p:ph type="title"/>
          </p:nvPr>
        </p:nvSpPr>
        <p:spPr/>
        <p:txBody>
          <a:bodyPr/>
          <a:lstStyle/>
          <a:p>
            <a:r>
              <a:rPr lang="en-IN" dirty="0"/>
              <a:t>REGULATORY CAPITAL </a:t>
            </a:r>
          </a:p>
        </p:txBody>
      </p:sp>
      <p:pic>
        <p:nvPicPr>
          <p:cNvPr id="5" name="Picture 4">
            <a:extLst>
              <a:ext uri="{FF2B5EF4-FFF2-40B4-BE49-F238E27FC236}">
                <a16:creationId xmlns:a16="http://schemas.microsoft.com/office/drawing/2014/main" id="{1ED0EE63-3CEF-4304-8BF6-960D33632201}"/>
              </a:ext>
            </a:extLst>
          </p:cNvPr>
          <p:cNvPicPr>
            <a:picLocks noChangeAspect="1"/>
          </p:cNvPicPr>
          <p:nvPr/>
        </p:nvPicPr>
        <p:blipFill>
          <a:blip r:embed="rId3"/>
          <a:stretch>
            <a:fillRect/>
          </a:stretch>
        </p:blipFill>
        <p:spPr>
          <a:xfrm>
            <a:off x="1606045" y="3068960"/>
            <a:ext cx="5937756" cy="2548991"/>
          </a:xfrm>
          <a:prstGeom prst="rect">
            <a:avLst/>
          </a:prstGeom>
        </p:spPr>
      </p:pic>
      <p:sp>
        <p:nvSpPr>
          <p:cNvPr id="6" name="TextBox 5">
            <a:extLst>
              <a:ext uri="{FF2B5EF4-FFF2-40B4-BE49-F238E27FC236}">
                <a16:creationId xmlns:a16="http://schemas.microsoft.com/office/drawing/2014/main" id="{36452E74-CCB8-49D9-A808-DF91745A8CD7}"/>
              </a:ext>
            </a:extLst>
          </p:cNvPr>
          <p:cNvSpPr txBox="1"/>
          <p:nvPr/>
        </p:nvSpPr>
        <p:spPr>
          <a:xfrm>
            <a:off x="13574" y="6470866"/>
            <a:ext cx="3009798" cy="369332"/>
          </a:xfrm>
          <a:prstGeom prst="rect">
            <a:avLst/>
          </a:prstGeom>
          <a:noFill/>
        </p:spPr>
        <p:txBody>
          <a:bodyPr wrap="none" rtlCol="0">
            <a:spAutoFit/>
          </a:bodyPr>
          <a:lstStyle/>
          <a:p>
            <a:r>
              <a:rPr lang="en-IN" dirty="0"/>
              <a:t>Source : Reserve Bank of India</a:t>
            </a:r>
          </a:p>
        </p:txBody>
      </p:sp>
    </p:spTree>
    <p:extLst>
      <p:ext uri="{BB962C8B-B14F-4D97-AF65-F5344CB8AC3E}">
        <p14:creationId xmlns:p14="http://schemas.microsoft.com/office/powerpoint/2010/main" val="8341403"/>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1D499-B0C8-4879-8C38-4D06B3EA2C8C}"/>
              </a:ext>
            </a:extLst>
          </p:cNvPr>
          <p:cNvSpPr>
            <a:spLocks noGrp="1"/>
          </p:cNvSpPr>
          <p:nvPr>
            <p:ph type="title"/>
          </p:nvPr>
        </p:nvSpPr>
        <p:spPr/>
        <p:txBody>
          <a:bodyPr/>
          <a:lstStyle/>
          <a:p>
            <a:r>
              <a:rPr lang="en-IN" dirty="0"/>
              <a:t>Risks faced by banks</a:t>
            </a:r>
          </a:p>
        </p:txBody>
      </p:sp>
      <p:pic>
        <p:nvPicPr>
          <p:cNvPr id="5" name="Picture 4">
            <a:extLst>
              <a:ext uri="{FF2B5EF4-FFF2-40B4-BE49-F238E27FC236}">
                <a16:creationId xmlns:a16="http://schemas.microsoft.com/office/drawing/2014/main" id="{60222604-FDA6-4FE5-89DA-EA9D9312693E}"/>
              </a:ext>
            </a:extLst>
          </p:cNvPr>
          <p:cNvPicPr>
            <a:picLocks noChangeAspect="1"/>
          </p:cNvPicPr>
          <p:nvPr/>
        </p:nvPicPr>
        <p:blipFill>
          <a:blip r:embed="rId3"/>
          <a:stretch>
            <a:fillRect/>
          </a:stretch>
        </p:blipFill>
        <p:spPr>
          <a:xfrm>
            <a:off x="1606045" y="2579336"/>
            <a:ext cx="5937756" cy="3313972"/>
          </a:xfrm>
          <a:prstGeom prst="rect">
            <a:avLst/>
          </a:prstGeom>
        </p:spPr>
      </p:pic>
    </p:spTree>
    <p:extLst>
      <p:ext uri="{BB962C8B-B14F-4D97-AF65-F5344CB8AC3E}">
        <p14:creationId xmlns:p14="http://schemas.microsoft.com/office/powerpoint/2010/main" val="436567993"/>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60642-DE65-4FEB-B02A-354AF43F297F}"/>
              </a:ext>
            </a:extLst>
          </p:cNvPr>
          <p:cNvSpPr>
            <a:spLocks noGrp="1"/>
          </p:cNvSpPr>
          <p:nvPr>
            <p:ph type="title"/>
          </p:nvPr>
        </p:nvSpPr>
        <p:spPr/>
        <p:txBody>
          <a:bodyPr/>
          <a:lstStyle/>
          <a:p>
            <a:r>
              <a:rPr lang="en-IN" dirty="0" err="1"/>
              <a:t>raroc</a:t>
            </a:r>
            <a:endParaRPr lang="en-IN" dirty="0"/>
          </a:p>
        </p:txBody>
      </p:sp>
      <p:sp>
        <p:nvSpPr>
          <p:cNvPr id="3" name="Content Placeholder 2">
            <a:extLst>
              <a:ext uri="{FF2B5EF4-FFF2-40B4-BE49-F238E27FC236}">
                <a16:creationId xmlns:a16="http://schemas.microsoft.com/office/drawing/2014/main" id="{71084C41-C326-4BDA-9021-766103974A21}"/>
              </a:ext>
            </a:extLst>
          </p:cNvPr>
          <p:cNvSpPr>
            <a:spLocks noGrp="1"/>
          </p:cNvSpPr>
          <p:nvPr>
            <p:ph idx="1"/>
          </p:nvPr>
        </p:nvSpPr>
        <p:spPr/>
        <p:txBody>
          <a:bodyPr>
            <a:normAutofit/>
          </a:bodyPr>
          <a:lstStyle/>
          <a:p>
            <a:pPr algn="l"/>
            <a:r>
              <a:rPr lang="en-IN" sz="1800" b="0" i="0" u="none" strike="noStrike" baseline="0" dirty="0">
                <a:latin typeface="SabonLTStd-Roman"/>
              </a:rPr>
              <a:t>Risk-adjusted performance measurement has become an important part of how business units are assessed. </a:t>
            </a:r>
          </a:p>
          <a:p>
            <a:pPr algn="l"/>
            <a:r>
              <a:rPr lang="en-IN" dirty="0"/>
              <a:t>The most common approach is to compare expected return with economic capital and this is usually referred to as RAROC (risk-adjusted return on capital). </a:t>
            </a:r>
          </a:p>
          <a:p>
            <a:pPr algn="l"/>
            <a:r>
              <a:rPr lang="en-IN" dirty="0"/>
              <a:t>The formula for calculating RAROC is (Revenues – Costs – Expected Losses) divided by (Economic Capital). </a:t>
            </a:r>
          </a:p>
          <a:p>
            <a:pPr algn="l"/>
            <a:r>
              <a:rPr lang="en-IN" dirty="0"/>
              <a:t>In theory, RAROC should involve adjusting the return (i.e., the numerator) for risk.</a:t>
            </a:r>
          </a:p>
        </p:txBody>
      </p:sp>
    </p:spTree>
    <p:extLst>
      <p:ext uri="{BB962C8B-B14F-4D97-AF65-F5344CB8AC3E}">
        <p14:creationId xmlns:p14="http://schemas.microsoft.com/office/powerpoint/2010/main" val="590306624"/>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63A4F-A53B-4CB2-9718-98EE9B28FC3D}"/>
              </a:ext>
            </a:extLst>
          </p:cNvPr>
          <p:cNvSpPr>
            <a:spLocks noGrp="1"/>
          </p:cNvSpPr>
          <p:nvPr>
            <p:ph type="title"/>
          </p:nvPr>
        </p:nvSpPr>
        <p:spPr/>
        <p:txBody>
          <a:bodyPr/>
          <a:lstStyle/>
          <a:p>
            <a:r>
              <a:rPr lang="en-IN" dirty="0"/>
              <a:t>Economic capital</a:t>
            </a:r>
          </a:p>
        </p:txBody>
      </p:sp>
      <p:sp>
        <p:nvSpPr>
          <p:cNvPr id="3" name="Content Placeholder 2">
            <a:extLst>
              <a:ext uri="{FF2B5EF4-FFF2-40B4-BE49-F238E27FC236}">
                <a16:creationId xmlns:a16="http://schemas.microsoft.com/office/drawing/2014/main" id="{E16CA1F7-0C51-4F93-B7DB-8EA297E9E5BD}"/>
              </a:ext>
            </a:extLst>
          </p:cNvPr>
          <p:cNvSpPr>
            <a:spLocks noGrp="1"/>
          </p:cNvSpPr>
          <p:nvPr>
            <p:ph idx="1"/>
          </p:nvPr>
        </p:nvSpPr>
        <p:spPr/>
        <p:txBody>
          <a:bodyPr>
            <a:normAutofit fontScale="92500" lnSpcReduction="20000"/>
          </a:bodyPr>
          <a:lstStyle/>
          <a:p>
            <a:r>
              <a:rPr lang="en-IN" dirty="0"/>
              <a:t>Economic capital is the capital that a bank or other financial institution deems necessary for the risks it is bearing. </a:t>
            </a:r>
          </a:p>
          <a:p>
            <a:r>
              <a:rPr lang="en-IN" dirty="0"/>
              <a:t>Economic capital is usually defined as the amount of capital a financial institution needs in order to absorb losses over one year with a certain confidence level.</a:t>
            </a:r>
          </a:p>
          <a:p>
            <a:r>
              <a:rPr lang="en-IN" dirty="0"/>
              <a:t>When calculating economic capital, a financial institution is free to adopt any approach it likes and it does not have to use the one proposed by regulators. </a:t>
            </a:r>
          </a:p>
          <a:p>
            <a:r>
              <a:rPr lang="en-IN" dirty="0"/>
              <a:t>Typically, it estimates economic capital for credit risk, market risk, operational risk, and (possibly) business risk for its business units and then aggregates the estimates to produce an estimate of the economic capital for the whole enterprise.</a:t>
            </a:r>
          </a:p>
        </p:txBody>
      </p:sp>
    </p:spTree>
    <p:extLst>
      <p:ext uri="{BB962C8B-B14F-4D97-AF65-F5344CB8AC3E}">
        <p14:creationId xmlns:p14="http://schemas.microsoft.com/office/powerpoint/2010/main" val="218648610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73352" y="964692"/>
            <a:ext cx="5797296" cy="1188720"/>
          </a:xfrm>
          <a:solidFill>
            <a:srgbClr val="FFFFFF"/>
          </a:solidFill>
          <a:ln w="31750" cap="sq">
            <a:solidFill>
              <a:srgbClr val="404040"/>
            </a:solidFill>
            <a:miter lim="800000"/>
          </a:ln>
        </p:spPr>
        <p:txBody>
          <a:bodyPr vert="horz" lIns="182880" tIns="182880" rIns="182880" bIns="182880" rtlCol="0" anchor="ctr">
            <a:normAutofit/>
          </a:bodyPr>
          <a:lstStyle/>
          <a:p>
            <a:r>
              <a:rPr lang="en-US"/>
              <a:t>What is ALM? </a:t>
            </a:r>
            <a:endParaRPr lang="en-IN"/>
          </a:p>
        </p:txBody>
      </p:sp>
      <p:sp>
        <p:nvSpPr>
          <p:cNvPr id="3" name="Content Placeholder 2"/>
          <p:cNvSpPr>
            <a:spLocks noGrp="1"/>
          </p:cNvSpPr>
          <p:nvPr>
            <p:ph idx="1"/>
          </p:nvPr>
        </p:nvSpPr>
        <p:spPr>
          <a:xfrm>
            <a:off x="1673352" y="2638044"/>
            <a:ext cx="6571056" cy="3887300"/>
          </a:xfrm>
        </p:spPr>
        <p:txBody>
          <a:bodyPr vert="horz" lIns="91440" tIns="45720" rIns="91440" bIns="45720" rtlCol="0">
            <a:normAutofit/>
          </a:bodyPr>
          <a:lstStyle/>
          <a:p>
            <a:r>
              <a:rPr lang="en-IN" dirty="0"/>
              <a:t>Asset Liability Management (ALM) can be defined as a mechanism to address the risk faced by a bank due to a mismatch between assets and liabilities either due to liquidity or changes in interest rates. </a:t>
            </a:r>
          </a:p>
          <a:p>
            <a:r>
              <a:rPr lang="en-IN" dirty="0"/>
              <a:t>Liquidity is an institution’s ability to meet its liabilities either by borrowing or converting assets. </a:t>
            </a:r>
          </a:p>
          <a:p>
            <a:r>
              <a:rPr lang="en-IN" dirty="0"/>
              <a:t>Apart from liquidity, a bank may also have a mismatch due to changes in interest rates as banks typically tend to borrow short term (fixed or floating) and lend long term (fixed or floating).</a:t>
            </a:r>
          </a:p>
          <a:p>
            <a:r>
              <a:rPr lang="en-IN" dirty="0"/>
              <a:t>A comprehensive ALM policy framework focuses on bank profitability and long term viability by targeting the net interest margin (NIM) ratio. </a:t>
            </a:r>
          </a:p>
        </p:txBody>
      </p:sp>
    </p:spTree>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ALM? </a:t>
            </a:r>
            <a:endParaRPr lang="en-IN" dirty="0"/>
          </a:p>
        </p:txBody>
      </p:sp>
      <p:sp>
        <p:nvSpPr>
          <p:cNvPr id="3" name="Content Placeholder 2"/>
          <p:cNvSpPr>
            <a:spLocks noGrp="1"/>
          </p:cNvSpPr>
          <p:nvPr>
            <p:ph idx="1"/>
          </p:nvPr>
        </p:nvSpPr>
        <p:spPr>
          <a:xfrm>
            <a:off x="1606045" y="2638045"/>
            <a:ext cx="6566355" cy="3887299"/>
          </a:xfrm>
        </p:spPr>
        <p:txBody>
          <a:bodyPr>
            <a:normAutofit/>
          </a:bodyPr>
          <a:lstStyle/>
          <a:p>
            <a:r>
              <a:rPr lang="en-IN" dirty="0"/>
              <a:t>ALM is a systematic approach that attempts to provide a degree of protection to the risk arising out of asset/liability mismatch.</a:t>
            </a:r>
          </a:p>
          <a:p>
            <a:r>
              <a:rPr lang="en-IN" dirty="0"/>
              <a:t>The function of ALM is not just protection from risk. The safety achieved through</a:t>
            </a:r>
          </a:p>
          <a:p>
            <a:r>
              <a:rPr lang="en-IN" dirty="0"/>
              <a:t>ALM also opens up opportunities for enhancing net worth.</a:t>
            </a:r>
          </a:p>
          <a:p>
            <a:r>
              <a:rPr lang="en-IN" dirty="0"/>
              <a:t>Banks are exposed to several major risks in the course of their business - credit risk, interest rate risk, foreign exchange risk, equity / commodity price risk, liquidity risk and operational risks.</a:t>
            </a: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ALM – Three Pillars</a:t>
            </a:r>
            <a:endParaRPr lang="en-IN" dirty="0"/>
          </a:p>
        </p:txBody>
      </p:sp>
      <p:sp>
        <p:nvSpPr>
          <p:cNvPr id="4" name="TextBox 3"/>
          <p:cNvSpPr txBox="1"/>
          <p:nvPr/>
        </p:nvSpPr>
        <p:spPr>
          <a:xfrm>
            <a:off x="179512" y="2411596"/>
            <a:ext cx="3263457" cy="461665"/>
          </a:xfrm>
          <a:prstGeom prst="rect">
            <a:avLst/>
          </a:prstGeom>
          <a:solidFill>
            <a:schemeClr val="accent1"/>
          </a:solidFill>
          <a:ln w="38100">
            <a:solidFill>
              <a:schemeClr val="accent3"/>
            </a:solidFill>
          </a:ln>
        </p:spPr>
        <p:txBody>
          <a:bodyPr wrap="none" rtlCol="0">
            <a:spAutoFit/>
          </a:bodyPr>
          <a:lstStyle/>
          <a:p>
            <a:r>
              <a:rPr lang="en-IN" sz="2400" dirty="0"/>
              <a:t>ALM Information System</a:t>
            </a:r>
          </a:p>
        </p:txBody>
      </p:sp>
      <p:sp>
        <p:nvSpPr>
          <p:cNvPr id="5" name="Rectangle 4"/>
          <p:cNvSpPr/>
          <p:nvPr/>
        </p:nvSpPr>
        <p:spPr>
          <a:xfrm>
            <a:off x="3779912" y="2411596"/>
            <a:ext cx="2369559" cy="461665"/>
          </a:xfrm>
          <a:prstGeom prst="rect">
            <a:avLst/>
          </a:prstGeom>
          <a:solidFill>
            <a:schemeClr val="accent1"/>
          </a:solidFill>
          <a:ln w="38100">
            <a:solidFill>
              <a:schemeClr val="accent3"/>
            </a:solidFill>
          </a:ln>
        </p:spPr>
        <p:txBody>
          <a:bodyPr wrap="none" rtlCol="0">
            <a:spAutoFit/>
          </a:bodyPr>
          <a:lstStyle/>
          <a:p>
            <a:r>
              <a:rPr lang="en-IN" sz="2400" dirty="0"/>
              <a:t>ALM organisation</a:t>
            </a:r>
          </a:p>
        </p:txBody>
      </p:sp>
      <p:sp>
        <p:nvSpPr>
          <p:cNvPr id="6" name="Rectangle 5"/>
          <p:cNvSpPr/>
          <p:nvPr/>
        </p:nvSpPr>
        <p:spPr>
          <a:xfrm>
            <a:off x="6732240" y="2411596"/>
            <a:ext cx="2088232" cy="461665"/>
          </a:xfrm>
          <a:prstGeom prst="rect">
            <a:avLst/>
          </a:prstGeom>
          <a:solidFill>
            <a:schemeClr val="accent1"/>
          </a:solidFill>
          <a:ln w="38100">
            <a:solidFill>
              <a:schemeClr val="accent3"/>
            </a:solidFill>
          </a:ln>
        </p:spPr>
        <p:txBody>
          <a:bodyPr wrap="square" rtlCol="0">
            <a:spAutoFit/>
          </a:bodyPr>
          <a:lstStyle/>
          <a:p>
            <a:r>
              <a:rPr lang="en-IN" sz="2400" dirty="0"/>
              <a:t>ALM Process</a:t>
            </a:r>
          </a:p>
        </p:txBody>
      </p:sp>
      <p:sp>
        <p:nvSpPr>
          <p:cNvPr id="7" name="TextBox 6"/>
          <p:cNvSpPr txBox="1"/>
          <p:nvPr/>
        </p:nvSpPr>
        <p:spPr>
          <a:xfrm>
            <a:off x="179512" y="3402866"/>
            <a:ext cx="3240360" cy="1754326"/>
          </a:xfrm>
          <a:prstGeom prst="rect">
            <a:avLst/>
          </a:prstGeom>
          <a:solidFill>
            <a:schemeClr val="accent1"/>
          </a:solidFill>
          <a:ln w="38100">
            <a:solidFill>
              <a:schemeClr val="accent3"/>
            </a:solidFill>
          </a:ln>
        </p:spPr>
        <p:txBody>
          <a:bodyPr wrap="square" rtlCol="0">
            <a:spAutoFit/>
          </a:bodyPr>
          <a:lstStyle/>
          <a:p>
            <a:r>
              <a:rPr lang="en-IN" dirty="0"/>
              <a:t>=&gt; Management</a:t>
            </a:r>
          </a:p>
          <a:p>
            <a:r>
              <a:rPr lang="en-IN" dirty="0"/>
              <a:t>Information System</a:t>
            </a:r>
          </a:p>
          <a:p>
            <a:endParaRPr lang="en-US" dirty="0"/>
          </a:p>
          <a:p>
            <a:r>
              <a:rPr lang="en-IN" dirty="0"/>
              <a:t>=&gt; Information availability, accuracy, adequacy and expediency</a:t>
            </a:r>
          </a:p>
        </p:txBody>
      </p:sp>
      <p:sp>
        <p:nvSpPr>
          <p:cNvPr id="8" name="TextBox 7"/>
          <p:cNvSpPr txBox="1"/>
          <p:nvPr/>
        </p:nvSpPr>
        <p:spPr>
          <a:xfrm>
            <a:off x="3779912" y="3402866"/>
            <a:ext cx="2448272" cy="1754326"/>
          </a:xfrm>
          <a:prstGeom prst="rect">
            <a:avLst/>
          </a:prstGeom>
          <a:solidFill>
            <a:schemeClr val="accent1"/>
          </a:solidFill>
          <a:ln w="38100">
            <a:solidFill>
              <a:schemeClr val="accent3"/>
            </a:solidFill>
          </a:ln>
        </p:spPr>
        <p:txBody>
          <a:bodyPr wrap="square" rtlCol="0">
            <a:spAutoFit/>
          </a:bodyPr>
          <a:lstStyle/>
          <a:p>
            <a:r>
              <a:rPr lang="en-IN" dirty="0"/>
              <a:t>=&gt; </a:t>
            </a:r>
            <a:r>
              <a:rPr lang="en-US" dirty="0"/>
              <a:t>Structure and Responsibilities</a:t>
            </a:r>
          </a:p>
          <a:p>
            <a:pPr>
              <a:buFontTx/>
              <a:buChar char="-"/>
            </a:pPr>
            <a:endParaRPr lang="en-US" dirty="0"/>
          </a:p>
          <a:p>
            <a:r>
              <a:rPr lang="en-IN" dirty="0"/>
              <a:t>=&gt;</a:t>
            </a:r>
            <a:r>
              <a:rPr lang="en-US" dirty="0"/>
              <a:t> Level of top management involvement</a:t>
            </a:r>
            <a:endParaRPr lang="en-IN" dirty="0"/>
          </a:p>
        </p:txBody>
      </p:sp>
      <p:sp>
        <p:nvSpPr>
          <p:cNvPr id="10" name="TextBox 9"/>
          <p:cNvSpPr txBox="1"/>
          <p:nvPr/>
        </p:nvSpPr>
        <p:spPr>
          <a:xfrm>
            <a:off x="6732240" y="3402866"/>
            <a:ext cx="2232248" cy="1754326"/>
          </a:xfrm>
          <a:prstGeom prst="rect">
            <a:avLst/>
          </a:prstGeom>
          <a:solidFill>
            <a:schemeClr val="accent1"/>
          </a:solidFill>
          <a:ln w="38100">
            <a:solidFill>
              <a:schemeClr val="accent3"/>
            </a:solidFill>
          </a:ln>
        </p:spPr>
        <p:txBody>
          <a:bodyPr wrap="square" rtlCol="0">
            <a:spAutoFit/>
          </a:bodyPr>
          <a:lstStyle/>
          <a:p>
            <a:r>
              <a:rPr lang="en-IN" dirty="0"/>
              <a:t>=&gt; Risk parameters</a:t>
            </a:r>
          </a:p>
          <a:p>
            <a:r>
              <a:rPr lang="en-IN" dirty="0"/>
              <a:t>=&gt; Risk identification</a:t>
            </a:r>
          </a:p>
          <a:p>
            <a:r>
              <a:rPr lang="en-IN" dirty="0"/>
              <a:t>=&gt; Risk measurement</a:t>
            </a:r>
          </a:p>
          <a:p>
            <a:r>
              <a:rPr lang="en-IN" dirty="0"/>
              <a:t>=&gt; Risk management</a:t>
            </a:r>
          </a:p>
          <a:p>
            <a:r>
              <a:rPr lang="en-IN" dirty="0"/>
              <a:t>=&gt; Risk policies and tolerance levels.</a:t>
            </a:r>
          </a:p>
        </p:txBody>
      </p:sp>
    </p:spTree>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ALM Information System</a:t>
            </a:r>
            <a:endParaRPr lang="en-IN" dirty="0"/>
          </a:p>
        </p:txBody>
      </p:sp>
      <p:sp>
        <p:nvSpPr>
          <p:cNvPr id="3" name="Content Placeholder 2"/>
          <p:cNvSpPr>
            <a:spLocks noGrp="1"/>
          </p:cNvSpPr>
          <p:nvPr>
            <p:ph idx="1"/>
          </p:nvPr>
        </p:nvSpPr>
        <p:spPr/>
        <p:txBody>
          <a:bodyPr vert="horz" lIns="91440" tIns="45720" rIns="91440" bIns="45720" rtlCol="0">
            <a:normAutofit/>
          </a:bodyPr>
          <a:lstStyle/>
          <a:p>
            <a:r>
              <a:rPr lang="en-IN" dirty="0"/>
              <a:t>Information is the key to the ALM process for banks considering the large network of branches and the lack of an adequate system to collect information required for ALM. </a:t>
            </a:r>
          </a:p>
          <a:p>
            <a:r>
              <a:rPr lang="en-IN" dirty="0"/>
              <a:t>Information needs to be assessed on the basis of residual maturity and behavioural pattern it will take time for banks in the present state to get the requisite information.</a:t>
            </a:r>
          </a:p>
        </p:txBody>
      </p:sp>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ALM Organization</a:t>
            </a:r>
            <a:endParaRPr lang="en-IN" dirty="0"/>
          </a:p>
        </p:txBody>
      </p:sp>
      <p:sp>
        <p:nvSpPr>
          <p:cNvPr id="3" name="Content Placeholder 2"/>
          <p:cNvSpPr>
            <a:spLocks noGrp="1"/>
          </p:cNvSpPr>
          <p:nvPr>
            <p:ph idx="1"/>
          </p:nvPr>
        </p:nvSpPr>
        <p:spPr>
          <a:xfrm>
            <a:off x="1606045" y="2708920"/>
            <a:ext cx="6926396" cy="4032448"/>
          </a:xfrm>
        </p:spPr>
        <p:txBody>
          <a:bodyPr vert="horz" lIns="91440" tIns="45720" rIns="91440" bIns="45720" rtlCol="0">
            <a:normAutofit lnSpcReduction="10000"/>
          </a:bodyPr>
          <a:lstStyle/>
          <a:p>
            <a:r>
              <a:rPr lang="en-IN" dirty="0"/>
              <a:t>The Board should have overall responsibility for management of risks and should decide the risk management policy of the bank and set limits for liquidity, interest rate, foreign exchange and equity price risks.</a:t>
            </a:r>
          </a:p>
          <a:p>
            <a:r>
              <a:rPr lang="en-IN" dirty="0"/>
              <a:t>The Asset - Liability Committee (ALCO) consisting of the bank's senior management including CEO should be responsible for ensuring adherence to the limits set by the Board as well as for deciding the business strategy of the bank (on the assets and liabilities sides) in line with the bank's budget and decided risk management objectives.</a:t>
            </a:r>
          </a:p>
          <a:p>
            <a:r>
              <a:rPr lang="en-IN" dirty="0"/>
              <a:t>The ALM desk consisting of operating staff should be responsible for analysing, monitoring and reporting the risk profiles to the ALCO.</a:t>
            </a:r>
          </a:p>
          <a:p>
            <a:r>
              <a:rPr lang="en-IN" dirty="0"/>
              <a:t>The ALCO is a decision making unit responsible for balance sheet planning from risk - return perspective including the strategic management of interest rate and liquidity risks.</a:t>
            </a:r>
          </a:p>
        </p:txBody>
      </p:sp>
    </p:spTree>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ALM Process</a:t>
            </a:r>
            <a:endParaRPr lang="en-IN" dirty="0"/>
          </a:p>
        </p:txBody>
      </p:sp>
      <p:sp>
        <p:nvSpPr>
          <p:cNvPr id="3" name="Content Placeholder 2"/>
          <p:cNvSpPr>
            <a:spLocks noGrp="1"/>
          </p:cNvSpPr>
          <p:nvPr>
            <p:ph idx="1"/>
          </p:nvPr>
        </p:nvSpPr>
        <p:spPr>
          <a:xfrm>
            <a:off x="1606045" y="2638045"/>
            <a:ext cx="5937755" cy="4031315"/>
          </a:xfrm>
        </p:spPr>
        <p:txBody>
          <a:bodyPr vert="horz" lIns="91440" tIns="45720" rIns="91440" bIns="45720" rtlCol="0">
            <a:normAutofit/>
          </a:bodyPr>
          <a:lstStyle/>
          <a:p>
            <a:r>
              <a:rPr lang="en-US" dirty="0"/>
              <a:t>The scope of the ALM process can be defined as : </a:t>
            </a:r>
          </a:p>
          <a:p>
            <a:pPr lvl="1"/>
            <a:r>
              <a:rPr lang="en-IN" dirty="0"/>
              <a:t>Liquidity risk management</a:t>
            </a:r>
          </a:p>
          <a:p>
            <a:pPr lvl="1"/>
            <a:r>
              <a:rPr lang="en-IN" dirty="0"/>
              <a:t>Management of market risks (including Interest Rate Risk)</a:t>
            </a:r>
          </a:p>
          <a:p>
            <a:pPr lvl="1"/>
            <a:r>
              <a:rPr lang="en-IN" dirty="0"/>
              <a:t>Funding and capital planning</a:t>
            </a:r>
          </a:p>
          <a:p>
            <a:pPr lvl="1"/>
            <a:r>
              <a:rPr lang="en-IN" dirty="0"/>
              <a:t>Profit planning and growth projection</a:t>
            </a:r>
          </a:p>
          <a:p>
            <a:pPr lvl="1"/>
            <a:r>
              <a:rPr lang="en-IN" dirty="0"/>
              <a:t>Trading risk management</a:t>
            </a:r>
          </a:p>
        </p:txBody>
      </p:sp>
    </p:spTree>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ALM for banks</a:t>
            </a:r>
            <a:endParaRPr lang="en-IN" dirty="0"/>
          </a:p>
        </p:txBody>
      </p:sp>
      <p:sp>
        <p:nvSpPr>
          <p:cNvPr id="3" name="Content Placeholder 2"/>
          <p:cNvSpPr>
            <a:spLocks noGrp="1"/>
          </p:cNvSpPr>
          <p:nvPr>
            <p:ph idx="1"/>
          </p:nvPr>
        </p:nvSpPr>
        <p:spPr>
          <a:xfrm>
            <a:off x="1606045" y="2638045"/>
            <a:ext cx="6206315" cy="3959307"/>
          </a:xfrm>
        </p:spPr>
        <p:txBody>
          <a:bodyPr vert="horz" lIns="91440" tIns="45720" rIns="91440" bIns="45720" rtlCol="0">
            <a:normAutofit/>
          </a:bodyPr>
          <a:lstStyle/>
          <a:p>
            <a:r>
              <a:rPr lang="en-IN" dirty="0"/>
              <a:t>The ALM guidelines issued by RBI has been formulated to serve as a benchmark for banks which lack a formal ALM system</a:t>
            </a:r>
          </a:p>
          <a:p>
            <a:r>
              <a:rPr lang="en-IN" dirty="0"/>
              <a:t>Those who already have their existing system may fine tune their information and reporting system.</a:t>
            </a:r>
          </a:p>
          <a:p>
            <a:r>
              <a:rPr lang="en-US" dirty="0"/>
              <a:t>The purpose of ALM is to </a:t>
            </a:r>
            <a:r>
              <a:rPr lang="en-IN" dirty="0"/>
              <a:t>capture the maturity structure of the cash flows (inflows and outflows) in the Statement of Structural Liquidity. </a:t>
            </a:r>
          </a:p>
          <a:p>
            <a:r>
              <a:rPr lang="en-IN" dirty="0"/>
              <a:t>Tolerance levels for various maturities may be fixed by the bank keeping in view  bank’s ALM profile, extent of stable deposit base, nature of cash flows etc.</a:t>
            </a:r>
          </a:p>
          <a:p>
            <a:endParaRPr lang="en-IN" dirty="0"/>
          </a:p>
          <a:p>
            <a:endParaRPr lang="en-IN" dirty="0"/>
          </a:p>
        </p:txBody>
      </p:sp>
    </p:spTree>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Gap</a:t>
            </a:r>
            <a:endParaRPr lang="en-IN" dirty="0"/>
          </a:p>
        </p:txBody>
      </p:sp>
      <p:pic>
        <p:nvPicPr>
          <p:cNvPr id="4" name="Picture 4"/>
          <p:cNvPicPr>
            <a:picLocks noChangeAspect="1" noChangeArrowheads="1"/>
          </p:cNvPicPr>
          <p:nvPr/>
        </p:nvPicPr>
        <p:blipFill>
          <a:blip r:embed="rId3" cstate="print"/>
          <a:srcRect/>
          <a:stretch>
            <a:fillRect/>
          </a:stretch>
        </p:blipFill>
        <p:spPr bwMode="auto">
          <a:xfrm>
            <a:off x="107504" y="2346176"/>
            <a:ext cx="8837612" cy="2667000"/>
          </a:xfrm>
          <a:prstGeom prst="rect">
            <a:avLst/>
          </a:prstGeom>
          <a:noFill/>
          <a:ln w="9525">
            <a:noFill/>
            <a:miter lim="800000"/>
            <a:headEnd/>
            <a:tailEnd/>
          </a:ln>
        </p:spPr>
      </p:pic>
      <p:sp>
        <p:nvSpPr>
          <p:cNvPr id="5" name="Rectangle 3" descr="Rectangle: Click to edit Master text styles&#10;Second level&#10;Third level&#10;Fourth level&#10;Fifth level"/>
          <p:cNvSpPr>
            <a:spLocks noChangeArrowheads="1"/>
          </p:cNvSpPr>
          <p:nvPr/>
        </p:nvSpPr>
        <p:spPr bwMode="auto">
          <a:xfrm>
            <a:off x="381000" y="5373216"/>
            <a:ext cx="8077200" cy="1584176"/>
          </a:xfrm>
          <a:prstGeom prst="rect">
            <a:avLst/>
          </a:prstGeom>
        </p:spPr>
        <p:txBody>
          <a:bodyPr vert="horz" lIns="91440" tIns="45720" rIns="91440" bIns="45720" rtlCol="0">
            <a:normAutofit/>
          </a:bodyPr>
          <a:lstStyle/>
          <a:p>
            <a:pPr marL="228600" indent="-228600" defTabSz="914400">
              <a:spcBef>
                <a:spcPts val="1000"/>
              </a:spcBef>
              <a:buClr>
                <a:schemeClr val="accent2"/>
              </a:buClr>
              <a:buFont typeface="Arial" panose="020B0604020202020204" pitchFamily="34" charset="0"/>
              <a:buChar char="•"/>
            </a:pPr>
            <a:r>
              <a:rPr lang="en-US" dirty="0">
                <a:solidFill>
                  <a:schemeClr val="tx1">
                    <a:lumMod val="85000"/>
                    <a:lumOff val="15000"/>
                  </a:schemeClr>
                </a:solidFill>
              </a:rPr>
              <a:t>Forward Payment Structure indicates future liquidity position</a:t>
            </a:r>
          </a:p>
          <a:p>
            <a:pPr marL="228600" indent="-228600" defTabSz="914400">
              <a:spcBef>
                <a:spcPts val="1000"/>
              </a:spcBef>
              <a:buClr>
                <a:schemeClr val="accent2"/>
              </a:buClr>
              <a:buFont typeface="Arial" panose="020B0604020202020204" pitchFamily="34" charset="0"/>
              <a:buChar char="•"/>
            </a:pPr>
            <a:r>
              <a:rPr lang="en-US" dirty="0">
                <a:solidFill>
                  <a:schemeClr val="tx1">
                    <a:lumMod val="85000"/>
                    <a:lumOff val="15000"/>
                  </a:schemeClr>
                </a:solidFill>
              </a:rPr>
              <a:t>Long term strategic approach needed to correct an increasingly negative FPS</a:t>
            </a:r>
          </a:p>
        </p:txBody>
      </p:sp>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Override1.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0.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1.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2.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3.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4.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5.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16.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2.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3.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4.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5.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6.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7.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8.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9.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docProps/app.xml><?xml version="1.0" encoding="utf-8"?>
<Properties xmlns="http://schemas.openxmlformats.org/officeDocument/2006/extended-properties" xmlns:vt="http://schemas.openxmlformats.org/officeDocument/2006/docPropsVTypes">
  <Template/>
  <TotalTime>224</TotalTime>
  <Words>1378</Words>
  <Application>Microsoft Office PowerPoint</Application>
  <PresentationFormat>On-screen Show (4:3)</PresentationFormat>
  <Paragraphs>96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Gill Sans MT</vt:lpstr>
      <vt:lpstr>SabonLTStd-Roman</vt:lpstr>
      <vt:lpstr>Parcel</vt:lpstr>
      <vt:lpstr>Asset Liability Management at banks and regulatory capital</vt:lpstr>
      <vt:lpstr>What is ALM? </vt:lpstr>
      <vt:lpstr>What is ALM? </vt:lpstr>
      <vt:lpstr>ALM – Three Pillars</vt:lpstr>
      <vt:lpstr>ALM Information System</vt:lpstr>
      <vt:lpstr>ALM Organization</vt:lpstr>
      <vt:lpstr>ALM Process</vt:lpstr>
      <vt:lpstr>Purpose of ALM for banks</vt:lpstr>
      <vt:lpstr>Cumulative Gap</vt:lpstr>
      <vt:lpstr>RBI guidelines on Liquidity Management</vt:lpstr>
      <vt:lpstr>RBI guidelines on Liquidity Management</vt:lpstr>
      <vt:lpstr>REGULATORY CAPITAL</vt:lpstr>
      <vt:lpstr>Capital adequacy ratio</vt:lpstr>
      <vt:lpstr>RISK WEIGHTED ASSETS for credit risk exposures – BASEL ACCORD 1988 </vt:lpstr>
      <vt:lpstr>REGULATORY CAPITAL </vt:lpstr>
      <vt:lpstr>Risks faced by banks</vt:lpstr>
      <vt:lpstr>raroc</vt:lpstr>
      <vt:lpstr>Economic capital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Asset Liability Management in Banks</dc:title>
  <dc:creator>khrl5m045</dc:creator>
  <cp:lastModifiedBy>khrl5m045</cp:lastModifiedBy>
  <cp:revision>35</cp:revision>
  <dcterms:created xsi:type="dcterms:W3CDTF">2020-11-15T19:50:10Z</dcterms:created>
  <dcterms:modified xsi:type="dcterms:W3CDTF">2020-12-18T05:01:52Z</dcterms:modified>
</cp:coreProperties>
</file>