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9"/>
  </p:notesMasterIdLst>
  <p:sldIdLst>
    <p:sldId id="256" r:id="rId2"/>
    <p:sldId id="292" r:id="rId3"/>
    <p:sldId id="293" r:id="rId4"/>
    <p:sldId id="294" r:id="rId5"/>
    <p:sldId id="295" r:id="rId6"/>
    <p:sldId id="296" r:id="rId7"/>
    <p:sldId id="320" r:id="rId8"/>
    <p:sldId id="321" r:id="rId9"/>
    <p:sldId id="297" r:id="rId10"/>
    <p:sldId id="298" r:id="rId11"/>
    <p:sldId id="299" r:id="rId12"/>
    <p:sldId id="322" r:id="rId13"/>
    <p:sldId id="323" r:id="rId14"/>
    <p:sldId id="325" r:id="rId15"/>
    <p:sldId id="300" r:id="rId16"/>
    <p:sldId id="301" r:id="rId17"/>
    <p:sldId id="302" r:id="rId18"/>
    <p:sldId id="303" r:id="rId19"/>
    <p:sldId id="315" r:id="rId20"/>
    <p:sldId id="313" r:id="rId21"/>
    <p:sldId id="314" r:id="rId22"/>
    <p:sldId id="306" r:id="rId23"/>
    <p:sldId id="307" r:id="rId24"/>
    <p:sldId id="308" r:id="rId25"/>
    <p:sldId id="318" r:id="rId26"/>
    <p:sldId id="317" r:id="rId27"/>
    <p:sldId id="31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72" d="100"/>
          <a:sy n="72" d="100"/>
        </p:scale>
        <p:origin x="63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D:\Lecture%20Material\Derivatives\Theory%20Presenations\Interest%20rate%20derivative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Lecture%20Material\Derivatives\Theory%20Presenations\Interest%20rate%20derivative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US$449 trillion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US$449 trillion</a:t>
            </a:r>
          </a:p>
        </c:rich>
      </c:tx>
      <c:layout>
        <c:manualLayout>
          <c:xMode val="edge"/>
          <c:yMode val="edge"/>
          <c:x val="0.3948888888888889"/>
          <c:y val="2.777777777777777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Sheet1!$F$4</c:f>
              <c:strCache>
                <c:ptCount val="1"/>
                <c:pt idx="0">
                  <c:v>US$trillion</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9436-4B4F-A31E-7FB8CF693539}"/>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9436-4B4F-A31E-7FB8CF693539}"/>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9436-4B4F-A31E-7FB8CF693539}"/>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9436-4B4F-A31E-7FB8CF693539}"/>
              </c:ext>
            </c:extLst>
          </c:dPt>
          <c:dLbls>
            <c:dLbl>
              <c:idx val="0"/>
              <c:layout>
                <c:manualLayout>
                  <c:x val="0.1388888888888889"/>
                  <c:y val="2.3148148148148136E-2"/>
                </c:manualLayout>
              </c:layout>
              <c:tx>
                <c:rich>
                  <a:bodyPr/>
                  <a:lstStyle/>
                  <a:p>
                    <a:fld id="{7C721450-83A5-4ACA-9D34-6528579B278D}" type="CATEGORYNAME">
                      <a:rPr lang="en-US" sz="1200"/>
                      <a:pPr/>
                      <a:t>[CATEGORY NAME]</a:t>
                    </a:fld>
                    <a:r>
                      <a:rPr lang="en-US" baseline="0"/>
                      <a:t>
</a:t>
                    </a:r>
                    <a:fld id="{BE0C692A-04C5-4068-ACF8-3EDF53D18980}" type="PERCENTAGE">
                      <a:rPr lang="en-US" baseline="0"/>
                      <a:pPr/>
                      <a:t>[PERCENTAGE]</a:t>
                    </a:fld>
                    <a:endParaRPr lang="en-US" baseline="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9436-4B4F-A31E-7FB8CF693539}"/>
                </c:ext>
              </c:extLst>
            </c:dLbl>
            <c:dLbl>
              <c:idx val="1"/>
              <c:layout>
                <c:manualLayout>
                  <c:x val="-0.23333333333333334"/>
                  <c:y val="-0.13425925925925927"/>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9436-4B4F-A31E-7FB8CF693539}"/>
                </c:ext>
              </c:extLst>
            </c:dLbl>
            <c:dLbl>
              <c:idx val="2"/>
              <c:layout>
                <c:manualLayout>
                  <c:x val="-0.25277777777777782"/>
                  <c:y val="4.1666666666666664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9436-4B4F-A31E-7FB8CF693539}"/>
                </c:ext>
              </c:extLst>
            </c:dLbl>
            <c:dLbl>
              <c:idx val="3"/>
              <c:layout>
                <c:manualLayout>
                  <c:x val="-0.22500000000000003"/>
                  <c:y val="-4.1666666666666664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9436-4B4F-A31E-7FB8CF693539}"/>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Sheet1!$E$5:$E$8</c:f>
              <c:strCache>
                <c:ptCount val="4"/>
                <c:pt idx="0">
                  <c:v>Forward rate agreements </c:v>
                </c:pt>
                <c:pt idx="1">
                  <c:v>Swaps</c:v>
                </c:pt>
                <c:pt idx="2">
                  <c:v>Options</c:v>
                </c:pt>
                <c:pt idx="3">
                  <c:v>Others</c:v>
                </c:pt>
              </c:strCache>
            </c:strRef>
          </c:cat>
          <c:val>
            <c:numRef>
              <c:f>Sheet1!$F$5:$F$8</c:f>
              <c:numCache>
                <c:formatCode>General</c:formatCode>
                <c:ptCount val="4"/>
                <c:pt idx="0">
                  <c:v>67.430999999999997</c:v>
                </c:pt>
                <c:pt idx="1">
                  <c:v>341.3</c:v>
                </c:pt>
                <c:pt idx="2">
                  <c:v>39.9</c:v>
                </c:pt>
                <c:pt idx="3">
                  <c:v>0.32600000000000001</c:v>
                </c:pt>
              </c:numCache>
            </c:numRef>
          </c:val>
          <c:extLst>
            <c:ext xmlns:c16="http://schemas.microsoft.com/office/drawing/2014/chart" uri="{C3380CC4-5D6E-409C-BE32-E72D297353CC}">
              <c16:uniqueId val="{00000008-9436-4B4F-A31E-7FB8CF693539}"/>
            </c:ext>
          </c:extLst>
        </c:ser>
        <c:dLbls>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5CF506-CD51-4573-A6DE-E995E63AE2CE}" type="datetimeFigureOut">
              <a:rPr lang="en-IN" smtClean="0"/>
              <a:t>24-12-2020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9C5EFD-7485-47BE-B3E5-A2A6E6FC62A7}" type="slidenum">
              <a:rPr lang="en-IN" smtClean="0"/>
              <a:t>‹#›</a:t>
            </a:fld>
            <a:endParaRPr lang="en-IN"/>
          </a:p>
        </p:txBody>
      </p:sp>
    </p:spTree>
    <p:extLst>
      <p:ext uri="{BB962C8B-B14F-4D97-AF65-F5344CB8AC3E}">
        <p14:creationId xmlns:p14="http://schemas.microsoft.com/office/powerpoint/2010/main" val="253049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2351790-85FA-43E4-B1A2-A92F20D6DC7C}" type="datetime1">
              <a:rPr lang="en-IN" smtClean="0"/>
              <a:t>24-12-2020</a:t>
            </a:fld>
            <a:endParaRPr lang="en-IN"/>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IN"/>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AB8D8924-9B57-4615-99C1-154839CF2A5F}" type="slidenum">
              <a:rPr lang="en-IN" smtClean="0"/>
              <a:t>‹#›</a:t>
            </a:fld>
            <a:endParaRPr lang="en-IN"/>
          </a:p>
        </p:txBody>
      </p:sp>
    </p:spTree>
    <p:extLst>
      <p:ext uri="{BB962C8B-B14F-4D97-AF65-F5344CB8AC3E}">
        <p14:creationId xmlns:p14="http://schemas.microsoft.com/office/powerpoint/2010/main" val="1528544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AE523E-739A-4D8A-9BCE-ED6BDCE29C3A}" type="datetime1">
              <a:rPr lang="en-IN" smtClean="0"/>
              <a:t>24-12-2020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B8D8924-9B57-4615-99C1-154839CF2A5F}" type="slidenum">
              <a:rPr lang="en-IN" smtClean="0"/>
              <a:t>‹#›</a:t>
            </a:fld>
            <a:endParaRPr lang="en-IN"/>
          </a:p>
        </p:txBody>
      </p:sp>
    </p:spTree>
    <p:extLst>
      <p:ext uri="{BB962C8B-B14F-4D97-AF65-F5344CB8AC3E}">
        <p14:creationId xmlns:p14="http://schemas.microsoft.com/office/powerpoint/2010/main" val="3564854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18A79E71-A4B9-4A8B-A241-D0D36007C5CA}" type="datetime1">
              <a:rPr lang="en-IN" smtClean="0"/>
              <a:t>24-12-2020</a:t>
            </a:fld>
            <a:endParaRPr lang="en-IN"/>
          </a:p>
        </p:txBody>
      </p:sp>
      <p:sp>
        <p:nvSpPr>
          <p:cNvPr id="5" name="Footer Placeholder 4"/>
          <p:cNvSpPr>
            <a:spLocks noGrp="1"/>
          </p:cNvSpPr>
          <p:nvPr>
            <p:ph type="ftr" sz="quarter" idx="11"/>
          </p:nvPr>
        </p:nvSpPr>
        <p:spPr>
          <a:xfrm>
            <a:off x="774923" y="5951811"/>
            <a:ext cx="7896279" cy="365125"/>
          </a:xfrm>
        </p:spPr>
        <p:txBody>
          <a:bodyPr/>
          <a:lstStyle/>
          <a:p>
            <a:endParaRPr lang="en-IN"/>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AB8D8924-9B57-4615-99C1-154839CF2A5F}" type="slidenum">
              <a:rPr lang="en-IN" smtClean="0"/>
              <a:t>‹#›</a:t>
            </a:fld>
            <a:endParaRPr lang="en-IN"/>
          </a:p>
        </p:txBody>
      </p:sp>
    </p:spTree>
    <p:extLst>
      <p:ext uri="{BB962C8B-B14F-4D97-AF65-F5344CB8AC3E}">
        <p14:creationId xmlns:p14="http://schemas.microsoft.com/office/powerpoint/2010/main" val="748952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68A789-2BE6-4994-B215-108236DA83C6}" type="datetime1">
              <a:rPr lang="en-IN" smtClean="0"/>
              <a:t>24-12-2020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558300" y="5956137"/>
            <a:ext cx="1052508" cy="365125"/>
          </a:xfrm>
        </p:spPr>
        <p:txBody>
          <a:bodyPr/>
          <a:lstStyle/>
          <a:p>
            <a:fld id="{AB8D8924-9B57-4615-99C1-154839CF2A5F}" type="slidenum">
              <a:rPr lang="en-IN" smtClean="0"/>
              <a:t>‹#›</a:t>
            </a:fld>
            <a:endParaRPr lang="en-IN" dirty="0"/>
          </a:p>
        </p:txBody>
      </p:sp>
      <p:cxnSp>
        <p:nvCxnSpPr>
          <p:cNvPr id="8" name="Straight Connector 7">
            <a:extLst>
              <a:ext uri="{FF2B5EF4-FFF2-40B4-BE49-F238E27FC236}">
                <a16:creationId xmlns:a16="http://schemas.microsoft.com/office/drawing/2014/main" id="{E07A2DC0-1110-44F3-9D20-BFD8C45981F6}"/>
              </a:ext>
            </a:extLst>
          </p:cNvPr>
          <p:cNvCxnSpPr>
            <a:cxnSpLocks/>
          </p:cNvCxnSpPr>
          <p:nvPr userDrawn="1"/>
        </p:nvCxnSpPr>
        <p:spPr>
          <a:xfrm>
            <a:off x="581192" y="6316936"/>
            <a:ext cx="11029615" cy="0"/>
          </a:xfrm>
          <a:prstGeom prst="line">
            <a:avLst/>
          </a:prstGeom>
          <a:ln w="730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85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080DA19-7324-4198-9624-268014796B0E}" type="datetime1">
              <a:rPr lang="en-IN" smtClean="0"/>
              <a:t>24-12-2020</a:t>
            </a:fld>
            <a:endParaRPr lang="en-IN"/>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IN"/>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AB8D8924-9B57-4615-99C1-154839CF2A5F}" type="slidenum">
              <a:rPr lang="en-IN" smtClean="0"/>
              <a:t>‹#›</a:t>
            </a:fld>
            <a:endParaRPr lang="en-IN"/>
          </a:p>
        </p:txBody>
      </p:sp>
    </p:spTree>
    <p:extLst>
      <p:ext uri="{BB962C8B-B14F-4D97-AF65-F5344CB8AC3E}">
        <p14:creationId xmlns:p14="http://schemas.microsoft.com/office/powerpoint/2010/main" val="2293985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472095-1FE4-41FC-AC67-B0656D2C9E46}" type="datetime1">
              <a:rPr lang="en-IN" smtClean="0"/>
              <a:t>24-12-2020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B8D8924-9B57-4615-99C1-154839CF2A5F}" type="slidenum">
              <a:rPr lang="en-IN" smtClean="0"/>
              <a:t>‹#›</a:t>
            </a:fld>
            <a:endParaRPr lang="en-IN"/>
          </a:p>
        </p:txBody>
      </p:sp>
    </p:spTree>
    <p:extLst>
      <p:ext uri="{BB962C8B-B14F-4D97-AF65-F5344CB8AC3E}">
        <p14:creationId xmlns:p14="http://schemas.microsoft.com/office/powerpoint/2010/main" val="3189736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17490D-33CE-4A40-B5BA-9E23426BF374}" type="datetime1">
              <a:rPr lang="en-IN" smtClean="0"/>
              <a:t>24-12-2020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B8D8924-9B57-4615-99C1-154839CF2A5F}" type="slidenum">
              <a:rPr lang="en-IN" smtClean="0"/>
              <a:t>‹#›</a:t>
            </a:fld>
            <a:endParaRPr lang="en-IN"/>
          </a:p>
        </p:txBody>
      </p:sp>
    </p:spTree>
    <p:extLst>
      <p:ext uri="{BB962C8B-B14F-4D97-AF65-F5344CB8AC3E}">
        <p14:creationId xmlns:p14="http://schemas.microsoft.com/office/powerpoint/2010/main" val="4170595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52CA99-7264-4616-ADEA-31C7E796B60A}" type="datetime1">
              <a:rPr lang="en-IN" smtClean="0"/>
              <a:t>24-12-2020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B8D8924-9B57-4615-99C1-154839CF2A5F}" type="slidenum">
              <a:rPr lang="en-IN" smtClean="0"/>
              <a:t>‹#›</a:t>
            </a:fld>
            <a:endParaRPr lang="en-IN"/>
          </a:p>
        </p:txBody>
      </p:sp>
    </p:spTree>
    <p:extLst>
      <p:ext uri="{BB962C8B-B14F-4D97-AF65-F5344CB8AC3E}">
        <p14:creationId xmlns:p14="http://schemas.microsoft.com/office/powerpoint/2010/main" val="2094335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5C54AD-ACD7-46B2-8AD6-C8F0055E779E}" type="datetime1">
              <a:rPr lang="en-IN" smtClean="0"/>
              <a:t>24-12-2020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B8D8924-9B57-4615-99C1-154839CF2A5F}" type="slidenum">
              <a:rPr lang="en-IN" smtClean="0"/>
              <a:t>‹#›</a:t>
            </a:fld>
            <a:endParaRPr lang="en-IN"/>
          </a:p>
        </p:txBody>
      </p:sp>
    </p:spTree>
    <p:extLst>
      <p:ext uri="{BB962C8B-B14F-4D97-AF65-F5344CB8AC3E}">
        <p14:creationId xmlns:p14="http://schemas.microsoft.com/office/powerpoint/2010/main" val="2971582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9FBF91E3-1983-4CCB-8433-3DF8AB3ED082}" type="datetime1">
              <a:rPr lang="en-IN" smtClean="0"/>
              <a:t>24-12-2020</a:t>
            </a:fld>
            <a:endParaRPr lang="en-IN"/>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AB8D8924-9B57-4615-99C1-154839CF2A5F}" type="slidenum">
              <a:rPr lang="en-IN" smtClean="0"/>
              <a:t>‹#›</a:t>
            </a:fld>
            <a:endParaRPr lang="en-IN"/>
          </a:p>
        </p:txBody>
      </p:sp>
    </p:spTree>
    <p:extLst>
      <p:ext uri="{BB962C8B-B14F-4D97-AF65-F5344CB8AC3E}">
        <p14:creationId xmlns:p14="http://schemas.microsoft.com/office/powerpoint/2010/main" val="1730609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BED3FA-F0D5-438C-AB72-3FA9CD884738}" type="datetime1">
              <a:rPr lang="en-IN" smtClean="0"/>
              <a:t>24-12-2020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B8D8924-9B57-4615-99C1-154839CF2A5F}" type="slidenum">
              <a:rPr lang="en-IN" smtClean="0"/>
              <a:t>‹#›</a:t>
            </a:fld>
            <a:endParaRPr lang="en-IN"/>
          </a:p>
        </p:txBody>
      </p:sp>
    </p:spTree>
    <p:extLst>
      <p:ext uri="{BB962C8B-B14F-4D97-AF65-F5344CB8AC3E}">
        <p14:creationId xmlns:p14="http://schemas.microsoft.com/office/powerpoint/2010/main" val="2761931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FB818DFD-BB0E-4298-ACE9-1B892E4F79D4}" type="datetime1">
              <a:rPr lang="en-IN" smtClean="0"/>
              <a:t>24-12-2020</a:t>
            </a:fld>
            <a:endParaRPr lang="en-IN"/>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IN"/>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AB8D8924-9B57-4615-99C1-154839CF2A5F}" type="slidenum">
              <a:rPr lang="en-IN" smtClean="0"/>
              <a:t>‹#›</a:t>
            </a:fld>
            <a:endParaRPr lang="en-IN"/>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4503149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BECB6-39FA-4945-A3E6-BBD216C6ECBA}"/>
              </a:ext>
            </a:extLst>
          </p:cNvPr>
          <p:cNvSpPr>
            <a:spLocks noGrp="1"/>
          </p:cNvSpPr>
          <p:nvPr>
            <p:ph type="ctrTitle"/>
          </p:nvPr>
        </p:nvSpPr>
        <p:spPr/>
        <p:txBody>
          <a:bodyPr/>
          <a:lstStyle/>
          <a:p>
            <a:r>
              <a:rPr lang="en-IN" dirty="0"/>
              <a:t>INTEREST RATE DERIVATIVES</a:t>
            </a:r>
          </a:p>
        </p:txBody>
      </p:sp>
      <p:sp>
        <p:nvSpPr>
          <p:cNvPr id="3" name="Subtitle 2">
            <a:extLst>
              <a:ext uri="{FF2B5EF4-FFF2-40B4-BE49-F238E27FC236}">
                <a16:creationId xmlns:a16="http://schemas.microsoft.com/office/drawing/2014/main" id="{EDA41155-1D0D-47E1-BCC1-71F7195ADE92}"/>
              </a:ext>
            </a:extLst>
          </p:cNvPr>
          <p:cNvSpPr>
            <a:spLocks noGrp="1"/>
          </p:cNvSpPr>
          <p:nvPr>
            <p:ph type="subTitle" idx="1"/>
          </p:nvPr>
        </p:nvSpPr>
        <p:spPr/>
        <p:txBody>
          <a:bodyPr>
            <a:normAutofit/>
          </a:bodyPr>
          <a:lstStyle/>
          <a:p>
            <a:r>
              <a:rPr lang="en-IN" sz="2800" dirty="0"/>
              <a:t>BY PROF. SAMIE </a:t>
            </a:r>
          </a:p>
        </p:txBody>
      </p:sp>
    </p:spTree>
    <p:extLst>
      <p:ext uri="{BB962C8B-B14F-4D97-AF65-F5344CB8AC3E}">
        <p14:creationId xmlns:p14="http://schemas.microsoft.com/office/powerpoint/2010/main" val="1411867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4C501-5414-4F5D-9524-ACBFF7430776}"/>
              </a:ext>
            </a:extLst>
          </p:cNvPr>
          <p:cNvSpPr>
            <a:spLocks noGrp="1"/>
          </p:cNvSpPr>
          <p:nvPr>
            <p:ph type="title"/>
          </p:nvPr>
        </p:nvSpPr>
        <p:spPr/>
        <p:txBody>
          <a:bodyPr/>
          <a:lstStyle/>
          <a:p>
            <a:r>
              <a:rPr lang="en-US" dirty="0"/>
              <a:t>Fra example 2 solution </a:t>
            </a:r>
            <a:endParaRPr lang="en-IN" dirty="0"/>
          </a:p>
        </p:txBody>
      </p:sp>
      <p:sp>
        <p:nvSpPr>
          <p:cNvPr id="3" name="Content Placeholder 2">
            <a:extLst>
              <a:ext uri="{FF2B5EF4-FFF2-40B4-BE49-F238E27FC236}">
                <a16:creationId xmlns:a16="http://schemas.microsoft.com/office/drawing/2014/main" id="{D50D508E-BC8A-47E6-B477-11BD1BDDEB77}"/>
              </a:ext>
            </a:extLst>
          </p:cNvPr>
          <p:cNvSpPr>
            <a:spLocks noGrp="1"/>
          </p:cNvSpPr>
          <p:nvPr>
            <p:ph idx="1"/>
          </p:nvPr>
        </p:nvSpPr>
        <p:spPr/>
        <p:txBody>
          <a:bodyPr/>
          <a:lstStyle/>
          <a:p>
            <a:r>
              <a:rPr lang="en-US" dirty="0"/>
              <a:t>Answer = 7% in both cases </a:t>
            </a:r>
            <a:endParaRPr lang="en-IN" dirty="0"/>
          </a:p>
        </p:txBody>
      </p:sp>
      <p:sp>
        <p:nvSpPr>
          <p:cNvPr id="4" name="Slide Number Placeholder 3">
            <a:extLst>
              <a:ext uri="{FF2B5EF4-FFF2-40B4-BE49-F238E27FC236}">
                <a16:creationId xmlns:a16="http://schemas.microsoft.com/office/drawing/2014/main" id="{BCC1DB85-77C0-42C7-B490-901F91E57DAB}"/>
              </a:ext>
            </a:extLst>
          </p:cNvPr>
          <p:cNvSpPr>
            <a:spLocks noGrp="1"/>
          </p:cNvSpPr>
          <p:nvPr>
            <p:ph type="sldNum" sz="quarter" idx="12"/>
          </p:nvPr>
        </p:nvSpPr>
        <p:spPr/>
        <p:txBody>
          <a:bodyPr/>
          <a:lstStyle/>
          <a:p>
            <a:fld id="{AB8D8924-9B57-4615-99C1-154839CF2A5F}" type="slidenum">
              <a:rPr lang="en-IN" smtClean="0"/>
              <a:t>10</a:t>
            </a:fld>
            <a:endParaRPr lang="en-IN" dirty="0"/>
          </a:p>
        </p:txBody>
      </p:sp>
    </p:spTree>
    <p:extLst>
      <p:ext uri="{BB962C8B-B14F-4D97-AF65-F5344CB8AC3E}">
        <p14:creationId xmlns:p14="http://schemas.microsoft.com/office/powerpoint/2010/main" val="1379595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A7EB2-DA87-4C9B-80A7-8E7CC9446409}"/>
              </a:ext>
            </a:extLst>
          </p:cNvPr>
          <p:cNvSpPr>
            <a:spLocks noGrp="1"/>
          </p:cNvSpPr>
          <p:nvPr>
            <p:ph type="title"/>
          </p:nvPr>
        </p:nvSpPr>
        <p:spPr/>
        <p:txBody>
          <a:bodyPr/>
          <a:lstStyle/>
          <a:p>
            <a:r>
              <a:rPr lang="en-US" dirty="0"/>
              <a:t>T-BILL FUTURES</a:t>
            </a:r>
            <a:endParaRPr lang="en-IN" dirty="0"/>
          </a:p>
        </p:txBody>
      </p:sp>
      <p:sp>
        <p:nvSpPr>
          <p:cNvPr id="3" name="Content Placeholder 2">
            <a:extLst>
              <a:ext uri="{FF2B5EF4-FFF2-40B4-BE49-F238E27FC236}">
                <a16:creationId xmlns:a16="http://schemas.microsoft.com/office/drawing/2014/main" id="{165EB2FB-C857-4F7F-8253-E7C9C24FBDFF}"/>
              </a:ext>
            </a:extLst>
          </p:cNvPr>
          <p:cNvSpPr>
            <a:spLocks noGrp="1"/>
          </p:cNvSpPr>
          <p:nvPr>
            <p:ph idx="1"/>
          </p:nvPr>
        </p:nvSpPr>
        <p:spPr/>
        <p:txBody>
          <a:bodyPr/>
          <a:lstStyle/>
          <a:p>
            <a:r>
              <a:rPr lang="en-US" dirty="0"/>
              <a:t>Futures that have interest rate as underlying and are traded on the exchange are called as interest rate futures (IRF). </a:t>
            </a:r>
          </a:p>
          <a:p>
            <a:r>
              <a:rPr lang="en-US" dirty="0"/>
              <a:t>Like any other derivative contract, the value of IRF contract changes with change in interest rates. </a:t>
            </a:r>
          </a:p>
          <a:p>
            <a:r>
              <a:rPr lang="en-US" dirty="0"/>
              <a:t>IRF are classified normally by maturity of the underlying instruments over which they are written. </a:t>
            </a:r>
          </a:p>
          <a:p>
            <a:r>
              <a:rPr lang="en-US" dirty="0"/>
              <a:t>FRA’s offer perfect hedge due to the possibility of having a tailor-made contract while IRF may offer approximate hedge because the contract size is decided by the exchange. </a:t>
            </a:r>
          </a:p>
          <a:p>
            <a:pPr marL="0" indent="0">
              <a:buNone/>
            </a:pPr>
            <a:r>
              <a:rPr lang="en-US" dirty="0"/>
              <a:t>	(Let’s review pricing of T-bills) </a:t>
            </a:r>
            <a:endParaRPr lang="en-IN" dirty="0"/>
          </a:p>
        </p:txBody>
      </p:sp>
      <p:sp>
        <p:nvSpPr>
          <p:cNvPr id="4" name="Slide Number Placeholder 3">
            <a:extLst>
              <a:ext uri="{FF2B5EF4-FFF2-40B4-BE49-F238E27FC236}">
                <a16:creationId xmlns:a16="http://schemas.microsoft.com/office/drawing/2014/main" id="{3B80CF31-F1FB-4D7B-85EA-8D3AC49FFA86}"/>
              </a:ext>
            </a:extLst>
          </p:cNvPr>
          <p:cNvSpPr>
            <a:spLocks noGrp="1"/>
          </p:cNvSpPr>
          <p:nvPr>
            <p:ph type="sldNum" sz="quarter" idx="12"/>
          </p:nvPr>
        </p:nvSpPr>
        <p:spPr/>
        <p:txBody>
          <a:bodyPr/>
          <a:lstStyle/>
          <a:p>
            <a:fld id="{AB8D8924-9B57-4615-99C1-154839CF2A5F}" type="slidenum">
              <a:rPr lang="en-IN" smtClean="0"/>
              <a:t>11</a:t>
            </a:fld>
            <a:endParaRPr lang="en-IN" dirty="0"/>
          </a:p>
        </p:txBody>
      </p:sp>
    </p:spTree>
    <p:extLst>
      <p:ext uri="{BB962C8B-B14F-4D97-AF65-F5344CB8AC3E}">
        <p14:creationId xmlns:p14="http://schemas.microsoft.com/office/powerpoint/2010/main" val="2488687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B39BC-C7EE-4854-A7A7-E67A5246C84D}"/>
              </a:ext>
            </a:extLst>
          </p:cNvPr>
          <p:cNvSpPr>
            <a:spLocks noGrp="1"/>
          </p:cNvSpPr>
          <p:nvPr>
            <p:ph type="title"/>
          </p:nvPr>
        </p:nvSpPr>
        <p:spPr/>
        <p:txBody>
          <a:bodyPr/>
          <a:lstStyle/>
          <a:p>
            <a:r>
              <a:rPr lang="en-IN" dirty="0"/>
              <a:t>T-BILL formula</a:t>
            </a:r>
          </a:p>
        </p:txBody>
      </p:sp>
      <p:sp>
        <p:nvSpPr>
          <p:cNvPr id="4" name="Slide Number Placeholder 3">
            <a:extLst>
              <a:ext uri="{FF2B5EF4-FFF2-40B4-BE49-F238E27FC236}">
                <a16:creationId xmlns:a16="http://schemas.microsoft.com/office/drawing/2014/main" id="{ED2F13CA-9843-464A-9254-466CD5200E05}"/>
              </a:ext>
            </a:extLst>
          </p:cNvPr>
          <p:cNvSpPr>
            <a:spLocks noGrp="1"/>
          </p:cNvSpPr>
          <p:nvPr>
            <p:ph type="sldNum" sz="quarter" idx="12"/>
          </p:nvPr>
        </p:nvSpPr>
        <p:spPr/>
        <p:txBody>
          <a:bodyPr/>
          <a:lstStyle/>
          <a:p>
            <a:fld id="{AB8D8924-9B57-4615-99C1-154839CF2A5F}" type="slidenum">
              <a:rPr lang="en-IN" smtClean="0"/>
              <a:t>12</a:t>
            </a:fld>
            <a:endParaRPr lang="en-IN"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D147032-9942-499D-B757-843ADA9E2E0E}"/>
                  </a:ext>
                </a:extLst>
              </p:cNvPr>
              <p:cNvSpPr txBox="1"/>
              <p:nvPr/>
            </p:nvSpPr>
            <p:spPr>
              <a:xfrm>
                <a:off x="764072" y="2858331"/>
                <a:ext cx="9617885" cy="230717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IN" sz="2400" b="0" i="1" smtClean="0">
                          <a:latin typeface="Cambria Math" panose="02040503050406030204" pitchFamily="18" charset="0"/>
                        </a:rPr>
                        <m:t>𝑌𝐼𝐸𝐿𝐷</m:t>
                      </m:r>
                      <m:r>
                        <a:rPr lang="en-IN" sz="2400" b="0" i="1" smtClean="0">
                          <a:latin typeface="Cambria Math" panose="02040503050406030204" pitchFamily="18" charset="0"/>
                        </a:rPr>
                        <m:t> </m:t>
                      </m:r>
                      <m:r>
                        <a:rPr lang="en-IN" sz="2400" b="0" i="1" smtClean="0">
                          <a:latin typeface="Cambria Math" panose="02040503050406030204" pitchFamily="18" charset="0"/>
                        </a:rPr>
                        <m:t>𝑂𝐹</m:t>
                      </m:r>
                      <m:r>
                        <a:rPr lang="en-IN" sz="2400" b="0" i="1" smtClean="0">
                          <a:latin typeface="Cambria Math" panose="02040503050406030204" pitchFamily="18" charset="0"/>
                        </a:rPr>
                        <m:t> </m:t>
                      </m:r>
                      <m:r>
                        <a:rPr lang="en-IN" sz="2400" b="0" i="1" smtClean="0">
                          <a:latin typeface="Cambria Math" panose="02040503050406030204" pitchFamily="18" charset="0"/>
                        </a:rPr>
                        <m:t>𝑇</m:t>
                      </m:r>
                      <m:r>
                        <a:rPr lang="en-IN" sz="2400" b="0" i="1" smtClean="0">
                          <a:latin typeface="Cambria Math" panose="02040503050406030204" pitchFamily="18" charset="0"/>
                        </a:rPr>
                        <m:t>−</m:t>
                      </m:r>
                      <m:r>
                        <a:rPr lang="en-IN" sz="2400" b="0" i="1" smtClean="0">
                          <a:latin typeface="Cambria Math" panose="02040503050406030204" pitchFamily="18" charset="0"/>
                        </a:rPr>
                        <m:t>𝐵𝐼𝐿𝐿</m:t>
                      </m:r>
                      <m:r>
                        <a:rPr lang="en-IN" sz="2400" b="0" i="1" smtClean="0">
                          <a:latin typeface="Cambria Math" panose="02040503050406030204" pitchFamily="18" charset="0"/>
                        </a:rPr>
                        <m:t>=</m:t>
                      </m:r>
                      <m:f>
                        <m:fPr>
                          <m:ctrlPr>
                            <a:rPr lang="en-IN" sz="2400" b="0" i="1" smtClean="0">
                              <a:latin typeface="Cambria Math" panose="02040503050406030204" pitchFamily="18" charset="0"/>
                            </a:rPr>
                          </m:ctrlPr>
                        </m:fPr>
                        <m:num>
                          <m:d>
                            <m:dPr>
                              <m:ctrlPr>
                                <a:rPr lang="en-IN" sz="2400" b="0" i="1" smtClean="0">
                                  <a:latin typeface="Cambria Math" panose="02040503050406030204" pitchFamily="18" charset="0"/>
                                </a:rPr>
                              </m:ctrlPr>
                            </m:dPr>
                            <m:e>
                              <m:r>
                                <a:rPr lang="en-IN" sz="2400" b="0" i="1" smtClean="0">
                                  <a:latin typeface="Cambria Math" panose="02040503050406030204" pitchFamily="18" charset="0"/>
                                </a:rPr>
                                <m:t>𝐹</m:t>
                              </m:r>
                              <m:r>
                                <a:rPr lang="en-IN" sz="2400" b="0" i="1" smtClean="0">
                                  <a:latin typeface="Cambria Math" panose="02040503050406030204" pitchFamily="18" charset="0"/>
                                </a:rPr>
                                <m:t>−</m:t>
                              </m:r>
                              <m:r>
                                <a:rPr lang="en-IN" sz="2400" b="0" i="1" smtClean="0">
                                  <a:latin typeface="Cambria Math" panose="02040503050406030204" pitchFamily="18" charset="0"/>
                                </a:rPr>
                                <m:t>𝑃</m:t>
                              </m:r>
                            </m:e>
                          </m:d>
                          <m:r>
                            <a:rPr lang="en-IN" sz="2400" b="0" i="1" smtClean="0">
                              <a:latin typeface="Cambria Math" panose="02040503050406030204" pitchFamily="18" charset="0"/>
                            </a:rPr>
                            <m:t> </m:t>
                          </m:r>
                        </m:num>
                        <m:den>
                          <m:r>
                            <a:rPr lang="en-IN" sz="2400" b="0" i="1" smtClean="0">
                              <a:latin typeface="Cambria Math" panose="02040503050406030204" pitchFamily="18" charset="0"/>
                            </a:rPr>
                            <m:t>𝑃</m:t>
                          </m:r>
                        </m:den>
                      </m:f>
                      <m:r>
                        <a:rPr lang="en-IN" sz="2400" b="0" i="1" smtClean="0">
                          <a:latin typeface="Cambria Math" panose="02040503050406030204" pitchFamily="18" charset="0"/>
                        </a:rPr>
                        <m:t> </m:t>
                      </m:r>
                      <m:r>
                        <a:rPr lang="en-IN" sz="2400" b="0" i="1" smtClean="0">
                          <a:latin typeface="Cambria Math" panose="02040503050406030204" pitchFamily="18" charset="0"/>
                        </a:rPr>
                        <m:t>𝑋</m:t>
                      </m:r>
                      <m:r>
                        <a:rPr lang="en-IN" sz="2400" b="0" i="1" smtClean="0">
                          <a:latin typeface="Cambria Math" panose="02040503050406030204" pitchFamily="18" charset="0"/>
                        </a:rPr>
                        <m:t> </m:t>
                      </m:r>
                      <m:d>
                        <m:dPr>
                          <m:ctrlPr>
                            <a:rPr lang="en-IN" sz="2400" b="0" i="1" smtClean="0">
                              <a:latin typeface="Cambria Math" panose="02040503050406030204" pitchFamily="18" charset="0"/>
                            </a:rPr>
                          </m:ctrlPr>
                        </m:dPr>
                        <m:e>
                          <m:f>
                            <m:fPr>
                              <m:ctrlPr>
                                <a:rPr lang="en-IN" sz="2400" b="0" i="1" smtClean="0">
                                  <a:latin typeface="Cambria Math" panose="02040503050406030204" pitchFamily="18" charset="0"/>
                                </a:rPr>
                              </m:ctrlPr>
                            </m:fPr>
                            <m:num>
                              <m:r>
                                <a:rPr lang="en-IN" sz="2400" b="0" i="1" smtClean="0">
                                  <a:latin typeface="Cambria Math" panose="02040503050406030204" pitchFamily="18" charset="0"/>
                                </a:rPr>
                                <m:t>365</m:t>
                              </m:r>
                            </m:num>
                            <m:den>
                              <m:r>
                                <a:rPr lang="en-IN" sz="2400" b="0" i="1" smtClean="0">
                                  <a:latin typeface="Cambria Math" panose="02040503050406030204" pitchFamily="18" charset="0"/>
                                </a:rPr>
                                <m:t>𝑀</m:t>
                              </m:r>
                            </m:den>
                          </m:f>
                        </m:e>
                      </m:d>
                      <m:r>
                        <a:rPr lang="en-IN" sz="2400" b="0" i="1" smtClean="0">
                          <a:latin typeface="Cambria Math" panose="02040503050406030204" pitchFamily="18" charset="0"/>
                        </a:rPr>
                        <m:t>𝑋</m:t>
                      </m:r>
                      <m:r>
                        <a:rPr lang="en-IN" sz="2400" b="0" i="1" smtClean="0">
                          <a:latin typeface="Cambria Math" panose="02040503050406030204" pitchFamily="18" charset="0"/>
                        </a:rPr>
                        <m:t> 100</m:t>
                      </m:r>
                    </m:oMath>
                  </m:oMathPara>
                </a14:m>
                <a:endParaRPr lang="en-IN" sz="2400" b="0" i="1" dirty="0">
                  <a:latin typeface="Cambria Math" panose="02040503050406030204" pitchFamily="18" charset="0"/>
                </a:endParaRPr>
              </a:p>
              <a:p>
                <a:endParaRPr lang="en-IN" sz="2400" b="0" i="1" dirty="0">
                  <a:latin typeface="Cambria Math" panose="02040503050406030204" pitchFamily="18" charset="0"/>
                </a:endParaRPr>
              </a:p>
              <a:p>
                <a:pPr lvl="6"/>
                <a:r>
                  <a:rPr lang="en-IN" sz="2400" i="1" dirty="0">
                    <a:latin typeface="Cambria Math" panose="02040503050406030204" pitchFamily="18" charset="0"/>
                  </a:rPr>
                  <a:t>F = Face Value (Default Rs. 100 unless specified) </a:t>
                </a:r>
              </a:p>
              <a:p>
                <a:pPr lvl="6"/>
                <a:r>
                  <a:rPr lang="en-IN" sz="2400" b="0" i="1" dirty="0">
                    <a:latin typeface="Cambria Math" panose="02040503050406030204" pitchFamily="18" charset="0"/>
                  </a:rPr>
                  <a:t>P = Curr</a:t>
                </a:r>
                <a:r>
                  <a:rPr lang="en-IN" sz="2400" i="1" dirty="0">
                    <a:latin typeface="Cambria Math" panose="02040503050406030204" pitchFamily="18" charset="0"/>
                  </a:rPr>
                  <a:t>ent market price of T-bill </a:t>
                </a:r>
              </a:p>
              <a:p>
                <a:pPr lvl="6"/>
                <a:r>
                  <a:rPr lang="en-IN" sz="2400" i="1" dirty="0">
                    <a:latin typeface="Cambria Math" panose="02040503050406030204" pitchFamily="18" charset="0"/>
                  </a:rPr>
                  <a:t>M = No. of days to maturity </a:t>
                </a:r>
              </a:p>
            </p:txBody>
          </p:sp>
        </mc:Choice>
        <mc:Fallback xmlns="">
          <p:sp>
            <p:nvSpPr>
              <p:cNvPr id="7" name="TextBox 6">
                <a:extLst>
                  <a:ext uri="{FF2B5EF4-FFF2-40B4-BE49-F238E27FC236}">
                    <a16:creationId xmlns:a16="http://schemas.microsoft.com/office/drawing/2014/main" id="{2D147032-9942-499D-B757-843ADA9E2E0E}"/>
                  </a:ext>
                </a:extLst>
              </p:cNvPr>
              <p:cNvSpPr txBox="1">
                <a:spLocks noRot="1" noChangeAspect="1" noMove="1" noResize="1" noEditPoints="1" noAdjustHandles="1" noChangeArrowheads="1" noChangeShapeType="1" noTextEdit="1"/>
              </p:cNvSpPr>
              <p:nvPr/>
            </p:nvSpPr>
            <p:spPr>
              <a:xfrm>
                <a:off x="764072" y="2858331"/>
                <a:ext cx="9617885" cy="2307170"/>
              </a:xfrm>
              <a:prstGeom prst="rect">
                <a:avLst/>
              </a:prstGeom>
              <a:blipFill>
                <a:blip r:embed="rId2"/>
                <a:stretch>
                  <a:fillRect b="-6878"/>
                </a:stretch>
              </a:blipFill>
            </p:spPr>
            <p:txBody>
              <a:bodyPr/>
              <a:lstStyle/>
              <a:p>
                <a:r>
                  <a:rPr lang="en-IN">
                    <a:noFill/>
                  </a:rPr>
                  <a:t> </a:t>
                </a:r>
              </a:p>
            </p:txBody>
          </p:sp>
        </mc:Fallback>
      </mc:AlternateContent>
    </p:spTree>
    <p:extLst>
      <p:ext uri="{BB962C8B-B14F-4D97-AF65-F5344CB8AC3E}">
        <p14:creationId xmlns:p14="http://schemas.microsoft.com/office/powerpoint/2010/main" val="3305387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99BEB-35FD-4071-9495-462DC7F3339E}"/>
              </a:ext>
            </a:extLst>
          </p:cNvPr>
          <p:cNvSpPr>
            <a:spLocks noGrp="1"/>
          </p:cNvSpPr>
          <p:nvPr>
            <p:ph type="title"/>
          </p:nvPr>
        </p:nvSpPr>
        <p:spPr/>
        <p:txBody>
          <a:bodyPr/>
          <a:lstStyle/>
          <a:p>
            <a:r>
              <a:rPr lang="en-US" dirty="0"/>
              <a:t>T-bill problem 1</a:t>
            </a:r>
            <a:endParaRPr lang="en-IN" dirty="0"/>
          </a:p>
        </p:txBody>
      </p:sp>
      <p:sp>
        <p:nvSpPr>
          <p:cNvPr id="4" name="Slide Number Placeholder 3">
            <a:extLst>
              <a:ext uri="{FF2B5EF4-FFF2-40B4-BE49-F238E27FC236}">
                <a16:creationId xmlns:a16="http://schemas.microsoft.com/office/drawing/2014/main" id="{E48B79EF-594E-42DA-A12B-9D810A92063B}"/>
              </a:ext>
            </a:extLst>
          </p:cNvPr>
          <p:cNvSpPr>
            <a:spLocks noGrp="1"/>
          </p:cNvSpPr>
          <p:nvPr>
            <p:ph type="sldNum" sz="quarter" idx="12"/>
          </p:nvPr>
        </p:nvSpPr>
        <p:spPr/>
        <p:txBody>
          <a:bodyPr/>
          <a:lstStyle/>
          <a:p>
            <a:fld id="{AB8D8924-9B57-4615-99C1-154839CF2A5F}" type="slidenum">
              <a:rPr lang="en-IN" smtClean="0"/>
              <a:t>13</a:t>
            </a:fld>
            <a:endParaRPr lang="en-IN" dirty="0"/>
          </a:p>
        </p:txBody>
      </p:sp>
      <p:graphicFrame>
        <p:nvGraphicFramePr>
          <p:cNvPr id="5" name="Content Placeholder 4">
            <a:extLst>
              <a:ext uri="{FF2B5EF4-FFF2-40B4-BE49-F238E27FC236}">
                <a16:creationId xmlns:a16="http://schemas.microsoft.com/office/drawing/2014/main" id="{69D6099D-BEC1-4E24-95D8-74B8983C33B3}"/>
              </a:ext>
            </a:extLst>
          </p:cNvPr>
          <p:cNvGraphicFramePr>
            <a:graphicFrameLocks noGrp="1"/>
          </p:cNvGraphicFramePr>
          <p:nvPr>
            <p:ph idx="1"/>
            <p:extLst>
              <p:ext uri="{D42A27DB-BD31-4B8C-83A1-F6EECF244321}">
                <p14:modId xmlns:p14="http://schemas.microsoft.com/office/powerpoint/2010/main" val="2395850396"/>
              </p:ext>
            </p:extLst>
          </p:nvPr>
        </p:nvGraphicFramePr>
        <p:xfrm>
          <a:off x="2925407" y="2214390"/>
          <a:ext cx="5163515" cy="1665524"/>
        </p:xfrm>
        <a:graphic>
          <a:graphicData uri="http://schemas.openxmlformats.org/drawingml/2006/table">
            <a:tbl>
              <a:tblPr>
                <a:tableStyleId>{5C22544A-7EE6-4342-B048-85BDC9FD1C3A}</a:tableStyleId>
              </a:tblPr>
              <a:tblGrid>
                <a:gridCol w="3257519">
                  <a:extLst>
                    <a:ext uri="{9D8B030D-6E8A-4147-A177-3AD203B41FA5}">
                      <a16:colId xmlns:a16="http://schemas.microsoft.com/office/drawing/2014/main" val="495501220"/>
                    </a:ext>
                  </a:extLst>
                </a:gridCol>
                <a:gridCol w="1905996">
                  <a:extLst>
                    <a:ext uri="{9D8B030D-6E8A-4147-A177-3AD203B41FA5}">
                      <a16:colId xmlns:a16="http://schemas.microsoft.com/office/drawing/2014/main" val="1763954759"/>
                    </a:ext>
                  </a:extLst>
                </a:gridCol>
              </a:tblGrid>
              <a:tr h="416381">
                <a:tc>
                  <a:txBody>
                    <a:bodyPr/>
                    <a:lstStyle/>
                    <a:p>
                      <a:pPr algn="ctr" fontAlgn="b"/>
                      <a:r>
                        <a:rPr lang="en-IN" sz="2400" u="none" strike="noStrike" dirty="0">
                          <a:effectLst/>
                        </a:rPr>
                        <a:t>FV (Rs.)</a:t>
                      </a:r>
                      <a:endParaRPr lang="en-IN" sz="2400" b="0" i="0" u="none" strike="noStrike" dirty="0">
                        <a:solidFill>
                          <a:srgbClr val="000000"/>
                        </a:solidFill>
                        <a:effectLst/>
                        <a:latin typeface="Calibri" panose="020F0502020204030204" pitchFamily="34" charset="0"/>
                      </a:endParaRPr>
                    </a:p>
                  </a:txBody>
                  <a:tcPr marL="8453" marR="8453" marT="8453" marB="0" anchor="b"/>
                </a:tc>
                <a:tc>
                  <a:txBody>
                    <a:bodyPr/>
                    <a:lstStyle/>
                    <a:p>
                      <a:pPr algn="ctr" fontAlgn="b"/>
                      <a:r>
                        <a:rPr lang="en-IN" sz="2400" u="none" strike="noStrike" dirty="0">
                          <a:effectLst/>
                        </a:rPr>
                        <a:t>100</a:t>
                      </a:r>
                      <a:endParaRPr lang="en-IN" sz="2400" b="0" i="0" u="none" strike="noStrike" dirty="0">
                        <a:solidFill>
                          <a:srgbClr val="000000"/>
                        </a:solidFill>
                        <a:effectLst/>
                        <a:latin typeface="Calibri" panose="020F0502020204030204" pitchFamily="34" charset="0"/>
                      </a:endParaRPr>
                    </a:p>
                  </a:txBody>
                  <a:tcPr marL="8453" marR="8453" marT="8453" marB="0" anchor="b"/>
                </a:tc>
                <a:extLst>
                  <a:ext uri="{0D108BD9-81ED-4DB2-BD59-A6C34878D82A}">
                    <a16:rowId xmlns:a16="http://schemas.microsoft.com/office/drawing/2014/main" val="3218360001"/>
                  </a:ext>
                </a:extLst>
              </a:tr>
              <a:tr h="416381">
                <a:tc>
                  <a:txBody>
                    <a:bodyPr/>
                    <a:lstStyle/>
                    <a:p>
                      <a:pPr algn="ctr" fontAlgn="b"/>
                      <a:r>
                        <a:rPr lang="en-IN" sz="2400" u="none" strike="noStrike" dirty="0">
                          <a:effectLst/>
                        </a:rPr>
                        <a:t>Trade Date</a:t>
                      </a:r>
                      <a:endParaRPr lang="en-IN" sz="2400" b="0" i="0" u="none" strike="noStrike" dirty="0">
                        <a:solidFill>
                          <a:srgbClr val="000000"/>
                        </a:solidFill>
                        <a:effectLst/>
                        <a:latin typeface="Calibri" panose="020F0502020204030204" pitchFamily="34" charset="0"/>
                      </a:endParaRPr>
                    </a:p>
                  </a:txBody>
                  <a:tcPr marL="8453" marR="8453" marT="8453" marB="0" anchor="b"/>
                </a:tc>
                <a:tc>
                  <a:txBody>
                    <a:bodyPr/>
                    <a:lstStyle/>
                    <a:p>
                      <a:pPr algn="ctr" fontAlgn="b"/>
                      <a:r>
                        <a:rPr lang="en-IN" sz="2400" u="none" strike="noStrike" dirty="0">
                          <a:effectLst/>
                        </a:rPr>
                        <a:t>17-09-2020</a:t>
                      </a:r>
                      <a:endParaRPr lang="en-IN" sz="2400" b="0" i="0" u="none" strike="noStrike" dirty="0">
                        <a:solidFill>
                          <a:srgbClr val="000000"/>
                        </a:solidFill>
                        <a:effectLst/>
                        <a:latin typeface="Calibri" panose="020F0502020204030204" pitchFamily="34" charset="0"/>
                      </a:endParaRPr>
                    </a:p>
                  </a:txBody>
                  <a:tcPr marL="8453" marR="8453" marT="8453" marB="0" anchor="b"/>
                </a:tc>
                <a:extLst>
                  <a:ext uri="{0D108BD9-81ED-4DB2-BD59-A6C34878D82A}">
                    <a16:rowId xmlns:a16="http://schemas.microsoft.com/office/drawing/2014/main" val="1458761544"/>
                  </a:ext>
                </a:extLst>
              </a:tr>
              <a:tr h="416381">
                <a:tc>
                  <a:txBody>
                    <a:bodyPr/>
                    <a:lstStyle/>
                    <a:p>
                      <a:pPr algn="ctr" fontAlgn="b"/>
                      <a:r>
                        <a:rPr lang="en-IN" sz="2400" b="0" i="0" u="none" strike="noStrike" dirty="0">
                          <a:solidFill>
                            <a:srgbClr val="000000"/>
                          </a:solidFill>
                          <a:effectLst/>
                          <a:latin typeface="Calibri" panose="020F0502020204030204" pitchFamily="34" charset="0"/>
                        </a:rPr>
                        <a:t>Days </a:t>
                      </a:r>
                    </a:p>
                  </a:txBody>
                  <a:tcPr marL="8453" marR="8453" marT="8453" marB="0" anchor="b"/>
                </a:tc>
                <a:tc>
                  <a:txBody>
                    <a:bodyPr/>
                    <a:lstStyle/>
                    <a:p>
                      <a:pPr algn="ctr" fontAlgn="b"/>
                      <a:r>
                        <a:rPr lang="en-IN" sz="2400" b="0" i="0" u="none" strike="noStrike" dirty="0">
                          <a:solidFill>
                            <a:srgbClr val="000000"/>
                          </a:solidFill>
                          <a:effectLst/>
                          <a:latin typeface="Calibri" panose="020F0502020204030204" pitchFamily="34" charset="0"/>
                        </a:rPr>
                        <a:t>91</a:t>
                      </a:r>
                    </a:p>
                  </a:txBody>
                  <a:tcPr marL="8453" marR="8453" marT="8453" marB="0" anchor="b"/>
                </a:tc>
                <a:extLst>
                  <a:ext uri="{0D108BD9-81ED-4DB2-BD59-A6C34878D82A}">
                    <a16:rowId xmlns:a16="http://schemas.microsoft.com/office/drawing/2014/main" val="3668803400"/>
                  </a:ext>
                </a:extLst>
              </a:tr>
              <a:tr h="416381">
                <a:tc>
                  <a:txBody>
                    <a:bodyPr/>
                    <a:lstStyle/>
                    <a:p>
                      <a:pPr algn="ctr" fontAlgn="b"/>
                      <a:r>
                        <a:rPr lang="en-IN" sz="2400" u="none" strike="noStrike">
                          <a:effectLst/>
                        </a:rPr>
                        <a:t>Price</a:t>
                      </a:r>
                      <a:endParaRPr lang="en-IN" sz="2400" b="0" i="0" u="none" strike="noStrike">
                        <a:solidFill>
                          <a:srgbClr val="000000"/>
                        </a:solidFill>
                        <a:effectLst/>
                        <a:latin typeface="Calibri" panose="020F0502020204030204" pitchFamily="34" charset="0"/>
                      </a:endParaRPr>
                    </a:p>
                  </a:txBody>
                  <a:tcPr marL="8453" marR="8453" marT="8453" marB="0" anchor="b"/>
                </a:tc>
                <a:tc>
                  <a:txBody>
                    <a:bodyPr/>
                    <a:lstStyle/>
                    <a:p>
                      <a:pPr algn="ctr" fontAlgn="b"/>
                      <a:r>
                        <a:rPr lang="en-IN" sz="2400" u="none" strike="noStrike" dirty="0">
                          <a:effectLst/>
                        </a:rPr>
                        <a:t>98.53</a:t>
                      </a:r>
                      <a:endParaRPr lang="en-IN" sz="2400" b="0" i="0" u="none" strike="noStrike" dirty="0">
                        <a:solidFill>
                          <a:srgbClr val="000000"/>
                        </a:solidFill>
                        <a:effectLst/>
                        <a:latin typeface="Calibri" panose="020F0502020204030204" pitchFamily="34" charset="0"/>
                      </a:endParaRPr>
                    </a:p>
                  </a:txBody>
                  <a:tcPr marL="8453" marR="8453" marT="8453" marB="0" anchor="b"/>
                </a:tc>
                <a:extLst>
                  <a:ext uri="{0D108BD9-81ED-4DB2-BD59-A6C34878D82A}">
                    <a16:rowId xmlns:a16="http://schemas.microsoft.com/office/drawing/2014/main" val="1714532553"/>
                  </a:ext>
                </a:extLst>
              </a:tr>
            </a:tbl>
          </a:graphicData>
        </a:graphic>
      </p:graphicFrame>
      <p:sp>
        <p:nvSpPr>
          <p:cNvPr id="6" name="Content Placeholder 2">
            <a:extLst>
              <a:ext uri="{FF2B5EF4-FFF2-40B4-BE49-F238E27FC236}">
                <a16:creationId xmlns:a16="http://schemas.microsoft.com/office/drawing/2014/main" id="{A8731667-4090-4DE6-963C-03C1DC83FB23}"/>
              </a:ext>
            </a:extLst>
          </p:cNvPr>
          <p:cNvSpPr txBox="1">
            <a:spLocks/>
          </p:cNvSpPr>
          <p:nvPr/>
        </p:nvSpPr>
        <p:spPr>
          <a:xfrm>
            <a:off x="581192" y="4487594"/>
            <a:ext cx="11029615" cy="1371205"/>
          </a:xfrm>
          <a:prstGeom prst="rect">
            <a:avLst/>
          </a:prstGeom>
        </p:spPr>
        <p:txBody>
          <a:bodyPr vert="horz" lIns="91440" tIns="45720" rIns="91440" bIns="45720" rtlCol="0" anchor="t" anchorCtr="0">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en-IN" dirty="0"/>
              <a:t>Calculate yield of 91-day T-bill issued by RBI with details mentioned above. </a:t>
            </a:r>
          </a:p>
        </p:txBody>
      </p:sp>
    </p:spTree>
    <p:extLst>
      <p:ext uri="{BB962C8B-B14F-4D97-AF65-F5344CB8AC3E}">
        <p14:creationId xmlns:p14="http://schemas.microsoft.com/office/powerpoint/2010/main" val="2566228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E7CFC-74DD-4224-9644-F566E45B96E8}"/>
              </a:ext>
            </a:extLst>
          </p:cNvPr>
          <p:cNvSpPr>
            <a:spLocks noGrp="1"/>
          </p:cNvSpPr>
          <p:nvPr>
            <p:ph type="title"/>
          </p:nvPr>
        </p:nvSpPr>
        <p:spPr/>
        <p:txBody>
          <a:bodyPr/>
          <a:lstStyle/>
          <a:p>
            <a:r>
              <a:rPr lang="en-IN" dirty="0"/>
              <a:t>T-BILL EXAMPLE 1 SOLUTION </a:t>
            </a:r>
          </a:p>
        </p:txBody>
      </p:sp>
      <p:sp>
        <p:nvSpPr>
          <p:cNvPr id="4" name="Slide Number Placeholder 3">
            <a:extLst>
              <a:ext uri="{FF2B5EF4-FFF2-40B4-BE49-F238E27FC236}">
                <a16:creationId xmlns:a16="http://schemas.microsoft.com/office/drawing/2014/main" id="{A18832AA-11E4-420F-BC72-9C5D3A36D149}"/>
              </a:ext>
            </a:extLst>
          </p:cNvPr>
          <p:cNvSpPr>
            <a:spLocks noGrp="1"/>
          </p:cNvSpPr>
          <p:nvPr>
            <p:ph type="sldNum" sz="quarter" idx="12"/>
          </p:nvPr>
        </p:nvSpPr>
        <p:spPr/>
        <p:txBody>
          <a:bodyPr/>
          <a:lstStyle/>
          <a:p>
            <a:fld id="{AB8D8924-9B57-4615-99C1-154839CF2A5F}" type="slidenum">
              <a:rPr lang="en-IN" smtClean="0"/>
              <a:t>14</a:t>
            </a:fld>
            <a:endParaRPr lang="en-IN" dirty="0"/>
          </a:p>
        </p:txBody>
      </p:sp>
      <p:graphicFrame>
        <p:nvGraphicFramePr>
          <p:cNvPr id="5" name="Table 4">
            <a:extLst>
              <a:ext uri="{FF2B5EF4-FFF2-40B4-BE49-F238E27FC236}">
                <a16:creationId xmlns:a16="http://schemas.microsoft.com/office/drawing/2014/main" id="{4264C462-FC3A-4AD4-944C-3EA27DB8B0D7}"/>
              </a:ext>
            </a:extLst>
          </p:cNvPr>
          <p:cNvGraphicFramePr>
            <a:graphicFrameLocks noGrp="1"/>
          </p:cNvGraphicFramePr>
          <p:nvPr/>
        </p:nvGraphicFramePr>
        <p:xfrm>
          <a:off x="3390314" y="2644726"/>
          <a:ext cx="3910818" cy="424083"/>
        </p:xfrm>
        <a:graphic>
          <a:graphicData uri="http://schemas.openxmlformats.org/drawingml/2006/table">
            <a:tbl>
              <a:tblPr>
                <a:tableStyleId>{5C22544A-7EE6-4342-B048-85BDC9FD1C3A}</a:tableStyleId>
              </a:tblPr>
              <a:tblGrid>
                <a:gridCol w="2467227">
                  <a:extLst>
                    <a:ext uri="{9D8B030D-6E8A-4147-A177-3AD203B41FA5}">
                      <a16:colId xmlns:a16="http://schemas.microsoft.com/office/drawing/2014/main" val="2025334792"/>
                    </a:ext>
                  </a:extLst>
                </a:gridCol>
                <a:gridCol w="1443591">
                  <a:extLst>
                    <a:ext uri="{9D8B030D-6E8A-4147-A177-3AD203B41FA5}">
                      <a16:colId xmlns:a16="http://schemas.microsoft.com/office/drawing/2014/main" val="2585820462"/>
                    </a:ext>
                  </a:extLst>
                </a:gridCol>
              </a:tblGrid>
              <a:tr h="424083">
                <a:tc>
                  <a:txBody>
                    <a:bodyPr/>
                    <a:lstStyle/>
                    <a:p>
                      <a:pPr algn="ctr" fontAlgn="b"/>
                      <a:r>
                        <a:rPr lang="en-IN" sz="2400" u="none" strike="noStrike" dirty="0">
                          <a:effectLst/>
                        </a:rPr>
                        <a:t>T-bill yield</a:t>
                      </a:r>
                      <a:endParaRPr lang="en-IN"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IN" sz="2400" u="none" strike="noStrike" dirty="0">
                          <a:effectLst/>
                        </a:rPr>
                        <a:t>0.0598</a:t>
                      </a:r>
                      <a:endParaRPr lang="en-IN"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60853392"/>
                  </a:ext>
                </a:extLst>
              </a:tr>
            </a:tbl>
          </a:graphicData>
        </a:graphic>
      </p:graphicFrame>
    </p:spTree>
    <p:extLst>
      <p:ext uri="{BB962C8B-B14F-4D97-AF65-F5344CB8AC3E}">
        <p14:creationId xmlns:p14="http://schemas.microsoft.com/office/powerpoint/2010/main" val="200419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B995F-1567-43A7-A173-0D69A54D1229}"/>
              </a:ext>
            </a:extLst>
          </p:cNvPr>
          <p:cNvSpPr>
            <a:spLocks noGrp="1"/>
          </p:cNvSpPr>
          <p:nvPr>
            <p:ph type="title"/>
          </p:nvPr>
        </p:nvSpPr>
        <p:spPr/>
        <p:txBody>
          <a:bodyPr/>
          <a:lstStyle/>
          <a:p>
            <a:r>
              <a:rPr lang="en-US" dirty="0"/>
              <a:t>T-bill futures example 1 </a:t>
            </a:r>
            <a:endParaRPr lang="en-IN" dirty="0"/>
          </a:p>
        </p:txBody>
      </p:sp>
      <p:sp>
        <p:nvSpPr>
          <p:cNvPr id="3" name="Content Placeholder 2">
            <a:extLst>
              <a:ext uri="{FF2B5EF4-FFF2-40B4-BE49-F238E27FC236}">
                <a16:creationId xmlns:a16="http://schemas.microsoft.com/office/drawing/2014/main" id="{A39B12E5-A53D-416C-AAEE-E0C73AA3E281}"/>
              </a:ext>
            </a:extLst>
          </p:cNvPr>
          <p:cNvSpPr>
            <a:spLocks noGrp="1"/>
          </p:cNvSpPr>
          <p:nvPr>
            <p:ph idx="1"/>
          </p:nvPr>
        </p:nvSpPr>
        <p:spPr/>
        <p:txBody>
          <a:bodyPr/>
          <a:lstStyle/>
          <a:p>
            <a:r>
              <a:rPr lang="en-US" dirty="0"/>
              <a:t>A fixed income trader sells 5 contracts for 91-day T-bill futures contracts at a price of Rs. 95.30. Subsequently, T-bill futures fell to Rs. 95. The contract value is Rs. 2,00,000 and T-bill futures has face value of Rs. 100. Calculate the gain or loss for the trader. If exits his position now. </a:t>
            </a:r>
            <a:endParaRPr lang="en-IN" dirty="0"/>
          </a:p>
        </p:txBody>
      </p:sp>
      <p:sp>
        <p:nvSpPr>
          <p:cNvPr id="4" name="Slide Number Placeholder 3">
            <a:extLst>
              <a:ext uri="{FF2B5EF4-FFF2-40B4-BE49-F238E27FC236}">
                <a16:creationId xmlns:a16="http://schemas.microsoft.com/office/drawing/2014/main" id="{269653C7-6689-4D5E-AEFF-2387DA40C38A}"/>
              </a:ext>
            </a:extLst>
          </p:cNvPr>
          <p:cNvSpPr>
            <a:spLocks noGrp="1"/>
          </p:cNvSpPr>
          <p:nvPr>
            <p:ph type="sldNum" sz="quarter" idx="12"/>
          </p:nvPr>
        </p:nvSpPr>
        <p:spPr/>
        <p:txBody>
          <a:bodyPr/>
          <a:lstStyle/>
          <a:p>
            <a:fld id="{AB8D8924-9B57-4615-99C1-154839CF2A5F}" type="slidenum">
              <a:rPr lang="en-IN" smtClean="0"/>
              <a:t>15</a:t>
            </a:fld>
            <a:endParaRPr lang="en-IN" dirty="0"/>
          </a:p>
        </p:txBody>
      </p:sp>
    </p:spTree>
    <p:extLst>
      <p:ext uri="{BB962C8B-B14F-4D97-AF65-F5344CB8AC3E}">
        <p14:creationId xmlns:p14="http://schemas.microsoft.com/office/powerpoint/2010/main" val="2188213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D24AD-536D-4C4B-99D4-E540E065F1DE}"/>
              </a:ext>
            </a:extLst>
          </p:cNvPr>
          <p:cNvSpPr>
            <a:spLocks noGrp="1"/>
          </p:cNvSpPr>
          <p:nvPr>
            <p:ph type="title"/>
          </p:nvPr>
        </p:nvSpPr>
        <p:spPr/>
        <p:txBody>
          <a:bodyPr/>
          <a:lstStyle/>
          <a:p>
            <a:r>
              <a:rPr lang="en-US" dirty="0"/>
              <a:t>T-bill futures example 1 solution</a:t>
            </a:r>
            <a:endParaRPr lang="en-IN" dirty="0"/>
          </a:p>
        </p:txBody>
      </p:sp>
      <p:sp>
        <p:nvSpPr>
          <p:cNvPr id="3" name="Content Placeholder 2">
            <a:extLst>
              <a:ext uri="{FF2B5EF4-FFF2-40B4-BE49-F238E27FC236}">
                <a16:creationId xmlns:a16="http://schemas.microsoft.com/office/drawing/2014/main" id="{5EBED046-42F1-4BF3-BFCC-D3600D8E1B77}"/>
              </a:ext>
            </a:extLst>
          </p:cNvPr>
          <p:cNvSpPr>
            <a:spLocks noGrp="1"/>
          </p:cNvSpPr>
          <p:nvPr>
            <p:ph idx="1"/>
          </p:nvPr>
        </p:nvSpPr>
        <p:spPr/>
        <p:txBody>
          <a:bodyPr/>
          <a:lstStyle/>
          <a:p>
            <a:r>
              <a:rPr lang="en-IN" dirty="0"/>
              <a:t>Rs. 730 </a:t>
            </a:r>
          </a:p>
        </p:txBody>
      </p:sp>
      <p:sp>
        <p:nvSpPr>
          <p:cNvPr id="4" name="Slide Number Placeholder 3">
            <a:extLst>
              <a:ext uri="{FF2B5EF4-FFF2-40B4-BE49-F238E27FC236}">
                <a16:creationId xmlns:a16="http://schemas.microsoft.com/office/drawing/2014/main" id="{94D650D6-B8BA-4A3F-B79F-A1C16982D07F}"/>
              </a:ext>
            </a:extLst>
          </p:cNvPr>
          <p:cNvSpPr>
            <a:spLocks noGrp="1"/>
          </p:cNvSpPr>
          <p:nvPr>
            <p:ph type="sldNum" sz="quarter" idx="12"/>
          </p:nvPr>
        </p:nvSpPr>
        <p:spPr/>
        <p:txBody>
          <a:bodyPr/>
          <a:lstStyle/>
          <a:p>
            <a:fld id="{AB8D8924-9B57-4615-99C1-154839CF2A5F}" type="slidenum">
              <a:rPr lang="en-IN" smtClean="0"/>
              <a:t>16</a:t>
            </a:fld>
            <a:endParaRPr lang="en-IN" dirty="0"/>
          </a:p>
        </p:txBody>
      </p:sp>
    </p:spTree>
    <p:extLst>
      <p:ext uri="{BB962C8B-B14F-4D97-AF65-F5344CB8AC3E}">
        <p14:creationId xmlns:p14="http://schemas.microsoft.com/office/powerpoint/2010/main" val="598013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4FC9D-F901-480D-A074-2A48AEA3CC69}"/>
              </a:ext>
            </a:extLst>
          </p:cNvPr>
          <p:cNvSpPr>
            <a:spLocks noGrp="1"/>
          </p:cNvSpPr>
          <p:nvPr>
            <p:ph type="title"/>
          </p:nvPr>
        </p:nvSpPr>
        <p:spPr/>
        <p:txBody>
          <a:bodyPr/>
          <a:lstStyle/>
          <a:p>
            <a:r>
              <a:rPr lang="en-IN" dirty="0"/>
              <a:t>T-bill futures example 2</a:t>
            </a:r>
          </a:p>
        </p:txBody>
      </p:sp>
      <p:sp>
        <p:nvSpPr>
          <p:cNvPr id="3" name="Content Placeholder 2">
            <a:extLst>
              <a:ext uri="{FF2B5EF4-FFF2-40B4-BE49-F238E27FC236}">
                <a16:creationId xmlns:a16="http://schemas.microsoft.com/office/drawing/2014/main" id="{98698AAA-AF44-4F8A-8104-F13BE79C722A}"/>
              </a:ext>
            </a:extLst>
          </p:cNvPr>
          <p:cNvSpPr>
            <a:spLocks noGrp="1"/>
          </p:cNvSpPr>
          <p:nvPr>
            <p:ph idx="1"/>
          </p:nvPr>
        </p:nvSpPr>
        <p:spPr/>
        <p:txBody>
          <a:bodyPr/>
          <a:lstStyle/>
          <a:p>
            <a:r>
              <a:rPr lang="en-IN" dirty="0"/>
              <a:t>Assume that the yield on 161-day T-bill is 5.75% and that on a 70-day T-bill is 4.95%. At what price should a 91-day T-bill future trade given these spot market rates? </a:t>
            </a:r>
          </a:p>
        </p:txBody>
      </p:sp>
      <p:sp>
        <p:nvSpPr>
          <p:cNvPr id="4" name="Slide Number Placeholder 3">
            <a:extLst>
              <a:ext uri="{FF2B5EF4-FFF2-40B4-BE49-F238E27FC236}">
                <a16:creationId xmlns:a16="http://schemas.microsoft.com/office/drawing/2014/main" id="{7B78E702-146F-43CA-B614-605BD2B0D189}"/>
              </a:ext>
            </a:extLst>
          </p:cNvPr>
          <p:cNvSpPr>
            <a:spLocks noGrp="1"/>
          </p:cNvSpPr>
          <p:nvPr>
            <p:ph type="sldNum" sz="quarter" idx="12"/>
          </p:nvPr>
        </p:nvSpPr>
        <p:spPr/>
        <p:txBody>
          <a:bodyPr/>
          <a:lstStyle/>
          <a:p>
            <a:fld id="{AB8D8924-9B57-4615-99C1-154839CF2A5F}" type="slidenum">
              <a:rPr lang="en-IN" smtClean="0"/>
              <a:t>17</a:t>
            </a:fld>
            <a:endParaRPr lang="en-IN" dirty="0"/>
          </a:p>
        </p:txBody>
      </p:sp>
    </p:spTree>
    <p:extLst>
      <p:ext uri="{BB962C8B-B14F-4D97-AF65-F5344CB8AC3E}">
        <p14:creationId xmlns:p14="http://schemas.microsoft.com/office/powerpoint/2010/main" val="1472236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00D95-3D49-4354-9BBC-F5C6C636E363}"/>
              </a:ext>
            </a:extLst>
          </p:cNvPr>
          <p:cNvSpPr>
            <a:spLocks noGrp="1"/>
          </p:cNvSpPr>
          <p:nvPr>
            <p:ph type="title"/>
          </p:nvPr>
        </p:nvSpPr>
        <p:spPr/>
        <p:txBody>
          <a:bodyPr/>
          <a:lstStyle/>
          <a:p>
            <a:r>
              <a:rPr lang="en-IN" dirty="0"/>
              <a:t>T-bill futures example 2 solution</a:t>
            </a:r>
          </a:p>
        </p:txBody>
      </p:sp>
      <p:sp>
        <p:nvSpPr>
          <p:cNvPr id="3" name="Content Placeholder 2">
            <a:extLst>
              <a:ext uri="{FF2B5EF4-FFF2-40B4-BE49-F238E27FC236}">
                <a16:creationId xmlns:a16="http://schemas.microsoft.com/office/drawing/2014/main" id="{E00344D9-B1D7-48C7-B306-14D8F8A2FDAE}"/>
              </a:ext>
            </a:extLst>
          </p:cNvPr>
          <p:cNvSpPr>
            <a:spLocks noGrp="1"/>
          </p:cNvSpPr>
          <p:nvPr>
            <p:ph idx="1"/>
          </p:nvPr>
        </p:nvSpPr>
        <p:spPr/>
        <p:txBody>
          <a:bodyPr/>
          <a:lstStyle/>
          <a:p>
            <a:r>
              <a:rPr lang="en-IN" dirty="0"/>
              <a:t>Price of 91-day T-bill future 70 days from now will be Rs. 93.69. </a:t>
            </a:r>
          </a:p>
        </p:txBody>
      </p:sp>
      <p:sp>
        <p:nvSpPr>
          <p:cNvPr id="4" name="Slide Number Placeholder 3">
            <a:extLst>
              <a:ext uri="{FF2B5EF4-FFF2-40B4-BE49-F238E27FC236}">
                <a16:creationId xmlns:a16="http://schemas.microsoft.com/office/drawing/2014/main" id="{14CDFADE-7ED6-4931-9C05-A3B8152D3780}"/>
              </a:ext>
            </a:extLst>
          </p:cNvPr>
          <p:cNvSpPr>
            <a:spLocks noGrp="1"/>
          </p:cNvSpPr>
          <p:nvPr>
            <p:ph type="sldNum" sz="quarter" idx="12"/>
          </p:nvPr>
        </p:nvSpPr>
        <p:spPr/>
        <p:txBody>
          <a:bodyPr/>
          <a:lstStyle/>
          <a:p>
            <a:fld id="{AB8D8924-9B57-4615-99C1-154839CF2A5F}" type="slidenum">
              <a:rPr lang="en-IN" smtClean="0"/>
              <a:t>18</a:t>
            </a:fld>
            <a:endParaRPr lang="en-IN" dirty="0"/>
          </a:p>
        </p:txBody>
      </p:sp>
    </p:spTree>
    <p:extLst>
      <p:ext uri="{BB962C8B-B14F-4D97-AF65-F5344CB8AC3E}">
        <p14:creationId xmlns:p14="http://schemas.microsoft.com/office/powerpoint/2010/main" val="3396224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B05DA-4DDB-452D-A6F7-96A24A7A1D8F}"/>
              </a:ext>
            </a:extLst>
          </p:cNvPr>
          <p:cNvSpPr>
            <a:spLocks noGrp="1"/>
          </p:cNvSpPr>
          <p:nvPr>
            <p:ph type="title"/>
          </p:nvPr>
        </p:nvSpPr>
        <p:spPr/>
        <p:txBody>
          <a:bodyPr/>
          <a:lstStyle/>
          <a:p>
            <a:r>
              <a:rPr lang="en-IN" dirty="0"/>
              <a:t>Kolb-</a:t>
            </a:r>
            <a:r>
              <a:rPr lang="en-IN" dirty="0" err="1"/>
              <a:t>chiang</a:t>
            </a:r>
            <a:r>
              <a:rPr lang="en-IN" dirty="0"/>
              <a:t> PRICE-SENSITIVITY MODEL </a:t>
            </a:r>
          </a:p>
        </p:txBody>
      </p:sp>
      <p:sp>
        <p:nvSpPr>
          <p:cNvPr id="3" name="Content Placeholder 2">
            <a:extLst>
              <a:ext uri="{FF2B5EF4-FFF2-40B4-BE49-F238E27FC236}">
                <a16:creationId xmlns:a16="http://schemas.microsoft.com/office/drawing/2014/main" id="{5AF50041-CF39-47C5-99BF-B5758D6E94E5}"/>
              </a:ext>
            </a:extLst>
          </p:cNvPr>
          <p:cNvSpPr>
            <a:spLocks noGrp="1"/>
          </p:cNvSpPr>
          <p:nvPr>
            <p:ph idx="1"/>
          </p:nvPr>
        </p:nvSpPr>
        <p:spPr/>
        <p:txBody>
          <a:bodyPr/>
          <a:lstStyle/>
          <a:p>
            <a:r>
              <a:rPr lang="en-IN" dirty="0"/>
              <a:t>The model employs duration, which is comprehensive measure of security’s sensitivity to interest rates. </a:t>
            </a:r>
          </a:p>
          <a:p>
            <a:r>
              <a:rPr lang="en-IN" dirty="0"/>
              <a:t>This model determines the number of futures contracts which will make the value of a portfolio consisting of fixed incomes securities hedged by interest rate futures contracts invariant to small changes in interest rates. </a:t>
            </a:r>
          </a:p>
          <a:p>
            <a:r>
              <a:rPr lang="en-IN" dirty="0"/>
              <a:t>The optimum number of futures contracts to be sold is: </a:t>
            </a:r>
          </a:p>
          <a:p>
            <a:pPr marL="0" indent="0">
              <a:buNone/>
            </a:pPr>
            <a:endParaRPr lang="en-IN" dirty="0"/>
          </a:p>
        </p:txBody>
      </p:sp>
      <p:sp>
        <p:nvSpPr>
          <p:cNvPr id="4" name="Slide Number Placeholder 3">
            <a:extLst>
              <a:ext uri="{FF2B5EF4-FFF2-40B4-BE49-F238E27FC236}">
                <a16:creationId xmlns:a16="http://schemas.microsoft.com/office/drawing/2014/main" id="{655A5E7F-620E-4B25-BE36-2F6306879843}"/>
              </a:ext>
            </a:extLst>
          </p:cNvPr>
          <p:cNvSpPr>
            <a:spLocks noGrp="1"/>
          </p:cNvSpPr>
          <p:nvPr>
            <p:ph type="sldNum" sz="quarter" idx="12"/>
          </p:nvPr>
        </p:nvSpPr>
        <p:spPr/>
        <p:txBody>
          <a:bodyPr/>
          <a:lstStyle/>
          <a:p>
            <a:fld id="{AB8D8924-9B57-4615-99C1-154839CF2A5F}" type="slidenum">
              <a:rPr lang="en-IN" smtClean="0"/>
              <a:t>19</a:t>
            </a:fld>
            <a:endParaRPr lang="en-IN" dirty="0"/>
          </a:p>
        </p:txBody>
      </p: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19479711-AD1C-4878-A10A-A43C5E9582A0}"/>
                  </a:ext>
                </a:extLst>
              </p:cNvPr>
              <p:cNvSpPr txBox="1"/>
              <p:nvPr/>
            </p:nvSpPr>
            <p:spPr>
              <a:xfrm>
                <a:off x="1469232" y="3770840"/>
                <a:ext cx="10141575" cy="2708434"/>
              </a:xfrm>
              <a:prstGeom prst="rect">
                <a:avLst/>
              </a:prstGeom>
              <a:noFill/>
            </p:spPr>
            <p:txBody>
              <a:bodyPr wrap="square" lIns="0" tIns="0" rIns="0" bIns="0" rtlCol="0">
                <a:spAutoFit/>
              </a:bodyPr>
              <a:lstStyle>
                <a:defPPr>
                  <a:defRPr lang="en-US"/>
                </a:defPPr>
                <a:lvl1pPr>
                  <a:defRPr b="0" i="1">
                    <a:latin typeface="Cambria Math" panose="02040503050406030204" pitchFamily="18" charset="0"/>
                  </a:defRPr>
                </a:lvl1pPr>
              </a:lstStyle>
              <a:p>
                <a:r>
                  <a:rPr lang="en-IN" sz="2200" b="0" dirty="0"/>
                  <a:t>Num</a:t>
                </a:r>
                <a:r>
                  <a:rPr lang="en-IN" sz="2200" dirty="0"/>
                  <a:t>ber of contracts </a:t>
                </a:r>
                <a14:m>
                  <m:oMath xmlns:m="http://schemas.openxmlformats.org/officeDocument/2006/math">
                    <m:r>
                      <a:rPr lang="en-IN" sz="2200" b="0" i="1" smtClean="0">
                        <a:latin typeface="Cambria Math" panose="02040503050406030204" pitchFamily="18" charset="0"/>
                      </a:rPr>
                      <m:t>=</m:t>
                    </m:r>
                  </m:oMath>
                </a14:m>
                <a:r>
                  <a:rPr lang="en-IN" sz="2200" dirty="0">
                    <a:sym typeface="Symbol" panose="05050102010706020507" pitchFamily="18" charset="2"/>
                  </a:rPr>
                  <a:t> (Dur (s) / Dur (f) )*  (S / F) *  ( 1+ YTM (s) / (1 + YTM(f))  </a:t>
                </a:r>
              </a:p>
              <a:p>
                <a:r>
                  <a:rPr lang="en-IN" sz="2200" dirty="0">
                    <a:sym typeface="Symbol" panose="05050102010706020507" pitchFamily="18" charset="2"/>
                  </a:rPr>
                  <a:t>Dur (s) = Duration of bond being hedged </a:t>
                </a:r>
              </a:p>
              <a:p>
                <a:r>
                  <a:rPr lang="en-IN" sz="2200" dirty="0">
                    <a:sym typeface="Symbol" panose="05050102010706020507" pitchFamily="18" charset="2"/>
                  </a:rPr>
                  <a:t>Dur (f) = Duration of the bond underlying the futures contract </a:t>
                </a:r>
              </a:p>
              <a:p>
                <a:r>
                  <a:rPr lang="en-IN" sz="2200" dirty="0">
                    <a:sym typeface="Symbol" panose="05050102010706020507" pitchFamily="18" charset="2"/>
                  </a:rPr>
                  <a:t>YTM (s) = Yield to Maturity on the bond being hedged </a:t>
                </a:r>
              </a:p>
              <a:p>
                <a:r>
                  <a:rPr lang="en-IN" sz="2200" dirty="0">
                    <a:sym typeface="Symbol" panose="05050102010706020507" pitchFamily="18" charset="2"/>
                  </a:rPr>
                  <a:t>YTM (f) = Yield to Maturity of the implied futures contract </a:t>
                </a:r>
              </a:p>
              <a:p>
                <a:r>
                  <a:rPr lang="en-IN" sz="2200" dirty="0">
                    <a:sym typeface="Symbol" panose="05050102010706020507" pitchFamily="18" charset="2"/>
                  </a:rPr>
                  <a:t>S  = Price of bond </a:t>
                </a:r>
              </a:p>
              <a:p>
                <a:r>
                  <a:rPr lang="en-IN" sz="2200" dirty="0">
                    <a:sym typeface="Symbol" panose="05050102010706020507" pitchFamily="18" charset="2"/>
                  </a:rPr>
                  <a:t>F = Price of futures contract </a:t>
                </a:r>
              </a:p>
              <a:p>
                <a:endParaRPr lang="en-IN" sz="2200" b="0" i="1" dirty="0">
                  <a:latin typeface="Cambria Math" panose="02040503050406030204" pitchFamily="18" charset="0"/>
                </a:endParaRPr>
              </a:p>
            </p:txBody>
          </p:sp>
        </mc:Choice>
        <mc:Fallback xmlns="">
          <p:sp>
            <p:nvSpPr>
              <p:cNvPr id="12" name="TextBox 11">
                <a:extLst>
                  <a:ext uri="{FF2B5EF4-FFF2-40B4-BE49-F238E27FC236}">
                    <a16:creationId xmlns:a16="http://schemas.microsoft.com/office/drawing/2014/main" id="{19479711-AD1C-4878-A10A-A43C5E9582A0}"/>
                  </a:ext>
                </a:extLst>
              </p:cNvPr>
              <p:cNvSpPr txBox="1">
                <a:spLocks noRot="1" noChangeAspect="1" noMove="1" noResize="1" noEditPoints="1" noAdjustHandles="1" noChangeArrowheads="1" noChangeShapeType="1" noTextEdit="1"/>
              </p:cNvSpPr>
              <p:nvPr/>
            </p:nvSpPr>
            <p:spPr>
              <a:xfrm>
                <a:off x="1469232" y="3770840"/>
                <a:ext cx="10141575" cy="2708434"/>
              </a:xfrm>
              <a:prstGeom prst="rect">
                <a:avLst/>
              </a:prstGeom>
              <a:blipFill>
                <a:blip r:embed="rId2"/>
                <a:stretch>
                  <a:fillRect l="-1683" t="-3378"/>
                </a:stretch>
              </a:blipFill>
            </p:spPr>
            <p:txBody>
              <a:bodyPr/>
              <a:lstStyle/>
              <a:p>
                <a:r>
                  <a:rPr lang="en-IN">
                    <a:noFill/>
                  </a:rPr>
                  <a:t> </a:t>
                </a:r>
              </a:p>
            </p:txBody>
          </p:sp>
        </mc:Fallback>
      </mc:AlternateContent>
    </p:spTree>
    <p:extLst>
      <p:ext uri="{BB962C8B-B14F-4D97-AF65-F5344CB8AC3E}">
        <p14:creationId xmlns:p14="http://schemas.microsoft.com/office/powerpoint/2010/main" val="3094395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4553F-00F1-485E-BBA3-349976730E80}"/>
              </a:ext>
            </a:extLst>
          </p:cNvPr>
          <p:cNvSpPr>
            <a:spLocks noGrp="1"/>
          </p:cNvSpPr>
          <p:nvPr>
            <p:ph type="title"/>
          </p:nvPr>
        </p:nvSpPr>
        <p:spPr/>
        <p:txBody>
          <a:bodyPr/>
          <a:lstStyle/>
          <a:p>
            <a:r>
              <a:rPr lang="en-US" dirty="0"/>
              <a:t>Introduction – DERIVATIVES </a:t>
            </a:r>
            <a:endParaRPr lang="en-IN" dirty="0"/>
          </a:p>
        </p:txBody>
      </p:sp>
      <p:sp>
        <p:nvSpPr>
          <p:cNvPr id="3" name="Content Placeholder 2">
            <a:extLst>
              <a:ext uri="{FF2B5EF4-FFF2-40B4-BE49-F238E27FC236}">
                <a16:creationId xmlns:a16="http://schemas.microsoft.com/office/drawing/2014/main" id="{46214DA3-A3E2-44D3-BBE2-57C698EE7510}"/>
              </a:ext>
            </a:extLst>
          </p:cNvPr>
          <p:cNvSpPr>
            <a:spLocks noGrp="1"/>
          </p:cNvSpPr>
          <p:nvPr>
            <p:ph idx="1"/>
          </p:nvPr>
        </p:nvSpPr>
        <p:spPr/>
        <p:txBody>
          <a:bodyPr/>
          <a:lstStyle/>
          <a:p>
            <a:r>
              <a:rPr lang="en-IN" dirty="0"/>
              <a:t>In the Indian context the Securities Contracts (Regulation) Act, 1956 (SC(R)A) defines "derivative" to include – </a:t>
            </a:r>
          </a:p>
          <a:p>
            <a:pPr lvl="1"/>
            <a:r>
              <a:rPr lang="en-IN" dirty="0"/>
              <a:t>A security derived from a debt instrument, share, loan whether secured or unsecured, risk instrument or contract for differences or any other form of security or</a:t>
            </a:r>
          </a:p>
          <a:p>
            <a:pPr lvl="1"/>
            <a:r>
              <a:rPr lang="en-IN" dirty="0"/>
              <a:t>A contract which derives its value from the prices, or index of prices, of underlying securities </a:t>
            </a:r>
          </a:p>
          <a:p>
            <a:r>
              <a:rPr lang="en-IN" dirty="0"/>
              <a:t>There are three main categories of derivatives based on the nature of the instrument: </a:t>
            </a:r>
          </a:p>
          <a:p>
            <a:pPr lvl="1"/>
            <a:r>
              <a:rPr lang="en-IN" dirty="0"/>
              <a:t>OTC derivatives, Exchange traded derivatives and Cleared Derivatives </a:t>
            </a:r>
          </a:p>
          <a:p>
            <a:r>
              <a:rPr lang="en-IN" dirty="0"/>
              <a:t>The OTC derivatives market is the largest derivatives market with an outstanding value of US$558.5 trillion in H2 2019. </a:t>
            </a:r>
          </a:p>
          <a:p>
            <a:r>
              <a:rPr lang="en-IN" dirty="0"/>
              <a:t>Interest rate derivatives dominate OTC derivatives market with an outstanding value of US$449 trillion in H2 2019. </a:t>
            </a:r>
          </a:p>
          <a:p>
            <a:endParaRPr lang="en-IN" dirty="0"/>
          </a:p>
        </p:txBody>
      </p:sp>
      <p:sp>
        <p:nvSpPr>
          <p:cNvPr id="4" name="Slide Number Placeholder 3">
            <a:extLst>
              <a:ext uri="{FF2B5EF4-FFF2-40B4-BE49-F238E27FC236}">
                <a16:creationId xmlns:a16="http://schemas.microsoft.com/office/drawing/2014/main" id="{3EA5AEBE-37B8-4A2B-ADB3-D4805F91FE40}"/>
              </a:ext>
            </a:extLst>
          </p:cNvPr>
          <p:cNvSpPr>
            <a:spLocks noGrp="1"/>
          </p:cNvSpPr>
          <p:nvPr>
            <p:ph type="sldNum" sz="quarter" idx="12"/>
          </p:nvPr>
        </p:nvSpPr>
        <p:spPr/>
        <p:txBody>
          <a:bodyPr/>
          <a:lstStyle/>
          <a:p>
            <a:fld id="{AB8D8924-9B57-4615-99C1-154839CF2A5F}" type="slidenum">
              <a:rPr lang="en-IN" smtClean="0"/>
              <a:t>2</a:t>
            </a:fld>
            <a:endParaRPr lang="en-IN" dirty="0"/>
          </a:p>
        </p:txBody>
      </p:sp>
    </p:spTree>
    <p:extLst>
      <p:ext uri="{BB962C8B-B14F-4D97-AF65-F5344CB8AC3E}">
        <p14:creationId xmlns:p14="http://schemas.microsoft.com/office/powerpoint/2010/main" val="42325823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5BF95-83D8-4E04-874F-77562725AC66}"/>
              </a:ext>
            </a:extLst>
          </p:cNvPr>
          <p:cNvSpPr>
            <a:spLocks noGrp="1"/>
          </p:cNvSpPr>
          <p:nvPr>
            <p:ph type="title"/>
          </p:nvPr>
        </p:nvSpPr>
        <p:spPr/>
        <p:txBody>
          <a:bodyPr/>
          <a:lstStyle/>
          <a:p>
            <a:r>
              <a:rPr lang="en-IN" dirty="0"/>
              <a:t>T-BOND FUTURES EXAMPLE 1 </a:t>
            </a:r>
          </a:p>
        </p:txBody>
      </p:sp>
      <p:sp>
        <p:nvSpPr>
          <p:cNvPr id="3" name="Content Placeholder 2">
            <a:extLst>
              <a:ext uri="{FF2B5EF4-FFF2-40B4-BE49-F238E27FC236}">
                <a16:creationId xmlns:a16="http://schemas.microsoft.com/office/drawing/2014/main" id="{FF782F76-0DCC-47EA-B471-C575FC717109}"/>
              </a:ext>
            </a:extLst>
          </p:cNvPr>
          <p:cNvSpPr>
            <a:spLocks noGrp="1"/>
          </p:cNvSpPr>
          <p:nvPr>
            <p:ph idx="1"/>
          </p:nvPr>
        </p:nvSpPr>
        <p:spPr/>
        <p:txBody>
          <a:bodyPr/>
          <a:lstStyle/>
          <a:p>
            <a:r>
              <a:rPr lang="en-IN" dirty="0"/>
              <a:t>In Jan 2020, a fixed income portfolio manager believes that he may be required to liquidate the fund’s long-term bond holdings in mid-May.  The bond portfolio has an aggregate face value of Rs. 100 million, average coupon rate of 12.5%, average maturity of 15 years and currently valued at Rs. 103 million. The estimated YTM on the bond portfolio is 12.05% and its duration is 7.56 years. The bond future that trade on NSE has 6% coupon, 10 year bond as underlying and he is considering hedging the portfolio against interest rate changes by going short in June bond futures contracts that are currently trading at F(0) = 67.6177 with a duration of 7.25 years and YTM of 11.65%. Determine how many contracts the portfolio manager needs to sell to hedge his position. Assume each bond future contract has 2000 underlying bonds. </a:t>
            </a:r>
          </a:p>
        </p:txBody>
      </p:sp>
      <p:sp>
        <p:nvSpPr>
          <p:cNvPr id="4" name="Slide Number Placeholder 3">
            <a:extLst>
              <a:ext uri="{FF2B5EF4-FFF2-40B4-BE49-F238E27FC236}">
                <a16:creationId xmlns:a16="http://schemas.microsoft.com/office/drawing/2014/main" id="{112E407A-46B1-4F38-AEB5-E5D380E33A58}"/>
              </a:ext>
            </a:extLst>
          </p:cNvPr>
          <p:cNvSpPr>
            <a:spLocks noGrp="1"/>
          </p:cNvSpPr>
          <p:nvPr>
            <p:ph type="sldNum" sz="quarter" idx="12"/>
          </p:nvPr>
        </p:nvSpPr>
        <p:spPr/>
        <p:txBody>
          <a:bodyPr/>
          <a:lstStyle/>
          <a:p>
            <a:fld id="{AB8D8924-9B57-4615-99C1-154839CF2A5F}" type="slidenum">
              <a:rPr lang="en-IN" smtClean="0"/>
              <a:t>20</a:t>
            </a:fld>
            <a:endParaRPr lang="en-IN" dirty="0"/>
          </a:p>
        </p:txBody>
      </p:sp>
    </p:spTree>
    <p:extLst>
      <p:ext uri="{BB962C8B-B14F-4D97-AF65-F5344CB8AC3E}">
        <p14:creationId xmlns:p14="http://schemas.microsoft.com/office/powerpoint/2010/main" val="785739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633E3-FA76-4C36-9461-28F417030A5D}"/>
              </a:ext>
            </a:extLst>
          </p:cNvPr>
          <p:cNvSpPr>
            <a:spLocks noGrp="1"/>
          </p:cNvSpPr>
          <p:nvPr>
            <p:ph type="title"/>
          </p:nvPr>
        </p:nvSpPr>
        <p:spPr/>
        <p:txBody>
          <a:bodyPr/>
          <a:lstStyle/>
          <a:p>
            <a:r>
              <a:rPr lang="en-IN" dirty="0"/>
              <a:t>T-bond futures example 1</a:t>
            </a:r>
          </a:p>
        </p:txBody>
      </p:sp>
      <p:sp>
        <p:nvSpPr>
          <p:cNvPr id="3" name="Content Placeholder 2">
            <a:extLst>
              <a:ext uri="{FF2B5EF4-FFF2-40B4-BE49-F238E27FC236}">
                <a16:creationId xmlns:a16="http://schemas.microsoft.com/office/drawing/2014/main" id="{97A6AE83-659D-451D-9EC4-D76FCB03A9D7}"/>
              </a:ext>
            </a:extLst>
          </p:cNvPr>
          <p:cNvSpPr>
            <a:spLocks noGrp="1"/>
          </p:cNvSpPr>
          <p:nvPr>
            <p:ph idx="1"/>
          </p:nvPr>
        </p:nvSpPr>
        <p:spPr/>
        <p:txBody>
          <a:bodyPr/>
          <a:lstStyle/>
          <a:p>
            <a:r>
              <a:rPr lang="en-IN" dirty="0"/>
              <a:t>N = 797 contracts </a:t>
            </a:r>
          </a:p>
        </p:txBody>
      </p:sp>
      <p:sp>
        <p:nvSpPr>
          <p:cNvPr id="4" name="Slide Number Placeholder 3">
            <a:extLst>
              <a:ext uri="{FF2B5EF4-FFF2-40B4-BE49-F238E27FC236}">
                <a16:creationId xmlns:a16="http://schemas.microsoft.com/office/drawing/2014/main" id="{5A73763E-EED6-4D7D-BF88-2A21743FA15E}"/>
              </a:ext>
            </a:extLst>
          </p:cNvPr>
          <p:cNvSpPr>
            <a:spLocks noGrp="1"/>
          </p:cNvSpPr>
          <p:nvPr>
            <p:ph type="sldNum" sz="quarter" idx="12"/>
          </p:nvPr>
        </p:nvSpPr>
        <p:spPr/>
        <p:txBody>
          <a:bodyPr/>
          <a:lstStyle/>
          <a:p>
            <a:fld id="{AB8D8924-9B57-4615-99C1-154839CF2A5F}" type="slidenum">
              <a:rPr lang="en-IN" smtClean="0"/>
              <a:t>21</a:t>
            </a:fld>
            <a:endParaRPr lang="en-IN" dirty="0"/>
          </a:p>
        </p:txBody>
      </p:sp>
    </p:spTree>
    <p:extLst>
      <p:ext uri="{BB962C8B-B14F-4D97-AF65-F5344CB8AC3E}">
        <p14:creationId xmlns:p14="http://schemas.microsoft.com/office/powerpoint/2010/main" val="378467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65DD8-8320-438B-ABC1-AB89625C7316}"/>
              </a:ext>
            </a:extLst>
          </p:cNvPr>
          <p:cNvSpPr>
            <a:spLocks noGrp="1"/>
          </p:cNvSpPr>
          <p:nvPr>
            <p:ph type="title"/>
          </p:nvPr>
        </p:nvSpPr>
        <p:spPr/>
        <p:txBody>
          <a:bodyPr/>
          <a:lstStyle/>
          <a:p>
            <a:r>
              <a:rPr lang="en-IN" dirty="0"/>
              <a:t>Interest rate swaps</a:t>
            </a:r>
          </a:p>
        </p:txBody>
      </p:sp>
      <p:sp>
        <p:nvSpPr>
          <p:cNvPr id="3" name="Content Placeholder 2">
            <a:extLst>
              <a:ext uri="{FF2B5EF4-FFF2-40B4-BE49-F238E27FC236}">
                <a16:creationId xmlns:a16="http://schemas.microsoft.com/office/drawing/2014/main" id="{26BB7D1E-57CC-473D-93A6-20BFB7458B2F}"/>
              </a:ext>
            </a:extLst>
          </p:cNvPr>
          <p:cNvSpPr>
            <a:spLocks noGrp="1"/>
          </p:cNvSpPr>
          <p:nvPr>
            <p:ph idx="1"/>
          </p:nvPr>
        </p:nvSpPr>
        <p:spPr/>
        <p:txBody>
          <a:bodyPr/>
          <a:lstStyle/>
          <a:p>
            <a:r>
              <a:rPr lang="en-IN" dirty="0"/>
              <a:t>An interest rate swap is a transaction involving an exchange of one stream of interest obligation for another. </a:t>
            </a:r>
          </a:p>
          <a:p>
            <a:r>
              <a:rPr lang="en-IN" dirty="0"/>
              <a:t>Typically, it results in an exchange of fixed rate interest payment for floating rate interest payments. </a:t>
            </a:r>
          </a:p>
          <a:p>
            <a:r>
              <a:rPr lang="en-IN" dirty="0"/>
              <a:t>Occasionally, it involves an exchange of one stream of floating rate interest payments for another. </a:t>
            </a:r>
          </a:p>
          <a:p>
            <a:r>
              <a:rPr lang="en-IN" dirty="0"/>
              <a:t>Interest rate swaps are a useful tool for hedging against variable interest rate risk. </a:t>
            </a:r>
          </a:p>
        </p:txBody>
      </p:sp>
      <p:sp>
        <p:nvSpPr>
          <p:cNvPr id="4" name="Slide Number Placeholder 3">
            <a:extLst>
              <a:ext uri="{FF2B5EF4-FFF2-40B4-BE49-F238E27FC236}">
                <a16:creationId xmlns:a16="http://schemas.microsoft.com/office/drawing/2014/main" id="{95DB6550-1862-409A-B73A-B3F5F99688A2}"/>
              </a:ext>
            </a:extLst>
          </p:cNvPr>
          <p:cNvSpPr>
            <a:spLocks noGrp="1"/>
          </p:cNvSpPr>
          <p:nvPr>
            <p:ph type="sldNum" sz="quarter" idx="12"/>
          </p:nvPr>
        </p:nvSpPr>
        <p:spPr/>
        <p:txBody>
          <a:bodyPr/>
          <a:lstStyle/>
          <a:p>
            <a:fld id="{AB8D8924-9B57-4615-99C1-154839CF2A5F}" type="slidenum">
              <a:rPr lang="en-IN" smtClean="0"/>
              <a:t>22</a:t>
            </a:fld>
            <a:endParaRPr lang="en-IN" dirty="0"/>
          </a:p>
        </p:txBody>
      </p:sp>
    </p:spTree>
    <p:extLst>
      <p:ext uri="{BB962C8B-B14F-4D97-AF65-F5344CB8AC3E}">
        <p14:creationId xmlns:p14="http://schemas.microsoft.com/office/powerpoint/2010/main" val="3829668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6A93A-17AB-43C8-B3C9-96C0514A405D}"/>
              </a:ext>
            </a:extLst>
          </p:cNvPr>
          <p:cNvSpPr>
            <a:spLocks noGrp="1"/>
          </p:cNvSpPr>
          <p:nvPr>
            <p:ph type="title"/>
          </p:nvPr>
        </p:nvSpPr>
        <p:spPr/>
        <p:txBody>
          <a:bodyPr/>
          <a:lstStyle/>
          <a:p>
            <a:r>
              <a:rPr lang="en-IN" dirty="0"/>
              <a:t>Principal features of interest rate swaps</a:t>
            </a:r>
          </a:p>
        </p:txBody>
      </p:sp>
      <p:sp>
        <p:nvSpPr>
          <p:cNvPr id="3" name="Content Placeholder 2">
            <a:extLst>
              <a:ext uri="{FF2B5EF4-FFF2-40B4-BE49-F238E27FC236}">
                <a16:creationId xmlns:a16="http://schemas.microsoft.com/office/drawing/2014/main" id="{86E7A506-AF22-4B5E-AB62-97FAE7C87304}"/>
              </a:ext>
            </a:extLst>
          </p:cNvPr>
          <p:cNvSpPr>
            <a:spLocks noGrp="1"/>
          </p:cNvSpPr>
          <p:nvPr>
            <p:ph idx="1"/>
          </p:nvPr>
        </p:nvSpPr>
        <p:spPr/>
        <p:txBody>
          <a:bodyPr/>
          <a:lstStyle/>
          <a:p>
            <a:r>
              <a:rPr lang="en-IN" dirty="0"/>
              <a:t>It effectively translates a floating rate borrowing into a fixed rate borrowing and vice versa. – the net interest difference is paid or received as the case may be. </a:t>
            </a:r>
          </a:p>
          <a:p>
            <a:r>
              <a:rPr lang="en-IN" dirty="0"/>
              <a:t>There is no exchange of principal repayment obligations. </a:t>
            </a:r>
          </a:p>
          <a:p>
            <a:r>
              <a:rPr lang="en-IN" dirty="0"/>
              <a:t>It is structured as a separate contract distinct from the underlying loan agreement. </a:t>
            </a:r>
          </a:p>
          <a:p>
            <a:r>
              <a:rPr lang="en-IN" dirty="0"/>
              <a:t>It is applicable to new as well as existing borrowings. </a:t>
            </a:r>
          </a:p>
        </p:txBody>
      </p:sp>
      <p:sp>
        <p:nvSpPr>
          <p:cNvPr id="4" name="Slide Number Placeholder 3">
            <a:extLst>
              <a:ext uri="{FF2B5EF4-FFF2-40B4-BE49-F238E27FC236}">
                <a16:creationId xmlns:a16="http://schemas.microsoft.com/office/drawing/2014/main" id="{009597C8-B534-40DD-8143-1177F85C8399}"/>
              </a:ext>
            </a:extLst>
          </p:cNvPr>
          <p:cNvSpPr>
            <a:spLocks noGrp="1"/>
          </p:cNvSpPr>
          <p:nvPr>
            <p:ph type="sldNum" sz="quarter" idx="12"/>
          </p:nvPr>
        </p:nvSpPr>
        <p:spPr/>
        <p:txBody>
          <a:bodyPr/>
          <a:lstStyle/>
          <a:p>
            <a:fld id="{AB8D8924-9B57-4615-99C1-154839CF2A5F}" type="slidenum">
              <a:rPr lang="en-IN" smtClean="0"/>
              <a:t>23</a:t>
            </a:fld>
            <a:endParaRPr lang="en-IN" dirty="0"/>
          </a:p>
        </p:txBody>
      </p:sp>
    </p:spTree>
    <p:extLst>
      <p:ext uri="{BB962C8B-B14F-4D97-AF65-F5344CB8AC3E}">
        <p14:creationId xmlns:p14="http://schemas.microsoft.com/office/powerpoint/2010/main" val="1520760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F2087-429A-445E-B332-81399E29D1DF}"/>
              </a:ext>
            </a:extLst>
          </p:cNvPr>
          <p:cNvSpPr>
            <a:spLocks noGrp="1"/>
          </p:cNvSpPr>
          <p:nvPr>
            <p:ph type="title"/>
          </p:nvPr>
        </p:nvSpPr>
        <p:spPr/>
        <p:txBody>
          <a:bodyPr/>
          <a:lstStyle/>
          <a:p>
            <a:r>
              <a:rPr lang="en-IN" dirty="0"/>
              <a:t>Swaps problem 1 – </a:t>
            </a:r>
            <a:r>
              <a:rPr lang="en-IN" dirty="0" err="1"/>
              <a:t>ois</a:t>
            </a:r>
            <a:r>
              <a:rPr lang="en-IN" dirty="0"/>
              <a:t>  </a:t>
            </a:r>
          </a:p>
        </p:txBody>
      </p:sp>
      <p:sp>
        <p:nvSpPr>
          <p:cNvPr id="3" name="Content Placeholder 2">
            <a:extLst>
              <a:ext uri="{FF2B5EF4-FFF2-40B4-BE49-F238E27FC236}">
                <a16:creationId xmlns:a16="http://schemas.microsoft.com/office/drawing/2014/main" id="{4CDCFB55-7C47-487F-9253-B23A8ED12749}"/>
              </a:ext>
            </a:extLst>
          </p:cNvPr>
          <p:cNvSpPr>
            <a:spLocks noGrp="1"/>
          </p:cNvSpPr>
          <p:nvPr>
            <p:ph idx="1"/>
          </p:nvPr>
        </p:nvSpPr>
        <p:spPr>
          <a:xfrm>
            <a:off x="581192" y="2021471"/>
            <a:ext cx="11029615" cy="920513"/>
          </a:xfrm>
        </p:spPr>
        <p:txBody>
          <a:bodyPr/>
          <a:lstStyle/>
          <a:p>
            <a:r>
              <a:rPr lang="en-IN" dirty="0"/>
              <a:t>Southern Bank (SB) enters into a 7-day OIS with Northern Bank (NB), where SB pays 7-day fixed rate @5.75% and receives overnight NSE MIBOR. The notional amount of the transaction is Rs. 100 crores. The other terms are mentioned below. Calculate cash flows for respective parties. </a:t>
            </a:r>
          </a:p>
        </p:txBody>
      </p:sp>
      <p:sp>
        <p:nvSpPr>
          <p:cNvPr id="4" name="Slide Number Placeholder 3">
            <a:extLst>
              <a:ext uri="{FF2B5EF4-FFF2-40B4-BE49-F238E27FC236}">
                <a16:creationId xmlns:a16="http://schemas.microsoft.com/office/drawing/2014/main" id="{23174DE6-913B-4F05-9F8F-06A7ECFA4DDF}"/>
              </a:ext>
            </a:extLst>
          </p:cNvPr>
          <p:cNvSpPr>
            <a:spLocks noGrp="1"/>
          </p:cNvSpPr>
          <p:nvPr>
            <p:ph type="sldNum" sz="quarter" idx="12"/>
          </p:nvPr>
        </p:nvSpPr>
        <p:spPr/>
        <p:txBody>
          <a:bodyPr/>
          <a:lstStyle/>
          <a:p>
            <a:fld id="{AB8D8924-9B57-4615-99C1-154839CF2A5F}" type="slidenum">
              <a:rPr lang="en-IN" smtClean="0"/>
              <a:t>24</a:t>
            </a:fld>
            <a:endParaRPr lang="en-IN" dirty="0"/>
          </a:p>
        </p:txBody>
      </p:sp>
      <p:graphicFrame>
        <p:nvGraphicFramePr>
          <p:cNvPr id="5" name="Table 5">
            <a:extLst>
              <a:ext uri="{FF2B5EF4-FFF2-40B4-BE49-F238E27FC236}">
                <a16:creationId xmlns:a16="http://schemas.microsoft.com/office/drawing/2014/main" id="{4D4EB805-6205-4264-A7E1-C945C373709C}"/>
              </a:ext>
            </a:extLst>
          </p:cNvPr>
          <p:cNvGraphicFramePr>
            <a:graphicFrameLocks noGrp="1"/>
          </p:cNvGraphicFramePr>
          <p:nvPr>
            <p:extLst>
              <p:ext uri="{D42A27DB-BD31-4B8C-83A1-F6EECF244321}">
                <p14:modId xmlns:p14="http://schemas.microsoft.com/office/powerpoint/2010/main" val="2925900888"/>
              </p:ext>
            </p:extLst>
          </p:nvPr>
        </p:nvGraphicFramePr>
        <p:xfrm>
          <a:off x="543337" y="3043531"/>
          <a:ext cx="6308035" cy="3048000"/>
        </p:xfrm>
        <a:graphic>
          <a:graphicData uri="http://schemas.openxmlformats.org/drawingml/2006/table">
            <a:tbl>
              <a:tblPr firstRow="1" bandRow="1">
                <a:tableStyleId>{327F97BB-C833-4FB7-BDE5-3F7075034690}</a:tableStyleId>
              </a:tblPr>
              <a:tblGrid>
                <a:gridCol w="2438402">
                  <a:extLst>
                    <a:ext uri="{9D8B030D-6E8A-4147-A177-3AD203B41FA5}">
                      <a16:colId xmlns:a16="http://schemas.microsoft.com/office/drawing/2014/main" val="2911096543"/>
                    </a:ext>
                  </a:extLst>
                </a:gridCol>
                <a:gridCol w="3869633">
                  <a:extLst>
                    <a:ext uri="{9D8B030D-6E8A-4147-A177-3AD203B41FA5}">
                      <a16:colId xmlns:a16="http://schemas.microsoft.com/office/drawing/2014/main" val="2251507344"/>
                    </a:ext>
                  </a:extLst>
                </a:gridCol>
              </a:tblGrid>
              <a:tr h="370840">
                <a:tc>
                  <a:txBody>
                    <a:bodyPr/>
                    <a:lstStyle/>
                    <a:p>
                      <a:r>
                        <a:rPr lang="en-IN" sz="1600" dirty="0"/>
                        <a:t>Trade date</a:t>
                      </a:r>
                    </a:p>
                  </a:txBody>
                  <a:tcPr/>
                </a:tc>
                <a:tc>
                  <a:txBody>
                    <a:bodyPr/>
                    <a:lstStyle/>
                    <a:p>
                      <a:r>
                        <a:rPr lang="en-IN" sz="1600" dirty="0"/>
                        <a:t>21-Jan-2003</a:t>
                      </a:r>
                    </a:p>
                  </a:txBody>
                  <a:tcPr/>
                </a:tc>
                <a:extLst>
                  <a:ext uri="{0D108BD9-81ED-4DB2-BD59-A6C34878D82A}">
                    <a16:rowId xmlns:a16="http://schemas.microsoft.com/office/drawing/2014/main" val="1634194119"/>
                  </a:ext>
                </a:extLst>
              </a:tr>
              <a:tr h="370840">
                <a:tc>
                  <a:txBody>
                    <a:bodyPr/>
                    <a:lstStyle/>
                    <a:p>
                      <a:r>
                        <a:rPr lang="en-IN" sz="1600" dirty="0"/>
                        <a:t>Day count basis</a:t>
                      </a:r>
                    </a:p>
                  </a:txBody>
                  <a:tcPr/>
                </a:tc>
                <a:tc>
                  <a:txBody>
                    <a:bodyPr/>
                    <a:lstStyle/>
                    <a:p>
                      <a:r>
                        <a:rPr lang="en-IN" sz="1600" dirty="0"/>
                        <a:t>Actual / 365 </a:t>
                      </a:r>
                    </a:p>
                  </a:txBody>
                  <a:tcPr/>
                </a:tc>
                <a:extLst>
                  <a:ext uri="{0D108BD9-81ED-4DB2-BD59-A6C34878D82A}">
                    <a16:rowId xmlns:a16="http://schemas.microsoft.com/office/drawing/2014/main" val="3414765325"/>
                  </a:ext>
                </a:extLst>
              </a:tr>
              <a:tr h="370840">
                <a:tc>
                  <a:txBody>
                    <a:bodyPr/>
                    <a:lstStyle/>
                    <a:p>
                      <a:r>
                        <a:rPr lang="en-IN" sz="1600" dirty="0"/>
                        <a:t>Start date</a:t>
                      </a:r>
                    </a:p>
                  </a:txBody>
                  <a:tcPr/>
                </a:tc>
                <a:tc>
                  <a:txBody>
                    <a:bodyPr/>
                    <a:lstStyle/>
                    <a:p>
                      <a:r>
                        <a:rPr lang="en-IN" sz="1600" dirty="0"/>
                        <a:t>22-Jan-2003</a:t>
                      </a:r>
                    </a:p>
                  </a:txBody>
                  <a:tcPr/>
                </a:tc>
                <a:extLst>
                  <a:ext uri="{0D108BD9-81ED-4DB2-BD59-A6C34878D82A}">
                    <a16:rowId xmlns:a16="http://schemas.microsoft.com/office/drawing/2014/main" val="2497350043"/>
                  </a:ext>
                </a:extLst>
              </a:tr>
              <a:tr h="370840">
                <a:tc>
                  <a:txBody>
                    <a:bodyPr/>
                    <a:lstStyle/>
                    <a:p>
                      <a:r>
                        <a:rPr lang="en-IN" sz="1600" dirty="0"/>
                        <a:t>End date</a:t>
                      </a:r>
                    </a:p>
                  </a:txBody>
                  <a:tcPr/>
                </a:tc>
                <a:tc>
                  <a:txBody>
                    <a:bodyPr/>
                    <a:lstStyle/>
                    <a:p>
                      <a:r>
                        <a:rPr lang="en-IN" sz="1600" dirty="0"/>
                        <a:t>28-Jan-2003</a:t>
                      </a:r>
                    </a:p>
                  </a:txBody>
                  <a:tcPr/>
                </a:tc>
                <a:extLst>
                  <a:ext uri="{0D108BD9-81ED-4DB2-BD59-A6C34878D82A}">
                    <a16:rowId xmlns:a16="http://schemas.microsoft.com/office/drawing/2014/main" val="1904223340"/>
                  </a:ext>
                </a:extLst>
              </a:tr>
              <a:tr h="370840">
                <a:tc>
                  <a:txBody>
                    <a:bodyPr/>
                    <a:lstStyle/>
                    <a:p>
                      <a:r>
                        <a:rPr lang="en-IN" sz="1600" dirty="0"/>
                        <a:t>O/N Benchmark</a:t>
                      </a:r>
                    </a:p>
                  </a:txBody>
                  <a:tcPr/>
                </a:tc>
                <a:tc>
                  <a:txBody>
                    <a:bodyPr/>
                    <a:lstStyle/>
                    <a:p>
                      <a:r>
                        <a:rPr lang="en-IN" sz="1600" dirty="0"/>
                        <a:t>NSE O/N MIBOR ACUTAL / 365</a:t>
                      </a:r>
                    </a:p>
                  </a:txBody>
                  <a:tcPr/>
                </a:tc>
                <a:extLst>
                  <a:ext uri="{0D108BD9-81ED-4DB2-BD59-A6C34878D82A}">
                    <a16:rowId xmlns:a16="http://schemas.microsoft.com/office/drawing/2014/main" val="1205340498"/>
                  </a:ext>
                </a:extLst>
              </a:tr>
              <a:tr h="370840">
                <a:tc>
                  <a:txBody>
                    <a:bodyPr/>
                    <a:lstStyle/>
                    <a:p>
                      <a:r>
                        <a:rPr lang="en-IN" sz="1600" dirty="0"/>
                        <a:t>Interest computation</a:t>
                      </a:r>
                    </a:p>
                  </a:txBody>
                  <a:tcPr/>
                </a:tc>
                <a:tc>
                  <a:txBody>
                    <a:bodyPr/>
                    <a:lstStyle/>
                    <a:p>
                      <a:r>
                        <a:rPr lang="en-IN" sz="1600" dirty="0"/>
                        <a:t>Fixed rate is simple compounding while the floating rate would be compounded every Mumbai business day</a:t>
                      </a:r>
                    </a:p>
                  </a:txBody>
                  <a:tcPr/>
                </a:tc>
                <a:extLst>
                  <a:ext uri="{0D108BD9-81ED-4DB2-BD59-A6C34878D82A}">
                    <a16:rowId xmlns:a16="http://schemas.microsoft.com/office/drawing/2014/main" val="3217845674"/>
                  </a:ext>
                </a:extLst>
              </a:tr>
              <a:tr h="370840">
                <a:tc>
                  <a:txBody>
                    <a:bodyPr/>
                    <a:lstStyle/>
                    <a:p>
                      <a:r>
                        <a:rPr lang="en-IN" sz="1600" dirty="0"/>
                        <a:t>Interest settlement</a:t>
                      </a:r>
                    </a:p>
                  </a:txBody>
                  <a:tcPr/>
                </a:tc>
                <a:tc>
                  <a:txBody>
                    <a:bodyPr/>
                    <a:lstStyle/>
                    <a:p>
                      <a:r>
                        <a:rPr lang="en-IN" sz="1600" dirty="0"/>
                        <a:t>Settlement is on net basis</a:t>
                      </a:r>
                    </a:p>
                  </a:txBody>
                  <a:tcPr/>
                </a:tc>
                <a:extLst>
                  <a:ext uri="{0D108BD9-81ED-4DB2-BD59-A6C34878D82A}">
                    <a16:rowId xmlns:a16="http://schemas.microsoft.com/office/drawing/2014/main" val="2362893870"/>
                  </a:ext>
                </a:extLst>
              </a:tr>
            </a:tbl>
          </a:graphicData>
        </a:graphic>
      </p:graphicFrame>
      <p:graphicFrame>
        <p:nvGraphicFramePr>
          <p:cNvPr id="7" name="Table 5">
            <a:extLst>
              <a:ext uri="{FF2B5EF4-FFF2-40B4-BE49-F238E27FC236}">
                <a16:creationId xmlns:a16="http://schemas.microsoft.com/office/drawing/2014/main" id="{774FA21C-B8EC-4590-8750-C72DD4038373}"/>
              </a:ext>
            </a:extLst>
          </p:cNvPr>
          <p:cNvGraphicFramePr>
            <a:graphicFrameLocks noGrp="1"/>
          </p:cNvGraphicFramePr>
          <p:nvPr>
            <p:extLst>
              <p:ext uri="{D42A27DB-BD31-4B8C-83A1-F6EECF244321}">
                <p14:modId xmlns:p14="http://schemas.microsoft.com/office/powerpoint/2010/main" val="1926340053"/>
              </p:ext>
            </p:extLst>
          </p:nvPr>
        </p:nvGraphicFramePr>
        <p:xfrm>
          <a:off x="7772402" y="3110590"/>
          <a:ext cx="3624472" cy="2966720"/>
        </p:xfrm>
        <a:graphic>
          <a:graphicData uri="http://schemas.openxmlformats.org/drawingml/2006/table">
            <a:tbl>
              <a:tblPr firstRow="1" bandRow="1">
                <a:tableStyleId>{327F97BB-C833-4FB7-BDE5-3F7075034690}</a:tableStyleId>
              </a:tblPr>
              <a:tblGrid>
                <a:gridCol w="1623392">
                  <a:extLst>
                    <a:ext uri="{9D8B030D-6E8A-4147-A177-3AD203B41FA5}">
                      <a16:colId xmlns:a16="http://schemas.microsoft.com/office/drawing/2014/main" val="2911096543"/>
                    </a:ext>
                  </a:extLst>
                </a:gridCol>
                <a:gridCol w="2001080">
                  <a:extLst>
                    <a:ext uri="{9D8B030D-6E8A-4147-A177-3AD203B41FA5}">
                      <a16:colId xmlns:a16="http://schemas.microsoft.com/office/drawing/2014/main" val="2251507344"/>
                    </a:ext>
                  </a:extLst>
                </a:gridCol>
              </a:tblGrid>
              <a:tr h="370840">
                <a:tc>
                  <a:txBody>
                    <a:bodyPr/>
                    <a:lstStyle/>
                    <a:p>
                      <a:pPr algn="ctr"/>
                      <a:r>
                        <a:rPr lang="en-IN" sz="1600" dirty="0"/>
                        <a:t>Date</a:t>
                      </a:r>
                    </a:p>
                  </a:txBody>
                  <a:tcPr/>
                </a:tc>
                <a:tc>
                  <a:txBody>
                    <a:bodyPr/>
                    <a:lstStyle/>
                    <a:p>
                      <a:pPr algn="ctr"/>
                      <a:r>
                        <a:rPr lang="en-IN" sz="1600" dirty="0"/>
                        <a:t>MIBOR rate</a:t>
                      </a:r>
                    </a:p>
                  </a:txBody>
                  <a:tcPr/>
                </a:tc>
                <a:extLst>
                  <a:ext uri="{0D108BD9-81ED-4DB2-BD59-A6C34878D82A}">
                    <a16:rowId xmlns:a16="http://schemas.microsoft.com/office/drawing/2014/main" val="1634194119"/>
                  </a:ext>
                </a:extLst>
              </a:tr>
              <a:tr h="370840">
                <a:tc>
                  <a:txBody>
                    <a:bodyPr/>
                    <a:lstStyle/>
                    <a:p>
                      <a:pPr algn="ctr"/>
                      <a:r>
                        <a:rPr lang="en-IN" sz="1600" dirty="0"/>
                        <a:t>22-Jan-2003</a:t>
                      </a:r>
                    </a:p>
                  </a:txBody>
                  <a:tcPr/>
                </a:tc>
                <a:tc>
                  <a:txBody>
                    <a:bodyPr/>
                    <a:lstStyle/>
                    <a:p>
                      <a:pPr algn="ctr"/>
                      <a:r>
                        <a:rPr lang="en-IN" sz="1600" dirty="0"/>
                        <a:t>6.13%</a:t>
                      </a:r>
                    </a:p>
                  </a:txBody>
                  <a:tcPr/>
                </a:tc>
                <a:extLst>
                  <a:ext uri="{0D108BD9-81ED-4DB2-BD59-A6C34878D82A}">
                    <a16:rowId xmlns:a16="http://schemas.microsoft.com/office/drawing/2014/main" val="3414765325"/>
                  </a:ext>
                </a:extLst>
              </a:tr>
              <a:tr h="370840">
                <a:tc>
                  <a:txBody>
                    <a:bodyPr/>
                    <a:lstStyle/>
                    <a:p>
                      <a:pPr algn="ctr"/>
                      <a:r>
                        <a:rPr lang="en-IN" sz="1600" dirty="0"/>
                        <a:t>23-Jan-2003</a:t>
                      </a:r>
                    </a:p>
                  </a:txBody>
                  <a:tcPr/>
                </a:tc>
                <a:tc>
                  <a:txBody>
                    <a:bodyPr/>
                    <a:lstStyle/>
                    <a:p>
                      <a:pPr algn="ctr"/>
                      <a:r>
                        <a:rPr lang="en-IN" sz="1600" dirty="0"/>
                        <a:t>6.04%</a:t>
                      </a:r>
                    </a:p>
                  </a:txBody>
                  <a:tcPr/>
                </a:tc>
                <a:extLst>
                  <a:ext uri="{0D108BD9-81ED-4DB2-BD59-A6C34878D82A}">
                    <a16:rowId xmlns:a16="http://schemas.microsoft.com/office/drawing/2014/main" val="2497350043"/>
                  </a:ext>
                </a:extLst>
              </a:tr>
              <a:tr h="370840">
                <a:tc>
                  <a:txBody>
                    <a:bodyPr/>
                    <a:lstStyle/>
                    <a:p>
                      <a:pPr algn="ctr"/>
                      <a:r>
                        <a:rPr lang="en-IN" sz="1600" dirty="0"/>
                        <a:t>24-Jan-2003</a:t>
                      </a:r>
                    </a:p>
                  </a:txBody>
                  <a:tcPr/>
                </a:tc>
                <a:tc>
                  <a:txBody>
                    <a:bodyPr/>
                    <a:lstStyle/>
                    <a:p>
                      <a:pPr algn="ctr"/>
                      <a:r>
                        <a:rPr lang="en-IN" sz="1600" dirty="0"/>
                        <a:t>5.94%</a:t>
                      </a:r>
                    </a:p>
                  </a:txBody>
                  <a:tcPr/>
                </a:tc>
                <a:extLst>
                  <a:ext uri="{0D108BD9-81ED-4DB2-BD59-A6C34878D82A}">
                    <a16:rowId xmlns:a16="http://schemas.microsoft.com/office/drawing/2014/main" val="1904223340"/>
                  </a:ext>
                </a:extLst>
              </a:tr>
              <a:tr h="370840">
                <a:tc>
                  <a:txBody>
                    <a:bodyPr/>
                    <a:lstStyle/>
                    <a:p>
                      <a:pPr algn="ctr"/>
                      <a:r>
                        <a:rPr lang="en-IN" sz="1600" dirty="0"/>
                        <a:t>25-jan-2003</a:t>
                      </a:r>
                    </a:p>
                  </a:txBody>
                  <a:tcPr/>
                </a:tc>
                <a:tc>
                  <a:txBody>
                    <a:bodyPr/>
                    <a:lstStyle/>
                    <a:p>
                      <a:pPr algn="ctr"/>
                      <a:r>
                        <a:rPr lang="en-IN" sz="1600" dirty="0"/>
                        <a:t>5.64%</a:t>
                      </a:r>
                    </a:p>
                  </a:txBody>
                  <a:tcPr/>
                </a:tc>
                <a:extLst>
                  <a:ext uri="{0D108BD9-81ED-4DB2-BD59-A6C34878D82A}">
                    <a16:rowId xmlns:a16="http://schemas.microsoft.com/office/drawing/2014/main" val="1205340498"/>
                  </a:ext>
                </a:extLst>
              </a:tr>
              <a:tr h="370840">
                <a:tc>
                  <a:txBody>
                    <a:bodyPr/>
                    <a:lstStyle/>
                    <a:p>
                      <a:pPr algn="ctr"/>
                      <a:r>
                        <a:rPr lang="en-IN" sz="1600" dirty="0"/>
                        <a:t>26-Jan-2003 </a:t>
                      </a:r>
                    </a:p>
                  </a:txBody>
                  <a:tcPr/>
                </a:tc>
                <a:tc>
                  <a:txBody>
                    <a:bodyPr/>
                    <a:lstStyle/>
                    <a:p>
                      <a:pPr algn="ctr"/>
                      <a:endParaRPr lang="en-IN" sz="1600" dirty="0"/>
                    </a:p>
                  </a:txBody>
                  <a:tcPr/>
                </a:tc>
                <a:extLst>
                  <a:ext uri="{0D108BD9-81ED-4DB2-BD59-A6C34878D82A}">
                    <a16:rowId xmlns:a16="http://schemas.microsoft.com/office/drawing/2014/main" val="3217845674"/>
                  </a:ext>
                </a:extLst>
              </a:tr>
              <a:tr h="370840">
                <a:tc>
                  <a:txBody>
                    <a:bodyPr/>
                    <a:lstStyle/>
                    <a:p>
                      <a:pPr algn="ctr"/>
                      <a:r>
                        <a:rPr lang="en-IN" sz="1600" dirty="0"/>
                        <a:t>27-jan-2003</a:t>
                      </a:r>
                    </a:p>
                  </a:txBody>
                  <a:tcPr/>
                </a:tc>
                <a:tc>
                  <a:txBody>
                    <a:bodyPr/>
                    <a:lstStyle/>
                    <a:p>
                      <a:pPr algn="ctr"/>
                      <a:r>
                        <a:rPr lang="en-IN" sz="1600" dirty="0"/>
                        <a:t>5.60%</a:t>
                      </a:r>
                    </a:p>
                  </a:txBody>
                  <a:tcPr/>
                </a:tc>
                <a:extLst>
                  <a:ext uri="{0D108BD9-81ED-4DB2-BD59-A6C34878D82A}">
                    <a16:rowId xmlns:a16="http://schemas.microsoft.com/office/drawing/2014/main" val="2362893870"/>
                  </a:ext>
                </a:extLst>
              </a:tr>
              <a:tr h="370840">
                <a:tc>
                  <a:txBody>
                    <a:bodyPr/>
                    <a:lstStyle/>
                    <a:p>
                      <a:pPr algn="ctr"/>
                      <a:r>
                        <a:rPr lang="en-IN" sz="1600" dirty="0"/>
                        <a:t>28-jan-2003</a:t>
                      </a:r>
                    </a:p>
                  </a:txBody>
                  <a:tcPr/>
                </a:tc>
                <a:tc>
                  <a:txBody>
                    <a:bodyPr/>
                    <a:lstStyle/>
                    <a:p>
                      <a:pPr algn="ctr"/>
                      <a:r>
                        <a:rPr lang="en-IN" sz="1600" dirty="0"/>
                        <a:t>5.59%</a:t>
                      </a:r>
                    </a:p>
                  </a:txBody>
                  <a:tcPr/>
                </a:tc>
                <a:extLst>
                  <a:ext uri="{0D108BD9-81ED-4DB2-BD59-A6C34878D82A}">
                    <a16:rowId xmlns:a16="http://schemas.microsoft.com/office/drawing/2014/main" val="1999208795"/>
                  </a:ext>
                </a:extLst>
              </a:tr>
            </a:tbl>
          </a:graphicData>
        </a:graphic>
      </p:graphicFrame>
    </p:spTree>
    <p:extLst>
      <p:ext uri="{BB962C8B-B14F-4D97-AF65-F5344CB8AC3E}">
        <p14:creationId xmlns:p14="http://schemas.microsoft.com/office/powerpoint/2010/main" val="2346556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17A1-72B3-4CA4-AE9D-6EBD2A0BAB6B}"/>
              </a:ext>
            </a:extLst>
          </p:cNvPr>
          <p:cNvSpPr>
            <a:spLocks noGrp="1"/>
          </p:cNvSpPr>
          <p:nvPr>
            <p:ph type="title"/>
          </p:nvPr>
        </p:nvSpPr>
        <p:spPr/>
        <p:txBody>
          <a:bodyPr/>
          <a:lstStyle/>
          <a:p>
            <a:r>
              <a:rPr lang="en-IN" dirty="0"/>
              <a:t>Swaps problem 1 – </a:t>
            </a:r>
            <a:r>
              <a:rPr lang="en-IN" dirty="0" err="1"/>
              <a:t>ois</a:t>
            </a:r>
            <a:r>
              <a:rPr lang="en-IN" dirty="0"/>
              <a:t> solution </a:t>
            </a:r>
          </a:p>
        </p:txBody>
      </p:sp>
      <p:sp>
        <p:nvSpPr>
          <p:cNvPr id="3" name="Content Placeholder 2">
            <a:extLst>
              <a:ext uri="{FF2B5EF4-FFF2-40B4-BE49-F238E27FC236}">
                <a16:creationId xmlns:a16="http://schemas.microsoft.com/office/drawing/2014/main" id="{F97966B2-57E1-45A7-BE59-22A429CF5C9D}"/>
              </a:ext>
            </a:extLst>
          </p:cNvPr>
          <p:cNvSpPr>
            <a:spLocks noGrp="1"/>
          </p:cNvSpPr>
          <p:nvPr>
            <p:ph idx="1"/>
          </p:nvPr>
        </p:nvSpPr>
        <p:spPr/>
        <p:txBody>
          <a:bodyPr/>
          <a:lstStyle/>
          <a:p>
            <a:r>
              <a:rPr lang="en-US" dirty="0"/>
              <a:t>SB will receive Rs. 9574 </a:t>
            </a:r>
            <a:endParaRPr lang="en-IN" dirty="0"/>
          </a:p>
        </p:txBody>
      </p:sp>
      <p:sp>
        <p:nvSpPr>
          <p:cNvPr id="4" name="Slide Number Placeholder 3">
            <a:extLst>
              <a:ext uri="{FF2B5EF4-FFF2-40B4-BE49-F238E27FC236}">
                <a16:creationId xmlns:a16="http://schemas.microsoft.com/office/drawing/2014/main" id="{03E15918-889D-4506-BE70-D8046C9C2F26}"/>
              </a:ext>
            </a:extLst>
          </p:cNvPr>
          <p:cNvSpPr>
            <a:spLocks noGrp="1"/>
          </p:cNvSpPr>
          <p:nvPr>
            <p:ph type="sldNum" sz="quarter" idx="12"/>
          </p:nvPr>
        </p:nvSpPr>
        <p:spPr/>
        <p:txBody>
          <a:bodyPr/>
          <a:lstStyle/>
          <a:p>
            <a:fld id="{AB8D8924-9B57-4615-99C1-154839CF2A5F}" type="slidenum">
              <a:rPr lang="en-IN" smtClean="0"/>
              <a:t>25</a:t>
            </a:fld>
            <a:endParaRPr lang="en-IN" dirty="0"/>
          </a:p>
        </p:txBody>
      </p:sp>
    </p:spTree>
    <p:extLst>
      <p:ext uri="{BB962C8B-B14F-4D97-AF65-F5344CB8AC3E}">
        <p14:creationId xmlns:p14="http://schemas.microsoft.com/office/powerpoint/2010/main" val="2333597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4090B-05C3-457B-AF93-7E4867CAAC4F}"/>
              </a:ext>
            </a:extLst>
          </p:cNvPr>
          <p:cNvSpPr>
            <a:spLocks noGrp="1"/>
          </p:cNvSpPr>
          <p:nvPr>
            <p:ph type="title"/>
          </p:nvPr>
        </p:nvSpPr>
        <p:spPr/>
        <p:txBody>
          <a:bodyPr/>
          <a:lstStyle/>
          <a:p>
            <a:r>
              <a:rPr lang="en-IN" dirty="0"/>
              <a:t>Swaps problem 2 – valuation of swaps </a:t>
            </a:r>
          </a:p>
        </p:txBody>
      </p:sp>
      <p:sp>
        <p:nvSpPr>
          <p:cNvPr id="3" name="Content Placeholder 2">
            <a:extLst>
              <a:ext uri="{FF2B5EF4-FFF2-40B4-BE49-F238E27FC236}">
                <a16:creationId xmlns:a16="http://schemas.microsoft.com/office/drawing/2014/main" id="{9F118E61-4A40-40F5-875E-ED05BF5A1B8D}"/>
              </a:ext>
            </a:extLst>
          </p:cNvPr>
          <p:cNvSpPr>
            <a:spLocks noGrp="1"/>
          </p:cNvSpPr>
          <p:nvPr>
            <p:ph idx="1"/>
          </p:nvPr>
        </p:nvSpPr>
        <p:spPr/>
        <p:txBody>
          <a:bodyPr/>
          <a:lstStyle/>
          <a:p>
            <a:r>
              <a:rPr lang="en-US" dirty="0"/>
              <a:t>Suppose that a Financial Institution has agreed to pay six-month LIBOR and receive 8% per annum (with semi-annual compounding) on a notional principal of US$100 million. The swap has a remaining life of 1.25 years. The LIBOR rates with continuous compounding for 3-month / 9-month / 15-month maturities are 10%, 10.5% and 11% respectively. The 6-month LIBOR rate at the last payment date was 10.2% (with semi-annual compounding). Find the value of the swap. </a:t>
            </a:r>
            <a:r>
              <a:rPr lang="en-IN" dirty="0"/>
              <a:t> (Hint : Value of swap = Value of fixed rate bond – Value of floating rate bond) </a:t>
            </a:r>
            <a:endParaRPr lang="en-US" dirty="0"/>
          </a:p>
        </p:txBody>
      </p:sp>
      <p:sp>
        <p:nvSpPr>
          <p:cNvPr id="4" name="Slide Number Placeholder 3">
            <a:extLst>
              <a:ext uri="{FF2B5EF4-FFF2-40B4-BE49-F238E27FC236}">
                <a16:creationId xmlns:a16="http://schemas.microsoft.com/office/drawing/2014/main" id="{0A61DB94-36E7-4F63-91DD-CAAC10D7F0E1}"/>
              </a:ext>
            </a:extLst>
          </p:cNvPr>
          <p:cNvSpPr>
            <a:spLocks noGrp="1"/>
          </p:cNvSpPr>
          <p:nvPr>
            <p:ph type="sldNum" sz="quarter" idx="12"/>
          </p:nvPr>
        </p:nvSpPr>
        <p:spPr/>
        <p:txBody>
          <a:bodyPr/>
          <a:lstStyle/>
          <a:p>
            <a:fld id="{AB8D8924-9B57-4615-99C1-154839CF2A5F}" type="slidenum">
              <a:rPr lang="en-IN" smtClean="0"/>
              <a:t>26</a:t>
            </a:fld>
            <a:endParaRPr lang="en-IN" dirty="0"/>
          </a:p>
        </p:txBody>
      </p:sp>
    </p:spTree>
    <p:extLst>
      <p:ext uri="{BB962C8B-B14F-4D97-AF65-F5344CB8AC3E}">
        <p14:creationId xmlns:p14="http://schemas.microsoft.com/office/powerpoint/2010/main" val="1508687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719E5-B1DC-4C08-ABDE-2BDD147D28C8}"/>
              </a:ext>
            </a:extLst>
          </p:cNvPr>
          <p:cNvSpPr>
            <a:spLocks noGrp="1"/>
          </p:cNvSpPr>
          <p:nvPr>
            <p:ph type="title"/>
          </p:nvPr>
        </p:nvSpPr>
        <p:spPr/>
        <p:txBody>
          <a:bodyPr/>
          <a:lstStyle/>
          <a:p>
            <a:r>
              <a:rPr lang="en-IN" dirty="0"/>
              <a:t>Swaps problem 2 – valuation of swaps  SOLUTON</a:t>
            </a:r>
          </a:p>
        </p:txBody>
      </p:sp>
      <p:sp>
        <p:nvSpPr>
          <p:cNvPr id="3" name="Content Placeholder 2">
            <a:extLst>
              <a:ext uri="{FF2B5EF4-FFF2-40B4-BE49-F238E27FC236}">
                <a16:creationId xmlns:a16="http://schemas.microsoft.com/office/drawing/2014/main" id="{81042019-32AC-4F5C-B42D-8B7B81A5F1F2}"/>
              </a:ext>
            </a:extLst>
          </p:cNvPr>
          <p:cNvSpPr>
            <a:spLocks noGrp="1"/>
          </p:cNvSpPr>
          <p:nvPr>
            <p:ph idx="1"/>
          </p:nvPr>
        </p:nvSpPr>
        <p:spPr/>
        <p:txBody>
          <a:bodyPr/>
          <a:lstStyle/>
          <a:p>
            <a:r>
              <a:rPr lang="en-US" dirty="0"/>
              <a:t>Value of swap = - US$4.267 </a:t>
            </a:r>
          </a:p>
          <a:p>
            <a:r>
              <a:rPr lang="en-US" dirty="0"/>
              <a:t>If the financial institution was on the opposite position of paying fixed and receiving floating, the value of the swap would be +US$4.267. </a:t>
            </a:r>
            <a:endParaRPr lang="en-IN" dirty="0"/>
          </a:p>
        </p:txBody>
      </p:sp>
      <p:sp>
        <p:nvSpPr>
          <p:cNvPr id="4" name="Slide Number Placeholder 3">
            <a:extLst>
              <a:ext uri="{FF2B5EF4-FFF2-40B4-BE49-F238E27FC236}">
                <a16:creationId xmlns:a16="http://schemas.microsoft.com/office/drawing/2014/main" id="{D1B2292A-B456-46C6-B501-EC71AD2CEAE6}"/>
              </a:ext>
            </a:extLst>
          </p:cNvPr>
          <p:cNvSpPr>
            <a:spLocks noGrp="1"/>
          </p:cNvSpPr>
          <p:nvPr>
            <p:ph type="sldNum" sz="quarter" idx="12"/>
          </p:nvPr>
        </p:nvSpPr>
        <p:spPr/>
        <p:txBody>
          <a:bodyPr/>
          <a:lstStyle/>
          <a:p>
            <a:fld id="{AB8D8924-9B57-4615-99C1-154839CF2A5F}" type="slidenum">
              <a:rPr lang="en-IN" smtClean="0"/>
              <a:t>27</a:t>
            </a:fld>
            <a:endParaRPr lang="en-IN" dirty="0"/>
          </a:p>
        </p:txBody>
      </p:sp>
    </p:spTree>
    <p:extLst>
      <p:ext uri="{BB962C8B-B14F-4D97-AF65-F5344CB8AC3E}">
        <p14:creationId xmlns:p14="http://schemas.microsoft.com/office/powerpoint/2010/main" val="944829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45C12-70C3-47BA-97DB-667BD929A542}"/>
              </a:ext>
            </a:extLst>
          </p:cNvPr>
          <p:cNvSpPr>
            <a:spLocks noGrp="1"/>
          </p:cNvSpPr>
          <p:nvPr>
            <p:ph type="title"/>
          </p:nvPr>
        </p:nvSpPr>
        <p:spPr/>
        <p:txBody>
          <a:bodyPr/>
          <a:lstStyle/>
          <a:p>
            <a:r>
              <a:rPr lang="en-IN" dirty="0"/>
              <a:t>Interest rate derivatives break – up – dec 2019 </a:t>
            </a:r>
          </a:p>
        </p:txBody>
      </p:sp>
      <p:sp>
        <p:nvSpPr>
          <p:cNvPr id="4" name="Slide Number Placeholder 3">
            <a:extLst>
              <a:ext uri="{FF2B5EF4-FFF2-40B4-BE49-F238E27FC236}">
                <a16:creationId xmlns:a16="http://schemas.microsoft.com/office/drawing/2014/main" id="{C2BACB02-855D-4946-9BCC-AD1B6FBCB865}"/>
              </a:ext>
            </a:extLst>
          </p:cNvPr>
          <p:cNvSpPr>
            <a:spLocks noGrp="1"/>
          </p:cNvSpPr>
          <p:nvPr>
            <p:ph type="sldNum" sz="quarter" idx="12"/>
          </p:nvPr>
        </p:nvSpPr>
        <p:spPr/>
        <p:txBody>
          <a:bodyPr/>
          <a:lstStyle/>
          <a:p>
            <a:fld id="{AB8D8924-9B57-4615-99C1-154839CF2A5F}" type="slidenum">
              <a:rPr lang="en-IN" smtClean="0"/>
              <a:t>3</a:t>
            </a:fld>
            <a:endParaRPr lang="en-IN" dirty="0"/>
          </a:p>
        </p:txBody>
      </p:sp>
      <p:graphicFrame>
        <p:nvGraphicFramePr>
          <p:cNvPr id="5" name="Chart 4">
            <a:extLst>
              <a:ext uri="{FF2B5EF4-FFF2-40B4-BE49-F238E27FC236}">
                <a16:creationId xmlns:a16="http://schemas.microsoft.com/office/drawing/2014/main" id="{8DA3A3AF-0293-42B4-A79A-C5F486C1202C}"/>
              </a:ext>
            </a:extLst>
          </p:cNvPr>
          <p:cNvGraphicFramePr>
            <a:graphicFrameLocks/>
          </p:cNvGraphicFramePr>
          <p:nvPr>
            <p:extLst>
              <p:ext uri="{D42A27DB-BD31-4B8C-83A1-F6EECF244321}">
                <p14:modId xmlns:p14="http://schemas.microsoft.com/office/powerpoint/2010/main" val="2569554186"/>
              </p:ext>
            </p:extLst>
          </p:nvPr>
        </p:nvGraphicFramePr>
        <p:xfrm>
          <a:off x="1537253" y="1855305"/>
          <a:ext cx="7752521" cy="407432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8DA3A3AF-0293-42B4-A79A-C5F486C1202C}"/>
              </a:ext>
            </a:extLst>
          </p:cNvPr>
          <p:cNvGraphicFramePr>
            <a:graphicFrameLocks/>
          </p:cNvGraphicFramePr>
          <p:nvPr>
            <p:extLst>
              <p:ext uri="{D42A27DB-BD31-4B8C-83A1-F6EECF244321}">
                <p14:modId xmlns:p14="http://schemas.microsoft.com/office/powerpoint/2010/main" val="2567465825"/>
              </p:ext>
            </p:extLst>
          </p:nvPr>
        </p:nvGraphicFramePr>
        <p:xfrm>
          <a:off x="2219737" y="1855305"/>
          <a:ext cx="6314661" cy="42136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22722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3B6CB-57DF-4CF8-8463-E9633F368A77}"/>
              </a:ext>
            </a:extLst>
          </p:cNvPr>
          <p:cNvSpPr>
            <a:spLocks noGrp="1"/>
          </p:cNvSpPr>
          <p:nvPr>
            <p:ph type="title"/>
          </p:nvPr>
        </p:nvSpPr>
        <p:spPr/>
        <p:txBody>
          <a:bodyPr/>
          <a:lstStyle/>
          <a:p>
            <a:r>
              <a:rPr lang="en-IN" dirty="0"/>
              <a:t>Forward rate agreement </a:t>
            </a:r>
          </a:p>
        </p:txBody>
      </p:sp>
      <p:sp>
        <p:nvSpPr>
          <p:cNvPr id="3" name="Content Placeholder 2">
            <a:extLst>
              <a:ext uri="{FF2B5EF4-FFF2-40B4-BE49-F238E27FC236}">
                <a16:creationId xmlns:a16="http://schemas.microsoft.com/office/drawing/2014/main" id="{AD0EDD66-6C95-4DAD-9A22-19D6DC883CEA}"/>
              </a:ext>
            </a:extLst>
          </p:cNvPr>
          <p:cNvSpPr>
            <a:spLocks noGrp="1"/>
          </p:cNvSpPr>
          <p:nvPr>
            <p:ph idx="1"/>
          </p:nvPr>
        </p:nvSpPr>
        <p:spPr/>
        <p:txBody>
          <a:bodyPr/>
          <a:lstStyle/>
          <a:p>
            <a:r>
              <a:rPr lang="en-IN" dirty="0"/>
              <a:t>A forward rate agreement (FRA) is an OTC derivative instrument that trades as part of the money markets.</a:t>
            </a:r>
          </a:p>
          <a:p>
            <a:r>
              <a:rPr lang="en-IN" dirty="0"/>
              <a:t>It is essentially a forward-starting loan, but with no exchange of principal, so that only the difference in interest rates is traded.</a:t>
            </a:r>
          </a:p>
          <a:p>
            <a:r>
              <a:rPr lang="en-IN" dirty="0"/>
              <a:t>By definition, an FRA is an agreement to borrow or lend a notional cash sum for a period of time lasting up to twelve months, starting at any point over the next twelve months, at an agreed rate of interest (the FRA rate). </a:t>
            </a:r>
          </a:p>
          <a:p>
            <a:r>
              <a:rPr lang="en-IN" dirty="0"/>
              <a:t>The “buyer” of an FRA is borrowing a notional sum of money while the “seller” is lending this cash sum. </a:t>
            </a:r>
          </a:p>
          <a:p>
            <a:endParaRPr lang="en-IN" dirty="0"/>
          </a:p>
        </p:txBody>
      </p:sp>
      <p:sp>
        <p:nvSpPr>
          <p:cNvPr id="4" name="Slide Number Placeholder 3">
            <a:extLst>
              <a:ext uri="{FF2B5EF4-FFF2-40B4-BE49-F238E27FC236}">
                <a16:creationId xmlns:a16="http://schemas.microsoft.com/office/drawing/2014/main" id="{C794A317-1ED9-4775-8022-A393139291BC}"/>
              </a:ext>
            </a:extLst>
          </p:cNvPr>
          <p:cNvSpPr>
            <a:spLocks noGrp="1"/>
          </p:cNvSpPr>
          <p:nvPr>
            <p:ph type="sldNum" sz="quarter" idx="12"/>
          </p:nvPr>
        </p:nvSpPr>
        <p:spPr/>
        <p:txBody>
          <a:bodyPr/>
          <a:lstStyle/>
          <a:p>
            <a:fld id="{AB8D8924-9B57-4615-99C1-154839CF2A5F}" type="slidenum">
              <a:rPr lang="en-IN" smtClean="0"/>
              <a:t>4</a:t>
            </a:fld>
            <a:endParaRPr lang="en-IN" dirty="0"/>
          </a:p>
        </p:txBody>
      </p:sp>
    </p:spTree>
    <p:extLst>
      <p:ext uri="{BB962C8B-B14F-4D97-AF65-F5344CB8AC3E}">
        <p14:creationId xmlns:p14="http://schemas.microsoft.com/office/powerpoint/2010/main" val="3406669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62D97-DDF7-4101-AB9D-0B40F47158B1}"/>
              </a:ext>
            </a:extLst>
          </p:cNvPr>
          <p:cNvSpPr>
            <a:spLocks noGrp="1"/>
          </p:cNvSpPr>
          <p:nvPr>
            <p:ph type="title"/>
          </p:nvPr>
        </p:nvSpPr>
        <p:spPr/>
        <p:txBody>
          <a:bodyPr/>
          <a:lstStyle/>
          <a:p>
            <a:r>
              <a:rPr lang="en-US" dirty="0"/>
              <a:t>FRA contract details </a:t>
            </a:r>
            <a:endParaRPr lang="en-IN" dirty="0"/>
          </a:p>
        </p:txBody>
      </p:sp>
      <p:sp>
        <p:nvSpPr>
          <p:cNvPr id="3" name="Content Placeholder 2">
            <a:extLst>
              <a:ext uri="{FF2B5EF4-FFF2-40B4-BE49-F238E27FC236}">
                <a16:creationId xmlns:a16="http://schemas.microsoft.com/office/drawing/2014/main" id="{68A55E0F-E8C2-4F39-8B97-C07F03802AE8}"/>
              </a:ext>
            </a:extLst>
          </p:cNvPr>
          <p:cNvSpPr>
            <a:spLocks noGrp="1"/>
          </p:cNvSpPr>
          <p:nvPr>
            <p:ph idx="1"/>
          </p:nvPr>
        </p:nvSpPr>
        <p:spPr/>
        <p:txBody>
          <a:bodyPr/>
          <a:lstStyle/>
          <a:p>
            <a:pPr marL="273050" indent="-273050" eaLnBrk="1" hangingPunct="1">
              <a:spcBef>
                <a:spcPts val="575"/>
              </a:spcBef>
              <a:buFont typeface="Wingdings 2" panose="05020102010507070707" pitchFamily="18" charset="2"/>
              <a:buChar char=""/>
            </a:pPr>
            <a:r>
              <a:rPr lang="en-IN" altLang="en-US" sz="1800" b="1" dirty="0"/>
              <a:t>Deal date or the transactions date</a:t>
            </a:r>
            <a:r>
              <a:rPr lang="en-IN" altLang="en-US" sz="1800" dirty="0"/>
              <a:t>, is the date when the  transaction is initiated. </a:t>
            </a:r>
          </a:p>
          <a:p>
            <a:pPr marL="273050" indent="-273050" eaLnBrk="1" hangingPunct="1">
              <a:spcBef>
                <a:spcPts val="575"/>
              </a:spcBef>
              <a:buFont typeface="Wingdings 2" panose="05020102010507070707" pitchFamily="18" charset="2"/>
              <a:buChar char=""/>
            </a:pPr>
            <a:r>
              <a:rPr lang="en-IN" altLang="en-US" sz="1800" b="1" dirty="0"/>
              <a:t>Contract period </a:t>
            </a:r>
            <a:r>
              <a:rPr lang="en-IN" altLang="en-US" sz="1800" dirty="0"/>
              <a:t>is the period from the settlement date to the maturity date. </a:t>
            </a:r>
          </a:p>
          <a:p>
            <a:pPr marL="273050" indent="-273050" eaLnBrk="1" hangingPunct="1">
              <a:spcBef>
                <a:spcPts val="575"/>
              </a:spcBef>
              <a:buFont typeface="Wingdings 2" panose="05020102010507070707" pitchFamily="18" charset="2"/>
              <a:buChar char=""/>
            </a:pPr>
            <a:r>
              <a:rPr lang="en-IN" altLang="en-US" sz="1800" dirty="0"/>
              <a:t> </a:t>
            </a:r>
            <a:r>
              <a:rPr lang="en-IN" altLang="en-US" sz="1800" b="1" dirty="0"/>
              <a:t>Settlement date </a:t>
            </a:r>
            <a:r>
              <a:rPr lang="en-IN" altLang="en-US" sz="1800" dirty="0"/>
              <a:t>is two days prior to the beginning of the contract period of the liability or the asset and the date on which the settlement sum is paid.  </a:t>
            </a:r>
          </a:p>
          <a:p>
            <a:pPr marL="273050" indent="-273050" eaLnBrk="1" hangingPunct="1">
              <a:spcBef>
                <a:spcPts val="575"/>
              </a:spcBef>
              <a:buFont typeface="Wingdings 2" panose="05020102010507070707" pitchFamily="18" charset="2"/>
              <a:buChar char=""/>
            </a:pPr>
            <a:r>
              <a:rPr lang="en-IN" altLang="en-US" sz="1800" dirty="0"/>
              <a:t> </a:t>
            </a:r>
            <a:r>
              <a:rPr lang="en-IN" altLang="en-US" sz="1800" b="1" dirty="0"/>
              <a:t>Maturity date </a:t>
            </a:r>
            <a:r>
              <a:rPr lang="en-IN" altLang="en-US" sz="1800" dirty="0"/>
              <a:t>is date at which the contract ends.  </a:t>
            </a:r>
          </a:p>
          <a:p>
            <a:pPr marL="273050" indent="-273050" eaLnBrk="1" hangingPunct="1">
              <a:spcBef>
                <a:spcPts val="575"/>
              </a:spcBef>
              <a:buFont typeface="Wingdings 2" panose="05020102010507070707" pitchFamily="18" charset="2"/>
              <a:buChar char=""/>
            </a:pPr>
            <a:r>
              <a:rPr lang="en-IN" altLang="en-US" sz="1800" dirty="0"/>
              <a:t> </a:t>
            </a:r>
            <a:r>
              <a:rPr lang="en-IN" altLang="en-US" sz="1800" b="1" dirty="0"/>
              <a:t>Settlement sum </a:t>
            </a:r>
            <a:r>
              <a:rPr lang="en-IN" altLang="en-US" sz="1800" dirty="0"/>
              <a:t>is the amount of money either paid or received in compensation as per the terms of the FRA, on the settlement date. </a:t>
            </a:r>
          </a:p>
          <a:p>
            <a:pPr marL="273050" indent="-273050" eaLnBrk="1" hangingPunct="1">
              <a:spcBef>
                <a:spcPts val="575"/>
              </a:spcBef>
              <a:buFont typeface="Wingdings 2" panose="05020102010507070707" pitchFamily="18" charset="2"/>
              <a:buChar char=""/>
            </a:pPr>
            <a:r>
              <a:rPr lang="en-IN" altLang="en-US" sz="1800" dirty="0"/>
              <a:t> </a:t>
            </a:r>
            <a:r>
              <a:rPr lang="en-IN" altLang="en-US" sz="1800" b="1" dirty="0"/>
              <a:t>Fixing Date </a:t>
            </a:r>
            <a:r>
              <a:rPr lang="en-IN" altLang="en-US" sz="1800" dirty="0"/>
              <a:t>is the date on which the reference rate of the FRA is decided. This date is generally 2 working dates before the settlement date, however the same can be decided mutually by both the counter-parties. </a:t>
            </a:r>
          </a:p>
          <a:p>
            <a:endParaRPr lang="en-IN" dirty="0"/>
          </a:p>
        </p:txBody>
      </p:sp>
      <p:sp>
        <p:nvSpPr>
          <p:cNvPr id="4" name="Slide Number Placeholder 3">
            <a:extLst>
              <a:ext uri="{FF2B5EF4-FFF2-40B4-BE49-F238E27FC236}">
                <a16:creationId xmlns:a16="http://schemas.microsoft.com/office/drawing/2014/main" id="{E66B6E4B-0557-423C-BD5B-9647B4A0D227}"/>
              </a:ext>
            </a:extLst>
          </p:cNvPr>
          <p:cNvSpPr>
            <a:spLocks noGrp="1"/>
          </p:cNvSpPr>
          <p:nvPr>
            <p:ph type="sldNum" sz="quarter" idx="12"/>
          </p:nvPr>
        </p:nvSpPr>
        <p:spPr/>
        <p:txBody>
          <a:bodyPr/>
          <a:lstStyle/>
          <a:p>
            <a:fld id="{AB8D8924-9B57-4615-99C1-154839CF2A5F}" type="slidenum">
              <a:rPr lang="en-IN" smtClean="0"/>
              <a:t>5</a:t>
            </a:fld>
            <a:endParaRPr lang="en-IN" dirty="0"/>
          </a:p>
        </p:txBody>
      </p:sp>
    </p:spTree>
    <p:extLst>
      <p:ext uri="{BB962C8B-B14F-4D97-AF65-F5344CB8AC3E}">
        <p14:creationId xmlns:p14="http://schemas.microsoft.com/office/powerpoint/2010/main" val="2213559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8C970-FFE9-4B20-9F66-20A28E422C6C}"/>
              </a:ext>
            </a:extLst>
          </p:cNvPr>
          <p:cNvSpPr>
            <a:spLocks noGrp="1"/>
          </p:cNvSpPr>
          <p:nvPr>
            <p:ph type="title"/>
          </p:nvPr>
        </p:nvSpPr>
        <p:spPr/>
        <p:txBody>
          <a:bodyPr/>
          <a:lstStyle/>
          <a:p>
            <a:r>
              <a:rPr lang="en-US" dirty="0"/>
              <a:t>Fra formula</a:t>
            </a:r>
            <a:endParaRPr lang="en-IN" dirty="0"/>
          </a:p>
        </p:txBody>
      </p:sp>
      <p:sp>
        <p:nvSpPr>
          <p:cNvPr id="4" name="Slide Number Placeholder 3">
            <a:extLst>
              <a:ext uri="{FF2B5EF4-FFF2-40B4-BE49-F238E27FC236}">
                <a16:creationId xmlns:a16="http://schemas.microsoft.com/office/drawing/2014/main" id="{80ED639A-E143-40C4-905F-D43FE7523264}"/>
              </a:ext>
            </a:extLst>
          </p:cNvPr>
          <p:cNvSpPr>
            <a:spLocks noGrp="1"/>
          </p:cNvSpPr>
          <p:nvPr>
            <p:ph type="sldNum" sz="quarter" idx="12"/>
          </p:nvPr>
        </p:nvSpPr>
        <p:spPr/>
        <p:txBody>
          <a:bodyPr/>
          <a:lstStyle/>
          <a:p>
            <a:fld id="{AB8D8924-9B57-4615-99C1-154839CF2A5F}" type="slidenum">
              <a:rPr lang="en-IN" smtClean="0"/>
              <a:t>6</a:t>
            </a:fld>
            <a:endParaRPr lang="en-IN" dirty="0"/>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032F7A9D-EEE2-42A1-B001-3B0747D8310D}"/>
                  </a:ext>
                </a:extLst>
              </p:cNvPr>
              <p:cNvSpPr txBox="1"/>
              <p:nvPr/>
            </p:nvSpPr>
            <p:spPr>
              <a:xfrm>
                <a:off x="1643647" y="2287985"/>
                <a:ext cx="8162962" cy="3569823"/>
              </a:xfrm>
              <a:prstGeom prst="rect">
                <a:avLst/>
              </a:prstGeom>
              <a:noFill/>
            </p:spPr>
            <p:txBody>
              <a:bodyPr wrap="square" lIns="0" tIns="0" rIns="0" bIns="0" rtlCol="0">
                <a:spAutoFit/>
              </a:bodyPr>
              <a:lstStyle/>
              <a:p>
                <a14:m>
                  <m:oMath xmlns:m="http://schemas.openxmlformats.org/officeDocument/2006/math">
                    <m:r>
                      <a:rPr lang="en-US" sz="2400" b="0" i="1" smtClean="0">
                        <a:latin typeface="Cambria Math" panose="02040503050406030204" pitchFamily="18" charset="0"/>
                      </a:rPr>
                      <m:t>𝑆𝑒𝑡𝑡𝑙𝑒𝑚𝑒𝑛𝑡</m:t>
                    </m:r>
                    <m:r>
                      <a:rPr lang="en-US" sz="2400" b="0" i="1" smtClean="0">
                        <a:latin typeface="Cambria Math" panose="02040503050406030204" pitchFamily="18" charset="0"/>
                      </a:rPr>
                      <m:t> </m:t>
                    </m:r>
                    <m:r>
                      <a:rPr lang="en-US" sz="2400" b="0" i="1" smtClean="0">
                        <a:latin typeface="Cambria Math" panose="02040503050406030204" pitchFamily="18" charset="0"/>
                      </a:rPr>
                      <m:t>𝑣𝑎𝑙𝑢𝑒</m:t>
                    </m:r>
                    <m:r>
                      <a:rPr lang="en-US" sz="2400" b="0" i="1" smtClean="0">
                        <a:latin typeface="Cambria Math" panose="02040503050406030204" pitchFamily="18" charset="0"/>
                      </a:rPr>
                      <m:t> </m:t>
                    </m:r>
                    <m:r>
                      <a:rPr lang="en-US" sz="2400" b="0" i="1" smtClean="0">
                        <a:latin typeface="Cambria Math" panose="02040503050406030204" pitchFamily="18" charset="0"/>
                      </a:rPr>
                      <m:t>𝑜𝑓</m:t>
                    </m:r>
                    <m:r>
                      <a:rPr lang="en-US" sz="2400" b="0" i="1" smtClean="0">
                        <a:latin typeface="Cambria Math" panose="02040503050406030204" pitchFamily="18" charset="0"/>
                      </a:rPr>
                      <m:t> </m:t>
                    </m:r>
                    <m:r>
                      <a:rPr lang="en-US" sz="2400" b="0" i="1" smtClean="0">
                        <a:latin typeface="Cambria Math" panose="02040503050406030204" pitchFamily="18" charset="0"/>
                      </a:rPr>
                      <m:t>𝐹𝑅𝐴</m:t>
                    </m:r>
                    <m:r>
                      <a:rPr lang="en-US" sz="2400" b="0" i="1" smtClean="0">
                        <a:latin typeface="Cambria Math" panose="02040503050406030204" pitchFamily="18" charset="0"/>
                      </a:rPr>
                      <m:t>=(</m:t>
                    </m:r>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𝑟</m:t>
                        </m:r>
                        <m:r>
                          <a:rPr lang="en-US" sz="2400" b="0" i="1" smtClean="0">
                            <a:latin typeface="Cambria Math" panose="02040503050406030204" pitchFamily="18" charset="0"/>
                          </a:rPr>
                          <m:t> </m:t>
                        </m:r>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𝑟𝑒𝑓</m:t>
                            </m:r>
                          </m:e>
                        </m:d>
                        <m:r>
                          <a:rPr lang="en-US" sz="2400" b="0" i="1" smtClean="0">
                            <a:latin typeface="Cambria Math" panose="02040503050406030204" pitchFamily="18" charset="0"/>
                          </a:rPr>
                          <m:t> −</m:t>
                        </m:r>
                        <m:r>
                          <a:rPr lang="en-US" sz="2400" b="0" i="1" smtClean="0">
                            <a:latin typeface="Cambria Math" panose="02040503050406030204" pitchFamily="18" charset="0"/>
                          </a:rPr>
                          <m:t>𝑟</m:t>
                        </m:r>
                        <m:r>
                          <a:rPr lang="en-US" sz="2400" b="0" i="1" smtClean="0">
                            <a:latin typeface="Cambria Math" panose="02040503050406030204" pitchFamily="18" charset="0"/>
                          </a:rPr>
                          <m:t> </m:t>
                        </m:r>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𝑓𝑟𝑎</m:t>
                            </m:r>
                          </m:e>
                        </m:d>
                      </m:e>
                    </m:d>
                    <m:r>
                      <a:rPr lang="en-US" sz="2400" b="0" i="1" smtClean="0">
                        <a:latin typeface="Cambria Math" panose="02040503050406030204" pitchFamily="18" charset="0"/>
                      </a:rPr>
                      <m:t> ∗</m:t>
                    </m:r>
                    <m:r>
                      <a:rPr lang="en-US" sz="2400" b="0" i="1" smtClean="0">
                        <a:latin typeface="Cambria Math" panose="02040503050406030204" pitchFamily="18" charset="0"/>
                      </a:rPr>
                      <m:t>𝑀</m:t>
                    </m:r>
                    <m:r>
                      <a:rPr lang="en-US" sz="2400" b="0" i="1" smtClean="0">
                        <a:latin typeface="Cambria Math" panose="02040503050406030204" pitchFamily="18" charset="0"/>
                      </a:rPr>
                      <m:t> ∗</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𝑛</m:t>
                        </m:r>
                      </m:num>
                      <m:den>
                        <m:r>
                          <a:rPr lang="en-US" sz="2400" b="0" i="1" smtClean="0">
                            <a:latin typeface="Cambria Math" panose="02040503050406030204" pitchFamily="18" charset="0"/>
                          </a:rPr>
                          <m:t>𝐵</m:t>
                        </m:r>
                      </m:den>
                    </m:f>
                  </m:oMath>
                </a14:m>
                <a:r>
                  <a:rPr lang="en-IN" sz="2400" dirty="0"/>
                  <a:t> ) </a:t>
                </a:r>
              </a:p>
              <a:p>
                <a:r>
                  <a:rPr lang="en-IN" sz="2400" dirty="0"/>
                  <a:t>									_____________________</a:t>
                </a:r>
              </a:p>
              <a:p>
                <a:r>
                  <a:rPr lang="en-IN" sz="2400" dirty="0"/>
                  <a:t>										(</a:t>
                </a:r>
                <a14:m>
                  <m:oMath xmlns:m="http://schemas.openxmlformats.org/officeDocument/2006/math">
                    <m:r>
                      <a:rPr lang="en-US" sz="2400" b="0" i="0" smtClean="0">
                        <a:latin typeface="Cambria Math" panose="02040503050406030204" pitchFamily="18" charset="0"/>
                      </a:rPr>
                      <m:t>1+(</m:t>
                    </m:r>
                    <m:r>
                      <m:rPr>
                        <m:sty m:val="p"/>
                      </m:rPr>
                      <a:rPr lang="en-US" sz="2400" b="0" i="0" smtClean="0">
                        <a:latin typeface="Cambria Math" panose="02040503050406030204" pitchFamily="18" charset="0"/>
                      </a:rPr>
                      <m:t>r</m:t>
                    </m:r>
                    <m:r>
                      <a:rPr lang="en-US" sz="2400" b="0" i="1" smtClean="0">
                        <a:latin typeface="Cambria Math" panose="02040503050406030204" pitchFamily="18" charset="0"/>
                      </a:rPr>
                      <m:t> </m:t>
                    </m:r>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𝑟𝑒𝑓</m:t>
                        </m:r>
                      </m:e>
                    </m:d>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𝑛</m:t>
                        </m:r>
                      </m:num>
                      <m:den>
                        <m:r>
                          <a:rPr lang="en-US" sz="2400" b="0" i="1" smtClean="0">
                            <a:latin typeface="Cambria Math" panose="02040503050406030204" pitchFamily="18" charset="0"/>
                          </a:rPr>
                          <m:t>𝐵</m:t>
                        </m:r>
                      </m:den>
                    </m:f>
                  </m:oMath>
                </a14:m>
                <a:r>
                  <a:rPr lang="en-US" sz="2400" b="0" dirty="0"/>
                  <a:t> )</a:t>
                </a:r>
              </a:p>
              <a:p>
                <a:endParaRPr lang="en-IN" sz="2400" dirty="0"/>
              </a:p>
              <a:p>
                <a14:m>
                  <m:oMath xmlns:m="http://schemas.openxmlformats.org/officeDocument/2006/math">
                    <m:r>
                      <a:rPr lang="en-US" sz="2400" b="0" i="0" smtClean="0">
                        <a:latin typeface="Cambria Math" panose="02040503050406030204" pitchFamily="18" charset="0"/>
                      </a:rPr>
                      <m:t>(</m:t>
                    </m:r>
                    <m:r>
                      <m:rPr>
                        <m:sty m:val="p"/>
                      </m:rPr>
                      <a:rPr lang="en-US" sz="2400" b="0" i="0" smtClean="0">
                        <a:latin typeface="Cambria Math" panose="02040503050406030204" pitchFamily="18" charset="0"/>
                      </a:rPr>
                      <m:t>r</m:t>
                    </m:r>
                    <m:r>
                      <a:rPr lang="en-US" sz="2400" b="0" i="1" smtClean="0">
                        <a:latin typeface="Cambria Math" panose="02040503050406030204" pitchFamily="18" charset="0"/>
                      </a:rPr>
                      <m:t> </m:t>
                    </m:r>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𝑟𝑒𝑓</m:t>
                        </m:r>
                      </m:e>
                    </m:d>
                  </m:oMath>
                </a14:m>
                <a:r>
                  <a:rPr lang="en-IN" sz="2400" dirty="0"/>
                  <a:t> = reference interest rate fixing rate </a:t>
                </a:r>
              </a:p>
              <a:p>
                <a14:m>
                  <m:oMath xmlns:m="http://schemas.openxmlformats.org/officeDocument/2006/math">
                    <m:r>
                      <a:rPr lang="en-US" sz="2400" b="0" i="0" smtClean="0">
                        <a:latin typeface="Cambria Math" panose="02040503050406030204" pitchFamily="18" charset="0"/>
                      </a:rPr>
                      <m:t>(</m:t>
                    </m:r>
                    <m:r>
                      <m:rPr>
                        <m:sty m:val="p"/>
                      </m:rPr>
                      <a:rPr lang="en-US" sz="2400" b="0" i="0" smtClean="0">
                        <a:latin typeface="Cambria Math" panose="02040503050406030204" pitchFamily="18" charset="0"/>
                      </a:rPr>
                      <m:t>r</m:t>
                    </m:r>
                    <m:r>
                      <a:rPr lang="en-US" sz="2400" b="0" i="1" smtClean="0">
                        <a:latin typeface="Cambria Math" panose="02040503050406030204" pitchFamily="18" charset="0"/>
                      </a:rPr>
                      <m:t> </m:t>
                    </m:r>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𝑓𝑟𝑎</m:t>
                        </m:r>
                      </m:e>
                    </m:d>
                  </m:oMath>
                </a14:m>
                <a:r>
                  <a:rPr lang="en-IN" sz="2400" dirty="0"/>
                  <a:t> = is the FRA rate of the contract </a:t>
                </a:r>
              </a:p>
              <a:p>
                <a:r>
                  <a:rPr lang="en-IN" sz="2400" dirty="0"/>
                  <a:t>M = Notional value of the contract </a:t>
                </a:r>
              </a:p>
              <a:p>
                <a:r>
                  <a:rPr lang="en-IN" sz="2400" dirty="0"/>
                  <a:t>n  = number of days in the contract period </a:t>
                </a:r>
              </a:p>
              <a:p>
                <a:r>
                  <a:rPr lang="en-IN" sz="2400" dirty="0"/>
                  <a:t>B = day count conversion (360 or 365) </a:t>
                </a:r>
              </a:p>
            </p:txBody>
          </p:sp>
        </mc:Choice>
        <mc:Fallback xmlns="">
          <p:sp>
            <p:nvSpPr>
              <p:cNvPr id="5" name="TextBox 4">
                <a:extLst>
                  <a:ext uri="{FF2B5EF4-FFF2-40B4-BE49-F238E27FC236}">
                    <a16:creationId xmlns:a16="http://schemas.microsoft.com/office/drawing/2014/main" id="{032F7A9D-EEE2-42A1-B001-3B0747D8310D}"/>
                  </a:ext>
                </a:extLst>
              </p:cNvPr>
              <p:cNvSpPr txBox="1">
                <a:spLocks noRot="1" noChangeAspect="1" noMove="1" noResize="1" noEditPoints="1" noAdjustHandles="1" noChangeArrowheads="1" noChangeShapeType="1" noTextEdit="1"/>
              </p:cNvSpPr>
              <p:nvPr/>
            </p:nvSpPr>
            <p:spPr>
              <a:xfrm>
                <a:off x="1643647" y="2287985"/>
                <a:ext cx="8162962" cy="3569823"/>
              </a:xfrm>
              <a:prstGeom prst="rect">
                <a:avLst/>
              </a:prstGeom>
              <a:blipFill>
                <a:blip r:embed="rId2"/>
                <a:stretch>
                  <a:fillRect l="-2315" t="-1365" b="-4266"/>
                </a:stretch>
              </a:blipFill>
            </p:spPr>
            <p:txBody>
              <a:bodyPr/>
              <a:lstStyle/>
              <a:p>
                <a:r>
                  <a:rPr lang="en-IN">
                    <a:noFill/>
                  </a:rPr>
                  <a:t> </a:t>
                </a:r>
              </a:p>
            </p:txBody>
          </p:sp>
        </mc:Fallback>
      </mc:AlternateContent>
    </p:spTree>
    <p:extLst>
      <p:ext uri="{BB962C8B-B14F-4D97-AF65-F5344CB8AC3E}">
        <p14:creationId xmlns:p14="http://schemas.microsoft.com/office/powerpoint/2010/main" val="3941476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A4447-E233-46DB-B060-FE701E4B142E}"/>
              </a:ext>
            </a:extLst>
          </p:cNvPr>
          <p:cNvSpPr>
            <a:spLocks noGrp="1"/>
          </p:cNvSpPr>
          <p:nvPr>
            <p:ph type="title"/>
          </p:nvPr>
        </p:nvSpPr>
        <p:spPr/>
        <p:txBody>
          <a:bodyPr/>
          <a:lstStyle/>
          <a:p>
            <a:r>
              <a:rPr lang="en-IN" dirty="0"/>
              <a:t>Fra example 1</a:t>
            </a:r>
          </a:p>
        </p:txBody>
      </p:sp>
      <p:sp>
        <p:nvSpPr>
          <p:cNvPr id="3" name="Content Placeholder 2">
            <a:extLst>
              <a:ext uri="{FF2B5EF4-FFF2-40B4-BE49-F238E27FC236}">
                <a16:creationId xmlns:a16="http://schemas.microsoft.com/office/drawing/2014/main" id="{85331B58-40D5-4779-B04D-7236E7D1719F}"/>
              </a:ext>
            </a:extLst>
          </p:cNvPr>
          <p:cNvSpPr>
            <a:spLocks noGrp="1"/>
          </p:cNvSpPr>
          <p:nvPr>
            <p:ph idx="1"/>
          </p:nvPr>
        </p:nvSpPr>
        <p:spPr/>
        <p:txBody>
          <a:bodyPr/>
          <a:lstStyle/>
          <a:p>
            <a:r>
              <a:rPr lang="en-IN" dirty="0"/>
              <a:t>REYNOLD Constructions is expecting to receive an order to build a bridge for which it requires working capital of Rs. 15 crores. The current borrowing for the firm is PLR + 3% and PLR is currently 10%. It is expected that PLR will rise over the next 3 months and to protect itself from rise in interest rates REYNOLD Corporation plans to use FRA.  A bank has offered REYNOLD Corporation 3 v 9 FRA at 9.0% based on MIBOR which is closely linked to PLR of banks. If the company plans to use FRA to hedge its position, what would be the effective cost of borrowing for the company if </a:t>
            </a:r>
            <a:r>
              <a:rPr lang="en-IN" dirty="0" err="1"/>
              <a:t>i</a:t>
            </a:r>
            <a:r>
              <a:rPr lang="en-IN" dirty="0"/>
              <a:t>) MIBOR rises to 11% or ii) MIBOR falls to 8%. Assume equal changes in MIBOR and PLR. </a:t>
            </a:r>
          </a:p>
        </p:txBody>
      </p:sp>
      <p:sp>
        <p:nvSpPr>
          <p:cNvPr id="4" name="Slide Number Placeholder 3">
            <a:extLst>
              <a:ext uri="{FF2B5EF4-FFF2-40B4-BE49-F238E27FC236}">
                <a16:creationId xmlns:a16="http://schemas.microsoft.com/office/drawing/2014/main" id="{F08BDA5A-6384-4EAD-9F81-4EF01EF42483}"/>
              </a:ext>
            </a:extLst>
          </p:cNvPr>
          <p:cNvSpPr>
            <a:spLocks noGrp="1"/>
          </p:cNvSpPr>
          <p:nvPr>
            <p:ph type="sldNum" sz="quarter" idx="12"/>
          </p:nvPr>
        </p:nvSpPr>
        <p:spPr/>
        <p:txBody>
          <a:bodyPr/>
          <a:lstStyle/>
          <a:p>
            <a:fld id="{AB8D8924-9B57-4615-99C1-154839CF2A5F}" type="slidenum">
              <a:rPr lang="en-IN" smtClean="0"/>
              <a:t>7</a:t>
            </a:fld>
            <a:endParaRPr lang="en-IN" dirty="0"/>
          </a:p>
        </p:txBody>
      </p:sp>
    </p:spTree>
    <p:extLst>
      <p:ext uri="{BB962C8B-B14F-4D97-AF65-F5344CB8AC3E}">
        <p14:creationId xmlns:p14="http://schemas.microsoft.com/office/powerpoint/2010/main" val="3504979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4408D-6EE4-42C6-848F-0CD9EAC379A8}"/>
              </a:ext>
            </a:extLst>
          </p:cNvPr>
          <p:cNvSpPr>
            <a:spLocks noGrp="1"/>
          </p:cNvSpPr>
          <p:nvPr>
            <p:ph type="title"/>
          </p:nvPr>
        </p:nvSpPr>
        <p:spPr/>
        <p:txBody>
          <a:bodyPr/>
          <a:lstStyle/>
          <a:p>
            <a:r>
              <a:rPr lang="en-IN" dirty="0"/>
              <a:t>Fra example 1 solution </a:t>
            </a:r>
          </a:p>
        </p:txBody>
      </p:sp>
      <p:sp>
        <p:nvSpPr>
          <p:cNvPr id="3" name="Content Placeholder 2">
            <a:extLst>
              <a:ext uri="{FF2B5EF4-FFF2-40B4-BE49-F238E27FC236}">
                <a16:creationId xmlns:a16="http://schemas.microsoft.com/office/drawing/2014/main" id="{F9691E5B-CF08-497D-939F-F9AE2E50C71F}"/>
              </a:ext>
            </a:extLst>
          </p:cNvPr>
          <p:cNvSpPr>
            <a:spLocks noGrp="1"/>
          </p:cNvSpPr>
          <p:nvPr>
            <p:ph idx="1"/>
          </p:nvPr>
        </p:nvSpPr>
        <p:spPr/>
        <p:txBody>
          <a:bodyPr/>
          <a:lstStyle/>
          <a:p>
            <a:r>
              <a:rPr lang="en-IN" dirty="0"/>
              <a:t>13% in both cases </a:t>
            </a:r>
          </a:p>
        </p:txBody>
      </p:sp>
      <p:sp>
        <p:nvSpPr>
          <p:cNvPr id="4" name="Slide Number Placeholder 3">
            <a:extLst>
              <a:ext uri="{FF2B5EF4-FFF2-40B4-BE49-F238E27FC236}">
                <a16:creationId xmlns:a16="http://schemas.microsoft.com/office/drawing/2014/main" id="{8649C285-BA7C-4104-B1FE-FB5E9985026D}"/>
              </a:ext>
            </a:extLst>
          </p:cNvPr>
          <p:cNvSpPr>
            <a:spLocks noGrp="1"/>
          </p:cNvSpPr>
          <p:nvPr>
            <p:ph type="sldNum" sz="quarter" idx="12"/>
          </p:nvPr>
        </p:nvSpPr>
        <p:spPr/>
        <p:txBody>
          <a:bodyPr/>
          <a:lstStyle/>
          <a:p>
            <a:fld id="{AB8D8924-9B57-4615-99C1-154839CF2A5F}" type="slidenum">
              <a:rPr lang="en-IN" smtClean="0"/>
              <a:t>8</a:t>
            </a:fld>
            <a:endParaRPr lang="en-IN" dirty="0"/>
          </a:p>
        </p:txBody>
      </p:sp>
    </p:spTree>
    <p:extLst>
      <p:ext uri="{BB962C8B-B14F-4D97-AF65-F5344CB8AC3E}">
        <p14:creationId xmlns:p14="http://schemas.microsoft.com/office/powerpoint/2010/main" val="3972846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8A7E3-24B1-4794-99E1-2751DB900987}"/>
              </a:ext>
            </a:extLst>
          </p:cNvPr>
          <p:cNvSpPr>
            <a:spLocks noGrp="1"/>
          </p:cNvSpPr>
          <p:nvPr>
            <p:ph type="title"/>
          </p:nvPr>
        </p:nvSpPr>
        <p:spPr/>
        <p:txBody>
          <a:bodyPr/>
          <a:lstStyle/>
          <a:p>
            <a:r>
              <a:rPr lang="en-US" dirty="0"/>
              <a:t>Fra example 2 </a:t>
            </a:r>
            <a:endParaRPr lang="en-IN" dirty="0"/>
          </a:p>
        </p:txBody>
      </p:sp>
      <p:sp>
        <p:nvSpPr>
          <p:cNvPr id="3" name="Content Placeholder 2">
            <a:extLst>
              <a:ext uri="{FF2B5EF4-FFF2-40B4-BE49-F238E27FC236}">
                <a16:creationId xmlns:a16="http://schemas.microsoft.com/office/drawing/2014/main" id="{168754E1-79F9-43C4-9692-6BBA799EEDED}"/>
              </a:ext>
            </a:extLst>
          </p:cNvPr>
          <p:cNvSpPr>
            <a:spLocks noGrp="1"/>
          </p:cNvSpPr>
          <p:nvPr>
            <p:ph idx="1"/>
          </p:nvPr>
        </p:nvSpPr>
        <p:spPr/>
        <p:txBody>
          <a:bodyPr/>
          <a:lstStyle/>
          <a:p>
            <a:r>
              <a:rPr lang="en-IN" altLang="en-US" sz="1800" dirty="0"/>
              <a:t>Pro Investment Bank is expecting a receipt of Rs. 10 crores for 3 months investment after 3 months. The yield for contemplated investment is currently 7% but is likely to fall. Another bank has offered 3 v 6 or (3 / 6) FRA at 7.0% based on 3 month MIBOR rate as benchmark. Find the effective return for Pro Investment Bank if the FRA contract has been executed and MIBOR rate 1) falls to 6% 2) rises to 9%. Assume equal changes in MIBOR and investment yields and 90 days in 3 months and 360 day count conversion. </a:t>
            </a:r>
          </a:p>
          <a:p>
            <a:pPr marL="0" indent="0">
              <a:buNone/>
            </a:pPr>
            <a:endParaRPr lang="en-IN" altLang="en-US" sz="1800" dirty="0"/>
          </a:p>
          <a:p>
            <a:endParaRPr lang="en-IN" dirty="0"/>
          </a:p>
        </p:txBody>
      </p:sp>
      <p:sp>
        <p:nvSpPr>
          <p:cNvPr id="4" name="Slide Number Placeholder 3">
            <a:extLst>
              <a:ext uri="{FF2B5EF4-FFF2-40B4-BE49-F238E27FC236}">
                <a16:creationId xmlns:a16="http://schemas.microsoft.com/office/drawing/2014/main" id="{8970A1E7-AAAB-475D-B1CC-A250DE372E77}"/>
              </a:ext>
            </a:extLst>
          </p:cNvPr>
          <p:cNvSpPr>
            <a:spLocks noGrp="1"/>
          </p:cNvSpPr>
          <p:nvPr>
            <p:ph type="sldNum" sz="quarter" idx="12"/>
          </p:nvPr>
        </p:nvSpPr>
        <p:spPr/>
        <p:txBody>
          <a:bodyPr/>
          <a:lstStyle/>
          <a:p>
            <a:fld id="{AB8D8924-9B57-4615-99C1-154839CF2A5F}" type="slidenum">
              <a:rPr lang="en-IN" smtClean="0"/>
              <a:t>9</a:t>
            </a:fld>
            <a:endParaRPr lang="en-IN" dirty="0"/>
          </a:p>
        </p:txBody>
      </p:sp>
    </p:spTree>
    <p:extLst>
      <p:ext uri="{BB962C8B-B14F-4D97-AF65-F5344CB8AC3E}">
        <p14:creationId xmlns:p14="http://schemas.microsoft.com/office/powerpoint/2010/main" val="1937362536"/>
      </p:ext>
    </p:extLst>
  </p:cSld>
  <p:clrMapOvr>
    <a:masterClrMapping/>
  </p:clrMapOvr>
</p:sld>
</file>

<file path=ppt/theme/theme1.xml><?xml version="1.0" encoding="utf-8"?>
<a:theme xmlns:a="http://schemas.openxmlformats.org/drawingml/2006/main" name="Dividend">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4921</TotalTime>
  <Words>1920</Words>
  <Application>Microsoft Office PowerPoint</Application>
  <PresentationFormat>Widescreen</PresentationFormat>
  <Paragraphs>169</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Calibri</vt:lpstr>
      <vt:lpstr>Cambria Math</vt:lpstr>
      <vt:lpstr>Gill Sans MT</vt:lpstr>
      <vt:lpstr>Wingdings 2</vt:lpstr>
      <vt:lpstr>Dividend</vt:lpstr>
      <vt:lpstr>INTEREST RATE DERIVATIVES</vt:lpstr>
      <vt:lpstr>Introduction – DERIVATIVES </vt:lpstr>
      <vt:lpstr>Interest rate derivatives break – up – dec 2019 </vt:lpstr>
      <vt:lpstr>Forward rate agreement </vt:lpstr>
      <vt:lpstr>FRA contract details </vt:lpstr>
      <vt:lpstr>Fra formula</vt:lpstr>
      <vt:lpstr>Fra example 1</vt:lpstr>
      <vt:lpstr>Fra example 1 solution </vt:lpstr>
      <vt:lpstr>Fra example 2 </vt:lpstr>
      <vt:lpstr>Fra example 2 solution </vt:lpstr>
      <vt:lpstr>T-BILL FUTURES</vt:lpstr>
      <vt:lpstr>T-BILL formula</vt:lpstr>
      <vt:lpstr>T-bill problem 1</vt:lpstr>
      <vt:lpstr>T-BILL EXAMPLE 1 SOLUTION </vt:lpstr>
      <vt:lpstr>T-bill futures example 1 </vt:lpstr>
      <vt:lpstr>T-bill futures example 1 solution</vt:lpstr>
      <vt:lpstr>T-bill futures example 2</vt:lpstr>
      <vt:lpstr>T-bill futures example 2 solution</vt:lpstr>
      <vt:lpstr>Kolb-chiang PRICE-SENSITIVITY MODEL </vt:lpstr>
      <vt:lpstr>T-BOND FUTURES EXAMPLE 1 </vt:lpstr>
      <vt:lpstr>T-bond futures example 1</vt:lpstr>
      <vt:lpstr>Interest rate swaps</vt:lpstr>
      <vt:lpstr>Principal features of interest rate swaps</vt:lpstr>
      <vt:lpstr>Swaps problem 1 – ois  </vt:lpstr>
      <vt:lpstr>Swaps problem 1 – ois solution </vt:lpstr>
      <vt:lpstr>Swaps problem 2 – valuation of swaps </vt:lpstr>
      <vt:lpstr>Swaps problem 2 – valuation of swaps  SOLUTON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fixed income securities</dc:title>
  <dc:creator>khrl5m045</dc:creator>
  <cp:lastModifiedBy>khrl5m045</cp:lastModifiedBy>
  <cp:revision>551</cp:revision>
  <dcterms:created xsi:type="dcterms:W3CDTF">2020-08-28T06:52:56Z</dcterms:created>
  <dcterms:modified xsi:type="dcterms:W3CDTF">2020-12-24T06:37:38Z</dcterms:modified>
</cp:coreProperties>
</file>