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6" r:id="rId18"/>
    <p:sldId id="273" r:id="rId19"/>
    <p:sldId id="274" r:id="rId20"/>
    <p:sldId id="275" r:id="rId21"/>
    <p:sldId id="277" r:id="rId22"/>
    <p:sldId id="278"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9DD5B55E-E41B-4816-925E-AF2828347384}" type="datetimeFigureOut">
              <a:rPr lang="en-US" smtClean="0"/>
              <a:pPr/>
              <a:t>11/17/2020</a:t>
            </a:fld>
            <a:endParaRPr 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7D1A3E61-CCF3-4E04-8AC2-5B25D0679682}" type="slidenum">
              <a:rPr lang="en-US" smtClean="0"/>
              <a:pPr/>
              <a:t>‹#›</a:t>
            </a:fld>
            <a:endParaRPr lang="en-US"/>
          </a:p>
        </p:txBody>
      </p:sp>
    </p:spTree>
    <p:extLst>
      <p:ext uri="{BB962C8B-B14F-4D97-AF65-F5344CB8AC3E}">
        <p14:creationId xmlns:p14="http://schemas.microsoft.com/office/powerpoint/2010/main" val="1180597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D5B55E-E41B-4816-925E-AF2828347384}"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1A3E61-CCF3-4E04-8AC2-5B25D0679682}" type="slidenum">
              <a:rPr lang="en-US" smtClean="0"/>
              <a:pPr/>
              <a:t>‹#›</a:t>
            </a:fld>
            <a:endParaRPr lang="en-US"/>
          </a:p>
        </p:txBody>
      </p:sp>
    </p:spTree>
    <p:extLst>
      <p:ext uri="{BB962C8B-B14F-4D97-AF65-F5344CB8AC3E}">
        <p14:creationId xmlns:p14="http://schemas.microsoft.com/office/powerpoint/2010/main" val="1491069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D5B55E-E41B-4816-925E-AF2828347384}"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1A3E61-CCF3-4E04-8AC2-5B25D0679682}" type="slidenum">
              <a:rPr lang="en-US" smtClean="0"/>
              <a:pPr/>
              <a:t>‹#›</a:t>
            </a:fld>
            <a:endParaRPr lang="en-US"/>
          </a:p>
        </p:txBody>
      </p:sp>
    </p:spTree>
    <p:extLst>
      <p:ext uri="{BB962C8B-B14F-4D97-AF65-F5344CB8AC3E}">
        <p14:creationId xmlns:p14="http://schemas.microsoft.com/office/powerpoint/2010/main" val="663861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D5B55E-E41B-4816-925E-AF2828347384}"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1A3E61-CCF3-4E04-8AC2-5B25D0679682}" type="slidenum">
              <a:rPr lang="en-US" smtClean="0"/>
              <a:pPr/>
              <a:t>‹#›</a:t>
            </a:fld>
            <a:endParaRPr lang="en-US"/>
          </a:p>
        </p:txBody>
      </p:sp>
    </p:spTree>
    <p:extLst>
      <p:ext uri="{BB962C8B-B14F-4D97-AF65-F5344CB8AC3E}">
        <p14:creationId xmlns:p14="http://schemas.microsoft.com/office/powerpoint/2010/main" val="3579421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D5B55E-E41B-4816-925E-AF2828347384}"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1A3E61-CCF3-4E04-8AC2-5B25D0679682}" type="slidenum">
              <a:rPr lang="en-US" smtClean="0"/>
              <a:pPr/>
              <a:t>‹#›</a:t>
            </a:fld>
            <a:endParaRPr lang="en-US"/>
          </a:p>
        </p:txBody>
      </p:sp>
    </p:spTree>
    <p:extLst>
      <p:ext uri="{BB962C8B-B14F-4D97-AF65-F5344CB8AC3E}">
        <p14:creationId xmlns:p14="http://schemas.microsoft.com/office/powerpoint/2010/main" val="10893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D5B55E-E41B-4816-925E-AF2828347384}" type="datetimeFigureOut">
              <a:rPr lang="en-US" smtClean="0"/>
              <a:pPr/>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1A3E61-CCF3-4E04-8AC2-5B25D0679682}" type="slidenum">
              <a:rPr lang="en-US" smtClean="0"/>
              <a:pPr/>
              <a:t>‹#›</a:t>
            </a:fld>
            <a:endParaRPr lang="en-US"/>
          </a:p>
        </p:txBody>
      </p:sp>
    </p:spTree>
    <p:extLst>
      <p:ext uri="{BB962C8B-B14F-4D97-AF65-F5344CB8AC3E}">
        <p14:creationId xmlns:p14="http://schemas.microsoft.com/office/powerpoint/2010/main" val="4211471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D5B55E-E41B-4816-925E-AF2828347384}" type="datetimeFigureOut">
              <a:rPr lang="en-US" smtClean="0"/>
              <a:pPr/>
              <a:t>11/17/2020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1A3E61-CCF3-4E04-8AC2-5B25D0679682}" type="slidenum">
              <a:rPr lang="en-US" smtClean="0"/>
              <a:pPr/>
              <a:t>‹#›</a:t>
            </a:fld>
            <a:endParaRPr lang="en-US"/>
          </a:p>
        </p:txBody>
      </p:sp>
    </p:spTree>
    <p:extLst>
      <p:ext uri="{BB962C8B-B14F-4D97-AF65-F5344CB8AC3E}">
        <p14:creationId xmlns:p14="http://schemas.microsoft.com/office/powerpoint/2010/main" val="1156238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D5B55E-E41B-4816-925E-AF2828347384}" type="datetimeFigureOut">
              <a:rPr lang="en-US" smtClean="0"/>
              <a:pPr/>
              <a:t>11/17/2020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1A3E61-CCF3-4E04-8AC2-5B25D0679682}" type="slidenum">
              <a:rPr lang="en-US" smtClean="0"/>
              <a:pPr/>
              <a:t>‹#›</a:t>
            </a:fld>
            <a:endParaRPr lang="en-US"/>
          </a:p>
        </p:txBody>
      </p:sp>
    </p:spTree>
    <p:extLst>
      <p:ext uri="{BB962C8B-B14F-4D97-AF65-F5344CB8AC3E}">
        <p14:creationId xmlns:p14="http://schemas.microsoft.com/office/powerpoint/2010/main" val="3202946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D5B55E-E41B-4816-925E-AF2828347384}" type="datetimeFigureOut">
              <a:rPr lang="en-US" smtClean="0"/>
              <a:pPr/>
              <a:t>11/17/2020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1A3E61-CCF3-4E04-8AC2-5B25D0679682}" type="slidenum">
              <a:rPr lang="en-US" smtClean="0"/>
              <a:pPr/>
              <a:t>‹#›</a:t>
            </a:fld>
            <a:endParaRPr lang="en-US"/>
          </a:p>
        </p:txBody>
      </p:sp>
    </p:spTree>
    <p:extLst>
      <p:ext uri="{BB962C8B-B14F-4D97-AF65-F5344CB8AC3E}">
        <p14:creationId xmlns:p14="http://schemas.microsoft.com/office/powerpoint/2010/main" val="2697183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9DD5B55E-E41B-4816-925E-AF2828347384}" type="datetimeFigureOut">
              <a:rPr lang="en-US" smtClean="0"/>
              <a:pPr/>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7D1A3E61-CCF3-4E04-8AC2-5B25D0679682}" type="slidenum">
              <a:rPr lang="en-US" smtClean="0"/>
              <a:pPr/>
              <a:t>‹#›</a:t>
            </a:fld>
            <a:endParaRPr lang="en-US"/>
          </a:p>
        </p:txBody>
      </p:sp>
    </p:spTree>
    <p:extLst>
      <p:ext uri="{BB962C8B-B14F-4D97-AF65-F5344CB8AC3E}">
        <p14:creationId xmlns:p14="http://schemas.microsoft.com/office/powerpoint/2010/main" val="304085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20000"/>
              <a:lumOff val="8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9DD5B55E-E41B-4816-925E-AF2828347384}" type="datetimeFigureOut">
              <a:rPr lang="en-US" smtClean="0"/>
              <a:pPr/>
              <a:t>11/17/2020</a:t>
            </a:fld>
            <a:endParaRPr 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7D1A3E61-CCF3-4E04-8AC2-5B25D0679682}" type="slidenum">
              <a:rPr lang="en-US" smtClean="0"/>
              <a:pPr/>
              <a:t>‹#›</a:t>
            </a:fld>
            <a:endParaRPr lang="en-US"/>
          </a:p>
        </p:txBody>
      </p:sp>
    </p:spTree>
    <p:extLst>
      <p:ext uri="{BB962C8B-B14F-4D97-AF65-F5344CB8AC3E}">
        <p14:creationId xmlns:p14="http://schemas.microsoft.com/office/powerpoint/2010/main" val="124576104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9DD5B55E-E41B-4816-925E-AF2828347384}" type="datetimeFigureOut">
              <a:rPr lang="en-US" smtClean="0"/>
              <a:pPr/>
              <a:t>11/17/2020</a:t>
            </a:fld>
            <a:endParaRPr 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7D1A3E61-CCF3-4E04-8AC2-5B25D0679682}" type="slidenum">
              <a:rPr lang="en-US" smtClean="0"/>
              <a:pPr/>
              <a:t>‹#›</a:t>
            </a:fld>
            <a:endParaRPr lang="en-US"/>
          </a:p>
        </p:txBody>
      </p:sp>
    </p:spTree>
    <p:extLst>
      <p:ext uri="{BB962C8B-B14F-4D97-AF65-F5344CB8AC3E}">
        <p14:creationId xmlns:p14="http://schemas.microsoft.com/office/powerpoint/2010/main" val="761029708"/>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shade val="40000"/>
                <a:satMod val="150000"/>
              </a:schemeClr>
            </a:gs>
            <a:gs pos="30000">
              <a:schemeClr val="bg2">
                <a:shade val="60000"/>
                <a:satMod val="150000"/>
              </a:schemeClr>
            </a:gs>
            <a:gs pos="100000">
              <a:schemeClr val="bg2">
                <a:tint val="83000"/>
                <a:satMod val="20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Market risk</a:t>
            </a:r>
            <a:endParaRPr lang="en-US" dirty="0"/>
          </a:p>
        </p:txBody>
      </p:sp>
      <p:sp>
        <p:nvSpPr>
          <p:cNvPr id="3" name="Subtitle 2"/>
          <p:cNvSpPr>
            <a:spLocks noGrp="1"/>
          </p:cNvSpPr>
          <p:nvPr>
            <p:ph type="subTitle" idx="1"/>
          </p:nvPr>
        </p:nvSpPr>
        <p:spPr/>
        <p:txBody>
          <a:bodyPr/>
          <a:lstStyle/>
          <a:p>
            <a:r>
              <a:rPr lang="en-IN" dirty="0"/>
              <a:t>By Prof.  Samie A Sayed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a:solidFill>
                  <a:srgbClr val="FFFFFF"/>
                </a:solidFill>
              </a:rPr>
              <a:t>IRR Hedging Techniques</a:t>
            </a:r>
            <a:endParaRPr lang="en-IN">
              <a:solidFill>
                <a:srgbClr val="FFFFFF"/>
              </a:solidFill>
            </a:endParaRPr>
          </a:p>
        </p:txBody>
      </p:sp>
      <p:sp>
        <p:nvSpPr>
          <p:cNvPr id="3" name="Content Placeholder 2"/>
          <p:cNvSpPr>
            <a:spLocks noGrp="1"/>
          </p:cNvSpPr>
          <p:nvPr>
            <p:ph idx="1"/>
          </p:nvPr>
        </p:nvSpPr>
        <p:spPr>
          <a:xfrm>
            <a:off x="786241" y="3190197"/>
            <a:ext cx="7530175" cy="2903099"/>
          </a:xfrm>
        </p:spPr>
        <p:txBody>
          <a:bodyPr vert="horz" lIns="91440" tIns="45720" rIns="91440" bIns="45720" rtlCol="0">
            <a:normAutofit/>
          </a:bodyPr>
          <a:lstStyle/>
          <a:p>
            <a:r>
              <a:rPr lang="en-IN" sz="2000" dirty="0"/>
              <a:t>Banks use several derivative instruments like to hedge IRR:</a:t>
            </a:r>
          </a:p>
          <a:p>
            <a:pPr lvl="1"/>
            <a:r>
              <a:rPr lang="en-IN" sz="2000" dirty="0"/>
              <a:t>Interest rate futures</a:t>
            </a:r>
          </a:p>
          <a:p>
            <a:pPr lvl="1"/>
            <a:r>
              <a:rPr lang="en-IN" sz="2000" dirty="0"/>
              <a:t>Interest rate caps </a:t>
            </a:r>
          </a:p>
          <a:p>
            <a:pPr lvl="1"/>
            <a:r>
              <a:rPr lang="en-US" sz="2000" dirty="0"/>
              <a:t>Interest rate floors </a:t>
            </a:r>
            <a:endParaRPr lang="en-IN" sz="2000" dirty="0"/>
          </a:p>
          <a:p>
            <a:pPr lvl="1"/>
            <a:r>
              <a:rPr lang="en-IN" sz="2000" dirty="0"/>
              <a:t>Interest rate collars </a:t>
            </a:r>
          </a:p>
          <a:p>
            <a:pPr lvl="1"/>
            <a:r>
              <a:rPr lang="en-IN" sz="2000" dirty="0"/>
              <a:t>Interest rate swaps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a:solidFill>
                  <a:srgbClr val="FFFFFF"/>
                </a:solidFill>
              </a:rPr>
              <a:t>Interest Rate Futures</a:t>
            </a:r>
            <a:endParaRPr lang="en-IN">
              <a:solidFill>
                <a:srgbClr val="FFFFFF"/>
              </a:solidFill>
            </a:endParaRPr>
          </a:p>
        </p:txBody>
      </p:sp>
      <p:sp>
        <p:nvSpPr>
          <p:cNvPr id="3" name="Content Placeholder 2"/>
          <p:cNvSpPr>
            <a:spLocks noGrp="1"/>
          </p:cNvSpPr>
          <p:nvPr>
            <p:ph idx="1"/>
          </p:nvPr>
        </p:nvSpPr>
        <p:spPr>
          <a:xfrm>
            <a:off x="755577" y="3212976"/>
            <a:ext cx="7416824" cy="2903099"/>
          </a:xfrm>
        </p:spPr>
        <p:txBody>
          <a:bodyPr vert="horz" lIns="91440" tIns="45720" rIns="91440" bIns="45720" rtlCol="0">
            <a:normAutofit lnSpcReduction="10000"/>
          </a:bodyPr>
          <a:lstStyle/>
          <a:p>
            <a:r>
              <a:rPr lang="en-IN" sz="2000" dirty="0"/>
              <a:t>Interest rate future is an agreement between a buyer and a seller that calls for the delivery of a particular security in exchange for cash at some future date. </a:t>
            </a:r>
          </a:p>
          <a:p>
            <a:r>
              <a:rPr lang="en-IN" sz="2000" dirty="0"/>
              <a:t>It is a financial derivative with an interest bearing instrument as the underlying asset. </a:t>
            </a:r>
          </a:p>
          <a:p>
            <a:r>
              <a:rPr lang="en-IN" sz="2000" dirty="0"/>
              <a:t>Interest rate futures are used to hedge against the possible movement of interest rates in the adverse direction. </a:t>
            </a:r>
          </a:p>
          <a:p>
            <a:r>
              <a:rPr lang="en-IN" sz="2000" dirty="0"/>
              <a:t>Buying an interest rate futures contract allows the buyer of the contract to lock in a future investment rate.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a:solidFill>
                  <a:srgbClr val="FFFFFF"/>
                </a:solidFill>
              </a:rPr>
              <a:t>Interest Rate Caps</a:t>
            </a:r>
            <a:endParaRPr lang="en-IN">
              <a:solidFill>
                <a:srgbClr val="FFFFFF"/>
              </a:solidFill>
            </a:endParaRPr>
          </a:p>
        </p:txBody>
      </p:sp>
      <p:sp>
        <p:nvSpPr>
          <p:cNvPr id="3" name="Content Placeholder 2"/>
          <p:cNvSpPr>
            <a:spLocks noGrp="1"/>
          </p:cNvSpPr>
          <p:nvPr>
            <p:ph idx="1"/>
          </p:nvPr>
        </p:nvSpPr>
        <p:spPr>
          <a:xfrm>
            <a:off x="803885" y="3190197"/>
            <a:ext cx="7368516" cy="2903099"/>
          </a:xfrm>
        </p:spPr>
        <p:txBody>
          <a:bodyPr vert="horz" lIns="91440" tIns="45720" rIns="91440" bIns="45720" rtlCol="0">
            <a:normAutofit/>
          </a:bodyPr>
          <a:lstStyle/>
          <a:p>
            <a:r>
              <a:rPr lang="en-IN" sz="2000" dirty="0"/>
              <a:t>An interest cap is an Over the Counter (OTC) derivative that protects the holder from rise in short term interest rates by making a payment to the holder when an underlying interest rate exceeds a specified strike rate. </a:t>
            </a:r>
          </a:p>
          <a:p>
            <a:r>
              <a:rPr lang="en-IN" sz="2000" dirty="0"/>
              <a:t>Interest rate caps protect an individual holder from the increase in market interest rates. </a:t>
            </a:r>
          </a:p>
          <a:p>
            <a:r>
              <a:rPr lang="en-IN" sz="2000" dirty="0"/>
              <a:t>Borrowers are assured that the organisations which lend them money cannot increase their loan rate above the level of the cap.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a:solidFill>
                  <a:srgbClr val="FFFFFF"/>
                </a:solidFill>
              </a:rPr>
              <a:t>Interest Rate Floors</a:t>
            </a:r>
            <a:endParaRPr lang="en-IN">
              <a:solidFill>
                <a:srgbClr val="FFFFFF"/>
              </a:solidFill>
            </a:endParaRPr>
          </a:p>
        </p:txBody>
      </p:sp>
      <p:sp>
        <p:nvSpPr>
          <p:cNvPr id="3" name="Content Placeholder 2"/>
          <p:cNvSpPr>
            <a:spLocks noGrp="1"/>
          </p:cNvSpPr>
          <p:nvPr>
            <p:ph idx="1"/>
          </p:nvPr>
        </p:nvSpPr>
        <p:spPr>
          <a:xfrm>
            <a:off x="755576" y="3190197"/>
            <a:ext cx="7530175" cy="2903099"/>
          </a:xfrm>
        </p:spPr>
        <p:txBody>
          <a:bodyPr vert="horz" lIns="91440" tIns="45720" rIns="91440" bIns="45720" rtlCol="0">
            <a:normAutofit/>
          </a:bodyPr>
          <a:lstStyle/>
          <a:p>
            <a:r>
              <a:rPr lang="en-IN" sz="2000" dirty="0"/>
              <a:t>A bank holds on establishing an interest rate floor under its loans so that during certain situations like dropping of loan rates, it is guaranteed some minimum rate of return. </a:t>
            </a:r>
          </a:p>
          <a:p>
            <a:r>
              <a:rPr lang="en-IN" sz="2000" dirty="0"/>
              <a:t>Bank uses interest rate floors when their liabilities have longer maturities than their assets or when they are funding floating rate assets with fixed rate debt.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a:solidFill>
                  <a:srgbClr val="FFFFFF"/>
                </a:solidFill>
              </a:rPr>
              <a:t>Interest Rate Collars</a:t>
            </a:r>
            <a:endParaRPr lang="en-IN">
              <a:solidFill>
                <a:srgbClr val="FFFFFF"/>
              </a:solidFill>
            </a:endParaRPr>
          </a:p>
        </p:txBody>
      </p:sp>
      <p:sp>
        <p:nvSpPr>
          <p:cNvPr id="3" name="Content Placeholder 2"/>
          <p:cNvSpPr>
            <a:spLocks noGrp="1"/>
          </p:cNvSpPr>
          <p:nvPr>
            <p:ph idx="1"/>
          </p:nvPr>
        </p:nvSpPr>
        <p:spPr>
          <a:xfrm>
            <a:off x="755577" y="3212976"/>
            <a:ext cx="7416824" cy="2903099"/>
          </a:xfrm>
        </p:spPr>
        <p:txBody>
          <a:bodyPr vert="horz" lIns="91440" tIns="45720" rIns="91440" bIns="45720" rtlCol="0">
            <a:normAutofit lnSpcReduction="10000"/>
          </a:bodyPr>
          <a:lstStyle/>
          <a:p>
            <a:r>
              <a:rPr lang="en-IN" sz="2000" dirty="0"/>
              <a:t>This instrument combines an interest rate cap and an interest rate floor in one agreement. </a:t>
            </a:r>
          </a:p>
          <a:p>
            <a:r>
              <a:rPr lang="en-IN" sz="2000" dirty="0"/>
              <a:t>The collars' purchaser pays a payment for the rate cap while receiving a premium for accepting the rate floor. </a:t>
            </a:r>
          </a:p>
          <a:p>
            <a:r>
              <a:rPr lang="en-IN" sz="2000" dirty="0"/>
              <a:t>The net premium paid for the collar can be positive or negative, depending upon the interest rate view. </a:t>
            </a:r>
          </a:p>
          <a:p>
            <a:r>
              <a:rPr lang="en-IN" sz="2000" dirty="0"/>
              <a:t>Banks can use collars to protect their earnings when interest rates appear to be volatile and there is considerable uncertainty about the movement of market interest rates.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a:solidFill>
                  <a:srgbClr val="FFFFFF"/>
                </a:solidFill>
              </a:rPr>
              <a:t>Interest Rate Swaps</a:t>
            </a:r>
            <a:endParaRPr lang="en-IN">
              <a:solidFill>
                <a:srgbClr val="FFFFFF"/>
              </a:solidFill>
            </a:endParaRPr>
          </a:p>
        </p:txBody>
      </p:sp>
      <p:sp>
        <p:nvSpPr>
          <p:cNvPr id="3" name="Content Placeholder 2"/>
          <p:cNvSpPr>
            <a:spLocks noGrp="1"/>
          </p:cNvSpPr>
          <p:nvPr>
            <p:ph idx="1"/>
          </p:nvPr>
        </p:nvSpPr>
        <p:spPr>
          <a:xfrm>
            <a:off x="786241" y="3212976"/>
            <a:ext cx="7386159" cy="2903099"/>
          </a:xfrm>
        </p:spPr>
        <p:txBody>
          <a:bodyPr vert="horz" lIns="91440" tIns="45720" rIns="91440" bIns="45720" rtlCol="0">
            <a:normAutofit lnSpcReduction="10000"/>
          </a:bodyPr>
          <a:lstStyle/>
          <a:p>
            <a:r>
              <a:rPr lang="en-IN" sz="2000" dirty="0"/>
              <a:t>The plain vanilla swap deals with swapping fixed rate interest payments with floating rate interest payments based on London Interbank Offered Rate (LIBOR). </a:t>
            </a:r>
          </a:p>
          <a:p>
            <a:r>
              <a:rPr lang="en-IN" sz="2000" dirty="0"/>
              <a:t>The payer in the vanilla swap agrees to receive floating interest rate in exchange with fixed interest rate and the receiver agrees to receive fixed interest rate in exchange with floating interest rate. </a:t>
            </a:r>
          </a:p>
          <a:p>
            <a:r>
              <a:rPr lang="en-IN" sz="2000" dirty="0"/>
              <a:t>The swap dealer acts as intermediary in the plain vanilla interest rate swap.</a:t>
            </a:r>
          </a:p>
          <a:p>
            <a:r>
              <a:rPr lang="en-IN" sz="2000" dirty="0"/>
              <a:t>The plain vanilla interest rate swap pays LIBOR through pay floating party at each period in return for fixed rate payment.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a:solidFill>
                  <a:srgbClr val="FFFFFF"/>
                </a:solidFill>
              </a:rPr>
              <a:t>Important Theories on IRR</a:t>
            </a:r>
            <a:endParaRPr lang="en-IN">
              <a:solidFill>
                <a:srgbClr val="FFFFFF"/>
              </a:solidFill>
            </a:endParaRPr>
          </a:p>
        </p:txBody>
      </p:sp>
      <p:sp>
        <p:nvSpPr>
          <p:cNvPr id="3" name="Content Placeholder 2"/>
          <p:cNvSpPr>
            <a:spLocks noGrp="1"/>
          </p:cNvSpPr>
          <p:nvPr>
            <p:ph idx="1"/>
          </p:nvPr>
        </p:nvSpPr>
        <p:spPr>
          <a:xfrm>
            <a:off x="803885" y="3190197"/>
            <a:ext cx="7368516" cy="2903099"/>
          </a:xfrm>
        </p:spPr>
        <p:txBody>
          <a:bodyPr vert="horz" lIns="91440" tIns="45720" rIns="91440" bIns="45720" rtlCol="0">
            <a:normAutofit/>
          </a:bodyPr>
          <a:lstStyle/>
          <a:p>
            <a:r>
              <a:rPr lang="en-US" sz="2000" dirty="0"/>
              <a:t>Theories have been proposed to understand the determinant of interest rates: </a:t>
            </a:r>
          </a:p>
          <a:p>
            <a:pPr lvl="1"/>
            <a:r>
              <a:rPr lang="en-US" sz="2000" dirty="0"/>
              <a:t>Classical theory of interest</a:t>
            </a:r>
          </a:p>
          <a:p>
            <a:pPr lvl="1"/>
            <a:r>
              <a:rPr lang="en-US" sz="2000" dirty="0"/>
              <a:t>Loanable funds Theory </a:t>
            </a:r>
          </a:p>
          <a:p>
            <a:pPr lvl="1"/>
            <a:r>
              <a:rPr lang="en-US" sz="2000" dirty="0"/>
              <a:t>Abstinence theory of interest</a:t>
            </a:r>
          </a:p>
          <a:p>
            <a:pPr lvl="1"/>
            <a:r>
              <a:rPr lang="en-US" sz="2000" dirty="0"/>
              <a:t>Liquidity preference Theory </a:t>
            </a:r>
          </a:p>
          <a:p>
            <a:pPr lvl="1"/>
            <a:r>
              <a:rPr lang="en-US" sz="2000" dirty="0"/>
              <a:t>Modern theory of interest rates</a:t>
            </a:r>
          </a:p>
          <a:p>
            <a:pPr lvl="1"/>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sz="4100">
                <a:solidFill>
                  <a:srgbClr val="FFFFFF"/>
                </a:solidFill>
              </a:rPr>
              <a:t>Liquidity preference theory of interest rates</a:t>
            </a:r>
            <a:endParaRPr lang="en-IN" sz="4100">
              <a:solidFill>
                <a:srgbClr val="FFFFFF"/>
              </a:solidFill>
            </a:endParaRPr>
          </a:p>
        </p:txBody>
      </p:sp>
      <p:sp>
        <p:nvSpPr>
          <p:cNvPr id="3" name="Content Placeholder 2"/>
          <p:cNvSpPr>
            <a:spLocks noGrp="1"/>
          </p:cNvSpPr>
          <p:nvPr>
            <p:ph idx="1"/>
          </p:nvPr>
        </p:nvSpPr>
        <p:spPr>
          <a:xfrm>
            <a:off x="803885" y="3190197"/>
            <a:ext cx="7368516" cy="3407155"/>
          </a:xfrm>
        </p:spPr>
        <p:txBody>
          <a:bodyPr vert="horz" lIns="91440" tIns="45720" rIns="91440" bIns="45720" rtlCol="0">
            <a:normAutofit lnSpcReduction="10000"/>
          </a:bodyPr>
          <a:lstStyle/>
          <a:p>
            <a:r>
              <a:rPr lang="en-IN" sz="2000" dirty="0"/>
              <a:t>The liquidity preference theory or liquidity preference hypothesis, proposed by J. M. Keynes, explains the relation between the generation of a debt instrument and its maturity period. </a:t>
            </a:r>
          </a:p>
          <a:p>
            <a:r>
              <a:rPr lang="en-IN" sz="2000" dirty="0"/>
              <a:t>The liquidity preference theory states that investors maintain their funds in liquid form like cash rather than less liquid assets like stocks, bonds and commodities. </a:t>
            </a:r>
          </a:p>
          <a:p>
            <a:r>
              <a:rPr lang="en-IN" sz="2000" dirty="0"/>
              <a:t>Banks offer interest to investors to compensate for their liquidity losses which ultimately promote long-term investments.</a:t>
            </a:r>
          </a:p>
          <a:p>
            <a:r>
              <a:rPr lang="en-IN" sz="2000" dirty="0"/>
              <a:t>The liquidity preference theory does not deal with liquidity, but deals with the risks associated with maturity. - according to this theory, the risks related to the maturity of debt instruments are directly proportional to the length of the maturity period.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sz="4400">
                <a:solidFill>
                  <a:srgbClr val="FFFFFF"/>
                </a:solidFill>
              </a:rPr>
              <a:t>Classical theory of Interest Rates</a:t>
            </a:r>
            <a:endParaRPr lang="en-IN" sz="4400">
              <a:solidFill>
                <a:srgbClr val="FFFFFF"/>
              </a:solidFill>
            </a:endParaRPr>
          </a:p>
        </p:txBody>
      </p:sp>
      <p:sp>
        <p:nvSpPr>
          <p:cNvPr id="3" name="Content Placeholder 2"/>
          <p:cNvSpPr>
            <a:spLocks noGrp="1"/>
          </p:cNvSpPr>
          <p:nvPr>
            <p:ph idx="1"/>
          </p:nvPr>
        </p:nvSpPr>
        <p:spPr>
          <a:xfrm>
            <a:off x="803884" y="3190197"/>
            <a:ext cx="7368515" cy="2903099"/>
          </a:xfrm>
        </p:spPr>
        <p:txBody>
          <a:bodyPr vert="horz" lIns="91440" tIns="45720" rIns="91440" bIns="45720" rtlCol="0">
            <a:normAutofit/>
          </a:bodyPr>
          <a:lstStyle/>
          <a:p>
            <a:r>
              <a:rPr lang="en-IN" sz="2000" dirty="0"/>
              <a:t>Classical theory of interest was developed by Adam Smith and David Ricardo and was magnified by other economists in the later years. </a:t>
            </a:r>
          </a:p>
          <a:p>
            <a:r>
              <a:rPr lang="en-IN" sz="2000" dirty="0"/>
              <a:t>This theory suggested interest rate as the component which balances savings with investment. </a:t>
            </a:r>
          </a:p>
          <a:p>
            <a:r>
              <a:rPr lang="en-IN" sz="2000" dirty="0"/>
              <a:t>The rate of interest that is determined by the interaction of investment and savings.</a:t>
            </a:r>
          </a:p>
          <a:p>
            <a:r>
              <a:rPr lang="en-IN" sz="2000" dirty="0"/>
              <a:t>According to the Classical theory of interest – </a:t>
            </a:r>
          </a:p>
          <a:p>
            <a:r>
              <a:rPr lang="en-IN" sz="2000" dirty="0"/>
              <a:t>Savings = Investment = Function of (Interest Rate)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sz="4100">
                <a:solidFill>
                  <a:srgbClr val="FFFFFF"/>
                </a:solidFill>
              </a:rPr>
              <a:t>Loanable funds theory of Interest rates</a:t>
            </a:r>
            <a:endParaRPr lang="en-IN" sz="4100">
              <a:solidFill>
                <a:srgbClr val="FFFFFF"/>
              </a:solidFill>
            </a:endParaRPr>
          </a:p>
        </p:txBody>
      </p:sp>
      <p:sp>
        <p:nvSpPr>
          <p:cNvPr id="3" name="Content Placeholder 2"/>
          <p:cNvSpPr>
            <a:spLocks noGrp="1"/>
          </p:cNvSpPr>
          <p:nvPr>
            <p:ph idx="1"/>
          </p:nvPr>
        </p:nvSpPr>
        <p:spPr>
          <a:xfrm>
            <a:off x="803885" y="3212976"/>
            <a:ext cx="7368516" cy="2903099"/>
          </a:xfrm>
        </p:spPr>
        <p:txBody>
          <a:bodyPr vert="horz" lIns="91440" tIns="45720" rIns="91440" bIns="45720" rtlCol="0">
            <a:normAutofit lnSpcReduction="10000"/>
          </a:bodyPr>
          <a:lstStyle/>
          <a:p>
            <a:r>
              <a:rPr lang="en-IN" sz="2000" dirty="0"/>
              <a:t>Loanable funds theory explains that the calculation of the rate of interest is on the basis of demand and supply of loanable funds which are available in the capital market. </a:t>
            </a:r>
          </a:p>
          <a:p>
            <a:r>
              <a:rPr lang="en-IN" sz="2000" dirty="0"/>
              <a:t>The concept was created by Knut Wicksell, a well-known Swedish economist.</a:t>
            </a:r>
          </a:p>
          <a:p>
            <a:r>
              <a:rPr lang="en-IN" sz="2000" dirty="0"/>
              <a:t>An increase in the demand of loanable funds leads to an increase in the interest rate and vice versa. </a:t>
            </a:r>
          </a:p>
          <a:p>
            <a:r>
              <a:rPr lang="en-IN" sz="2000" dirty="0"/>
              <a:t>Also an increase in the supply of loanable funds results in the fall of interest rate.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IN">
                <a:solidFill>
                  <a:srgbClr val="FFFFFF"/>
                </a:solidFill>
              </a:rPr>
              <a:t>What is market risk? </a:t>
            </a:r>
            <a:endParaRPr lang="en-US">
              <a:solidFill>
                <a:srgbClr val="FFFFFF"/>
              </a:solidFill>
            </a:endParaRPr>
          </a:p>
        </p:txBody>
      </p:sp>
      <p:sp>
        <p:nvSpPr>
          <p:cNvPr id="3" name="Content Placeholder 2"/>
          <p:cNvSpPr>
            <a:spLocks noGrp="1"/>
          </p:cNvSpPr>
          <p:nvPr>
            <p:ph idx="1"/>
          </p:nvPr>
        </p:nvSpPr>
        <p:spPr>
          <a:xfrm>
            <a:off x="803885" y="3190197"/>
            <a:ext cx="7368516" cy="3667803"/>
          </a:xfrm>
        </p:spPr>
        <p:txBody>
          <a:bodyPr>
            <a:normAutofit/>
          </a:bodyPr>
          <a:lstStyle/>
          <a:p>
            <a:r>
              <a:rPr lang="en-IN" sz="1900" dirty="0"/>
              <a:t>Market risk (or value at risk) can be defined as the risk related to the uncertainty of a financial institutions’ earnings on its trading portfolio caused by changes, and particularly extreme changes, in market conditions such as the price of an asset, interest rates, market volatility, and market liquidity.</a:t>
            </a:r>
          </a:p>
          <a:p>
            <a:r>
              <a:rPr lang="en-IN" sz="1900" dirty="0"/>
              <a:t>Risks such as interest rate risk and foreign exchange risk affect market risk. </a:t>
            </a:r>
          </a:p>
          <a:p>
            <a:r>
              <a:rPr lang="en-IN" sz="1900" dirty="0"/>
              <a:t>The trading portfolio contains assets, liabilities, and derivative contracts that can be quickly bought or sold on organized financial markets (such as long and short positions in bonds, commodities, foreign exchange, equity securities, interest rate swaps, and options).</a:t>
            </a:r>
          </a:p>
          <a:p>
            <a:endParaRPr lang="en-US" sz="19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sz="4400">
                <a:solidFill>
                  <a:srgbClr val="FFFFFF"/>
                </a:solidFill>
              </a:rPr>
              <a:t>Abstinence theory of interest rates</a:t>
            </a:r>
            <a:endParaRPr lang="en-IN" sz="4400">
              <a:solidFill>
                <a:srgbClr val="FFFFFF"/>
              </a:solidFill>
            </a:endParaRPr>
          </a:p>
        </p:txBody>
      </p:sp>
      <p:sp>
        <p:nvSpPr>
          <p:cNvPr id="3" name="Content Placeholder 2"/>
          <p:cNvSpPr>
            <a:spLocks noGrp="1"/>
          </p:cNvSpPr>
          <p:nvPr>
            <p:ph idx="1"/>
          </p:nvPr>
        </p:nvSpPr>
        <p:spPr>
          <a:xfrm>
            <a:off x="803885" y="3190197"/>
            <a:ext cx="7368516" cy="2903099"/>
          </a:xfrm>
        </p:spPr>
        <p:txBody>
          <a:bodyPr vert="horz" lIns="91440" tIns="45720" rIns="91440" bIns="45720" rtlCol="0">
            <a:normAutofit/>
          </a:bodyPr>
          <a:lstStyle/>
          <a:p>
            <a:r>
              <a:rPr lang="en-IN" sz="2000" dirty="0"/>
              <a:t>The greater the productivity or use of capital, the greater will be the demand for it and the higher will be the rate of interest.</a:t>
            </a:r>
          </a:p>
          <a:p>
            <a:r>
              <a:rPr lang="en-IN" sz="2000" dirty="0"/>
              <a:t>Abstinence theory of interest supports that the money used for lending objectives is the money which is not used for consumption. </a:t>
            </a:r>
          </a:p>
          <a:p>
            <a:r>
              <a:rPr lang="en-IN" sz="2000" dirty="0"/>
              <a:t>It means that earning the interest by abstaining from spending makes the funds available for borrowers. </a:t>
            </a:r>
          </a:p>
          <a:p>
            <a:r>
              <a:rPr lang="en-IN" sz="2000" dirty="0"/>
              <a:t>There is much capital which is saved according to this theory.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a:solidFill>
                  <a:srgbClr val="FFFFFF"/>
                </a:solidFill>
              </a:rPr>
              <a:t>Modern theory of interest rates</a:t>
            </a:r>
            <a:endParaRPr lang="en-IN">
              <a:solidFill>
                <a:srgbClr val="FFFFFF"/>
              </a:solidFill>
            </a:endParaRPr>
          </a:p>
        </p:txBody>
      </p:sp>
      <p:sp>
        <p:nvSpPr>
          <p:cNvPr id="3" name="Content Placeholder 2"/>
          <p:cNvSpPr>
            <a:spLocks noGrp="1"/>
          </p:cNvSpPr>
          <p:nvPr>
            <p:ph idx="1"/>
          </p:nvPr>
        </p:nvSpPr>
        <p:spPr>
          <a:xfrm>
            <a:off x="786241" y="3190197"/>
            <a:ext cx="7547818" cy="2903099"/>
          </a:xfrm>
        </p:spPr>
        <p:txBody>
          <a:bodyPr vert="horz" lIns="91440" tIns="45720" rIns="91440" bIns="45720" rtlCol="0">
            <a:normAutofit/>
          </a:bodyPr>
          <a:lstStyle/>
          <a:p>
            <a:r>
              <a:rPr lang="en-IN" sz="2000" dirty="0"/>
              <a:t>The evolution of banking risk management has envisaged development of modern theory of Interest Rate Risk management. </a:t>
            </a:r>
          </a:p>
          <a:p>
            <a:r>
              <a:rPr lang="en-IN" sz="2000" dirty="0"/>
              <a:t>The variation of interest rate affects the foreign exchange market value of equity and net worth of bank’s economic values. </a:t>
            </a:r>
          </a:p>
          <a:p>
            <a:r>
              <a:rPr lang="en-IN" sz="2000" dirty="0"/>
              <a:t>The various factors causing interest rate risks include degree of financial market regulation, fiscal and exchange rate policy, and sudden change in monetary policy.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a:solidFill>
                  <a:srgbClr val="FFFFFF"/>
                </a:solidFill>
              </a:rPr>
              <a:t>Types of IRR</a:t>
            </a:r>
            <a:endParaRPr lang="en-IN">
              <a:solidFill>
                <a:srgbClr val="FFFFFF"/>
              </a:solidFill>
            </a:endParaRPr>
          </a:p>
        </p:txBody>
      </p:sp>
      <p:sp>
        <p:nvSpPr>
          <p:cNvPr id="3" name="Content Placeholder 2"/>
          <p:cNvSpPr>
            <a:spLocks noGrp="1"/>
          </p:cNvSpPr>
          <p:nvPr>
            <p:ph idx="1"/>
          </p:nvPr>
        </p:nvSpPr>
        <p:spPr>
          <a:xfrm>
            <a:off x="803884" y="3190197"/>
            <a:ext cx="7530175" cy="3551171"/>
          </a:xfrm>
        </p:spPr>
        <p:txBody>
          <a:bodyPr vert="horz" lIns="91440" tIns="45720" rIns="91440" bIns="45720" rtlCol="0">
            <a:normAutofit fontScale="92500" lnSpcReduction="10000"/>
          </a:bodyPr>
          <a:lstStyle/>
          <a:p>
            <a:r>
              <a:rPr lang="en-IN" sz="2000" dirty="0"/>
              <a:t>Volatility risk – it refers to the risk occurring in the future price of asset.  </a:t>
            </a:r>
          </a:p>
          <a:p>
            <a:r>
              <a:rPr lang="en-IN" sz="2000" dirty="0"/>
              <a:t>Rate level risk – it refers to the interest rates that fluctuate variably over a period of time . </a:t>
            </a:r>
          </a:p>
          <a:p>
            <a:r>
              <a:rPr lang="en-IN" sz="2000" dirty="0"/>
              <a:t>Reinvestment risk - It occurs when the interest earned from an investment does not provide same rate of return during reinvestments. </a:t>
            </a:r>
          </a:p>
          <a:p>
            <a:r>
              <a:rPr lang="en-IN" sz="2000" dirty="0"/>
              <a:t>Price risk – It refers to the risk occurring in future due to the decline in price of a security like bonds or physical commodities.  </a:t>
            </a:r>
          </a:p>
          <a:p>
            <a:r>
              <a:rPr lang="en-IN" sz="2000" dirty="0"/>
              <a:t>Call/Put risk – During the appraisal of bonds the funds include call/put option.  </a:t>
            </a:r>
          </a:p>
          <a:p>
            <a:r>
              <a:rPr lang="en-IN" sz="2000" dirty="0"/>
              <a:t>Real interest rate risk – It occurs due to the dissimilarity between the nominal changes of interest rates and changes in inflation.</a:t>
            </a:r>
          </a:p>
          <a:p>
            <a:endParaRPr lang="en-IN" sz="2000" dirty="0"/>
          </a:p>
          <a:p>
            <a:endParaRPr lang="en-IN"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68483532-7F25-4B74-B673-F9C5760704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55735" y="599189"/>
            <a:ext cx="8192729" cy="1317643"/>
          </a:xfrm>
        </p:spPr>
        <p:txBody>
          <a:bodyPr vert="horz" lIns="91440" tIns="45720" rIns="91440" bIns="45720" rtlCol="0" anchor="b">
            <a:normAutofit/>
          </a:bodyPr>
          <a:lstStyle/>
          <a:p>
            <a:pPr>
              <a:lnSpc>
                <a:spcPct val="80000"/>
              </a:lnSpc>
            </a:pPr>
            <a:r>
              <a:rPr lang="en-US" dirty="0">
                <a:solidFill>
                  <a:srgbClr val="FFFFFF"/>
                </a:solidFill>
              </a:rPr>
              <a:t>The banking and trading book of a commercial bank</a:t>
            </a:r>
          </a:p>
        </p:txBody>
      </p:sp>
      <p:pic>
        <p:nvPicPr>
          <p:cNvPr id="1026" name="Picture 2" descr="Graphical user interface, text, application&#10;&#10;Description automatically generated"/>
          <p:cNvPicPr>
            <a:picLocks noChangeAspect="1" noChangeArrowheads="1"/>
          </p:cNvPicPr>
          <p:nvPr/>
        </p:nvPicPr>
        <p:blipFill rotWithShape="1">
          <a:blip r:embed="rId3"/>
          <a:srcRect r="5120" b="-1"/>
          <a:stretch/>
        </p:blipFill>
        <p:spPr bwMode="auto">
          <a:xfrm>
            <a:off x="478326" y="2416777"/>
            <a:ext cx="8187348" cy="360273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IN" sz="4400">
                <a:solidFill>
                  <a:srgbClr val="FFFFFF"/>
                </a:solidFill>
              </a:rPr>
              <a:t>Managing Risk and Reporting at FI</a:t>
            </a:r>
            <a:endParaRPr lang="en-US" sz="4400">
              <a:solidFill>
                <a:srgbClr val="FFFFFF"/>
              </a:solidFill>
            </a:endParaRPr>
          </a:p>
        </p:txBody>
      </p:sp>
      <p:sp>
        <p:nvSpPr>
          <p:cNvPr id="3" name="Content Placeholder 2"/>
          <p:cNvSpPr>
            <a:spLocks noGrp="1"/>
          </p:cNvSpPr>
          <p:nvPr>
            <p:ph idx="1"/>
          </p:nvPr>
        </p:nvSpPr>
        <p:spPr>
          <a:xfrm>
            <a:off x="803884" y="3190197"/>
            <a:ext cx="7530175" cy="2903099"/>
          </a:xfrm>
        </p:spPr>
        <p:txBody>
          <a:bodyPr vert="horz" lIns="91440" tIns="45720" rIns="91440" bIns="45720" rtlCol="0">
            <a:normAutofit/>
          </a:bodyPr>
          <a:lstStyle/>
          <a:p>
            <a:r>
              <a:rPr lang="en-IN" sz="1900" dirty="0"/>
              <a:t>The trading function within a financial  institution is referred to as the front office. </a:t>
            </a:r>
          </a:p>
          <a:p>
            <a:r>
              <a:rPr lang="en-IN" sz="1900" dirty="0"/>
              <a:t>The overview function with the overall level of the risks being taken, capital adequacy, and regulatory compliance is referred to as the middle office </a:t>
            </a:r>
          </a:p>
          <a:p>
            <a:r>
              <a:rPr lang="en-IN" sz="1900" dirty="0"/>
              <a:t>The record keeping function is referred to as the back office.</a:t>
            </a:r>
            <a:endParaRPr lang="en-US" sz="1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IN">
                <a:solidFill>
                  <a:srgbClr val="FFFFFF"/>
                </a:solidFill>
              </a:rPr>
              <a:t>Types of market risks</a:t>
            </a:r>
            <a:endParaRPr lang="en-US">
              <a:solidFill>
                <a:srgbClr val="FFFFFF"/>
              </a:solidFill>
            </a:endParaRPr>
          </a:p>
        </p:txBody>
      </p:sp>
      <p:sp>
        <p:nvSpPr>
          <p:cNvPr id="3" name="Content Placeholder 2"/>
          <p:cNvSpPr>
            <a:spLocks noGrp="1"/>
          </p:cNvSpPr>
          <p:nvPr>
            <p:ph idx="1"/>
          </p:nvPr>
        </p:nvSpPr>
        <p:spPr>
          <a:xfrm>
            <a:off x="875892" y="3190197"/>
            <a:ext cx="7368516" cy="2903099"/>
          </a:xfrm>
        </p:spPr>
        <p:txBody>
          <a:bodyPr>
            <a:normAutofit/>
          </a:bodyPr>
          <a:lstStyle/>
          <a:p>
            <a:pPr marL="0" indent="0">
              <a:buNone/>
            </a:pPr>
            <a:r>
              <a:rPr lang="en-US" sz="2000" b="1" dirty="0"/>
              <a:t>Interest rate risk </a:t>
            </a:r>
          </a:p>
          <a:p>
            <a:pPr marL="0" lvl="1" indent="0">
              <a:buNone/>
            </a:pPr>
            <a:r>
              <a:rPr lang="en-IN" sz="2000" dirty="0"/>
              <a:t>Interest rate risk is the probability that variations in the interest rates will have a negative influence on the quality of a given financial instrument or portfolio, as well as on the institution's condition as a whole. </a:t>
            </a:r>
          </a:p>
          <a:p>
            <a:pPr marL="0" indent="0">
              <a:buNone/>
            </a:pPr>
            <a:r>
              <a:rPr lang="en-IN" sz="2000" b="1" dirty="0"/>
              <a:t>Currency risk</a:t>
            </a:r>
          </a:p>
          <a:p>
            <a:pPr marL="0" lvl="1" indent="0">
              <a:buNone/>
            </a:pPr>
            <a:r>
              <a:rPr lang="en-IN" sz="2000" dirty="0"/>
              <a:t>Currency risk is the risk where the fair value or future cash flows of a given financial instrument fluctuate as a result from changes in the currency exchange rates</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IN" dirty="0">
                <a:solidFill>
                  <a:srgbClr val="FFFFFF"/>
                </a:solidFill>
              </a:rPr>
              <a:t>Types of market risks</a:t>
            </a:r>
            <a:endParaRPr lang="en-US" dirty="0">
              <a:solidFill>
                <a:srgbClr val="FFFFFF"/>
              </a:solidFill>
            </a:endParaRPr>
          </a:p>
        </p:txBody>
      </p:sp>
      <p:sp>
        <p:nvSpPr>
          <p:cNvPr id="3" name="Content Placeholder 2"/>
          <p:cNvSpPr>
            <a:spLocks noGrp="1"/>
          </p:cNvSpPr>
          <p:nvPr>
            <p:ph idx="1"/>
          </p:nvPr>
        </p:nvSpPr>
        <p:spPr>
          <a:xfrm>
            <a:off x="803885" y="3190197"/>
            <a:ext cx="7368516" cy="2903099"/>
          </a:xfrm>
        </p:spPr>
        <p:txBody>
          <a:bodyPr vert="horz" lIns="91440" tIns="45720" rIns="91440" bIns="45720" rtlCol="0">
            <a:normAutofit/>
          </a:bodyPr>
          <a:lstStyle/>
          <a:p>
            <a:pPr marL="0" indent="0">
              <a:buNone/>
            </a:pPr>
            <a:r>
              <a:rPr lang="en-IN" sz="2000" b="1" dirty="0"/>
              <a:t>Equity Price Risk </a:t>
            </a:r>
          </a:p>
          <a:p>
            <a:pPr marL="0" lvl="1" indent="0">
              <a:buNone/>
            </a:pPr>
            <a:r>
              <a:rPr lang="en-IN" sz="2000" dirty="0"/>
              <a:t>Equity price risk affects corporate investors with equities or other assets the performance of which is tied to equity prices – it is related to the ability of a firm to obtain sufficient capital or liquidity.</a:t>
            </a:r>
          </a:p>
          <a:p>
            <a:pPr marL="0" indent="0">
              <a:buNone/>
            </a:pPr>
            <a:r>
              <a:rPr lang="en-IN" sz="2000" b="1" dirty="0"/>
              <a:t>Commodity Price Risk </a:t>
            </a:r>
          </a:p>
          <a:p>
            <a:pPr marL="0" lvl="1" indent="0">
              <a:buNone/>
            </a:pPr>
            <a:r>
              <a:rPr lang="en-IN" sz="2000" dirty="0"/>
              <a:t>Commodity price risk occurs when there is potential for changes in the price of a commodity that must be purchased or sold.  </a:t>
            </a:r>
          </a:p>
          <a:p>
            <a:pPr marL="0" indent="0">
              <a:buNone/>
            </a:pPr>
            <a:endParaRPr lang="en-IN" sz="2000" b="1" dirty="0"/>
          </a:p>
          <a:p>
            <a:pPr marL="0" lvl="1" indent="0">
              <a:buNone/>
            </a:pP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dirty="0">
                <a:solidFill>
                  <a:srgbClr val="FFFFFF"/>
                </a:solidFill>
              </a:rPr>
              <a:t>What is IRR?</a:t>
            </a:r>
            <a:endParaRPr lang="en-IN" dirty="0">
              <a:solidFill>
                <a:srgbClr val="FFFFFF"/>
              </a:solidFill>
            </a:endParaRPr>
          </a:p>
        </p:txBody>
      </p:sp>
      <p:sp>
        <p:nvSpPr>
          <p:cNvPr id="3" name="Content Placeholder 2"/>
          <p:cNvSpPr>
            <a:spLocks noGrp="1"/>
          </p:cNvSpPr>
          <p:nvPr>
            <p:ph idx="1"/>
          </p:nvPr>
        </p:nvSpPr>
        <p:spPr>
          <a:xfrm>
            <a:off x="803884" y="3190197"/>
            <a:ext cx="7368516" cy="2903099"/>
          </a:xfrm>
        </p:spPr>
        <p:txBody>
          <a:bodyPr vert="horz" lIns="91440" tIns="45720" rIns="91440" bIns="45720" rtlCol="0">
            <a:normAutofit/>
          </a:bodyPr>
          <a:lstStyle/>
          <a:p>
            <a:r>
              <a:rPr lang="en-IN" sz="2000" dirty="0"/>
              <a:t>Interest Rate Risk (IRR) is the risk involved in an interest bearing asset of a bank due to the probability of changes in the asset's value that result from the variability of interest rates. </a:t>
            </a:r>
          </a:p>
          <a:p>
            <a:r>
              <a:rPr lang="en-IN" sz="2000" dirty="0"/>
              <a:t>It is a risk to the earnings or market value of a portfolio due to uncertain future interest rates – the economic value of a bank’s assets changes with the variation in interest rates.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IN">
                <a:solidFill>
                  <a:srgbClr val="FFFFFF"/>
                </a:solidFill>
              </a:rPr>
              <a:t>Definition of interest rate risk</a:t>
            </a:r>
            <a:endParaRPr lang="en-US">
              <a:solidFill>
                <a:srgbClr val="FFFFFF"/>
              </a:solidFill>
            </a:endParaRPr>
          </a:p>
        </p:txBody>
      </p:sp>
      <p:sp>
        <p:nvSpPr>
          <p:cNvPr id="3" name="Content Placeholder 2"/>
          <p:cNvSpPr>
            <a:spLocks noGrp="1"/>
          </p:cNvSpPr>
          <p:nvPr>
            <p:ph idx="1"/>
          </p:nvPr>
        </p:nvSpPr>
        <p:spPr>
          <a:xfrm>
            <a:off x="803884" y="3190197"/>
            <a:ext cx="7530175" cy="2903099"/>
          </a:xfrm>
        </p:spPr>
        <p:txBody>
          <a:bodyPr>
            <a:normAutofit/>
          </a:bodyPr>
          <a:lstStyle/>
          <a:p>
            <a:r>
              <a:rPr lang="en-IN" sz="2000" dirty="0"/>
              <a:t>Interest rate risk is the potential impact on an institution’s earnings and net asset values of changes in interest rates. </a:t>
            </a:r>
          </a:p>
          <a:p>
            <a:r>
              <a:rPr lang="en-IN" sz="2000" dirty="0"/>
              <a:t>Interest rate risk arises when an institution’s principal and interest cash flows (including final maturities), both on- and off-balance sheet, have mismatched repricing dates. </a:t>
            </a:r>
          </a:p>
          <a:p>
            <a:r>
              <a:rPr lang="en-IN" sz="2000" dirty="0"/>
              <a:t>The amount at risk is a function of the magnitude and direction of interest rate changes and the size and maturity structure of the mismatch position.” – Definition provided by Bank of Jamaica.  </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3884" y="1059736"/>
            <a:ext cx="7530175" cy="1228130"/>
          </a:xfrm>
        </p:spPr>
        <p:txBody>
          <a:bodyPr>
            <a:normAutofit/>
          </a:bodyPr>
          <a:lstStyle/>
          <a:p>
            <a:r>
              <a:rPr lang="en-US" sz="4100">
                <a:solidFill>
                  <a:srgbClr val="FFFFFF"/>
                </a:solidFill>
              </a:rPr>
              <a:t>Important measurement techniques of IRR</a:t>
            </a:r>
            <a:endParaRPr lang="en-IN" sz="4100">
              <a:solidFill>
                <a:srgbClr val="FFFFFF"/>
              </a:solidFill>
            </a:endParaRPr>
          </a:p>
        </p:txBody>
      </p:sp>
      <p:sp>
        <p:nvSpPr>
          <p:cNvPr id="3" name="Content Placeholder 2"/>
          <p:cNvSpPr>
            <a:spLocks noGrp="1"/>
          </p:cNvSpPr>
          <p:nvPr>
            <p:ph idx="1"/>
          </p:nvPr>
        </p:nvSpPr>
        <p:spPr>
          <a:xfrm>
            <a:off x="803885" y="3212976"/>
            <a:ext cx="7368516" cy="3624039"/>
          </a:xfrm>
        </p:spPr>
        <p:txBody>
          <a:bodyPr vert="horz" lIns="91440" tIns="45720" rIns="91440" bIns="45720" rtlCol="0">
            <a:normAutofit lnSpcReduction="10000"/>
          </a:bodyPr>
          <a:lstStyle/>
          <a:p>
            <a:r>
              <a:rPr lang="en-IN" sz="2000" dirty="0"/>
              <a:t>Gap analysis – it identifies maturity and repricing gaps between assets, liabilities and off-balance sheet instruments. </a:t>
            </a:r>
          </a:p>
          <a:p>
            <a:r>
              <a:rPr lang="en-IN" sz="2000" dirty="0"/>
              <a:t>Duration analysis – it considers the anticipated cash flows, generates a more widespread IRR measurement process and provide more accuracy than gap analysis for measuring and managing IRR.  </a:t>
            </a:r>
          </a:p>
          <a:p>
            <a:r>
              <a:rPr lang="en-IN" sz="2000" dirty="0"/>
              <a:t>Simulation analysis – it regulates the interest rate variations effect on short-term net income and it requires advanced information and technical skills for measurement activities. </a:t>
            </a:r>
          </a:p>
          <a:p>
            <a:r>
              <a:rPr lang="en-IN" sz="2000" dirty="0"/>
              <a:t>Earnings at risk – it is an Income Simulation Model and </a:t>
            </a:r>
            <a:r>
              <a:rPr lang="en-CA" sz="2000" dirty="0"/>
              <a:t>the purpose of such a model is to simulate the 12-month income of the current mix of business taking into account market rates, growth rates of businesses, behaviours of members and competitive pricing conditions. </a:t>
            </a:r>
            <a:endParaRPr lang="en-IN" sz="2000" dirty="0"/>
          </a:p>
          <a:p>
            <a:endParaRPr lang="en-IN" sz="2000" dirty="0"/>
          </a:p>
          <a:p>
            <a:endParaRPr lang="en-IN" sz="2000" dirty="0"/>
          </a:p>
        </p:txBody>
      </p:sp>
    </p:spTree>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0941A018-FB9B-4401-A32C-7E04526866E0}"/>
    </a:ext>
  </a:extLst>
</a:theme>
</file>

<file path=ppt/theme/themeOverride1.xml><?xml version="1.0" encoding="utf-8"?>
<a:themeOverride xmlns:a="http://schemas.openxmlformats.org/drawingml/2006/main">
  <a:clrScheme name="Metropolitan">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otalTime>16</TotalTime>
  <Words>1688</Words>
  <Application>Microsoft Office PowerPoint</Application>
  <PresentationFormat>On-screen Show (4:3)</PresentationFormat>
  <Paragraphs>101</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 Light</vt:lpstr>
      <vt:lpstr>Metropolitan</vt:lpstr>
      <vt:lpstr>Market risk</vt:lpstr>
      <vt:lpstr>What is market risk? </vt:lpstr>
      <vt:lpstr>The banking and trading book of a commercial bank</vt:lpstr>
      <vt:lpstr>Managing Risk and Reporting at FI</vt:lpstr>
      <vt:lpstr>Types of market risks</vt:lpstr>
      <vt:lpstr>Types of market risks</vt:lpstr>
      <vt:lpstr>What is IRR?</vt:lpstr>
      <vt:lpstr>Definition of interest rate risk</vt:lpstr>
      <vt:lpstr>Important measurement techniques of IRR</vt:lpstr>
      <vt:lpstr>IRR Hedging Techniques</vt:lpstr>
      <vt:lpstr>Interest Rate Futures</vt:lpstr>
      <vt:lpstr>Interest Rate Caps</vt:lpstr>
      <vt:lpstr>Interest Rate Floors</vt:lpstr>
      <vt:lpstr>Interest Rate Collars</vt:lpstr>
      <vt:lpstr>Interest Rate Swaps</vt:lpstr>
      <vt:lpstr>Important Theories on IRR</vt:lpstr>
      <vt:lpstr>Liquidity preference theory of interest rates</vt:lpstr>
      <vt:lpstr>Classical theory of Interest Rates</vt:lpstr>
      <vt:lpstr>Loanable funds theory of Interest rates</vt:lpstr>
      <vt:lpstr>Abstinence theory of interest rates</vt:lpstr>
      <vt:lpstr>Modern theory of interest rates</vt:lpstr>
      <vt:lpstr>Types of IRR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risk</dc:title>
  <dc:creator>khrl5m045</dc:creator>
  <cp:lastModifiedBy>khrl5m045</cp:lastModifiedBy>
  <cp:revision>29</cp:revision>
  <dcterms:created xsi:type="dcterms:W3CDTF">2020-11-05T18:48:04Z</dcterms:created>
  <dcterms:modified xsi:type="dcterms:W3CDTF">2020-11-16T19:29:50Z</dcterms:modified>
</cp:coreProperties>
</file>