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 id="278" r:id="rId15"/>
    <p:sldId id="290" r:id="rId16"/>
    <p:sldId id="269" r:id="rId17"/>
    <p:sldId id="271" r:id="rId18"/>
    <p:sldId id="270" r:id="rId19"/>
    <p:sldId id="272" r:id="rId20"/>
    <p:sldId id="273" r:id="rId21"/>
    <p:sldId id="274" r:id="rId22"/>
    <p:sldId id="275" r:id="rId23"/>
    <p:sldId id="292" r:id="rId24"/>
    <p:sldId id="276" r:id="rId25"/>
    <p:sldId id="277" r:id="rId26"/>
    <p:sldId id="293" r:id="rId27"/>
    <p:sldId id="279" r:id="rId28"/>
    <p:sldId id="280" r:id="rId29"/>
    <p:sldId id="281" r:id="rId30"/>
    <p:sldId id="282" r:id="rId31"/>
    <p:sldId id="283" r:id="rId32"/>
    <p:sldId id="284" r:id="rId33"/>
    <p:sldId id="285" r:id="rId34"/>
    <p:sldId id="286" r:id="rId35"/>
    <p:sldId id="287" r:id="rId36"/>
    <p:sldId id="288" r:id="rId37"/>
    <p:sldId id="289"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9FFBB076-71E1-416E-A1B7-2DB3A83682A0}" type="datetimeFigureOut">
              <a:rPr lang="en-IN" smtClean="0"/>
              <a:pPr/>
              <a:t>01-02-2021</a:t>
            </a:fld>
            <a:endParaRPr lang="en-IN"/>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B7620A1-9D9C-47B5-9054-647EE6080804}" type="slidenum">
              <a:rPr lang="en-IN" smtClean="0"/>
              <a:pPr/>
              <a:t>‹#›</a:t>
            </a:fld>
            <a:endParaRPr lang="en-IN"/>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16989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3187160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379416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246202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9FFBB076-71E1-416E-A1B7-2DB3A83682A0}" type="datetimeFigureOut">
              <a:rPr lang="en-IN" smtClean="0"/>
              <a:pPr/>
              <a:t>01-02-2021</a:t>
            </a:fld>
            <a:endParaRPr lang="en-IN"/>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IN"/>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B7620A1-9D9C-47B5-9054-647EE6080804}" type="slidenum">
              <a:rPr lang="en-IN" smtClean="0"/>
              <a:pPr/>
              <a:t>‹#›</a:t>
            </a:fld>
            <a:endParaRPr lang="en-IN"/>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648038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3346914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64289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296856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BB076-71E1-416E-A1B7-2DB3A83682A0}" type="datetimeFigureOut">
              <a:rPr lang="en-IN" smtClean="0"/>
              <a:pPr/>
              <a:t>01-02-2021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B7620A1-9D9C-47B5-9054-647EE6080804}" type="slidenum">
              <a:rPr lang="en-IN" smtClean="0"/>
              <a:pPr/>
              <a:t>‹#›</a:t>
            </a:fld>
            <a:endParaRPr lang="en-IN"/>
          </a:p>
        </p:txBody>
      </p:sp>
    </p:spTree>
    <p:extLst>
      <p:ext uri="{BB962C8B-B14F-4D97-AF65-F5344CB8AC3E}">
        <p14:creationId xmlns:p14="http://schemas.microsoft.com/office/powerpoint/2010/main" val="367945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9FFBB076-71E1-416E-A1B7-2DB3A83682A0}" type="datetimeFigureOut">
              <a:rPr lang="en-IN" smtClean="0"/>
              <a:pPr/>
              <a:t>01-02-2021</a:t>
            </a:fld>
            <a:endParaRPr lang="en-IN"/>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B7620A1-9D9C-47B5-9054-647EE6080804}" type="slidenum">
              <a:rPr lang="en-IN" smtClean="0"/>
              <a:pPr/>
              <a:t>‹#›</a:t>
            </a:fld>
            <a:endParaRPr lang="en-IN"/>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3855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9FFBB076-71E1-416E-A1B7-2DB3A83682A0}" type="datetimeFigureOut">
              <a:rPr lang="en-IN" smtClean="0"/>
              <a:pPr/>
              <a:t>01-02-2021</a:t>
            </a:fld>
            <a:endParaRPr lang="en-IN"/>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IN"/>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B7620A1-9D9C-47B5-9054-647EE6080804}" type="slidenum">
              <a:rPr lang="en-IN" smtClean="0"/>
              <a:pPr/>
              <a:t>‹#›</a:t>
            </a:fld>
            <a:endParaRPr lang="en-IN"/>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1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9FFBB076-71E1-416E-A1B7-2DB3A83682A0}" type="datetimeFigureOut">
              <a:rPr lang="en-IN" smtClean="0"/>
              <a:pPr/>
              <a:t>01-02-2021</a:t>
            </a:fld>
            <a:endParaRPr lang="en-IN"/>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IN"/>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BB7620A1-9D9C-47B5-9054-647EE6080804}" type="slidenum">
              <a:rPr lang="en-IN" smtClean="0"/>
              <a:pPr/>
              <a:t>‹#›</a:t>
            </a:fld>
            <a:endParaRPr lang="en-IN"/>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3968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77A6167-FCC5-49E8-B280-CECAF151ED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6">
            <a:extLst>
              <a:ext uri="{FF2B5EF4-FFF2-40B4-BE49-F238E27FC236}">
                <a16:creationId xmlns:a16="http://schemas.microsoft.com/office/drawing/2014/main" id="{F84046EA-4273-437E-9DE5-5AEE713C3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64643" y="744469"/>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108891" y="1480930"/>
            <a:ext cx="3975854" cy="3254321"/>
          </a:xfrm>
        </p:spPr>
        <p:txBody>
          <a:bodyPr>
            <a:normAutofit/>
          </a:bodyPr>
          <a:lstStyle/>
          <a:p>
            <a:pPr algn="l"/>
            <a:r>
              <a:rPr lang="en-US" sz="4800"/>
              <a:t>Value At Risk, Stress Testing and Back Testing </a:t>
            </a:r>
            <a:endParaRPr lang="en-IN" sz="4800"/>
          </a:p>
        </p:txBody>
      </p:sp>
      <p:sp>
        <p:nvSpPr>
          <p:cNvPr id="3" name="Subtitle 2"/>
          <p:cNvSpPr>
            <a:spLocks noGrp="1"/>
          </p:cNvSpPr>
          <p:nvPr>
            <p:ph type="subTitle" idx="1"/>
          </p:nvPr>
        </p:nvSpPr>
        <p:spPr>
          <a:xfrm>
            <a:off x="1108893" y="4804850"/>
            <a:ext cx="3963657" cy="1086237"/>
          </a:xfrm>
        </p:spPr>
        <p:txBody>
          <a:bodyPr>
            <a:normAutofit/>
          </a:bodyPr>
          <a:lstStyle/>
          <a:p>
            <a:pPr algn="l">
              <a:spcAft>
                <a:spcPts val="600"/>
              </a:spcAft>
            </a:pPr>
            <a:r>
              <a:rPr lang="en-US">
                <a:solidFill>
                  <a:schemeClr val="tx1">
                    <a:lumMod val="95000"/>
                  </a:schemeClr>
                </a:solidFill>
              </a:rPr>
              <a:t>By Prof. Samie Ahmed Sayed</a:t>
            </a:r>
            <a:endParaRPr lang="en-IN">
              <a:solidFill>
                <a:schemeClr val="tx1">
                  <a:lumMod val="95000"/>
                </a:schemeClr>
              </a:solidFill>
            </a:endParaRPr>
          </a:p>
        </p:txBody>
      </p:sp>
      <p:pic>
        <p:nvPicPr>
          <p:cNvPr id="5" name="Picture 4">
            <a:extLst>
              <a:ext uri="{FF2B5EF4-FFF2-40B4-BE49-F238E27FC236}">
                <a16:creationId xmlns:a16="http://schemas.microsoft.com/office/drawing/2014/main" id="{98E81167-D9BE-461C-BD44-A429413EF590}"/>
              </a:ext>
            </a:extLst>
          </p:cNvPr>
          <p:cNvPicPr>
            <a:picLocks noChangeAspect="1"/>
          </p:cNvPicPr>
          <p:nvPr/>
        </p:nvPicPr>
        <p:blipFill rotWithShape="1">
          <a:blip r:embed="rId2"/>
          <a:srcRect l="53527" r="10219" b="-1"/>
          <a:stretch/>
        </p:blipFill>
        <p:spPr>
          <a:xfrm>
            <a:off x="5419311" y="10"/>
            <a:ext cx="3724689" cy="6857990"/>
          </a:xfrm>
          <a:prstGeom prst="rect">
            <a:avLst/>
          </a:prstGeom>
        </p:spPr>
      </p:pic>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 of </a:t>
            </a:r>
            <a:r>
              <a:rPr lang="en-US" dirty="0" err="1"/>
              <a:t>VaR</a:t>
            </a:r>
            <a:endParaRPr lang="en-IN" dirty="0"/>
          </a:p>
        </p:txBody>
      </p:sp>
      <p:sp>
        <p:nvSpPr>
          <p:cNvPr id="3" name="Content Placeholder 2"/>
          <p:cNvSpPr>
            <a:spLocks noGrp="1"/>
          </p:cNvSpPr>
          <p:nvPr>
            <p:ph idx="1"/>
          </p:nvPr>
        </p:nvSpPr>
        <p:spPr>
          <a:xfrm>
            <a:off x="971600" y="1988840"/>
            <a:ext cx="7200900" cy="4608512"/>
          </a:xfrm>
        </p:spPr>
        <p:txBody>
          <a:bodyPr>
            <a:normAutofit fontScale="92500" lnSpcReduction="10000"/>
          </a:bodyPr>
          <a:lstStyle/>
          <a:p>
            <a:r>
              <a:rPr lang="en-IN" dirty="0"/>
              <a:t>Risk measurement  </a:t>
            </a:r>
          </a:p>
          <a:p>
            <a:pPr lvl="1"/>
            <a:r>
              <a:rPr lang="en-IN" dirty="0" err="1"/>
              <a:t>VaR</a:t>
            </a:r>
            <a:r>
              <a:rPr lang="en-IN" dirty="0"/>
              <a:t> delivers a complete and steady fashion in forward-looking evaluation of portfolio’s risk profile; and offers vital information about the overall risk profile of the firm. </a:t>
            </a:r>
          </a:p>
          <a:p>
            <a:pPr lvl="1"/>
            <a:r>
              <a:rPr lang="en-IN" dirty="0"/>
              <a:t>It would have been almost impossible to predict huge loss without </a:t>
            </a:r>
            <a:r>
              <a:rPr lang="en-IN" dirty="0" err="1"/>
              <a:t>VaR.</a:t>
            </a:r>
            <a:r>
              <a:rPr lang="en-IN" dirty="0"/>
              <a:t> </a:t>
            </a:r>
          </a:p>
          <a:p>
            <a:pPr lvl="1"/>
            <a:r>
              <a:rPr lang="en-IN" dirty="0" err="1"/>
              <a:t>VaR</a:t>
            </a:r>
            <a:r>
              <a:rPr lang="en-IN" dirty="0"/>
              <a:t> brings risks into picture by setting position limits. </a:t>
            </a:r>
          </a:p>
          <a:p>
            <a:r>
              <a:rPr lang="en-IN" dirty="0"/>
              <a:t>Risk management </a:t>
            </a:r>
          </a:p>
          <a:p>
            <a:pPr lvl="1"/>
            <a:r>
              <a:rPr lang="en-IN" dirty="0" err="1"/>
              <a:t>VaR</a:t>
            </a:r>
            <a:r>
              <a:rPr lang="en-IN" dirty="0"/>
              <a:t> should also be used for risk management along with risk measurement to maximise the benefits of </a:t>
            </a:r>
            <a:r>
              <a:rPr lang="en-IN" dirty="0" err="1"/>
              <a:t>VaR.</a:t>
            </a:r>
            <a:endParaRPr lang="en-IN" dirty="0"/>
          </a:p>
          <a:p>
            <a:pPr lvl="1"/>
            <a:r>
              <a:rPr lang="en-IN" dirty="0"/>
              <a:t>It is easy to evaluate the interaction of risk exposures when these exposures have been recognised and quantified. </a:t>
            </a:r>
          </a:p>
          <a:p>
            <a:pPr lvl="1"/>
            <a:r>
              <a:rPr lang="en-IN" dirty="0"/>
              <a:t>It helps to prioritise the risks which may have more variability to the earnings.</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 of </a:t>
            </a:r>
            <a:r>
              <a:rPr lang="en-US" dirty="0" err="1"/>
              <a:t>VaR</a:t>
            </a:r>
            <a:endParaRPr lang="en-IN" dirty="0"/>
          </a:p>
        </p:txBody>
      </p:sp>
      <p:sp>
        <p:nvSpPr>
          <p:cNvPr id="3" name="Content Placeholder 2"/>
          <p:cNvSpPr>
            <a:spLocks noGrp="1"/>
          </p:cNvSpPr>
          <p:nvPr>
            <p:ph idx="1"/>
          </p:nvPr>
        </p:nvSpPr>
        <p:spPr>
          <a:xfrm>
            <a:off x="971600" y="1986272"/>
            <a:ext cx="7086600" cy="4827104"/>
          </a:xfrm>
        </p:spPr>
        <p:txBody>
          <a:bodyPr>
            <a:normAutofit lnSpcReduction="10000"/>
          </a:bodyPr>
          <a:lstStyle/>
          <a:p>
            <a:r>
              <a:rPr lang="en-IN" dirty="0"/>
              <a:t>Financial reporting </a:t>
            </a:r>
          </a:p>
          <a:p>
            <a:pPr lvl="1"/>
            <a:r>
              <a:rPr lang="en-IN" dirty="0"/>
              <a:t>Various situations are performed, first with different asset allocation percentages, secondly by investigating the impacts of liquidity of trading assets and lastly by taking into account the possibilities of short selling in daily trading operations. </a:t>
            </a:r>
          </a:p>
          <a:p>
            <a:r>
              <a:rPr lang="en-IN" dirty="0"/>
              <a:t>Financial control </a:t>
            </a:r>
          </a:p>
          <a:p>
            <a:pPr lvl="1"/>
            <a:r>
              <a:rPr lang="en-IN" dirty="0"/>
              <a:t>Although </a:t>
            </a:r>
            <a:r>
              <a:rPr lang="en-IN" dirty="0" err="1"/>
              <a:t>VaR</a:t>
            </a:r>
            <a:r>
              <a:rPr lang="en-IN" dirty="0"/>
              <a:t> depends on several assumptions, it helps to recognise the risks that may cause huge loss and analyse the allocation of finance to those particular risks. </a:t>
            </a:r>
          </a:p>
          <a:p>
            <a:r>
              <a:rPr lang="en-IN" dirty="0"/>
              <a:t>Computing regulatory capital </a:t>
            </a:r>
          </a:p>
          <a:p>
            <a:pPr lvl="1"/>
            <a:r>
              <a:rPr lang="en-IN" dirty="0"/>
              <a:t>Internal risk rating system in managing credit risk are developed and utilised in banks. This is applied directly to corporate and project finance risk rating model which helps to govern regulatory capital requirements.</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approaches to </a:t>
            </a:r>
            <a:r>
              <a:rPr lang="en-US" dirty="0" err="1"/>
              <a:t>VaR</a:t>
            </a:r>
            <a:endParaRPr lang="en-IN" dirty="0"/>
          </a:p>
        </p:txBody>
      </p:sp>
      <p:sp>
        <p:nvSpPr>
          <p:cNvPr id="3" name="Content Placeholder 2"/>
          <p:cNvSpPr>
            <a:spLocks noGrp="1"/>
          </p:cNvSpPr>
          <p:nvPr>
            <p:ph idx="1"/>
          </p:nvPr>
        </p:nvSpPr>
        <p:spPr>
          <a:xfrm>
            <a:off x="971600" y="1988840"/>
            <a:ext cx="7200900" cy="4853136"/>
          </a:xfrm>
        </p:spPr>
        <p:txBody>
          <a:bodyPr>
            <a:normAutofit/>
          </a:bodyPr>
          <a:lstStyle/>
          <a:p>
            <a:r>
              <a:rPr lang="en-IN" dirty="0"/>
              <a:t>In most of the organisations including financial and non-financial sectors, </a:t>
            </a:r>
            <a:r>
              <a:rPr lang="en-IN" dirty="0" err="1"/>
              <a:t>VaR</a:t>
            </a:r>
            <a:r>
              <a:rPr lang="en-IN" dirty="0"/>
              <a:t> has become an established risk exposure measurement tool. </a:t>
            </a:r>
          </a:p>
          <a:p>
            <a:r>
              <a:rPr lang="en-IN" dirty="0"/>
              <a:t>Multiple approaches are used to compute </a:t>
            </a:r>
            <a:r>
              <a:rPr lang="en-IN" dirty="0" err="1"/>
              <a:t>VaR</a:t>
            </a:r>
            <a:r>
              <a:rPr lang="en-IN" dirty="0"/>
              <a:t> and they have numerous variations. </a:t>
            </a:r>
          </a:p>
          <a:p>
            <a:r>
              <a:rPr lang="en-IN" dirty="0"/>
              <a:t>The measure of </a:t>
            </a:r>
            <a:r>
              <a:rPr lang="en-IN" dirty="0" err="1"/>
              <a:t>VaR</a:t>
            </a:r>
            <a:r>
              <a:rPr lang="en-IN" dirty="0"/>
              <a:t> can be calculated analytically through assumptions about return distributions in market risks, and the variances across these risks. </a:t>
            </a:r>
          </a:p>
          <a:p>
            <a:r>
              <a:rPr lang="en-IN" dirty="0"/>
              <a:t>In spite of the variations in different approaches to compute </a:t>
            </a:r>
            <a:r>
              <a:rPr lang="en-IN" dirty="0" err="1"/>
              <a:t>VaR</a:t>
            </a:r>
            <a:r>
              <a:rPr lang="en-IN" dirty="0"/>
              <a:t>, the three basic approaches used to calculate </a:t>
            </a:r>
            <a:r>
              <a:rPr lang="en-IN" dirty="0" err="1"/>
              <a:t>VaR</a:t>
            </a:r>
            <a:r>
              <a:rPr lang="en-IN" dirty="0"/>
              <a:t> are: </a:t>
            </a:r>
          </a:p>
          <a:p>
            <a:pPr lvl="1"/>
            <a:r>
              <a:rPr lang="en-IN" dirty="0"/>
              <a:t>Variance covariance method </a:t>
            </a:r>
          </a:p>
          <a:p>
            <a:pPr lvl="1"/>
            <a:r>
              <a:rPr lang="en-US" dirty="0"/>
              <a:t> </a:t>
            </a:r>
            <a:r>
              <a:rPr lang="en-IN" dirty="0"/>
              <a:t>Simulation approaches </a:t>
            </a:r>
          </a:p>
          <a:p>
            <a:pPr lvl="1"/>
            <a:r>
              <a:rPr lang="en-IN" dirty="0"/>
              <a:t>Extreme value theory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Variance Covariance Method</a:t>
            </a:r>
            <a:endParaRPr lang="en-IN" dirty="0"/>
          </a:p>
        </p:txBody>
      </p:sp>
      <p:sp>
        <p:nvSpPr>
          <p:cNvPr id="3" name="Content Placeholder 2"/>
          <p:cNvSpPr>
            <a:spLocks noGrp="1"/>
          </p:cNvSpPr>
          <p:nvPr>
            <p:ph idx="1"/>
          </p:nvPr>
        </p:nvSpPr>
        <p:spPr>
          <a:xfrm>
            <a:off x="1043508" y="1988840"/>
            <a:ext cx="7200900" cy="4853136"/>
          </a:xfrm>
        </p:spPr>
        <p:txBody>
          <a:bodyPr>
            <a:normAutofit/>
          </a:bodyPr>
          <a:lstStyle/>
          <a:p>
            <a:r>
              <a:rPr lang="en-IN" dirty="0"/>
              <a:t>Variance covariance method is an approach that has the advantage of simplicity but it is limited by the difficulties related with derived probability distributions. </a:t>
            </a:r>
          </a:p>
          <a:p>
            <a:r>
              <a:rPr lang="en-IN" dirty="0"/>
              <a:t>As </a:t>
            </a:r>
            <a:r>
              <a:rPr lang="en-IN" dirty="0" err="1"/>
              <a:t>VaR</a:t>
            </a:r>
            <a:r>
              <a:rPr lang="en-IN" dirty="0"/>
              <a:t> measures the probability of loss going beyond a specific amount in a particular time period, it should be moderately simple to calculate if we can derive a probability distribution of potential values.</a:t>
            </a:r>
          </a:p>
          <a:p>
            <a:r>
              <a:rPr lang="en-IN" dirty="0"/>
              <a:t>The method of mapping equity positions through beta is often used in this approach as it is a very crucial stage in computing </a:t>
            </a:r>
            <a:r>
              <a:rPr lang="en-IN" dirty="0" err="1"/>
              <a:t>VaR.</a:t>
            </a:r>
            <a:r>
              <a:rPr lang="en-IN" dirty="0"/>
              <a:t> </a:t>
            </a:r>
          </a:p>
          <a:p>
            <a:r>
              <a:rPr lang="en-IN" dirty="0"/>
              <a:t>But it is simplistic as it neglects the following factors while calculating </a:t>
            </a:r>
            <a:r>
              <a:rPr lang="en-IN" dirty="0" err="1"/>
              <a:t>VaR</a:t>
            </a:r>
            <a:r>
              <a:rPr lang="en-IN" dirty="0"/>
              <a:t> for nonlinear positions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Returns for </a:t>
            </a:r>
            <a:r>
              <a:rPr lang="en-US" dirty="0" err="1"/>
              <a:t>VaR</a:t>
            </a:r>
            <a:endParaRPr lang="en-IN" dirty="0"/>
          </a:p>
        </p:txBody>
      </p:sp>
      <p:sp>
        <p:nvSpPr>
          <p:cNvPr id="4" name="Content Placeholder 2"/>
          <p:cNvSpPr>
            <a:spLocks noGrp="1"/>
          </p:cNvSpPr>
          <p:nvPr>
            <p:ph idx="1"/>
          </p:nvPr>
        </p:nvSpPr>
        <p:spPr>
          <a:xfrm>
            <a:off x="971600" y="2000200"/>
            <a:ext cx="7745896" cy="4309120"/>
          </a:xfrm>
        </p:spPr>
        <p:txBody>
          <a:bodyPr vert="horz" lIns="91440" tIns="45720" rIns="91440" bIns="45720" rtlCol="0">
            <a:normAutofit/>
          </a:bodyPr>
          <a:lstStyle/>
          <a:p>
            <a:r>
              <a:rPr lang="en-US" dirty="0"/>
              <a:t>An   n-day 'historic' volatility estimate is often based on an equally weighted average of n squared daily returns. </a:t>
            </a:r>
          </a:p>
          <a:p>
            <a:r>
              <a:rPr lang="en-US" dirty="0"/>
              <a:t>An unbiased estimate of unconditional variance at time t, using the n most recent daily returns and assuming the mean is zero:</a:t>
            </a:r>
          </a:p>
          <a:p>
            <a:endParaRPr lang="en-US" dirty="0"/>
          </a:p>
          <a:p>
            <a:endParaRPr lang="en-US" dirty="0"/>
          </a:p>
          <a:p>
            <a:r>
              <a:rPr lang="en-US" dirty="0"/>
              <a:t>The square root of the above expression gives the standard deviation of daily returns over the historical period.</a:t>
            </a:r>
          </a:p>
          <a:p>
            <a:r>
              <a:rPr lang="en-US" dirty="0"/>
              <a:t>The volatility σ of a variable is defined as the standard deviation of the return provided by the variable per unit of time when the return is expressed using continuous compounding.</a:t>
            </a:r>
            <a:endParaRPr lang="en-IN" dirty="0"/>
          </a:p>
          <a:p>
            <a:endParaRPr lang="en-US" dirty="0"/>
          </a:p>
        </p:txBody>
      </p:sp>
      <p:graphicFrame>
        <p:nvGraphicFramePr>
          <p:cNvPr id="2050" name="Object 2"/>
          <p:cNvGraphicFramePr>
            <a:graphicFrameLocks noChangeAspect="1"/>
          </p:cNvGraphicFramePr>
          <p:nvPr/>
        </p:nvGraphicFramePr>
        <p:xfrm>
          <a:off x="3347864" y="3391272"/>
          <a:ext cx="2057400" cy="685800"/>
        </p:xfrm>
        <a:graphic>
          <a:graphicData uri="http://schemas.openxmlformats.org/presentationml/2006/ole">
            <mc:AlternateContent xmlns:mc="http://schemas.openxmlformats.org/markup-compatibility/2006">
              <mc:Choice xmlns:v="urn:schemas-microsoft-com:vml" Requires="v">
                <p:oleObj name="Equation" r:id="rId2" imgW="2057400" imgH="685800" progId="">
                  <p:embed/>
                </p:oleObj>
              </mc:Choice>
              <mc:Fallback>
                <p:oleObj name="Equation" r:id="rId2" imgW="2057400" imgH="6858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391272"/>
                        <a:ext cx="2057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EWMA</a:t>
            </a:r>
            <a:endParaRPr lang="en-US" dirty="0"/>
          </a:p>
        </p:txBody>
      </p:sp>
      <p:sp>
        <p:nvSpPr>
          <p:cNvPr id="3" name="Content Placeholder 2"/>
          <p:cNvSpPr>
            <a:spLocks noGrp="1"/>
          </p:cNvSpPr>
          <p:nvPr>
            <p:ph idx="1"/>
          </p:nvPr>
        </p:nvSpPr>
        <p:spPr>
          <a:xfrm>
            <a:off x="971600" y="2007840"/>
            <a:ext cx="7200900" cy="4164360"/>
          </a:xfrm>
        </p:spPr>
        <p:txBody>
          <a:bodyPr vert="horz" lIns="91440" tIns="45720" rIns="91440" bIns="45720" rtlCol="0">
            <a:normAutofit/>
          </a:bodyPr>
          <a:lstStyle/>
          <a:p>
            <a:r>
              <a:rPr lang="en-IN" dirty="0"/>
              <a:t>The exponentially weighted moving average (EWMA) model is a particular case of the model  where the weights decrease exponentially as we move back through time.</a:t>
            </a:r>
          </a:p>
          <a:p>
            <a:r>
              <a:rPr lang="en-IN" dirty="0"/>
              <a:t>The EWMA approach has the attractive feature that the data storage requirements are modest. </a:t>
            </a:r>
          </a:p>
          <a:p>
            <a:r>
              <a:rPr lang="en-IN" dirty="0"/>
              <a:t>At any given time, we need to remember only the current estimate of the variance rate and the most recent observation on the value of the market variable.  </a:t>
            </a:r>
          </a:p>
          <a:p>
            <a:r>
              <a:rPr lang="en-IN" dirty="0"/>
              <a:t>The EWMA approach is designed to track changes in the </a:t>
            </a:r>
            <a:r>
              <a:rPr lang="en-IN"/>
              <a:t>volatility.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Metrics EWMA </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The </a:t>
            </a:r>
            <a:r>
              <a:rPr lang="en-IN" dirty="0" err="1"/>
              <a:t>RiskMetrics</a:t>
            </a:r>
            <a:r>
              <a:rPr lang="en-IN" dirty="0"/>
              <a:t>’ Exponential Weighted Moving Average model (EWMA) is used to forecast the variances and </a:t>
            </a:r>
            <a:r>
              <a:rPr lang="en-IN" dirty="0" err="1"/>
              <a:t>covariances</a:t>
            </a:r>
            <a:r>
              <a:rPr lang="en-IN" dirty="0"/>
              <a:t> (volatilities and correlations) of the multivariate normal distribution. </a:t>
            </a:r>
          </a:p>
          <a:p>
            <a:r>
              <a:rPr lang="en-IN" dirty="0"/>
              <a:t>The </a:t>
            </a:r>
            <a:r>
              <a:rPr lang="en-IN" dirty="0" err="1"/>
              <a:t>RiskMetrics</a:t>
            </a:r>
            <a:r>
              <a:rPr lang="en-IN" dirty="0"/>
              <a:t> EWMA model uses historical observations to capture the dynamic features of the volatility and it assigns the highest weight to the latest observations and the least to the oldest observations in the volatility estimate. </a:t>
            </a:r>
          </a:p>
          <a:p>
            <a:r>
              <a:rPr lang="en-IN" dirty="0"/>
              <a:t>The assignment of these weights enables volatility to react to large return (jump) in the market and following a jump, the volatility declines exponentially as the weight of the jump falls.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EWMA</a:t>
            </a:r>
            <a:endParaRPr lang="en-IN" dirty="0"/>
          </a:p>
        </p:txBody>
      </p:sp>
      <p:sp>
        <p:nvSpPr>
          <p:cNvPr id="3" name="Content Placeholder 2"/>
          <p:cNvSpPr>
            <a:spLocks noGrp="1"/>
          </p:cNvSpPr>
          <p:nvPr>
            <p:ph idx="1"/>
          </p:nvPr>
        </p:nvSpPr>
        <p:spPr>
          <a:xfrm>
            <a:off x="971600" y="1988840"/>
            <a:ext cx="7200900" cy="4392488"/>
          </a:xfrm>
        </p:spPr>
        <p:txBody>
          <a:bodyPr>
            <a:normAutofit/>
          </a:bodyPr>
          <a:lstStyle/>
          <a:p>
            <a:r>
              <a:rPr lang="en-IN" dirty="0"/>
              <a:t>As a rule of thumb EWMA volatility in most markets should take values of λ between about 0.75 (volatility is highly reactive but has little persistence) and 0.98 (volatility is very persistent but not highly reactive). </a:t>
            </a:r>
          </a:p>
          <a:p>
            <a:r>
              <a:rPr lang="en-IN" dirty="0"/>
              <a:t>An EWMA with a smoothing constant of 0.94  is used in the </a:t>
            </a:r>
            <a:r>
              <a:rPr lang="en-IN" dirty="0" err="1"/>
              <a:t>RiskMetrics</a:t>
            </a:r>
            <a:r>
              <a:rPr lang="en-IN" dirty="0"/>
              <a:t> data base. </a:t>
            </a:r>
          </a:p>
          <a:p>
            <a:r>
              <a:rPr lang="en-IN" dirty="0"/>
              <a:t>The smoothing constant is just a parameter in the estimation model. </a:t>
            </a:r>
          </a:p>
          <a:p>
            <a:r>
              <a:rPr lang="en-IN" dirty="0"/>
              <a:t>Single-point estimates of volatility  can be very misleading if there is uncertainty surrounding the best choice for the model parameter. </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Volatility using EWMA</a:t>
            </a:r>
            <a:endParaRPr lang="en-IN" dirty="0"/>
          </a:p>
        </p:txBody>
      </p:sp>
      <p:sp>
        <p:nvSpPr>
          <p:cNvPr id="4" name="Content Placeholder 2"/>
          <p:cNvSpPr>
            <a:spLocks noGrp="1"/>
          </p:cNvSpPr>
          <p:nvPr>
            <p:ph idx="1"/>
          </p:nvPr>
        </p:nvSpPr>
        <p:spPr>
          <a:xfrm>
            <a:off x="971600" y="2007840"/>
            <a:ext cx="7200900" cy="3581400"/>
          </a:xfrm>
        </p:spPr>
        <p:txBody>
          <a:bodyPr vert="horz" lIns="91440" tIns="45720" rIns="91440" bIns="45720" rtlCol="0">
            <a:normAutofit/>
          </a:bodyPr>
          <a:lstStyle/>
          <a:p>
            <a:r>
              <a:rPr lang="en-US" dirty="0"/>
              <a:t>For volatility one first calculates an exponentially weighted variance estimate of squared returns:</a:t>
            </a:r>
          </a:p>
          <a:p>
            <a:endParaRPr lang="en-US" dirty="0"/>
          </a:p>
          <a:p>
            <a:endParaRPr lang="en-US" dirty="0"/>
          </a:p>
          <a:p>
            <a:r>
              <a:rPr lang="en-US" dirty="0"/>
              <a:t>Then one converts this to annualized volatility in the usual way. </a:t>
            </a:r>
          </a:p>
          <a:p>
            <a:r>
              <a:rPr lang="en-US" dirty="0"/>
              <a:t>This formula may be rewritten in the form of recursions that is normally used for calculation</a:t>
            </a:r>
            <a:endParaRPr lang="en-IN" dirty="0"/>
          </a:p>
          <a:p>
            <a:endParaRPr lang="en-IN" dirty="0"/>
          </a:p>
        </p:txBody>
      </p:sp>
      <p:pic>
        <p:nvPicPr>
          <p:cNvPr id="1027" name="Picture 3"/>
          <p:cNvPicPr>
            <a:picLocks noChangeAspect="1" noChangeArrowheads="1"/>
          </p:cNvPicPr>
          <p:nvPr/>
        </p:nvPicPr>
        <p:blipFill>
          <a:blip r:embed="rId2" cstate="print"/>
          <a:srcRect/>
          <a:stretch>
            <a:fillRect/>
          </a:stretch>
        </p:blipFill>
        <p:spPr bwMode="auto">
          <a:xfrm>
            <a:off x="3124944" y="2739008"/>
            <a:ext cx="2743200" cy="7620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3156247" y="5127848"/>
            <a:ext cx="2855913" cy="5334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Moving Average Model - Limitations</a:t>
            </a:r>
            <a:endParaRPr lang="en-IN" dirty="0"/>
          </a:p>
        </p:txBody>
      </p:sp>
      <p:sp>
        <p:nvSpPr>
          <p:cNvPr id="3" name="Content Placeholder 2"/>
          <p:cNvSpPr>
            <a:spLocks noGrp="1"/>
          </p:cNvSpPr>
          <p:nvPr>
            <p:ph idx="1"/>
          </p:nvPr>
        </p:nvSpPr>
        <p:spPr>
          <a:xfrm>
            <a:off x="971500" y="2007840"/>
            <a:ext cx="7200900" cy="3581400"/>
          </a:xfrm>
        </p:spPr>
        <p:txBody>
          <a:bodyPr vert="horz" lIns="91440" tIns="45720" rIns="91440" bIns="45720" rtlCol="0">
            <a:normAutofit/>
          </a:bodyPr>
          <a:lstStyle/>
          <a:p>
            <a:r>
              <a:rPr lang="en-IN" dirty="0"/>
              <a:t>The moving average models of volatility assume that asset returns are independent and identically distributed. </a:t>
            </a:r>
          </a:p>
          <a:p>
            <a:r>
              <a:rPr lang="en-IN" dirty="0"/>
              <a:t>There is no time-varying volatility assumption in any weighted moving average method. </a:t>
            </a:r>
          </a:p>
          <a:p>
            <a:r>
              <a:rPr lang="en-IN" dirty="0"/>
              <a:t>They only provide an estimate of the unconditional volatility, assumed to be a constant, and the current estimate is taken as the forecast. </a:t>
            </a:r>
          </a:p>
          <a:p>
            <a:r>
              <a:rPr lang="en-IN" dirty="0"/>
              <a:t>The volatility estimates do change over time, but this can only be ascribed to 'noise' or sampling errors in a moving average model. </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VaR</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err="1"/>
              <a:t>VaR</a:t>
            </a:r>
            <a:r>
              <a:rPr lang="en-IN" dirty="0"/>
              <a:t> can be defined as the maximum amount of loss a portfolio of securities can face from uncertain events over a specified time period with a specified level of probability. </a:t>
            </a:r>
          </a:p>
          <a:p>
            <a:r>
              <a:rPr lang="en-IN" dirty="0"/>
              <a:t>For example, a trading security has a </a:t>
            </a:r>
            <a:r>
              <a:rPr lang="en-IN" dirty="0" err="1"/>
              <a:t>VaR</a:t>
            </a:r>
            <a:r>
              <a:rPr lang="en-IN" dirty="0"/>
              <a:t> of Rs. 20 </a:t>
            </a:r>
            <a:r>
              <a:rPr lang="en-IN" dirty="0" err="1"/>
              <a:t>lakhs</a:t>
            </a:r>
            <a:r>
              <a:rPr lang="en-IN" dirty="0"/>
              <a:t> for one day at a probability of 10%. </a:t>
            </a:r>
          </a:p>
          <a:p>
            <a:r>
              <a:rPr lang="en-IN" dirty="0"/>
              <a:t>It means that the firm can expect a loss of Rs. 20 </a:t>
            </a:r>
            <a:r>
              <a:rPr lang="en-IN" dirty="0" err="1"/>
              <a:t>lakhs</a:t>
            </a:r>
            <a:r>
              <a:rPr lang="en-IN" dirty="0"/>
              <a:t> in one day with a probability of 10%. </a:t>
            </a:r>
          </a:p>
          <a:p>
            <a:r>
              <a:rPr lang="en-IN" dirty="0"/>
              <a:t>This indicates that there is a probability of 90% that the firm cannot lose more than Rs. 20 </a:t>
            </a:r>
            <a:r>
              <a:rPr lang="en-IN" dirty="0" err="1"/>
              <a:t>lakhs</a:t>
            </a:r>
            <a:r>
              <a:rPr lang="en-IN" dirty="0"/>
              <a:t> in one day.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Volatility Clustering</a:t>
            </a:r>
            <a:endParaRPr lang="en-IN" dirty="0"/>
          </a:p>
        </p:txBody>
      </p:sp>
      <p:grpSp>
        <p:nvGrpSpPr>
          <p:cNvPr id="4" name="Group 2"/>
          <p:cNvGrpSpPr>
            <a:grpSpLocks noGrp="1"/>
          </p:cNvGrpSpPr>
          <p:nvPr/>
        </p:nvGrpSpPr>
        <p:grpSpPr bwMode="auto">
          <a:xfrm>
            <a:off x="914400" y="1662397"/>
            <a:ext cx="7690048" cy="5078971"/>
            <a:chOff x="1843" y="2549"/>
            <a:chExt cx="5319" cy="3129"/>
          </a:xfrm>
        </p:grpSpPr>
        <p:pic>
          <p:nvPicPr>
            <p:cNvPr id="5" name="Picture 3"/>
            <p:cNvPicPr>
              <a:picLocks noChangeAspect="1" noChangeArrowheads="1"/>
            </p:cNvPicPr>
            <p:nvPr/>
          </p:nvPicPr>
          <p:blipFill>
            <a:blip r:embed="rId2" cstate="print">
              <a:grayscl/>
            </a:blip>
            <a:srcRect/>
            <a:stretch>
              <a:fillRect/>
            </a:stretch>
          </p:blipFill>
          <p:spPr bwMode="auto">
            <a:xfrm>
              <a:off x="1881" y="2760"/>
              <a:ext cx="5280" cy="2275"/>
            </a:xfrm>
            <a:prstGeom prst="rect">
              <a:avLst/>
            </a:prstGeom>
            <a:noFill/>
          </p:spPr>
        </p:pic>
        <p:sp>
          <p:nvSpPr>
            <p:cNvPr id="6" name="Text Box 4"/>
            <p:cNvSpPr txBox="1">
              <a:spLocks noChangeArrowheads="1"/>
            </p:cNvSpPr>
            <p:nvPr/>
          </p:nvSpPr>
          <p:spPr bwMode="auto">
            <a:xfrm>
              <a:off x="2069" y="2549"/>
              <a:ext cx="173" cy="211"/>
            </a:xfrm>
            <a:prstGeom prst="rect">
              <a:avLst/>
            </a:prstGeom>
            <a:noFill/>
            <a:ln w="0">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Times New Roman" pitchFamily="18" charset="0"/>
                  <a:cs typeface="Arial" pitchFamily="34" charset="0"/>
                </a:rPr>
                <a:t>0.1</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5"/>
            <p:cNvSpPr txBox="1">
              <a:spLocks noChangeArrowheads="1"/>
            </p:cNvSpPr>
            <p:nvPr/>
          </p:nvSpPr>
          <p:spPr bwMode="auto">
            <a:xfrm>
              <a:off x="1886" y="5069"/>
              <a:ext cx="375" cy="211"/>
            </a:xfrm>
            <a:prstGeom prst="rect">
              <a:avLst/>
            </a:prstGeom>
            <a:noFill/>
            <a:ln w="0">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Times New Roman" pitchFamily="18" charset="0"/>
                  <a:cs typeface="Arial" pitchFamily="34" charset="0"/>
                </a:rPr>
                <a:t>-0.15</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Text Box 6"/>
            <p:cNvSpPr txBox="1">
              <a:spLocks noChangeArrowheads="1"/>
            </p:cNvSpPr>
            <p:nvPr/>
          </p:nvSpPr>
          <p:spPr bwMode="auto">
            <a:xfrm>
              <a:off x="1843" y="5467"/>
              <a:ext cx="2487" cy="211"/>
            </a:xfrm>
            <a:prstGeom prst="rect">
              <a:avLst/>
            </a:prstGeom>
            <a:noFill/>
            <a:ln w="0">
              <a:solidFill>
                <a:srgbClr val="FFFFFF"/>
              </a:solidFill>
              <a:miter lim="800000"/>
              <a:headEnd/>
              <a:tailEnd/>
            </a:ln>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95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Volatility Clustering</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Many financial time series display volatility clustering, that is, autoregressive conditional </a:t>
            </a:r>
            <a:r>
              <a:rPr lang="en-IN" dirty="0" err="1"/>
              <a:t>heteroscedasticity</a:t>
            </a:r>
            <a:r>
              <a:rPr lang="en-IN" dirty="0"/>
              <a:t>. </a:t>
            </a:r>
          </a:p>
          <a:p>
            <a:r>
              <a:rPr lang="en-IN" dirty="0"/>
              <a:t>Equity, commodity and foreign exchange markets often exhibit volatility clustering at the daily, even the weekly, frequency, and volatility clustering becomes very pronounced in intra-day data. </a:t>
            </a:r>
          </a:p>
          <a:p>
            <a:r>
              <a:rPr lang="en-IN" dirty="0"/>
              <a:t>Volatility clustering implies a strong autocorrelation in squared returns, so a simple method for detecting volatility clustering is to calculate the first-order autocorrelation coefficient in squared returns:</a:t>
            </a:r>
          </a:p>
          <a:p>
            <a:endParaRPr lang="en-IN" dirty="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 and GARCH models</a:t>
            </a:r>
            <a:endParaRPr lang="en-IN" dirty="0"/>
          </a:p>
        </p:txBody>
      </p:sp>
      <p:sp>
        <p:nvSpPr>
          <p:cNvPr id="3" name="Content Placeholder 2"/>
          <p:cNvSpPr>
            <a:spLocks noGrp="1"/>
          </p:cNvSpPr>
          <p:nvPr>
            <p:ph idx="1"/>
          </p:nvPr>
        </p:nvSpPr>
        <p:spPr>
          <a:xfrm>
            <a:off x="971600" y="2007840"/>
            <a:ext cx="7200900" cy="3581400"/>
          </a:xfrm>
        </p:spPr>
        <p:txBody>
          <a:bodyPr>
            <a:normAutofit/>
          </a:bodyPr>
          <a:lstStyle/>
          <a:p>
            <a:r>
              <a:rPr lang="en-IN" dirty="0"/>
              <a:t>To generate more accurate variance covariance values in </a:t>
            </a:r>
            <a:r>
              <a:rPr lang="en-IN" dirty="0" err="1"/>
              <a:t>VaR</a:t>
            </a:r>
            <a:r>
              <a:rPr lang="en-IN" dirty="0"/>
              <a:t> estimations, few recommended improving the sampling methods and data innovations. </a:t>
            </a:r>
          </a:p>
          <a:p>
            <a:r>
              <a:rPr lang="en-IN" dirty="0"/>
              <a:t>Others suggested that arithmetical innovations in existing data can bring better accuracy. </a:t>
            </a:r>
          </a:p>
          <a:p>
            <a:r>
              <a:rPr lang="en-IN" dirty="0"/>
              <a:t>R F Engle, an American economist, suggested the following two variants which provide better forecasts of variance and better estimations of </a:t>
            </a:r>
            <a:r>
              <a:rPr lang="en-IN" dirty="0" err="1"/>
              <a:t>VaR</a:t>
            </a:r>
            <a:r>
              <a:rPr lang="en-IN" dirty="0"/>
              <a:t>:</a:t>
            </a:r>
          </a:p>
          <a:p>
            <a:pPr lvl="1"/>
            <a:r>
              <a:rPr lang="en-US" dirty="0"/>
              <a:t>ARCH</a:t>
            </a:r>
          </a:p>
          <a:p>
            <a:pPr lvl="1"/>
            <a:r>
              <a:rPr lang="en-US" dirty="0"/>
              <a:t>GARCH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ARCH Model</a:t>
            </a:r>
            <a:endParaRPr lang="en-US" dirty="0"/>
          </a:p>
        </p:txBody>
      </p:sp>
      <p:sp>
        <p:nvSpPr>
          <p:cNvPr id="3" name="Content Placeholder 2"/>
          <p:cNvSpPr>
            <a:spLocks noGrp="1"/>
          </p:cNvSpPr>
          <p:nvPr>
            <p:ph idx="1"/>
          </p:nvPr>
        </p:nvSpPr>
        <p:spPr>
          <a:xfrm>
            <a:off x="1022920" y="1988840"/>
            <a:ext cx="7200900" cy="5257800"/>
          </a:xfrm>
        </p:spPr>
        <p:txBody>
          <a:bodyPr>
            <a:normAutofit/>
          </a:bodyPr>
          <a:lstStyle/>
          <a:p>
            <a:r>
              <a:rPr lang="en-IN" dirty="0"/>
              <a:t>One particular non-linear model in widespread usage in finance is known as an ‘ARCH’ model (ARCH stands for ‘autoregressive conditionally </a:t>
            </a:r>
            <a:r>
              <a:rPr lang="en-IN" dirty="0" err="1"/>
              <a:t>heteroscedastic</a:t>
            </a:r>
            <a:r>
              <a:rPr lang="en-IN" dirty="0"/>
              <a:t>’).</a:t>
            </a:r>
          </a:p>
          <a:p>
            <a:r>
              <a:rPr lang="en-IN" dirty="0"/>
              <a:t>If the variance of the errors is not constant, this would be known as </a:t>
            </a:r>
            <a:r>
              <a:rPr lang="en-IN" dirty="0" err="1"/>
              <a:t>heteroscedasticity</a:t>
            </a:r>
            <a:r>
              <a:rPr lang="en-IN" dirty="0"/>
              <a:t>. </a:t>
            </a:r>
          </a:p>
          <a:p>
            <a:r>
              <a:rPr lang="en-IN" dirty="0"/>
              <a:t>If the errors are </a:t>
            </a:r>
            <a:r>
              <a:rPr lang="en-IN" dirty="0" err="1"/>
              <a:t>heteroscedastic</a:t>
            </a:r>
            <a:r>
              <a:rPr lang="en-IN" dirty="0"/>
              <a:t>, but assumed </a:t>
            </a:r>
            <a:r>
              <a:rPr lang="en-IN" dirty="0" err="1"/>
              <a:t>homoscedastic</a:t>
            </a:r>
            <a:r>
              <a:rPr lang="en-IN" dirty="0"/>
              <a:t>, an implication would be that standard error estimates could be wrong. </a:t>
            </a:r>
          </a:p>
          <a:p>
            <a:r>
              <a:rPr lang="en-IN" dirty="0"/>
              <a:t>It is unlikely in the context of financial time series that the variance of the errors will be constant over time, and hence it makes sense to consider a model that does not assume that the variance is constant, and which describes how the variance of the errors evolves.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 model</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In ARCH(1) model, at time t conditional volatility depends on previous time t −1 volatility. </a:t>
            </a:r>
          </a:p>
          <a:p>
            <a:r>
              <a:rPr lang="en-IN" dirty="0"/>
              <a:t>If volatility in period t −1 is large, also at time t huge volatility is expected. In ARCH model, it is possible to explain clustering volatility and that vary from high volatility to low volatility.</a:t>
            </a:r>
          </a:p>
          <a:p>
            <a:r>
              <a:rPr lang="en-IN" dirty="0"/>
              <a:t>The basic idea of ARCH is that the error term’s conditional variance at time (t) depends on the squared error term (t-1)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GARCH model</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Generalized ARCH, or GARCH, framework developed by </a:t>
            </a:r>
            <a:r>
              <a:rPr lang="en-IN" dirty="0" err="1"/>
              <a:t>Bollerslev</a:t>
            </a:r>
            <a:r>
              <a:rPr lang="en-IN" dirty="0"/>
              <a:t> (1986) explains variance by two distributed lags, one on past squared residuals to capture high frequency effects, and the second on lagged values of the variance itself, to capture longer term influences. </a:t>
            </a:r>
          </a:p>
          <a:p>
            <a:r>
              <a:rPr lang="en-IN" dirty="0"/>
              <a:t>These enable volatility clustering to be captured and the leptokurtosis nature of the unconditional distribution of returns although it is a simple  model.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Formula for GARCH</a:t>
            </a:r>
            <a:endParaRPr lang="en-US" dirty="0"/>
          </a:p>
        </p:txBody>
      </p:sp>
      <p:pic>
        <p:nvPicPr>
          <p:cNvPr id="28674" name="Picture 2"/>
          <p:cNvPicPr>
            <a:picLocks noChangeAspect="1" noChangeArrowheads="1"/>
          </p:cNvPicPr>
          <p:nvPr/>
        </p:nvPicPr>
        <p:blipFill>
          <a:blip r:embed="rId2"/>
          <a:srcRect/>
          <a:stretch>
            <a:fillRect/>
          </a:stretch>
        </p:blipFill>
        <p:spPr bwMode="auto">
          <a:xfrm>
            <a:off x="1357290" y="2000240"/>
            <a:ext cx="5662797" cy="1173169"/>
          </a:xfrm>
          <a:prstGeom prst="rect">
            <a:avLst/>
          </a:prstGeom>
          <a:noFill/>
          <a:ln w="9525">
            <a:noFill/>
            <a:miter lim="800000"/>
            <a:headEnd/>
            <a:tailEnd/>
          </a:ln>
          <a:effectLst/>
        </p:spPr>
      </p:pic>
      <p:pic>
        <p:nvPicPr>
          <p:cNvPr id="28677" name="Picture 5"/>
          <p:cNvPicPr>
            <a:picLocks noChangeAspect="1" noChangeArrowheads="1"/>
          </p:cNvPicPr>
          <p:nvPr/>
        </p:nvPicPr>
        <p:blipFill>
          <a:blip r:embed="rId3"/>
          <a:srcRect/>
          <a:stretch>
            <a:fillRect/>
          </a:stretch>
        </p:blipFill>
        <p:spPr bwMode="auto">
          <a:xfrm>
            <a:off x="2894337" y="4536930"/>
            <a:ext cx="3405855" cy="857256"/>
          </a:xfrm>
          <a:prstGeom prst="rect">
            <a:avLst/>
          </a:prstGeom>
          <a:noFill/>
          <a:ln w="9525">
            <a:noFill/>
            <a:miter lim="800000"/>
            <a:headEnd/>
            <a:tailEnd/>
          </a:ln>
          <a:effectLst/>
        </p:spPr>
      </p:pic>
      <p:sp>
        <p:nvSpPr>
          <p:cNvPr id="10" name="TextBox 9"/>
          <p:cNvSpPr txBox="1"/>
          <p:nvPr/>
        </p:nvSpPr>
        <p:spPr>
          <a:xfrm>
            <a:off x="899592" y="3429000"/>
            <a:ext cx="7958688" cy="707886"/>
          </a:xfrm>
          <a:prstGeom prst="rect">
            <a:avLst/>
          </a:prstGeom>
          <a:noFill/>
        </p:spPr>
        <p:txBody>
          <a:bodyPr wrap="square" rtlCol="0">
            <a:spAutoFit/>
          </a:bodyPr>
          <a:lstStyle/>
          <a:p>
            <a:r>
              <a:rPr lang="en-IN" sz="2000" dirty="0"/>
              <a:t>The equation includes long-run variance rate, price change in one day and standard deviation yesterday</a:t>
            </a:r>
            <a:endParaRPr lang="en-US" sz="2000" dirty="0"/>
          </a:p>
        </p:txBody>
      </p:sp>
      <p:sp>
        <p:nvSpPr>
          <p:cNvPr id="7" name="TextBox 6">
            <a:extLst>
              <a:ext uri="{FF2B5EF4-FFF2-40B4-BE49-F238E27FC236}">
                <a16:creationId xmlns:a16="http://schemas.microsoft.com/office/drawing/2014/main" id="{2C3939E1-B949-4EF8-89E0-42BBEB67F981}"/>
              </a:ext>
            </a:extLst>
          </p:cNvPr>
          <p:cNvSpPr txBox="1"/>
          <p:nvPr/>
        </p:nvSpPr>
        <p:spPr>
          <a:xfrm>
            <a:off x="2304256" y="5661248"/>
            <a:ext cx="5292080" cy="461665"/>
          </a:xfrm>
          <a:prstGeom prst="rect">
            <a:avLst/>
          </a:prstGeom>
          <a:noFill/>
        </p:spPr>
        <p:txBody>
          <a:bodyPr wrap="square">
            <a:spAutoFit/>
          </a:bodyPr>
          <a:lstStyle/>
          <a:p>
            <a:pPr algn="ctr"/>
            <a:r>
              <a:rPr lang="en-IN" sz="2400" dirty="0"/>
              <a:t>Long run variance = ω / (1 – α – β)</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Approach</a:t>
            </a:r>
            <a:endParaRPr lang="en-IN" dirty="0"/>
          </a:p>
        </p:txBody>
      </p:sp>
      <p:sp>
        <p:nvSpPr>
          <p:cNvPr id="3" name="Content Placeholder 2"/>
          <p:cNvSpPr>
            <a:spLocks noGrp="1"/>
          </p:cNvSpPr>
          <p:nvPr>
            <p:ph idx="1"/>
          </p:nvPr>
        </p:nvSpPr>
        <p:spPr>
          <a:xfrm>
            <a:off x="971600" y="1988840"/>
            <a:ext cx="7200900" cy="3581400"/>
          </a:xfrm>
        </p:spPr>
        <p:txBody>
          <a:bodyPr>
            <a:normAutofit lnSpcReduction="10000"/>
          </a:bodyPr>
          <a:lstStyle/>
          <a:p>
            <a:r>
              <a:rPr lang="en-IN" dirty="0"/>
              <a:t>In this approach, we estimate </a:t>
            </a:r>
            <a:r>
              <a:rPr lang="en-IN" dirty="0" err="1"/>
              <a:t>VaR</a:t>
            </a:r>
            <a:r>
              <a:rPr lang="en-IN" dirty="0"/>
              <a:t> by assuming the distribution of basic risk factors or targeting asset returns, extracting a sample from the joint distribution and then recalculating the portfolio of assets. </a:t>
            </a:r>
          </a:p>
          <a:p>
            <a:r>
              <a:rPr lang="en-IN" dirty="0"/>
              <a:t>Here, the revaluation of </a:t>
            </a:r>
            <a:r>
              <a:rPr lang="en-IN" dirty="0" err="1"/>
              <a:t>VaR</a:t>
            </a:r>
            <a:r>
              <a:rPr lang="en-IN" dirty="0"/>
              <a:t> of each asset is computed as per the value of each set of risk factors. </a:t>
            </a:r>
          </a:p>
          <a:p>
            <a:r>
              <a:rPr lang="en-IN" dirty="0"/>
              <a:t>They recalculate the portfolio with a simple approach that is based on partial derivatives. </a:t>
            </a:r>
          </a:p>
          <a:p>
            <a:r>
              <a:rPr lang="en-IN" dirty="0"/>
              <a:t>Analysing the assumptions based on marginal distributions and dependence structure among various benchmark assets is relevant.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Simulations</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Historical simulation </a:t>
            </a:r>
          </a:p>
          <a:p>
            <a:pPr lvl="1"/>
            <a:r>
              <a:rPr lang="en-IN" dirty="0"/>
              <a:t>It is the most popular among simulation approaches. </a:t>
            </a:r>
          </a:p>
          <a:p>
            <a:pPr lvl="1"/>
            <a:r>
              <a:rPr lang="en-IN" dirty="0"/>
              <a:t>It represents the simplest way to evaluate </a:t>
            </a:r>
            <a:r>
              <a:rPr lang="en-IN" dirty="0" err="1"/>
              <a:t>VaR</a:t>
            </a:r>
            <a:r>
              <a:rPr lang="en-IN" dirty="0"/>
              <a:t> for many portfolios. </a:t>
            </a:r>
          </a:p>
          <a:p>
            <a:pPr lvl="1"/>
            <a:r>
              <a:rPr lang="en-IN" dirty="0"/>
              <a:t>This approach estimates </a:t>
            </a:r>
            <a:r>
              <a:rPr lang="en-IN" dirty="0" err="1"/>
              <a:t>VaR</a:t>
            </a:r>
            <a:r>
              <a:rPr lang="en-IN" dirty="0"/>
              <a:t> by creating imaginary returns of that portfolio based on time series. </a:t>
            </a:r>
          </a:p>
          <a:p>
            <a:pPr lvl="1"/>
            <a:r>
              <a:rPr lang="en-IN" dirty="0"/>
              <a:t>These returns are gained by applying historical data on the portfolio and evaluating the changes occurred in each period.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Simulation</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Monte Carlo simulation </a:t>
            </a:r>
          </a:p>
          <a:p>
            <a:pPr lvl="1"/>
            <a:r>
              <a:rPr lang="en-IN" dirty="0"/>
              <a:t>This method is based on using random data and probability to gain an approximate solution to an issue in lesser time when compared to the formal techniques. </a:t>
            </a:r>
          </a:p>
          <a:p>
            <a:pPr lvl="1"/>
            <a:r>
              <a:rPr lang="en-IN" dirty="0"/>
              <a:t>It depends on the assumption that more simulations provide higher level of accuracy. </a:t>
            </a:r>
          </a:p>
          <a:p>
            <a:pPr lvl="1"/>
            <a:r>
              <a:rPr lang="en-IN" dirty="0"/>
              <a:t>Various Monte Carlo methods are introduced as an attempt to minimise the approximation error.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t>
            </a:r>
            <a:r>
              <a:rPr lang="en-US" dirty="0" err="1"/>
              <a:t>VaR</a:t>
            </a:r>
            <a:endParaRPr lang="en-IN" dirty="0"/>
          </a:p>
        </p:txBody>
      </p:sp>
      <p:sp>
        <p:nvSpPr>
          <p:cNvPr id="3" name="Content Placeholder 2"/>
          <p:cNvSpPr>
            <a:spLocks noGrp="1"/>
          </p:cNvSpPr>
          <p:nvPr>
            <p:ph idx="1"/>
          </p:nvPr>
        </p:nvSpPr>
        <p:spPr>
          <a:xfrm>
            <a:off x="971600" y="2007840"/>
            <a:ext cx="7200900" cy="3581400"/>
          </a:xfrm>
        </p:spPr>
        <p:txBody>
          <a:bodyPr vert="horz" lIns="91440" tIns="45720" rIns="91440" bIns="45720" rtlCol="0">
            <a:normAutofit/>
          </a:bodyPr>
          <a:lstStyle/>
          <a:p>
            <a:r>
              <a:rPr lang="en-IN" dirty="0"/>
              <a:t>Market factors</a:t>
            </a:r>
          </a:p>
          <a:p>
            <a:pPr lvl="1"/>
            <a:r>
              <a:rPr lang="en-IN" dirty="0"/>
              <a:t>Any external factor that brings changes in the price of an instrument is a market factor.</a:t>
            </a:r>
          </a:p>
          <a:p>
            <a:pPr lvl="1"/>
            <a:r>
              <a:rPr lang="en-IN" dirty="0" err="1"/>
              <a:t>VaR</a:t>
            </a:r>
            <a:r>
              <a:rPr lang="en-IN" dirty="0"/>
              <a:t> methodologies differ with respect to the simulation and changes in transformation of market rates. </a:t>
            </a:r>
          </a:p>
          <a:p>
            <a:pPr lvl="1"/>
            <a:r>
              <a:rPr lang="en-IN" dirty="0"/>
              <a:t>Large institutions require simulation of thousands of general and specific market factors to compute </a:t>
            </a:r>
            <a:r>
              <a:rPr lang="en-IN" dirty="0" err="1"/>
              <a:t>VaR.</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Extreme Value Theory </a:t>
            </a:r>
            <a:endParaRPr lang="en-IN" dirty="0"/>
          </a:p>
        </p:txBody>
      </p:sp>
      <p:sp>
        <p:nvSpPr>
          <p:cNvPr id="3" name="Content Placeholder 2"/>
          <p:cNvSpPr>
            <a:spLocks noGrp="1"/>
          </p:cNvSpPr>
          <p:nvPr>
            <p:ph idx="1"/>
          </p:nvPr>
        </p:nvSpPr>
        <p:spPr>
          <a:xfrm>
            <a:off x="971600" y="1988840"/>
            <a:ext cx="7200900" cy="3581400"/>
          </a:xfrm>
        </p:spPr>
        <p:txBody>
          <a:bodyPr>
            <a:normAutofit lnSpcReduction="10000"/>
          </a:bodyPr>
          <a:lstStyle/>
          <a:p>
            <a:r>
              <a:rPr lang="en-IN" dirty="0"/>
              <a:t>Extreme value theory is used for measuring extreme risks and it concentrates only on the samples of returns data carrying information about extreme behaviour.</a:t>
            </a:r>
          </a:p>
          <a:p>
            <a:r>
              <a:rPr lang="en-IN" dirty="0"/>
              <a:t>The fat tails of unconditional return distribution can also be handled through extreme value theory using, say, tail-index, which measures the amount of tail fatness. </a:t>
            </a:r>
          </a:p>
          <a:p>
            <a:r>
              <a:rPr lang="en-IN" dirty="0"/>
              <a:t>One can therefore, estimate the tail-index and measure </a:t>
            </a:r>
            <a:r>
              <a:rPr lang="en-IN" dirty="0" err="1"/>
              <a:t>VaR</a:t>
            </a:r>
            <a:r>
              <a:rPr lang="en-IN" dirty="0"/>
              <a:t> based on the underlying distribution. </a:t>
            </a:r>
          </a:p>
          <a:p>
            <a:r>
              <a:rPr lang="en-IN" dirty="0"/>
              <a:t>The basic premise of this idea stems from the result that the tails of every fat-tailed distribution converge to the tails of Pareto distribution.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dirty="0"/>
              <a:t>Number (Percentage) of </a:t>
            </a:r>
            <a:r>
              <a:rPr lang="en-IN" dirty="0" err="1"/>
              <a:t>VaR</a:t>
            </a:r>
            <a:r>
              <a:rPr lang="en-IN" dirty="0"/>
              <a:t> Violation*- RBI Analysis</a:t>
            </a:r>
          </a:p>
        </p:txBody>
      </p:sp>
      <p:pic>
        <p:nvPicPr>
          <p:cNvPr id="4" name="Picture 3">
            <a:extLst>
              <a:ext uri="{FF2B5EF4-FFF2-40B4-BE49-F238E27FC236}">
                <a16:creationId xmlns:a16="http://schemas.microsoft.com/office/drawing/2014/main" id="{696198E3-1E3D-4761-B2E6-40EA0664FC15}"/>
              </a:ext>
            </a:extLst>
          </p:cNvPr>
          <p:cNvPicPr>
            <a:picLocks noChangeAspect="1"/>
          </p:cNvPicPr>
          <p:nvPr/>
        </p:nvPicPr>
        <p:blipFill>
          <a:blip r:embed="rId2"/>
          <a:stretch>
            <a:fillRect/>
          </a:stretch>
        </p:blipFill>
        <p:spPr>
          <a:xfrm>
            <a:off x="899592" y="1988840"/>
            <a:ext cx="5400600" cy="4683373"/>
          </a:xfrm>
          <a:prstGeom prst="rect">
            <a:avLst/>
          </a:prstGeom>
        </p:spPr>
      </p:pic>
      <p:sp>
        <p:nvSpPr>
          <p:cNvPr id="5" name="TextBox 4">
            <a:extLst>
              <a:ext uri="{FF2B5EF4-FFF2-40B4-BE49-F238E27FC236}">
                <a16:creationId xmlns:a16="http://schemas.microsoft.com/office/drawing/2014/main" id="{4AEEF11B-0DCE-4B65-9671-2A267C0CC81D}"/>
              </a:ext>
            </a:extLst>
          </p:cNvPr>
          <p:cNvSpPr txBox="1"/>
          <p:nvPr/>
        </p:nvSpPr>
        <p:spPr>
          <a:xfrm>
            <a:off x="6333864" y="2132856"/>
            <a:ext cx="2558616" cy="4248472"/>
          </a:xfrm>
          <a:prstGeom prst="rect">
            <a:avLst/>
          </a:prstGeom>
        </p:spPr>
        <p:txBody>
          <a:bodyPr vert="horz" lIns="91440" tIns="45720" rIns="91440" bIns="45720" rtlCol="0">
            <a:normAutofit fontScale="85000" lnSpcReduction="20000"/>
          </a:bodyPr>
          <a:lstStyle>
            <a:lvl1pPr marL="384048" indent="-384048" defTabSz="685800">
              <a:lnSpc>
                <a:spcPct val="94000"/>
              </a:lnSpc>
              <a:spcBef>
                <a:spcPts val="1000"/>
              </a:spcBef>
              <a:spcAft>
                <a:spcPts val="200"/>
              </a:spcAft>
              <a:buFont typeface="Franklin Gothic Book" panose="020B0503020102020204" pitchFamily="34" charset="0"/>
              <a:buChar char="■"/>
              <a:defRPr sz="2000" baseline="0">
                <a:solidFill>
                  <a:schemeClr val="tx2"/>
                </a:solidFill>
              </a:defRPr>
            </a:lvl1pPr>
            <a:lvl2pPr marL="914400" indent="-384048" defTabSz="685800">
              <a:lnSpc>
                <a:spcPct val="94000"/>
              </a:lnSpc>
              <a:spcBef>
                <a:spcPts val="500"/>
              </a:spcBef>
              <a:spcAft>
                <a:spcPts val="200"/>
              </a:spcAft>
              <a:buFont typeface="Franklin Gothic Book" panose="020B0503020102020204" pitchFamily="34" charset="0"/>
              <a:buChar char="–"/>
              <a:defRPr sz="2000" i="1" baseline="0">
                <a:solidFill>
                  <a:schemeClr val="tx2"/>
                </a:solidFill>
              </a:defRPr>
            </a:lvl2pPr>
            <a:lvl3pPr marL="1371600" indent="-384048" defTabSz="685800">
              <a:lnSpc>
                <a:spcPct val="94000"/>
              </a:lnSpc>
              <a:spcBef>
                <a:spcPts val="500"/>
              </a:spcBef>
              <a:spcAft>
                <a:spcPts val="200"/>
              </a:spcAft>
              <a:buFont typeface="Franklin Gothic Book" panose="020B0503020102020204" pitchFamily="34" charset="0"/>
              <a:buChar char="■"/>
              <a:defRPr baseline="0">
                <a:solidFill>
                  <a:schemeClr val="tx2"/>
                </a:solidFill>
              </a:defRPr>
            </a:lvl3pPr>
            <a:lvl4pPr marL="1828800" indent="-384048" defTabSz="685800">
              <a:lnSpc>
                <a:spcPct val="94000"/>
              </a:lnSpc>
              <a:spcBef>
                <a:spcPts val="500"/>
              </a:spcBef>
              <a:spcAft>
                <a:spcPts val="200"/>
              </a:spcAft>
              <a:buFont typeface="Franklin Gothic Book" panose="020B0503020102020204" pitchFamily="34" charset="0"/>
              <a:buChar char="–"/>
              <a:defRPr i="1" baseline="0">
                <a:solidFill>
                  <a:schemeClr val="tx2"/>
                </a:solidFill>
              </a:defRPr>
            </a:lvl4pPr>
            <a:lvl5pPr marL="2286000" indent="-384048" defTabSz="685800">
              <a:lnSpc>
                <a:spcPct val="94000"/>
              </a:lnSpc>
              <a:spcBef>
                <a:spcPts val="500"/>
              </a:spcBef>
              <a:spcAft>
                <a:spcPts val="200"/>
              </a:spcAft>
              <a:buFont typeface="Franklin Gothic Book" panose="020B0503020102020204" pitchFamily="34" charset="0"/>
              <a:buChar char="■"/>
              <a:defRPr sz="1600" baseline="0">
                <a:solidFill>
                  <a:schemeClr val="tx2"/>
                </a:solidFill>
              </a:defRPr>
            </a:lvl5pPr>
            <a:lvl6pPr marL="2743200" indent="-384048" defTabSz="685800">
              <a:lnSpc>
                <a:spcPct val="94000"/>
              </a:lnSpc>
              <a:spcBef>
                <a:spcPts val="500"/>
              </a:spcBef>
              <a:spcAft>
                <a:spcPts val="200"/>
              </a:spcAft>
              <a:buFont typeface="Franklin Gothic Book" panose="020B0503020102020204" pitchFamily="34" charset="0"/>
              <a:buChar char="–"/>
              <a:defRPr sz="1600" i="1" baseline="0">
                <a:solidFill>
                  <a:schemeClr val="tx2"/>
                </a:solidFill>
              </a:defRPr>
            </a:lvl6pPr>
            <a:lvl7pPr marL="3200400" indent="-384048" defTabSz="685800">
              <a:lnSpc>
                <a:spcPct val="94000"/>
              </a:lnSpc>
              <a:spcBef>
                <a:spcPts val="500"/>
              </a:spcBef>
              <a:spcAft>
                <a:spcPts val="200"/>
              </a:spcAft>
              <a:buFont typeface="Franklin Gothic Book" panose="020B0503020102020204" pitchFamily="34" charset="0"/>
              <a:buChar char="■"/>
              <a:defRPr sz="1400" baseline="0">
                <a:solidFill>
                  <a:schemeClr val="tx2"/>
                </a:solidFill>
              </a:defRPr>
            </a:lvl7pPr>
            <a:lvl8pPr marL="3657600" indent="-384048" defTabSz="685800">
              <a:lnSpc>
                <a:spcPct val="94000"/>
              </a:lnSpc>
              <a:spcBef>
                <a:spcPts val="500"/>
              </a:spcBef>
              <a:spcAft>
                <a:spcPts val="200"/>
              </a:spcAft>
              <a:buFont typeface="Franklin Gothic Book" panose="020B0503020102020204" pitchFamily="34" charset="0"/>
              <a:buChar char="–"/>
              <a:defRPr sz="1400" i="1" baseline="0">
                <a:solidFill>
                  <a:schemeClr val="tx2"/>
                </a:solidFill>
              </a:defRPr>
            </a:lvl8pPr>
            <a:lvl9pPr marL="4114800" indent="-384048" defTabSz="685800">
              <a:lnSpc>
                <a:spcPct val="94000"/>
              </a:lnSpc>
              <a:spcBef>
                <a:spcPts val="500"/>
              </a:spcBef>
              <a:spcAft>
                <a:spcPts val="200"/>
              </a:spcAft>
              <a:buFont typeface="Franklin Gothic Book" panose="020B0503020102020204" pitchFamily="34" charset="0"/>
              <a:buChar char="■"/>
              <a:defRPr sz="1400" baseline="0">
                <a:solidFill>
                  <a:schemeClr val="tx2"/>
                </a:solidFill>
              </a:defRPr>
            </a:lvl9pPr>
          </a:lstStyle>
          <a:p>
            <a:pPr marL="0" indent="0">
              <a:buNone/>
            </a:pPr>
            <a:r>
              <a:rPr lang="en-IN" dirty="0"/>
              <a:t>In probability theory, the tail dependence of a pair of random variables is a measure of their </a:t>
            </a:r>
            <a:r>
              <a:rPr lang="en-IN" dirty="0" err="1"/>
              <a:t>comovements</a:t>
            </a:r>
            <a:r>
              <a:rPr lang="en-IN" dirty="0"/>
              <a:t> in the tails of the distributions. </a:t>
            </a:r>
          </a:p>
          <a:p>
            <a:pPr marL="0" indent="0">
              <a:buNone/>
            </a:pPr>
            <a:r>
              <a:rPr lang="en-IN" dirty="0"/>
              <a:t>The concept is used in extreme value theory. Random variables that appear to exhibit no correlation can show tail dependence in extreme deviations. </a:t>
            </a:r>
          </a:p>
          <a:p>
            <a:pPr marL="0" indent="0">
              <a:buNone/>
            </a:pPr>
            <a:r>
              <a:rPr lang="en-IN" dirty="0"/>
              <a:t>For instance, it is a stylized fact of stock returns that they commonly exhibit tail dependence.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Testing </a:t>
            </a:r>
            <a:endParaRPr lang="en-IN" dirty="0"/>
          </a:p>
        </p:txBody>
      </p:sp>
      <p:sp>
        <p:nvSpPr>
          <p:cNvPr id="3" name="Content Placeholder 2"/>
          <p:cNvSpPr>
            <a:spLocks noGrp="1"/>
          </p:cNvSpPr>
          <p:nvPr>
            <p:ph idx="1"/>
          </p:nvPr>
        </p:nvSpPr>
        <p:spPr>
          <a:xfrm>
            <a:off x="1115516" y="1988840"/>
            <a:ext cx="7200900" cy="5069160"/>
          </a:xfrm>
        </p:spPr>
        <p:txBody>
          <a:bodyPr>
            <a:normAutofit/>
          </a:bodyPr>
          <a:lstStyle/>
          <a:p>
            <a:r>
              <a:rPr lang="en-IN" dirty="0"/>
              <a:t>To evaluate the efficiency of the planned strategy or financial investment, it is highly impractical to implement the strategy or financial investment and then wait for a certain period of time. </a:t>
            </a:r>
          </a:p>
          <a:p>
            <a:r>
              <a:rPr lang="en-IN" dirty="0"/>
              <a:t>There is also an uncertain risk of strategic failure which might further result in financial loss. </a:t>
            </a:r>
          </a:p>
          <a:p>
            <a:r>
              <a:rPr lang="en-IN" dirty="0"/>
              <a:t>In this case, the only solution is to test the strategy or financial model on the historical data and then compare the predictions on the current scenario.</a:t>
            </a:r>
          </a:p>
          <a:p>
            <a:r>
              <a:rPr lang="en-IN" dirty="0"/>
              <a:t>This process of evaluating current financial model with the help of historical data is back testing. </a:t>
            </a:r>
          </a:p>
          <a:p>
            <a:pPr lvl="1"/>
            <a:r>
              <a:rPr lang="en-IN" dirty="0"/>
              <a:t>Hence, back testing can be defined as the process of testing the efficiency of current strategy, theory or model by applying it on the historical data and then evaluating its validity on the current data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Back Testing</a:t>
            </a:r>
            <a:endParaRPr lang="en-IN" dirty="0"/>
          </a:p>
        </p:txBody>
      </p:sp>
      <p:sp>
        <p:nvSpPr>
          <p:cNvPr id="3" name="Content Placeholder 2"/>
          <p:cNvSpPr>
            <a:spLocks noGrp="1"/>
          </p:cNvSpPr>
          <p:nvPr>
            <p:ph idx="1"/>
          </p:nvPr>
        </p:nvSpPr>
        <p:spPr>
          <a:xfrm>
            <a:off x="971600" y="1988840"/>
            <a:ext cx="8229600" cy="5257800"/>
          </a:xfrm>
        </p:spPr>
        <p:txBody>
          <a:bodyPr>
            <a:normAutofit/>
          </a:bodyPr>
          <a:lstStyle/>
          <a:p>
            <a:r>
              <a:rPr lang="en-IN" dirty="0"/>
              <a:t>For instance, if a portfolio has a monthly </a:t>
            </a:r>
            <a:r>
              <a:rPr lang="en-IN" dirty="0" err="1"/>
              <a:t>VaR</a:t>
            </a:r>
            <a:r>
              <a:rPr lang="en-IN" dirty="0"/>
              <a:t> of $5 million at 99% confidence level, this means that the portfolio has a 1% chance of experiencing a loss of at least $5mm by the end of the month under normal market conditions. </a:t>
            </a:r>
          </a:p>
          <a:p>
            <a:r>
              <a:rPr lang="en-IN" dirty="0"/>
              <a:t>At the end of the month, if the portfolio experiences a loss greater than $5mm, then we might conclude that the </a:t>
            </a:r>
            <a:r>
              <a:rPr lang="en-IN" dirty="0" err="1"/>
              <a:t>VaR</a:t>
            </a:r>
            <a:r>
              <a:rPr lang="en-IN" dirty="0"/>
              <a:t> model has not been very accurate in estimating the potential loss, and therefore risk, that this portfolio was exposed to. </a:t>
            </a:r>
          </a:p>
          <a:p>
            <a:r>
              <a:rPr lang="en-IN" dirty="0"/>
              <a:t>On the contrary, if the portfolio has made a gain or experienced a loss lower than $5mm, then the chosen </a:t>
            </a:r>
            <a:r>
              <a:rPr lang="en-IN" dirty="0" err="1"/>
              <a:t>VaR</a:t>
            </a:r>
            <a:r>
              <a:rPr lang="en-IN" dirty="0"/>
              <a:t> methodology might have been appropriate and seems to have been accurate in predicting the potential loss exposure for that particular portfolio.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 Testing</a:t>
            </a:r>
            <a:endParaRPr lang="en-IN" dirty="0"/>
          </a:p>
        </p:txBody>
      </p:sp>
      <p:sp>
        <p:nvSpPr>
          <p:cNvPr id="3" name="Content Placeholder 2"/>
          <p:cNvSpPr>
            <a:spLocks noGrp="1"/>
          </p:cNvSpPr>
          <p:nvPr>
            <p:ph idx="1"/>
          </p:nvPr>
        </p:nvSpPr>
        <p:spPr>
          <a:xfrm>
            <a:off x="971600" y="1988840"/>
            <a:ext cx="7200900" cy="3581400"/>
          </a:xfrm>
        </p:spPr>
        <p:txBody>
          <a:bodyPr>
            <a:normAutofit/>
          </a:bodyPr>
          <a:lstStyle/>
          <a:p>
            <a:r>
              <a:rPr lang="en-IN" dirty="0"/>
              <a:t>There is always a high risk of negative consequences from uncertain events. </a:t>
            </a:r>
          </a:p>
          <a:p>
            <a:r>
              <a:rPr lang="en-IN" dirty="0"/>
              <a:t>We always need to ensure that sufficient capital is allocated to handle potential losses occurred during extreme and unexpected events. </a:t>
            </a:r>
          </a:p>
          <a:p>
            <a:r>
              <a:rPr lang="en-IN" dirty="0"/>
              <a:t>To protect the entity from losses occurred during such events, stress testing is implemented. </a:t>
            </a:r>
          </a:p>
          <a:p>
            <a:r>
              <a:rPr lang="en-IN" dirty="0"/>
              <a:t>Stress testing is a testing used to analyse the stability of the firm.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 Testing</a:t>
            </a:r>
            <a:endParaRPr lang="en-IN" dirty="0"/>
          </a:p>
        </p:txBody>
      </p:sp>
      <p:sp>
        <p:nvSpPr>
          <p:cNvPr id="3" name="Content Placeholder 2"/>
          <p:cNvSpPr>
            <a:spLocks noGrp="1"/>
          </p:cNvSpPr>
          <p:nvPr>
            <p:ph idx="1"/>
          </p:nvPr>
        </p:nvSpPr>
        <p:spPr>
          <a:xfrm>
            <a:off x="950912" y="1988840"/>
            <a:ext cx="7278688" cy="5069160"/>
          </a:xfrm>
        </p:spPr>
        <p:txBody>
          <a:bodyPr>
            <a:normAutofit/>
          </a:bodyPr>
          <a:lstStyle/>
          <a:p>
            <a:r>
              <a:rPr lang="en-IN" dirty="0"/>
              <a:t>Stress testing can be defined as a testing process to evaluate the stability of the firm and its reactions to various situations. </a:t>
            </a:r>
          </a:p>
          <a:p>
            <a:r>
              <a:rPr lang="en-IN" dirty="0"/>
              <a:t>It is generally performed by recalculating a portfolio with a different set of assumed figures. </a:t>
            </a:r>
          </a:p>
          <a:p>
            <a:r>
              <a:rPr lang="en-IN" dirty="0"/>
              <a:t>For example, stress testing is generally implemented to analyse the reaction for the following situations: </a:t>
            </a:r>
          </a:p>
          <a:p>
            <a:pPr lvl="1"/>
            <a:r>
              <a:rPr lang="en-IN" dirty="0"/>
              <a:t>What would happen if the market interest rates increase by x%? </a:t>
            </a:r>
          </a:p>
          <a:p>
            <a:pPr lvl="1"/>
            <a:r>
              <a:rPr lang="en-IN" dirty="0"/>
              <a:t>To what extent would the foreign currency risk affect the firm, if we are not cautious for the next five days?</a:t>
            </a:r>
          </a:p>
          <a:p>
            <a:pPr lvl="1"/>
            <a:r>
              <a:rPr lang="en-IN" dirty="0"/>
              <a:t>What happens if the instruments in the portfolio terminate their contracts next year?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 Testing</a:t>
            </a:r>
            <a:endParaRPr lang="en-IN" dirty="0"/>
          </a:p>
        </p:txBody>
      </p:sp>
      <p:sp>
        <p:nvSpPr>
          <p:cNvPr id="3" name="Content Placeholder 2"/>
          <p:cNvSpPr>
            <a:spLocks noGrp="1"/>
          </p:cNvSpPr>
          <p:nvPr>
            <p:ph idx="1"/>
          </p:nvPr>
        </p:nvSpPr>
        <p:spPr>
          <a:xfrm>
            <a:off x="950912" y="1988840"/>
            <a:ext cx="7200900" cy="4608512"/>
          </a:xfrm>
        </p:spPr>
        <p:txBody>
          <a:bodyPr>
            <a:normAutofit lnSpcReduction="10000"/>
          </a:bodyPr>
          <a:lstStyle/>
          <a:p>
            <a:r>
              <a:rPr lang="en-IN" dirty="0"/>
              <a:t>Stress testing is valuable because the history of returns does rarely provide information about the performance of markets during extreme events. It is always a sound practice to perform stress testing in a firm even during the best times of economy. </a:t>
            </a:r>
          </a:p>
          <a:p>
            <a:r>
              <a:rPr lang="en-IN" dirty="0"/>
              <a:t>Stress testing is mainly categorised into the following two types: </a:t>
            </a:r>
          </a:p>
          <a:p>
            <a:pPr lvl="1"/>
            <a:r>
              <a:rPr lang="en-IN" dirty="0"/>
              <a:t>Sensitivity analysis: It is used to analyse the impact of one particular uncertain event on the firm’s financial condition. The source of the shock is unidentified. </a:t>
            </a:r>
          </a:p>
          <a:p>
            <a:pPr lvl="1"/>
            <a:r>
              <a:rPr lang="en-IN" dirty="0"/>
              <a:t>Scenario testing: It is used to consider the impact of several uncertain events on the firm’s financial condition. It is more complex when compared to sensitivity analysis as it considers more than one risk factor. The risk factors are well defined in scenario testing.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Citibank Stress Testing</a:t>
            </a:r>
            <a:endParaRPr lang="en-IN" dirty="0"/>
          </a:p>
        </p:txBody>
      </p:sp>
      <p:sp>
        <p:nvSpPr>
          <p:cNvPr id="3" name="Content Placeholder 2"/>
          <p:cNvSpPr>
            <a:spLocks noGrp="1"/>
          </p:cNvSpPr>
          <p:nvPr>
            <p:ph idx="1"/>
          </p:nvPr>
        </p:nvSpPr>
        <p:spPr>
          <a:xfrm>
            <a:off x="971600" y="2007840"/>
            <a:ext cx="7200900" cy="3581400"/>
          </a:xfrm>
        </p:spPr>
        <p:txBody>
          <a:bodyPr>
            <a:normAutofit lnSpcReduction="10000"/>
          </a:bodyPr>
          <a:lstStyle/>
          <a:p>
            <a:r>
              <a:rPr lang="en-US" dirty="0"/>
              <a:t>In March 2013, Citigroup announced that it had cleared the stress tests put forward by the Federal Reserve. </a:t>
            </a:r>
          </a:p>
          <a:p>
            <a:r>
              <a:rPr lang="en-IN" dirty="0"/>
              <a:t>The Fed had set the Tier I common capital ratio at 5% or above to clear the current stress test. </a:t>
            </a:r>
          </a:p>
          <a:p>
            <a:r>
              <a:rPr lang="en-IN" dirty="0"/>
              <a:t>As per the Fed’s data, </a:t>
            </a:r>
            <a:r>
              <a:rPr lang="en-IN" dirty="0" err="1"/>
              <a:t>Citi’s</a:t>
            </a:r>
            <a:r>
              <a:rPr lang="en-IN" dirty="0"/>
              <a:t> projected Tier I common capital ratio came in at 8.3% under hypothetical economic environment. </a:t>
            </a:r>
          </a:p>
          <a:p>
            <a:r>
              <a:rPr lang="en-IN" dirty="0"/>
              <a:t>The stressful circumstances included unemployment rate reaching 12.1%, home prices plummeting nearly 21%, severe recession in the U.S., Europe and Japan leading to about 50% fall in equity prices along with the U.S. GDP falling 6.1%.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t>
            </a:r>
            <a:r>
              <a:rPr lang="en-US" dirty="0" err="1"/>
              <a:t>VaR</a:t>
            </a:r>
            <a:endParaRPr lang="en-IN" dirty="0"/>
          </a:p>
        </p:txBody>
      </p:sp>
      <p:sp>
        <p:nvSpPr>
          <p:cNvPr id="3" name="Content Placeholder 2"/>
          <p:cNvSpPr>
            <a:spLocks noGrp="1"/>
          </p:cNvSpPr>
          <p:nvPr>
            <p:ph idx="1"/>
          </p:nvPr>
        </p:nvSpPr>
        <p:spPr>
          <a:xfrm>
            <a:off x="971600" y="1988840"/>
            <a:ext cx="7200900" cy="3581400"/>
          </a:xfrm>
        </p:spPr>
        <p:txBody>
          <a:bodyPr/>
          <a:lstStyle/>
          <a:p>
            <a:r>
              <a:rPr lang="en-IN" dirty="0"/>
              <a:t>Factor sensitivity </a:t>
            </a:r>
          </a:p>
          <a:p>
            <a:pPr lvl="1"/>
            <a:r>
              <a:rPr lang="en-IN" dirty="0"/>
              <a:t>It is the impact of movements of portfolio of assets in the relying risk parameter of an individual asset. </a:t>
            </a:r>
          </a:p>
          <a:p>
            <a:pPr lvl="1"/>
            <a:r>
              <a:rPr lang="en-IN" dirty="0"/>
              <a:t>To estimate the component </a:t>
            </a:r>
            <a:r>
              <a:rPr lang="en-IN" dirty="0" err="1"/>
              <a:t>VaR</a:t>
            </a:r>
            <a:r>
              <a:rPr lang="en-IN" dirty="0"/>
              <a:t> of factor, its marginal </a:t>
            </a:r>
            <a:r>
              <a:rPr lang="en-IN" dirty="0" err="1"/>
              <a:t>VaR</a:t>
            </a:r>
            <a:r>
              <a:rPr lang="en-IN" dirty="0"/>
              <a:t> should be multiplied with the evaluated factor sensitivity.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t>
            </a:r>
            <a:r>
              <a:rPr lang="en-US" dirty="0" err="1"/>
              <a:t>VaR</a:t>
            </a:r>
            <a:endParaRPr lang="en-IN" dirty="0"/>
          </a:p>
        </p:txBody>
      </p:sp>
      <p:sp>
        <p:nvSpPr>
          <p:cNvPr id="3" name="Content Placeholder 2"/>
          <p:cNvSpPr>
            <a:spLocks noGrp="1"/>
          </p:cNvSpPr>
          <p:nvPr>
            <p:ph idx="1"/>
          </p:nvPr>
        </p:nvSpPr>
        <p:spPr>
          <a:xfrm>
            <a:off x="971600" y="2007840"/>
            <a:ext cx="7200900" cy="3581400"/>
          </a:xfrm>
        </p:spPr>
        <p:txBody>
          <a:bodyPr/>
          <a:lstStyle/>
          <a:p>
            <a:r>
              <a:rPr lang="en-IN" dirty="0"/>
              <a:t>Market volatility </a:t>
            </a:r>
          </a:p>
          <a:p>
            <a:pPr lvl="1"/>
            <a:r>
              <a:rPr lang="en-IN" dirty="0"/>
              <a:t>The factors or events which cannot be predicted are market volatility. </a:t>
            </a:r>
          </a:p>
          <a:p>
            <a:pPr lvl="1"/>
            <a:r>
              <a:rPr lang="en-IN" dirty="0"/>
              <a:t>It illustrates the investment opportunities in the future. </a:t>
            </a:r>
          </a:p>
          <a:p>
            <a:pPr lvl="1"/>
            <a:r>
              <a:rPr lang="en-IN" dirty="0"/>
              <a:t>Previous studies regularly and strongly support the relationship between the stock market volatility and the priced factors.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t>
            </a:r>
            <a:r>
              <a:rPr lang="en-US" dirty="0" err="1"/>
              <a:t>VaR</a:t>
            </a:r>
            <a:endParaRPr lang="en-IN" dirty="0"/>
          </a:p>
        </p:txBody>
      </p:sp>
      <p:sp>
        <p:nvSpPr>
          <p:cNvPr id="3" name="Content Placeholder 2"/>
          <p:cNvSpPr>
            <a:spLocks noGrp="1"/>
          </p:cNvSpPr>
          <p:nvPr>
            <p:ph idx="1"/>
          </p:nvPr>
        </p:nvSpPr>
        <p:spPr>
          <a:xfrm>
            <a:off x="971600" y="2007840"/>
            <a:ext cx="7200900" cy="3581400"/>
          </a:xfrm>
        </p:spPr>
        <p:txBody>
          <a:bodyPr/>
          <a:lstStyle/>
          <a:p>
            <a:r>
              <a:rPr lang="en-IN" dirty="0"/>
              <a:t>Defeasance period </a:t>
            </a:r>
          </a:p>
          <a:p>
            <a:pPr lvl="1"/>
            <a:r>
              <a:rPr lang="en-IN" dirty="0"/>
              <a:t>It is the time consumed to liquidate the position on the basis of liquidity in the secondary market. </a:t>
            </a:r>
          </a:p>
          <a:p>
            <a:pPr lvl="1"/>
            <a:r>
              <a:rPr lang="en-IN" dirty="0"/>
              <a:t>This period increases </a:t>
            </a:r>
            <a:r>
              <a:rPr lang="en-IN" dirty="0" err="1"/>
              <a:t>VaR.</a:t>
            </a:r>
            <a:r>
              <a:rPr lang="en-IN" dirty="0"/>
              <a:t> </a:t>
            </a:r>
          </a:p>
          <a:p>
            <a:pPr lvl="1"/>
            <a:r>
              <a:rPr lang="en-IN" dirty="0"/>
              <a:t>Defeasance period is vibrant and fluctuating. </a:t>
            </a:r>
          </a:p>
          <a:p>
            <a:pPr lvl="1"/>
            <a:r>
              <a:rPr lang="en-IN" dirty="0"/>
              <a:t>It also experiences changes on account of product-specific or general market conditions.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JP Morgan and </a:t>
            </a:r>
            <a:r>
              <a:rPr lang="en-US" dirty="0" err="1"/>
              <a:t>VaR</a:t>
            </a:r>
            <a:endParaRPr lang="en-IN" dirty="0"/>
          </a:p>
        </p:txBody>
      </p:sp>
      <p:sp>
        <p:nvSpPr>
          <p:cNvPr id="3" name="Content Placeholder 2"/>
          <p:cNvSpPr>
            <a:spLocks noGrp="1"/>
          </p:cNvSpPr>
          <p:nvPr>
            <p:ph idx="1"/>
          </p:nvPr>
        </p:nvSpPr>
        <p:spPr>
          <a:xfrm>
            <a:off x="950912" y="1988840"/>
            <a:ext cx="7200900" cy="4997152"/>
          </a:xfrm>
        </p:spPr>
        <p:txBody>
          <a:bodyPr>
            <a:normAutofit/>
          </a:bodyPr>
          <a:lstStyle/>
          <a:p>
            <a:r>
              <a:rPr lang="en-IN" dirty="0"/>
              <a:t>The need of downside risk measurement force scholars and institutions to work on the measurement technique. </a:t>
            </a:r>
          </a:p>
          <a:p>
            <a:r>
              <a:rPr lang="en-IN" dirty="0"/>
              <a:t>Finally, in 1994 the new concept was initiated by JP Morgan they named Value at Risk (</a:t>
            </a:r>
            <a:r>
              <a:rPr lang="en-IN" dirty="0" err="1"/>
              <a:t>VaR</a:t>
            </a:r>
            <a:r>
              <a:rPr lang="en-IN" dirty="0"/>
              <a:t>). </a:t>
            </a:r>
          </a:p>
          <a:p>
            <a:r>
              <a:rPr lang="en-IN" dirty="0"/>
              <a:t>Basically, </a:t>
            </a:r>
            <a:r>
              <a:rPr lang="en-IN" dirty="0" err="1"/>
              <a:t>VaR</a:t>
            </a:r>
            <a:r>
              <a:rPr lang="en-IN" dirty="0"/>
              <a:t> initiated by JP Morgan is to measure  market risks and record in a standard way of results.  </a:t>
            </a:r>
          </a:p>
          <a:p>
            <a:r>
              <a:rPr lang="en-IN" dirty="0"/>
              <a:t>Although </a:t>
            </a:r>
            <a:r>
              <a:rPr lang="en-IN" dirty="0" err="1"/>
              <a:t>VaR</a:t>
            </a:r>
            <a:r>
              <a:rPr lang="en-IN" dirty="0"/>
              <a:t> itself cannot be perfect solution for measuring the market risks, it plays an important role to convey the other risk studies and enhance investors’ risk understanding.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a:t>
            </a:r>
            <a:r>
              <a:rPr lang="en-US" dirty="0" err="1"/>
              <a:t>VaR</a:t>
            </a:r>
            <a:endParaRPr lang="en-IN" dirty="0"/>
          </a:p>
        </p:txBody>
      </p:sp>
      <p:sp>
        <p:nvSpPr>
          <p:cNvPr id="3" name="Content Placeholder 2"/>
          <p:cNvSpPr>
            <a:spLocks noGrp="1"/>
          </p:cNvSpPr>
          <p:nvPr>
            <p:ph idx="1"/>
          </p:nvPr>
        </p:nvSpPr>
        <p:spPr>
          <a:xfrm>
            <a:off x="971600" y="1988840"/>
            <a:ext cx="7200900" cy="4853136"/>
          </a:xfrm>
        </p:spPr>
        <p:txBody>
          <a:bodyPr>
            <a:normAutofit/>
          </a:bodyPr>
          <a:lstStyle/>
          <a:p>
            <a:r>
              <a:rPr lang="en-IN" dirty="0"/>
              <a:t>The concept of </a:t>
            </a:r>
            <a:r>
              <a:rPr lang="en-IN" dirty="0" err="1"/>
              <a:t>VaR</a:t>
            </a:r>
            <a:r>
              <a:rPr lang="en-IN" dirty="0"/>
              <a:t> was first introduced in the regulatory domain in 1996 (BIS, 1996) in the context of measuring market risk. </a:t>
            </a:r>
          </a:p>
          <a:p>
            <a:r>
              <a:rPr lang="en-IN" dirty="0"/>
              <a:t>However, post-1996 literature has given ample demonstration that the same concept is also applicable to much wider class of risk categories, including credit and operational risks. </a:t>
            </a:r>
          </a:p>
          <a:p>
            <a:r>
              <a:rPr lang="en-IN" dirty="0"/>
              <a:t>Today, </a:t>
            </a:r>
            <a:r>
              <a:rPr lang="en-IN" dirty="0" err="1"/>
              <a:t>VaR</a:t>
            </a:r>
            <a:r>
              <a:rPr lang="en-IN" dirty="0"/>
              <a:t> is considered as a unified risk measure and a new benchmark for risk management. </a:t>
            </a:r>
          </a:p>
          <a:p>
            <a:r>
              <a:rPr lang="en-IN" dirty="0"/>
              <a:t>Interestingly, not only the regulators and banks but many private sector groups also have widely endorsed statistical based risk management systems, such as, </a:t>
            </a:r>
            <a:r>
              <a:rPr lang="en-IN" dirty="0" err="1"/>
              <a:t>VaR.</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 </a:t>
            </a:r>
            <a:r>
              <a:rPr lang="en-US" dirty="0" err="1"/>
              <a:t>VaR</a:t>
            </a:r>
            <a:endParaRPr lang="en-IN" dirty="0"/>
          </a:p>
        </p:txBody>
      </p:sp>
      <p:sp>
        <p:nvSpPr>
          <p:cNvPr id="3" name="Content Placeholder 2"/>
          <p:cNvSpPr>
            <a:spLocks noGrp="1"/>
          </p:cNvSpPr>
          <p:nvPr>
            <p:ph idx="1"/>
          </p:nvPr>
        </p:nvSpPr>
        <p:spPr>
          <a:xfrm>
            <a:off x="971600" y="1988840"/>
            <a:ext cx="7200900" cy="4925144"/>
          </a:xfrm>
        </p:spPr>
        <p:txBody>
          <a:bodyPr>
            <a:normAutofit/>
          </a:bodyPr>
          <a:lstStyle/>
          <a:p>
            <a:r>
              <a:rPr lang="en-IN" dirty="0"/>
              <a:t>The biggest advantage of </a:t>
            </a:r>
            <a:r>
              <a:rPr lang="en-IN" dirty="0" err="1"/>
              <a:t>VaR</a:t>
            </a:r>
            <a:r>
              <a:rPr lang="en-IN" dirty="0"/>
              <a:t> lies in the implementation of a structured methodology for analytical thinking about risk. </a:t>
            </a:r>
          </a:p>
          <a:p>
            <a:r>
              <a:rPr lang="en-IN" dirty="0"/>
              <a:t>With the growing importance of </a:t>
            </a:r>
            <a:r>
              <a:rPr lang="en-IN" dirty="0" err="1"/>
              <a:t>VaR</a:t>
            </a:r>
            <a:r>
              <a:rPr lang="en-IN" dirty="0"/>
              <a:t>, firms need to compulsorily tackle their exposure to financial risk and set up independent risk management departments supervising the financial fluctuations. </a:t>
            </a:r>
          </a:p>
          <a:p>
            <a:r>
              <a:rPr lang="en-IN" dirty="0" err="1"/>
              <a:t>VaR</a:t>
            </a:r>
            <a:r>
              <a:rPr lang="en-IN" dirty="0"/>
              <a:t> estimations should not be considered as an accurate number since it does not produce accurate information. </a:t>
            </a:r>
          </a:p>
          <a:p>
            <a:r>
              <a:rPr lang="en-IN" dirty="0"/>
              <a:t>However, it indicates the amount of risk involved and it also helps in identifying the developments in the behaviour of individuals, companies or markets.</a:t>
            </a:r>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450</TotalTime>
  <Words>3094</Words>
  <Application>Microsoft Office PowerPoint</Application>
  <PresentationFormat>On-screen Show (4:3)</PresentationFormat>
  <Paragraphs>188</Paragraphs>
  <Slides>37</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2" baseType="lpstr">
      <vt:lpstr>Arial</vt:lpstr>
      <vt:lpstr>Franklin Gothic Book</vt:lpstr>
      <vt:lpstr>Times New Roman</vt:lpstr>
      <vt:lpstr>Crop</vt:lpstr>
      <vt:lpstr>Equation</vt:lpstr>
      <vt:lpstr>Value At Risk, Stress Testing and Back Testing </vt:lpstr>
      <vt:lpstr>What is VaR</vt:lpstr>
      <vt:lpstr>Components of VaR</vt:lpstr>
      <vt:lpstr>Components of VaR</vt:lpstr>
      <vt:lpstr>Components of VaR</vt:lpstr>
      <vt:lpstr>Components of VaR</vt:lpstr>
      <vt:lpstr>JP Morgan and VaR</vt:lpstr>
      <vt:lpstr>History of VaR</vt:lpstr>
      <vt:lpstr>Advantage VaR</vt:lpstr>
      <vt:lpstr>Applications of VaR</vt:lpstr>
      <vt:lpstr>Applications of VaR</vt:lpstr>
      <vt:lpstr>Three approaches to VaR</vt:lpstr>
      <vt:lpstr>Variance Covariance Method</vt:lpstr>
      <vt:lpstr>Historical Returns for VaR</vt:lpstr>
      <vt:lpstr>EWMA</vt:lpstr>
      <vt:lpstr>Risk Metrics EWMA </vt:lpstr>
      <vt:lpstr>EWMA</vt:lpstr>
      <vt:lpstr>Calculating Volatility using EWMA</vt:lpstr>
      <vt:lpstr>Moving Average Model - Limitations</vt:lpstr>
      <vt:lpstr>Volatility Clustering</vt:lpstr>
      <vt:lpstr>Volatility Clustering</vt:lpstr>
      <vt:lpstr>ARCH and GARCH models</vt:lpstr>
      <vt:lpstr>ARCH Model</vt:lpstr>
      <vt:lpstr>ARCH model</vt:lpstr>
      <vt:lpstr>GARCH model</vt:lpstr>
      <vt:lpstr>Formula for GARCH</vt:lpstr>
      <vt:lpstr>Simulation Approach</vt:lpstr>
      <vt:lpstr>Types of Simulations</vt:lpstr>
      <vt:lpstr>Types of Simulation</vt:lpstr>
      <vt:lpstr>Extreme Value Theory </vt:lpstr>
      <vt:lpstr>Number (Percentage) of VaR Violation*- RBI Analysis</vt:lpstr>
      <vt:lpstr>Back Testing </vt:lpstr>
      <vt:lpstr>Example of Back Testing</vt:lpstr>
      <vt:lpstr>Stress Testing</vt:lpstr>
      <vt:lpstr>Stress Testing</vt:lpstr>
      <vt:lpstr>Stress Testing</vt:lpstr>
      <vt:lpstr>Citibank Stress Testing</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At Risk, Stress Testing and Back Testing </dc:title>
  <dc:creator>Romana</dc:creator>
  <cp:lastModifiedBy>khrl5m045</cp:lastModifiedBy>
  <cp:revision>90</cp:revision>
  <dcterms:created xsi:type="dcterms:W3CDTF">2013-08-04T10:58:45Z</dcterms:created>
  <dcterms:modified xsi:type="dcterms:W3CDTF">2021-02-01T10:11:10Z</dcterms:modified>
</cp:coreProperties>
</file>