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Helvetica Neue"/>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hpZWmLg4K1dlymtclNgFRb++MS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regular.fntdata"/><Relationship Id="rId10" Type="http://schemas.openxmlformats.org/officeDocument/2006/relationships/slide" Target="slides/slide6.xml"/><Relationship Id="rId13" Type="http://schemas.openxmlformats.org/officeDocument/2006/relationships/font" Target="fonts/HelveticaNeue-italic.fntdata"/><Relationship Id="rId12"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Attire – Should be formal and color coordinated</a:t>
            </a:r>
            <a:endParaRPr/>
          </a:p>
          <a:p>
            <a:pPr indent="0" lvl="0" marL="0" rtl="0" algn="l">
              <a:lnSpc>
                <a:spcPct val="100000"/>
              </a:lnSpc>
              <a:spcBef>
                <a:spcPts val="0"/>
              </a:spcBef>
              <a:spcAft>
                <a:spcPts val="0"/>
              </a:spcAft>
              <a:buSzPts val="1400"/>
              <a:buNone/>
            </a:pPr>
            <a:r>
              <a:rPr lang="en-US"/>
              <a:t>Length – Maximum 1.30 to 2 Minutes, Start with a broader base and reduce it later covering the important aspects, Ensure it meets the objective with which is created.</a:t>
            </a:r>
            <a:endParaRPr/>
          </a:p>
          <a:p>
            <a:pPr indent="0" lvl="0" marL="0" rtl="0" algn="l">
              <a:lnSpc>
                <a:spcPct val="100000"/>
              </a:lnSpc>
              <a:spcBef>
                <a:spcPts val="0"/>
              </a:spcBef>
              <a:spcAft>
                <a:spcPts val="0"/>
              </a:spcAft>
              <a:buSzPts val="1400"/>
              <a:buNone/>
            </a:pPr>
            <a:r>
              <a:rPr lang="en-US"/>
              <a:t>Appearance -  Well Groomed. Have a good smile throughout. Shoot it at a neat professional place. Ensure proper lighting. Ensure no disturbance and no noise</a:t>
            </a:r>
            <a:endParaRPr/>
          </a:p>
          <a:p>
            <a:pPr indent="0" lvl="0" marL="0" rtl="0" algn="l">
              <a:lnSpc>
                <a:spcPct val="100000"/>
              </a:lnSpc>
              <a:spcBef>
                <a:spcPts val="0"/>
              </a:spcBef>
              <a:spcAft>
                <a:spcPts val="0"/>
              </a:spcAft>
              <a:buSzPts val="1400"/>
              <a:buNone/>
            </a:pPr>
            <a:r>
              <a:rPr lang="en-US"/>
              <a:t>Script – Have a  script prepared keeping the objective of job in mind. Practice until you master it.</a:t>
            </a:r>
            <a:endParaRPr/>
          </a:p>
          <a:p>
            <a:pPr indent="0" lvl="0" marL="0" rtl="0" algn="l">
              <a:lnSpc>
                <a:spcPct val="100000"/>
              </a:lnSpc>
              <a:spcBef>
                <a:spcPts val="0"/>
              </a:spcBef>
              <a:spcAft>
                <a:spcPts val="0"/>
              </a:spcAft>
              <a:buSzPts val="1400"/>
              <a:buNone/>
            </a:pPr>
            <a:r>
              <a:rPr lang="en-US"/>
              <a:t>Format - </a:t>
            </a:r>
            <a:r>
              <a:rPr b="0" i="0" lang="en-US">
                <a:solidFill>
                  <a:srgbClr val="3B3835"/>
                </a:solidFill>
                <a:latin typeface="Helvetica Neue"/>
                <a:ea typeface="Helvetica Neue"/>
                <a:cs typeface="Helvetica Neue"/>
                <a:sym typeface="Helvetica Neue"/>
              </a:rPr>
              <a:t>What Should be in a Script ? 3 or 4 Major Parts, Professional Introduction- You may start with your Name, Age and Location• Academic Qualifications. A brief Note on Your academic credentials with Focus on Your Summer Project ( with Companies and Objectives). If Your Summer Project is still not on list out the internal Projects with Objectives, outcomes and Your role in the project.• Expectations : List Your Strengths, Expectations out of the Job and what you will bring to the table• Conclusion. Conclude Pleasantly with Your email Address /Contact No / Website</a:t>
            </a:r>
            <a:endParaRPr/>
          </a:p>
          <a:p>
            <a:pPr indent="0" lvl="0" marL="0" rtl="0" algn="l">
              <a:lnSpc>
                <a:spcPct val="100000"/>
              </a:lnSpc>
              <a:spcBef>
                <a:spcPts val="0"/>
              </a:spcBef>
              <a:spcAft>
                <a:spcPts val="0"/>
              </a:spcAft>
              <a:buSzPts val="1400"/>
              <a:buNone/>
            </a:pPr>
            <a:r>
              <a:rPr b="0" i="0" lang="en-US">
                <a:solidFill>
                  <a:srgbClr val="3B3835"/>
                </a:solidFill>
                <a:latin typeface="Helvetica Neue"/>
                <a:ea typeface="Helvetica Neue"/>
                <a:cs typeface="Helvetica Neue"/>
                <a:sym typeface="Helvetica Neue"/>
              </a:rPr>
              <a:t>Promotion - Upload it in YouTube• Send it with all Your applications• Upload it in FB, Your Blog, Twitter in Linkedin• Send it to all Your contacts and ask them to pass it on</a:t>
            </a:r>
            <a:endParaRPr/>
          </a:p>
          <a:p>
            <a:pPr indent="0" lvl="0" marL="0" rtl="0" algn="l">
              <a:lnSpc>
                <a:spcPct val="100000"/>
              </a:lnSpc>
              <a:spcBef>
                <a:spcPts val="0"/>
              </a:spcBef>
              <a:spcAft>
                <a:spcPts val="0"/>
              </a:spcAft>
              <a:buSzPts val="1400"/>
              <a:buNone/>
            </a:pPr>
            <a:r>
              <a:t/>
            </a:r>
            <a:endParaRPr/>
          </a:p>
        </p:txBody>
      </p:sp>
      <p:sp>
        <p:nvSpPr>
          <p:cNvPr id="126" name="Google Shape;12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1a8c5a4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21a8c5a4c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221a8c5a4c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480"/>
              </a:spcBef>
              <a:spcAft>
                <a:spcPts val="0"/>
              </a:spcAft>
              <a:buClr>
                <a:schemeClr val="dk1"/>
              </a:buClr>
              <a:buSzPts val="2400"/>
              <a:buNone/>
              <a:defRPr sz="2400"/>
            </a:lvl1pPr>
            <a:lvl2pPr lvl="1" algn="ctr">
              <a:lnSpc>
                <a:spcPct val="100000"/>
              </a:lnSpc>
              <a:spcBef>
                <a:spcPts val="400"/>
              </a:spcBef>
              <a:spcAft>
                <a:spcPts val="0"/>
              </a:spcAft>
              <a:buClr>
                <a:schemeClr val="dk1"/>
              </a:buClr>
              <a:buSzPts val="2000"/>
              <a:buNone/>
              <a:defRPr sz="2000"/>
            </a:lvl2pPr>
            <a:lvl3pPr lvl="2" algn="ctr">
              <a:lnSpc>
                <a:spcPct val="100000"/>
              </a:lnSpc>
              <a:spcBef>
                <a:spcPts val="360"/>
              </a:spcBef>
              <a:spcAft>
                <a:spcPts val="0"/>
              </a:spcAft>
              <a:buClr>
                <a:schemeClr val="dk1"/>
              </a:buClr>
              <a:buSzPts val="1800"/>
              <a:buNone/>
              <a:defRPr sz="1800"/>
            </a:lvl3pPr>
            <a:lvl4pPr lvl="3" algn="ctr">
              <a:lnSpc>
                <a:spcPct val="100000"/>
              </a:lnSpc>
              <a:spcBef>
                <a:spcPts val="320"/>
              </a:spcBef>
              <a:spcAft>
                <a:spcPts val="0"/>
              </a:spcAft>
              <a:buClr>
                <a:schemeClr val="dk1"/>
              </a:buClr>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0"/>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1" type="ftr"/>
          </p:nvPr>
        </p:nvSpPr>
        <p:spPr>
          <a:xfrm>
            <a:off x="3786139" y="6553199"/>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19"/>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9"/>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9"/>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6" name="Google Shape;86;p2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0"/>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0"/>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0"/>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0" name="Shape 90"/>
        <p:cNvGrpSpPr/>
        <p:nvPr/>
      </p:nvGrpSpPr>
      <p:grpSpPr>
        <a:xfrm>
          <a:off x="0" y="0"/>
          <a:ext cx="0" cy="0"/>
          <a:chOff x="0" y="0"/>
          <a:chExt cx="0" cy="0"/>
        </a:xfrm>
      </p:grpSpPr>
      <p:sp>
        <p:nvSpPr>
          <p:cNvPr id="91" name="Google Shape;91;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2" name="Google Shape;92;p21"/>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1"/>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1"/>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1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1"/>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1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13"/>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p13"/>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400"/>
              </a:spcBef>
              <a:spcAft>
                <a:spcPts val="0"/>
              </a:spcAft>
              <a:buClr>
                <a:schemeClr val="dk1"/>
              </a:buClr>
              <a:buSzPts val="2000"/>
              <a:buNone/>
              <a:defRPr sz="2000"/>
            </a:lvl2pPr>
            <a:lvl3pPr indent="-228600" lvl="2" marL="1371600" algn="l">
              <a:lnSpc>
                <a:spcPct val="100000"/>
              </a:lnSpc>
              <a:spcBef>
                <a:spcPts val="360"/>
              </a:spcBef>
              <a:spcAft>
                <a:spcPts val="0"/>
              </a:spcAft>
              <a:buClr>
                <a:schemeClr val="dk1"/>
              </a:buClr>
              <a:buSzPts val="1800"/>
              <a:buNone/>
              <a:defRPr sz="1800"/>
            </a:lvl3pPr>
            <a:lvl4pPr indent="-228600" lvl="3" marL="1828800" algn="l">
              <a:lnSpc>
                <a:spcPct val="100000"/>
              </a:lnSpc>
              <a:spcBef>
                <a:spcPts val="320"/>
              </a:spcBef>
              <a:spcAft>
                <a:spcPts val="0"/>
              </a:spcAft>
              <a:buClr>
                <a:schemeClr val="dk1"/>
              </a:buClr>
              <a:buSzPts val="1600"/>
              <a:buNone/>
              <a:defRPr sz="1600"/>
            </a:lvl4pPr>
            <a:lvl5pPr indent="-228600" lvl="4" marL="2286000" algn="l">
              <a:lnSpc>
                <a:spcPct val="100000"/>
              </a:lnSpc>
              <a:spcBef>
                <a:spcPts val="320"/>
              </a:spcBef>
              <a:spcAft>
                <a:spcPts val="0"/>
              </a:spcAft>
              <a:buClr>
                <a:schemeClr val="dk1"/>
              </a:buClr>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43" name="Google Shape;43;p13"/>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4"/>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 name="Google Shape;48;p14"/>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4"/>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4"/>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4"/>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4"/>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7" name="Google Shape;57;p15"/>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6"/>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6"/>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7"/>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 name="Google Shape;66;p17"/>
          <p:cNvSpPr txBox="1"/>
          <p:nvPr>
            <p:ph idx="1" type="body"/>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17"/>
          <p:cNvSpPr txBox="1"/>
          <p:nvPr>
            <p:ph idx="2"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40"/>
              </a:spcBef>
              <a:spcAft>
                <a:spcPts val="0"/>
              </a:spcAft>
              <a:buClr>
                <a:schemeClr val="dk1"/>
              </a:buClr>
              <a:buSzPts val="1200"/>
              <a:buNone/>
              <a:defRPr sz="1200"/>
            </a:lvl3pPr>
            <a:lvl4pPr indent="-228600" lvl="3" marL="1828800" algn="l">
              <a:lnSpc>
                <a:spcPct val="100000"/>
              </a:lnSpc>
              <a:spcBef>
                <a:spcPts val="200"/>
              </a:spcBef>
              <a:spcAft>
                <a:spcPts val="0"/>
              </a:spcAft>
              <a:buClr>
                <a:schemeClr val="dk1"/>
              </a:buClr>
              <a:buSzPts val="1000"/>
              <a:buNone/>
              <a:defRPr sz="1000"/>
            </a:lvl4pPr>
            <a:lvl5pPr indent="-228600" lvl="4" marL="2286000" algn="l">
              <a:lnSpc>
                <a:spcPct val="100000"/>
              </a:lnSpc>
              <a:spcBef>
                <a:spcPts val="2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7"/>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7"/>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8"/>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 name="Google Shape;73;p18"/>
          <p:cNvSpPr/>
          <p:nvPr>
            <p:ph idx="2" type="pic"/>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4" name="Google Shape;74;p18"/>
          <p:cNvSpPr txBox="1"/>
          <p:nvPr>
            <p:ph idx="1"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40"/>
              </a:spcBef>
              <a:spcAft>
                <a:spcPts val="0"/>
              </a:spcAft>
              <a:buClr>
                <a:schemeClr val="dk1"/>
              </a:buClr>
              <a:buSzPts val="1200"/>
              <a:buNone/>
              <a:defRPr sz="1200"/>
            </a:lvl3pPr>
            <a:lvl4pPr indent="-228600" lvl="3" marL="1828800" algn="l">
              <a:lnSpc>
                <a:spcPct val="100000"/>
              </a:lnSpc>
              <a:spcBef>
                <a:spcPts val="200"/>
              </a:spcBef>
              <a:spcAft>
                <a:spcPts val="0"/>
              </a:spcAft>
              <a:buClr>
                <a:schemeClr val="dk1"/>
              </a:buClr>
              <a:buSzPts val="1000"/>
              <a:buNone/>
              <a:defRPr sz="1000"/>
            </a:lvl4pPr>
            <a:lvl5pPr indent="-228600" lvl="4" marL="2286000" algn="l">
              <a:lnSpc>
                <a:spcPct val="100000"/>
              </a:lnSpc>
              <a:spcBef>
                <a:spcPts val="2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8"/>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59595"/>
              </a:buClr>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592667" y="6553200"/>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4174066" y="6494492"/>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8754533" y="6494492"/>
            <a:ext cx="28448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rtl="0" algn="l">
              <a:lnSpc>
                <a:spcPct val="100000"/>
              </a:lnSpc>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5" name="Google Shape;15;p9"/>
          <p:cNvPicPr preferRelativeResize="0"/>
          <p:nvPr/>
        </p:nvPicPr>
        <p:blipFill rotWithShape="1">
          <a:blip r:embed="rId1">
            <a:alphaModFix/>
          </a:blip>
          <a:srcRect b="0" l="0" r="0" t="0"/>
          <a:stretch/>
        </p:blipFill>
        <p:spPr>
          <a:xfrm>
            <a:off x="10319657" y="178493"/>
            <a:ext cx="1679342" cy="449034"/>
          </a:xfrm>
          <a:prstGeom prst="rect">
            <a:avLst/>
          </a:prstGeom>
          <a:noFill/>
          <a:ln>
            <a:noFill/>
          </a:ln>
        </p:spPr>
      </p:pic>
      <p:sp>
        <p:nvSpPr>
          <p:cNvPr id="16" name="Google Shape;16;p9"/>
          <p:cNvSpPr/>
          <p:nvPr/>
        </p:nvSpPr>
        <p:spPr>
          <a:xfrm>
            <a:off x="44449" y="6324600"/>
            <a:ext cx="10691284" cy="228600"/>
          </a:xfrm>
          <a:prstGeom prst="rect">
            <a:avLst/>
          </a:prstGeom>
          <a:solidFill>
            <a:srgbClr val="484848"/>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 name="Google Shape;17;p9"/>
          <p:cNvSpPr/>
          <p:nvPr/>
        </p:nvSpPr>
        <p:spPr>
          <a:xfrm>
            <a:off x="10735733" y="6324600"/>
            <a:ext cx="304800" cy="228600"/>
          </a:xfrm>
          <a:prstGeom prst="ellipse">
            <a:avLst/>
          </a:prstGeom>
          <a:solidFill>
            <a:srgbClr val="FF8C0B"/>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 name="Google Shape;18;p9"/>
          <p:cNvSpPr/>
          <p:nvPr/>
        </p:nvSpPr>
        <p:spPr>
          <a:xfrm flipH="1" rot="10800000">
            <a:off x="11836400" y="6324600"/>
            <a:ext cx="304800" cy="228600"/>
          </a:xfrm>
          <a:prstGeom prst="ellipse">
            <a:avLst/>
          </a:prstGeom>
          <a:solidFill>
            <a:srgbClr val="00AF00"/>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 name="Google Shape;19;p9"/>
          <p:cNvSpPr/>
          <p:nvPr/>
        </p:nvSpPr>
        <p:spPr>
          <a:xfrm>
            <a:off x="11091333" y="6324600"/>
            <a:ext cx="304800" cy="228600"/>
          </a:xfrm>
          <a:prstGeom prst="ellipse">
            <a:avLst/>
          </a:prstGeom>
          <a:solidFill>
            <a:srgbClr val="FF0000"/>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 name="Google Shape;20;p9"/>
          <p:cNvSpPr/>
          <p:nvPr/>
        </p:nvSpPr>
        <p:spPr>
          <a:xfrm>
            <a:off x="11446933" y="6324600"/>
            <a:ext cx="304800" cy="228600"/>
          </a:xfrm>
          <a:prstGeom prst="ellipse">
            <a:avLst/>
          </a:prstGeom>
          <a:solidFill>
            <a:srgbClr val="00AEDA"/>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
          <p:cNvSpPr txBox="1"/>
          <p:nvPr>
            <p:ph type="ctrTitle"/>
          </p:nvPr>
        </p:nvSpPr>
        <p:spPr>
          <a:xfrm>
            <a:off x="3266606" y="359025"/>
            <a:ext cx="5874249" cy="1182944"/>
          </a:xfrm>
          <a:prstGeom prst="rect">
            <a:avLst/>
          </a:prstGeom>
          <a:noFill/>
          <a:ln>
            <a:noFill/>
          </a:ln>
        </p:spPr>
        <p:txBody>
          <a:bodyPr anchorCtr="0" anchor="b" bIns="45700" lIns="91425" spcFirstLastPara="1" rIns="91425" wrap="square" tIns="45700">
            <a:noAutofit/>
          </a:bodyPr>
          <a:lstStyle/>
          <a:p>
            <a:pPr indent="-914400" lvl="0" marL="914400" rtl="0" algn="l">
              <a:lnSpc>
                <a:spcPct val="100000"/>
              </a:lnSpc>
              <a:spcBef>
                <a:spcPts val="0"/>
              </a:spcBef>
              <a:spcAft>
                <a:spcPts val="0"/>
              </a:spcAft>
              <a:buSzPts val="1400"/>
              <a:buNone/>
            </a:pPr>
            <a:r>
              <a:rPr b="1" lang="en-US" sz="6600"/>
              <a:t>Video Resume</a:t>
            </a:r>
            <a:endParaRPr b="1" sz="6600"/>
          </a:p>
        </p:txBody>
      </p:sp>
      <p:pic>
        <p:nvPicPr>
          <p:cNvPr descr="Video Resumes | What is a Video Resume | Empire Resume" id="100" name="Google Shape;100;p1"/>
          <p:cNvPicPr preferRelativeResize="0"/>
          <p:nvPr/>
        </p:nvPicPr>
        <p:blipFill rotWithShape="1">
          <a:blip r:embed="rId3">
            <a:alphaModFix/>
          </a:blip>
          <a:srcRect b="23341" l="0" r="0" t="0"/>
          <a:stretch/>
        </p:blipFill>
        <p:spPr>
          <a:xfrm>
            <a:off x="1292772" y="1781503"/>
            <a:ext cx="9538138" cy="39256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Why Video Resume?</a:t>
            </a:r>
            <a:endParaRPr b="0" i="0" sz="4400" u="none" cap="none" strike="noStrike">
              <a:solidFill>
                <a:schemeClr val="dk1"/>
              </a:solidFill>
              <a:latin typeface="Calibri"/>
              <a:ea typeface="Calibri"/>
              <a:cs typeface="Calibri"/>
              <a:sym typeface="Calibri"/>
            </a:endParaRPr>
          </a:p>
        </p:txBody>
      </p:sp>
      <p:grpSp>
        <p:nvGrpSpPr>
          <p:cNvPr id="106" name="Google Shape;106;p2"/>
          <p:cNvGrpSpPr/>
          <p:nvPr/>
        </p:nvGrpSpPr>
        <p:grpSpPr>
          <a:xfrm>
            <a:off x="609600" y="1602079"/>
            <a:ext cx="10972800" cy="4522206"/>
            <a:chOff x="0" y="1878"/>
            <a:chExt cx="10972800" cy="4522206"/>
          </a:xfrm>
        </p:grpSpPr>
        <p:sp>
          <p:nvSpPr>
            <p:cNvPr id="107" name="Google Shape;107;p2"/>
            <p:cNvSpPr/>
            <p:nvPr/>
          </p:nvSpPr>
          <p:spPr>
            <a:xfrm>
              <a:off x="0" y="1878"/>
              <a:ext cx="10972800" cy="952043"/>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287993" y="216088"/>
              <a:ext cx="523623" cy="52362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1099610" y="1878"/>
              <a:ext cx="9873189" cy="9520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1099610" y="1878"/>
              <a:ext cx="9873189" cy="952043"/>
            </a:xfrm>
            <a:prstGeom prst="rect">
              <a:avLst/>
            </a:prstGeom>
            <a:noFill/>
            <a:ln>
              <a:noFill/>
            </a:ln>
          </p:spPr>
          <p:txBody>
            <a:bodyPr anchorCtr="0" anchor="ctr" bIns="100750" lIns="100750" spcFirstLastPara="1" rIns="100750" wrap="square" tIns="100750">
              <a:noAutofit/>
            </a:bodyPr>
            <a:lstStyle/>
            <a:p>
              <a:pPr indent="0" lvl="0" marL="0" marR="0" rtl="0" algn="l">
                <a:lnSpc>
                  <a:spcPct val="9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Professional</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0" y="1191932"/>
              <a:ext cx="10972800" cy="952043"/>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287993" y="1406142"/>
              <a:ext cx="523623" cy="52362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1099610" y="1191932"/>
              <a:ext cx="9873189" cy="9520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1099610" y="1191932"/>
              <a:ext cx="9873189" cy="952043"/>
            </a:xfrm>
            <a:prstGeom prst="rect">
              <a:avLst/>
            </a:prstGeom>
            <a:noFill/>
            <a:ln>
              <a:noFill/>
            </a:ln>
          </p:spPr>
          <p:txBody>
            <a:bodyPr anchorCtr="0" anchor="ctr" bIns="100750" lIns="100750" spcFirstLastPara="1" rIns="100750" wrap="square" tIns="100750">
              <a:noAutofit/>
            </a:bodyPr>
            <a:lstStyle/>
            <a:p>
              <a:pPr indent="0" lvl="0" marL="0" marR="0" rtl="0" algn="l">
                <a:lnSpc>
                  <a:spcPct val="9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Gives edge over competition</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0" y="2381986"/>
              <a:ext cx="10972800" cy="952043"/>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287993" y="2596196"/>
              <a:ext cx="523623" cy="523623"/>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1099610" y="2381986"/>
              <a:ext cx="9873189" cy="9520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
            <p:cNvSpPr txBox="1"/>
            <p:nvPr/>
          </p:nvSpPr>
          <p:spPr>
            <a:xfrm>
              <a:off x="1099610" y="2381986"/>
              <a:ext cx="9873189" cy="952043"/>
            </a:xfrm>
            <a:prstGeom prst="rect">
              <a:avLst/>
            </a:prstGeom>
            <a:noFill/>
            <a:ln>
              <a:noFill/>
            </a:ln>
          </p:spPr>
          <p:txBody>
            <a:bodyPr anchorCtr="0" anchor="ctr" bIns="100750" lIns="100750" spcFirstLastPara="1" rIns="100750" wrap="square" tIns="100750">
              <a:noAutofit/>
            </a:bodyPr>
            <a:lstStyle/>
            <a:p>
              <a:pPr indent="0" lvl="0" marL="0" marR="0" rtl="0" algn="l">
                <a:lnSpc>
                  <a:spcPct val="9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First connection</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0" y="3572041"/>
              <a:ext cx="10972800" cy="952043"/>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287993" y="3786250"/>
              <a:ext cx="523623" cy="523623"/>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1099610" y="3572041"/>
              <a:ext cx="9873189" cy="9520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1099610" y="3572041"/>
              <a:ext cx="9873189" cy="952043"/>
            </a:xfrm>
            <a:prstGeom prst="rect">
              <a:avLst/>
            </a:prstGeom>
            <a:noFill/>
            <a:ln>
              <a:noFill/>
            </a:ln>
          </p:spPr>
          <p:txBody>
            <a:bodyPr anchorCtr="0" anchor="ctr" bIns="100750" lIns="100750" spcFirstLastPara="1" rIns="100750" wrap="square" tIns="100750">
              <a:noAutofit/>
            </a:bodyPr>
            <a:lstStyle/>
            <a:p>
              <a:pPr indent="0" lvl="0" marL="0" marR="0" rtl="0" algn="l">
                <a:lnSpc>
                  <a:spcPct val="9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Feels more connected</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l">
              <a:lnSpc>
                <a:spcPct val="100000"/>
              </a:lnSpc>
              <a:spcBef>
                <a:spcPts val="0"/>
              </a:spcBef>
              <a:spcAft>
                <a:spcPts val="0"/>
              </a:spcAft>
              <a:buSzPts val="1400"/>
              <a:buNone/>
            </a:pPr>
            <a:r>
              <a:rPr lang="en-US"/>
              <a:t>Characteristics of a good Video Resume</a:t>
            </a:r>
            <a:endParaRPr/>
          </a:p>
        </p:txBody>
      </p:sp>
      <p:grpSp>
        <p:nvGrpSpPr>
          <p:cNvPr id="129" name="Google Shape;129;p3"/>
          <p:cNvGrpSpPr/>
          <p:nvPr/>
        </p:nvGrpSpPr>
        <p:grpSpPr>
          <a:xfrm>
            <a:off x="6197600" y="1602410"/>
            <a:ext cx="5384800" cy="4521543"/>
            <a:chOff x="0" y="2209"/>
            <a:chExt cx="5384800" cy="4521543"/>
          </a:xfrm>
        </p:grpSpPr>
        <p:cxnSp>
          <p:nvCxnSpPr>
            <p:cNvPr id="130" name="Google Shape;130;p3"/>
            <p:cNvCxnSpPr/>
            <p:nvPr/>
          </p:nvCxnSpPr>
          <p:spPr>
            <a:xfrm>
              <a:off x="0" y="2209"/>
              <a:ext cx="5384800" cy="0"/>
            </a:xfrm>
            <a:prstGeom prst="straightConnector1">
              <a:avLst/>
            </a:prstGeom>
            <a:solidFill>
              <a:srgbClr val="BF504D"/>
            </a:solidFill>
            <a:ln cap="flat" cmpd="sng" w="12700">
              <a:solidFill>
                <a:srgbClr val="BF504D"/>
              </a:solidFill>
              <a:prstDash val="solid"/>
              <a:miter lim="800000"/>
              <a:headEnd len="sm" w="sm" type="none"/>
              <a:tailEnd len="sm" w="sm" type="none"/>
            </a:ln>
          </p:spPr>
        </p:cxnSp>
        <p:sp>
          <p:nvSpPr>
            <p:cNvPr id="131" name="Google Shape;131;p3"/>
            <p:cNvSpPr/>
            <p:nvPr/>
          </p:nvSpPr>
          <p:spPr>
            <a:xfrm>
              <a:off x="0" y="2209"/>
              <a:ext cx="5384800" cy="7535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0" y="2209"/>
              <a:ext cx="5384800" cy="753590"/>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Arial"/>
                <a:buNone/>
              </a:pPr>
              <a:r>
                <a:rPr b="0" i="0" lang="en-US" sz="3400" u="none" cap="none" strike="noStrike">
                  <a:solidFill>
                    <a:schemeClr val="dk1"/>
                  </a:solidFill>
                  <a:latin typeface="Arial"/>
                  <a:ea typeface="Arial"/>
                  <a:cs typeface="Arial"/>
                  <a:sym typeface="Arial"/>
                </a:rPr>
                <a:t>Attire</a:t>
              </a:r>
              <a:endParaRPr b="0" i="0" sz="1400" u="none" cap="none" strike="noStrike">
                <a:solidFill>
                  <a:srgbClr val="000000"/>
                </a:solidFill>
                <a:latin typeface="Arial"/>
                <a:ea typeface="Arial"/>
                <a:cs typeface="Arial"/>
                <a:sym typeface="Arial"/>
              </a:endParaRPr>
            </a:p>
          </p:txBody>
        </p:sp>
        <p:cxnSp>
          <p:nvCxnSpPr>
            <p:cNvPr id="133" name="Google Shape;133;p3"/>
            <p:cNvCxnSpPr/>
            <p:nvPr/>
          </p:nvCxnSpPr>
          <p:spPr>
            <a:xfrm>
              <a:off x="0" y="755800"/>
              <a:ext cx="5384800" cy="0"/>
            </a:xfrm>
            <a:prstGeom prst="straightConnector1">
              <a:avLst/>
            </a:prstGeom>
            <a:solidFill>
              <a:srgbClr val="BF504D"/>
            </a:solidFill>
            <a:ln cap="flat" cmpd="sng" w="12700">
              <a:solidFill>
                <a:srgbClr val="BF504D"/>
              </a:solidFill>
              <a:prstDash val="solid"/>
              <a:miter lim="800000"/>
              <a:headEnd len="sm" w="sm" type="none"/>
              <a:tailEnd len="sm" w="sm" type="none"/>
            </a:ln>
          </p:spPr>
        </p:cxnSp>
        <p:sp>
          <p:nvSpPr>
            <p:cNvPr id="134" name="Google Shape;134;p3"/>
            <p:cNvSpPr/>
            <p:nvPr/>
          </p:nvSpPr>
          <p:spPr>
            <a:xfrm>
              <a:off x="0" y="755800"/>
              <a:ext cx="5384800" cy="7535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txBox="1"/>
            <p:nvPr/>
          </p:nvSpPr>
          <p:spPr>
            <a:xfrm>
              <a:off x="0" y="755800"/>
              <a:ext cx="5384800" cy="753590"/>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Arial"/>
                <a:buNone/>
              </a:pPr>
              <a:r>
                <a:rPr b="0" i="0" lang="en-US" sz="3400" u="none" cap="none" strike="noStrike">
                  <a:solidFill>
                    <a:schemeClr val="dk1"/>
                  </a:solidFill>
                  <a:latin typeface="Arial"/>
                  <a:ea typeface="Arial"/>
                  <a:cs typeface="Arial"/>
                  <a:sym typeface="Arial"/>
                </a:rPr>
                <a:t>Length</a:t>
              </a:r>
              <a:endParaRPr b="0" i="0" sz="1400" u="none" cap="none" strike="noStrike">
                <a:solidFill>
                  <a:srgbClr val="000000"/>
                </a:solidFill>
                <a:latin typeface="Arial"/>
                <a:ea typeface="Arial"/>
                <a:cs typeface="Arial"/>
                <a:sym typeface="Arial"/>
              </a:endParaRPr>
            </a:p>
          </p:txBody>
        </p:sp>
        <p:cxnSp>
          <p:nvCxnSpPr>
            <p:cNvPr id="136" name="Google Shape;136;p3"/>
            <p:cNvCxnSpPr/>
            <p:nvPr/>
          </p:nvCxnSpPr>
          <p:spPr>
            <a:xfrm>
              <a:off x="0" y="1509390"/>
              <a:ext cx="5384800" cy="0"/>
            </a:xfrm>
            <a:prstGeom prst="straightConnector1">
              <a:avLst/>
            </a:prstGeom>
            <a:solidFill>
              <a:srgbClr val="BF504D"/>
            </a:solidFill>
            <a:ln cap="flat" cmpd="sng" w="12700">
              <a:solidFill>
                <a:srgbClr val="BF504D"/>
              </a:solidFill>
              <a:prstDash val="solid"/>
              <a:miter lim="800000"/>
              <a:headEnd len="sm" w="sm" type="none"/>
              <a:tailEnd len="sm" w="sm" type="none"/>
            </a:ln>
          </p:spPr>
        </p:cxnSp>
        <p:sp>
          <p:nvSpPr>
            <p:cNvPr id="137" name="Google Shape;137;p3"/>
            <p:cNvSpPr/>
            <p:nvPr/>
          </p:nvSpPr>
          <p:spPr>
            <a:xfrm>
              <a:off x="0" y="1509390"/>
              <a:ext cx="5384800" cy="7535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txBox="1"/>
            <p:nvPr/>
          </p:nvSpPr>
          <p:spPr>
            <a:xfrm>
              <a:off x="0" y="1509390"/>
              <a:ext cx="5384800" cy="753590"/>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Arial"/>
                <a:buNone/>
              </a:pPr>
              <a:r>
                <a:rPr b="0" i="0" lang="en-US" sz="3400" u="none" cap="none" strike="noStrike">
                  <a:solidFill>
                    <a:schemeClr val="dk1"/>
                  </a:solidFill>
                  <a:latin typeface="Arial"/>
                  <a:ea typeface="Arial"/>
                  <a:cs typeface="Arial"/>
                  <a:sym typeface="Arial"/>
                </a:rPr>
                <a:t>Appearance/ Background</a:t>
              </a:r>
              <a:endParaRPr b="0" i="0" sz="1400" u="none" cap="none" strike="noStrike">
                <a:solidFill>
                  <a:srgbClr val="000000"/>
                </a:solidFill>
                <a:latin typeface="Arial"/>
                <a:ea typeface="Arial"/>
                <a:cs typeface="Arial"/>
                <a:sym typeface="Arial"/>
              </a:endParaRPr>
            </a:p>
          </p:txBody>
        </p:sp>
        <p:cxnSp>
          <p:nvCxnSpPr>
            <p:cNvPr id="139" name="Google Shape;139;p3"/>
            <p:cNvCxnSpPr/>
            <p:nvPr/>
          </p:nvCxnSpPr>
          <p:spPr>
            <a:xfrm>
              <a:off x="0" y="2262981"/>
              <a:ext cx="5384800" cy="0"/>
            </a:xfrm>
            <a:prstGeom prst="straightConnector1">
              <a:avLst/>
            </a:prstGeom>
            <a:solidFill>
              <a:srgbClr val="BF504D"/>
            </a:solidFill>
            <a:ln cap="flat" cmpd="sng" w="12700">
              <a:solidFill>
                <a:srgbClr val="BF504D"/>
              </a:solidFill>
              <a:prstDash val="solid"/>
              <a:miter lim="800000"/>
              <a:headEnd len="sm" w="sm" type="none"/>
              <a:tailEnd len="sm" w="sm" type="none"/>
            </a:ln>
          </p:spPr>
        </p:cxnSp>
        <p:sp>
          <p:nvSpPr>
            <p:cNvPr id="140" name="Google Shape;140;p3"/>
            <p:cNvSpPr/>
            <p:nvPr/>
          </p:nvSpPr>
          <p:spPr>
            <a:xfrm>
              <a:off x="0" y="2262981"/>
              <a:ext cx="5384800" cy="7535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txBox="1"/>
            <p:nvPr/>
          </p:nvSpPr>
          <p:spPr>
            <a:xfrm>
              <a:off x="0" y="2262981"/>
              <a:ext cx="5384800" cy="753590"/>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Arial"/>
                <a:buNone/>
              </a:pPr>
              <a:r>
                <a:rPr b="0" i="0" lang="en-US" sz="3400" u="none" cap="none" strike="noStrike">
                  <a:solidFill>
                    <a:schemeClr val="dk1"/>
                  </a:solidFill>
                  <a:latin typeface="Arial"/>
                  <a:ea typeface="Arial"/>
                  <a:cs typeface="Arial"/>
                  <a:sym typeface="Arial"/>
                </a:rPr>
                <a:t>Script</a:t>
              </a:r>
              <a:endParaRPr b="0" i="0" sz="1400" u="none" cap="none" strike="noStrike">
                <a:solidFill>
                  <a:srgbClr val="000000"/>
                </a:solidFill>
                <a:latin typeface="Arial"/>
                <a:ea typeface="Arial"/>
                <a:cs typeface="Arial"/>
                <a:sym typeface="Arial"/>
              </a:endParaRPr>
            </a:p>
          </p:txBody>
        </p:sp>
        <p:cxnSp>
          <p:nvCxnSpPr>
            <p:cNvPr id="142" name="Google Shape;142;p3"/>
            <p:cNvCxnSpPr/>
            <p:nvPr/>
          </p:nvCxnSpPr>
          <p:spPr>
            <a:xfrm>
              <a:off x="0" y="3016572"/>
              <a:ext cx="5384800" cy="0"/>
            </a:xfrm>
            <a:prstGeom prst="straightConnector1">
              <a:avLst/>
            </a:prstGeom>
            <a:solidFill>
              <a:srgbClr val="BF504D"/>
            </a:solidFill>
            <a:ln cap="flat" cmpd="sng" w="12700">
              <a:solidFill>
                <a:srgbClr val="BF504D"/>
              </a:solidFill>
              <a:prstDash val="solid"/>
              <a:miter lim="800000"/>
              <a:headEnd len="sm" w="sm" type="none"/>
              <a:tailEnd len="sm" w="sm" type="none"/>
            </a:ln>
          </p:spPr>
        </p:cxnSp>
        <p:sp>
          <p:nvSpPr>
            <p:cNvPr id="143" name="Google Shape;143;p3"/>
            <p:cNvSpPr/>
            <p:nvPr/>
          </p:nvSpPr>
          <p:spPr>
            <a:xfrm>
              <a:off x="0" y="3016572"/>
              <a:ext cx="5384800" cy="7535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txBox="1"/>
            <p:nvPr/>
          </p:nvSpPr>
          <p:spPr>
            <a:xfrm>
              <a:off x="0" y="3016572"/>
              <a:ext cx="5384800" cy="753590"/>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Arial"/>
                <a:buNone/>
              </a:pPr>
              <a:r>
                <a:rPr b="0" i="0" lang="en-US" sz="3400" u="none" cap="none" strike="noStrike">
                  <a:solidFill>
                    <a:schemeClr val="dk1"/>
                  </a:solidFill>
                  <a:latin typeface="Arial"/>
                  <a:ea typeface="Arial"/>
                  <a:cs typeface="Arial"/>
                  <a:sym typeface="Arial"/>
                </a:rPr>
                <a:t>Format</a:t>
              </a:r>
              <a:endParaRPr b="0" i="0" sz="1400" u="none" cap="none" strike="noStrike">
                <a:solidFill>
                  <a:srgbClr val="000000"/>
                </a:solidFill>
                <a:latin typeface="Arial"/>
                <a:ea typeface="Arial"/>
                <a:cs typeface="Arial"/>
                <a:sym typeface="Arial"/>
              </a:endParaRPr>
            </a:p>
          </p:txBody>
        </p:sp>
        <p:cxnSp>
          <p:nvCxnSpPr>
            <p:cNvPr id="145" name="Google Shape;145;p3"/>
            <p:cNvCxnSpPr/>
            <p:nvPr/>
          </p:nvCxnSpPr>
          <p:spPr>
            <a:xfrm>
              <a:off x="0" y="3770162"/>
              <a:ext cx="5384800" cy="0"/>
            </a:xfrm>
            <a:prstGeom prst="straightConnector1">
              <a:avLst/>
            </a:prstGeom>
            <a:solidFill>
              <a:srgbClr val="BF504D"/>
            </a:solidFill>
            <a:ln cap="flat" cmpd="sng" w="12700">
              <a:solidFill>
                <a:srgbClr val="BF504D"/>
              </a:solidFill>
              <a:prstDash val="solid"/>
              <a:miter lim="800000"/>
              <a:headEnd len="sm" w="sm" type="none"/>
              <a:tailEnd len="sm" w="sm" type="none"/>
            </a:ln>
          </p:spPr>
        </p:cxnSp>
        <p:sp>
          <p:nvSpPr>
            <p:cNvPr id="146" name="Google Shape;146;p3"/>
            <p:cNvSpPr/>
            <p:nvPr/>
          </p:nvSpPr>
          <p:spPr>
            <a:xfrm>
              <a:off x="0" y="3770162"/>
              <a:ext cx="5384800" cy="7535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
            <p:cNvSpPr txBox="1"/>
            <p:nvPr/>
          </p:nvSpPr>
          <p:spPr>
            <a:xfrm>
              <a:off x="0" y="3770162"/>
              <a:ext cx="5384800" cy="753590"/>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Arial"/>
                <a:buNone/>
              </a:pPr>
              <a:r>
                <a:rPr b="0" i="0" lang="en-US" sz="3400" u="none" cap="none" strike="noStrike">
                  <a:solidFill>
                    <a:schemeClr val="dk1"/>
                  </a:solidFill>
                  <a:latin typeface="Arial"/>
                  <a:ea typeface="Arial"/>
                  <a:cs typeface="Arial"/>
                  <a:sym typeface="Arial"/>
                </a:rPr>
                <a:t>Self Promotion</a:t>
              </a:r>
              <a:endParaRPr b="0" i="0" sz="1400" u="none" cap="none" strike="noStrike">
                <a:solidFill>
                  <a:srgbClr val="000000"/>
                </a:solidFill>
                <a:latin typeface="Arial"/>
                <a:ea typeface="Arial"/>
                <a:cs typeface="Arial"/>
                <a:sym typeface="Arial"/>
              </a:endParaRPr>
            </a:p>
          </p:txBody>
        </p:sp>
      </p:grpSp>
      <p:sp>
        <p:nvSpPr>
          <p:cNvPr id="148" name="Google Shape;148;p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descr="Membership Benefits | Premium Members" id="149" name="Google Shape;149;p3"/>
          <p:cNvPicPr preferRelativeResize="0"/>
          <p:nvPr/>
        </p:nvPicPr>
        <p:blipFill rotWithShape="1">
          <a:blip r:embed="rId3">
            <a:alphaModFix/>
          </a:blip>
          <a:srcRect b="0" l="0" r="0" t="0"/>
          <a:stretch/>
        </p:blipFill>
        <p:spPr>
          <a:xfrm>
            <a:off x="185531" y="1333500"/>
            <a:ext cx="5808870" cy="4792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21a8c5a4c1_0_0"/>
          <p:cNvSpPr txBox="1"/>
          <p:nvPr>
            <p:ph type="title"/>
          </p:nvPr>
        </p:nvSpPr>
        <p:spPr>
          <a:xfrm>
            <a:off x="609600" y="274638"/>
            <a:ext cx="10972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221a8c5a4c1_0_0"/>
          <p:cNvSpPr txBox="1"/>
          <p:nvPr>
            <p:ph idx="1" type="body"/>
          </p:nvPr>
        </p:nvSpPr>
        <p:spPr>
          <a:xfrm>
            <a:off x="609600" y="1600201"/>
            <a:ext cx="53847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7" name="Google Shape;157;g221a8c5a4c1_0_0"/>
          <p:cNvSpPr txBox="1"/>
          <p:nvPr>
            <p:ph idx="2" type="body"/>
          </p:nvPr>
        </p:nvSpPr>
        <p:spPr>
          <a:xfrm>
            <a:off x="6197600" y="1600201"/>
            <a:ext cx="53847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nvSpPr>
        <p:spPr>
          <a:xfrm>
            <a:off x="6507655" y="2286000"/>
            <a:ext cx="4915338" cy="1143000"/>
          </a:xfrm>
          <a:prstGeom prst="rect">
            <a:avLst/>
          </a:prstGeom>
          <a:noFill/>
          <a:ln>
            <a:noFill/>
          </a:ln>
        </p:spPr>
        <p:txBody>
          <a:bodyPr anchorCtr="0" anchor="ctr" bIns="45700" lIns="91425" spcFirstLastPara="1" rIns="91425" wrap="square" tIns="45700">
            <a:normAutofit/>
          </a:bodyPr>
          <a:lstStyle/>
          <a:p>
            <a:pPr indent="-914400" lvl="0" marL="91440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Let’s watch a few!</a:t>
            </a:r>
            <a:endParaRPr b="0" i="0" sz="4400" u="none" cap="none" strike="noStrike">
              <a:solidFill>
                <a:schemeClr val="dk1"/>
              </a:solidFill>
              <a:latin typeface="Calibri"/>
              <a:ea typeface="Calibri"/>
              <a:cs typeface="Calibri"/>
              <a:sym typeface="Calibri"/>
            </a:endParaRPr>
          </a:p>
        </p:txBody>
      </p:sp>
      <p:pic>
        <p:nvPicPr>
          <p:cNvPr descr="Film Production" id="163" name="Google Shape;163;p4"/>
          <p:cNvPicPr preferRelativeResize="0"/>
          <p:nvPr/>
        </p:nvPicPr>
        <p:blipFill rotWithShape="1">
          <a:blip r:embed="rId3">
            <a:alphaModFix/>
          </a:blip>
          <a:srcRect b="0" l="0" r="0" t="0"/>
          <a:stretch/>
        </p:blipFill>
        <p:spPr>
          <a:xfrm>
            <a:off x="428297" y="374431"/>
            <a:ext cx="6269567" cy="58371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4409089" y="2857500"/>
            <a:ext cx="3373821" cy="1143000"/>
          </a:xfrm>
          <a:prstGeom prst="rect">
            <a:avLst/>
          </a:prstGeom>
          <a:noFill/>
          <a:ln>
            <a:noFill/>
          </a:ln>
        </p:spPr>
        <p:txBody>
          <a:bodyPr anchorCtr="0" anchor="ctr" bIns="45700" lIns="91425" spcFirstLastPara="1" rIns="91425" wrap="square" tIns="45700">
            <a:noAutofit/>
          </a:bodyPr>
          <a:lstStyle/>
          <a:p>
            <a:pPr indent="-914400" lvl="0" marL="914400" rtl="0" algn="l">
              <a:lnSpc>
                <a:spcPct val="100000"/>
              </a:lnSpc>
              <a:spcBef>
                <a:spcPts val="0"/>
              </a:spcBef>
              <a:spcAft>
                <a:spcPts val="0"/>
              </a:spcAft>
              <a:buSzPts val="1400"/>
              <a:buNone/>
            </a:pPr>
            <a:r>
              <a:rPr b="1" lang="en-US"/>
              <a:t>Thank You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talewind">
  <a:themeElements>
    <a:clrScheme name="">
      <a:dk1>
        <a:srgbClr val="4C4C4C"/>
      </a:dk1>
      <a:lt1>
        <a:srgbClr val="FFFFFF"/>
      </a:lt1>
      <a:dk2>
        <a:srgbClr val="1F497D"/>
      </a:dk2>
      <a:lt2>
        <a:srgbClr val="EEECE1"/>
      </a:lt2>
      <a:accent1>
        <a:srgbClr val="4F81BD"/>
      </a:accent1>
      <a:accent2>
        <a:srgbClr val="C0504D"/>
      </a:accent2>
      <a:accent3>
        <a:srgbClr val="FFFFFF"/>
      </a:accent3>
      <a:accent4>
        <a:srgbClr val="40404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2021-01-12T07:59:49Z</dcterms:created>
  <dc:creator>preeti Kaushal</dc:creator>
</cp:coreProperties>
</file>