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1" roundtripDataSignature="AMtx7mih+YkA2cEUNgLJq1Mz1d2G5+Ti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5E7693C-D5A8-4DE5-9D02-45CABB041CA8}">
  <a:tblStyle styleId="{65E7693C-D5A8-4DE5-9D02-45CABB041CA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4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4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Begin the session by showing this picture and let them come up with the plan that we do before the meeting is conducted.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So here the main motive is that they should come up with the word agenda, notice, invitation , planning and etc.</a:t>
            </a:r>
            <a:endParaRPr/>
          </a:p>
        </p:txBody>
      </p:sp>
      <p:sp>
        <p:nvSpPr>
          <p:cNvPr id="95" name="Google Shape;9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The trainer shows a sample meeting agenda and asks the students to observe and share the elements included in the agenda</a:t>
            </a:r>
            <a:endParaRPr/>
          </a:p>
        </p:txBody>
      </p:sp>
      <p:sp>
        <p:nvSpPr>
          <p:cNvPr id="196" name="Google Shape;19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/>
              <a:t>The trainer shows a sample meeting agenda and asks the students to observe and share the elements included in the agenda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title of the agenda.</a:t>
            </a:r>
            <a:r>
              <a:rPr b="0" i="0"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The titles are important in any </a:t>
            </a:r>
            <a:r>
              <a:rPr b="0" i="0" lang="en-I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 example </a:t>
            </a:r>
            <a:r>
              <a:rPr b="0" i="0"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it can be used as identification.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objective of the meeting.</a:t>
            </a:r>
            <a:r>
              <a:rPr b="0" i="0"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The objective of the meeting should also be included in the meeting to remind the participants about what the meeting is all about and what it hopes to achieve.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topics and/or activities.</a:t>
            </a:r>
            <a:r>
              <a:rPr b="0" i="0"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The agenda should list all the topics or activities to be addressed in a meeting.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time allocation.</a:t>
            </a:r>
            <a:r>
              <a:rPr b="0" i="0"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Every topic and/or activities must have a time allocation so that it will be followed accordingly.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/>
              <a:t>tell students that before a meeting takes place, an agenda should be written out and distributed. Agendas are a powerful form of writing because they help groups structure communication activity. o help people stay focused and on task. o provide a checklist of what exactly needs to be accomplished. ensure that meeting activities run according to time constraints. o generally make meetings more organized and productive.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– an exact copy of the meeting agenda, including allotted times o Attendees – who attended, who was absent, who came as a guest o Summaries of each agenda item discussed – detailed enough so that anyone who was not present would get the gist by reading the minutes o Action items – the next steps agreed upon during the meeting, including what needs to be done by who and by when</a:t>
            </a:r>
            <a:endParaRPr/>
          </a:p>
        </p:txBody>
      </p:sp>
      <p:sp>
        <p:nvSpPr>
          <p:cNvPr id="341" name="Google Shape;341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Show slide two and define the term meeting. A meeting takes place when people come together (whether for work, clubs, sports, school, volunteer organizations, etc.) for a purpose.</a:t>
            </a:r>
            <a:endParaRPr/>
          </a:p>
        </p:txBody>
      </p:sp>
      <p:sp>
        <p:nvSpPr>
          <p:cNvPr id="119" name="Google Shape;11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Pre-Meeting — meeting preparation, agenda preparation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Meeting — provide advice, document relevant discussion and decisions made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Post-Meeting — prepare the minutes, follow-up actions arising from the meeting, records management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agenda is a list of activities to be done in an ordered sequence. In meetings, </a:t>
            </a:r>
            <a:r>
              <a:rPr b="0" i="0" lang="en-I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agenda </a:t>
            </a:r>
            <a:r>
              <a:rPr b="0" i="0"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refers to the activities and topics that need to be discussed or performed at a particular time or the things to achieve during a meeting. The agenda is also used to determine the goal of a meeting</a:t>
            </a:r>
            <a:endParaRPr/>
          </a:p>
        </p:txBody>
      </p:sp>
      <p:sp>
        <p:nvSpPr>
          <p:cNvPr id="167" name="Google Shape;16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7"/>
          <p:cNvSpPr txBox="1"/>
          <p:nvPr>
            <p:ph type="title"/>
          </p:nvPr>
        </p:nvSpPr>
        <p:spPr>
          <a:xfrm>
            <a:off x="329470" y="224065"/>
            <a:ext cx="11452254" cy="90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7"/>
          <p:cNvSpPr txBox="1"/>
          <p:nvPr>
            <p:ph idx="1" type="body"/>
          </p:nvPr>
        </p:nvSpPr>
        <p:spPr>
          <a:xfrm>
            <a:off x="329469" y="1639389"/>
            <a:ext cx="1144112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7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7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7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/>
          <p:nvPr>
            <p:ph type="title"/>
          </p:nvPr>
        </p:nvSpPr>
        <p:spPr>
          <a:xfrm>
            <a:off x="329470" y="224065"/>
            <a:ext cx="11452254" cy="90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6"/>
          <p:cNvSpPr txBox="1"/>
          <p:nvPr>
            <p:ph idx="1" type="body"/>
          </p:nvPr>
        </p:nvSpPr>
        <p:spPr>
          <a:xfrm rot="5400000">
            <a:off x="3787051" y="-1818193"/>
            <a:ext cx="4525963" cy="1144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4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4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4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7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4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4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4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4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4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8"/>
          <p:cNvSpPr txBox="1"/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8"/>
          <p:cNvSpPr txBox="1"/>
          <p:nvPr>
            <p:ph idx="1" type="body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7" name="Google Shape;27;p3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3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/>
          <p:nvPr>
            <p:ph idx="10" type="dt"/>
          </p:nvPr>
        </p:nvSpPr>
        <p:spPr>
          <a:xfrm>
            <a:off x="609600" y="651310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39"/>
          <p:cNvSpPr txBox="1"/>
          <p:nvPr>
            <p:ph idx="11" type="ftr"/>
          </p:nvPr>
        </p:nvSpPr>
        <p:spPr>
          <a:xfrm>
            <a:off x="4165600" y="651310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39"/>
          <p:cNvSpPr txBox="1"/>
          <p:nvPr>
            <p:ph idx="12" type="sldNum"/>
          </p:nvPr>
        </p:nvSpPr>
        <p:spPr>
          <a:xfrm>
            <a:off x="8737600" y="651310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7" name="Google Shape;37;p4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/>
          <p:nvPr>
            <p:ph type="title"/>
          </p:nvPr>
        </p:nvSpPr>
        <p:spPr>
          <a:xfrm>
            <a:off x="329470" y="224065"/>
            <a:ext cx="11452254" cy="90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1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41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4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4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2"/>
          <p:cNvSpPr txBox="1"/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2"/>
          <p:cNvSpPr txBox="1"/>
          <p:nvPr>
            <p:ph idx="1" type="body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42"/>
          <p:cNvSpPr txBox="1"/>
          <p:nvPr>
            <p:ph idx="2" type="body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42"/>
          <p:cNvSpPr txBox="1"/>
          <p:nvPr>
            <p:ph idx="3" type="body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42"/>
          <p:cNvSpPr txBox="1"/>
          <p:nvPr>
            <p:ph idx="4" type="body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4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4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4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3"/>
          <p:cNvSpPr txBox="1"/>
          <p:nvPr>
            <p:ph type="title"/>
          </p:nvPr>
        </p:nvSpPr>
        <p:spPr>
          <a:xfrm>
            <a:off x="329470" y="224065"/>
            <a:ext cx="11452254" cy="90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4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4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/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4"/>
          <p:cNvSpPr txBox="1"/>
          <p:nvPr>
            <p:ph idx="1" type="body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44"/>
          <p:cNvSpPr txBox="1"/>
          <p:nvPr>
            <p:ph idx="2" type="body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4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4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/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5"/>
          <p:cNvSpPr/>
          <p:nvPr>
            <p:ph idx="2" type="pic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45"/>
          <p:cNvSpPr txBox="1"/>
          <p:nvPr>
            <p:ph idx="1" type="body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4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4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4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/>
          <p:nvPr>
            <p:ph type="title"/>
          </p:nvPr>
        </p:nvSpPr>
        <p:spPr>
          <a:xfrm>
            <a:off x="329470" y="224065"/>
            <a:ext cx="11452254" cy="90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36"/>
          <p:cNvSpPr txBox="1"/>
          <p:nvPr>
            <p:ph idx="1" type="body"/>
          </p:nvPr>
        </p:nvSpPr>
        <p:spPr>
          <a:xfrm>
            <a:off x="329469" y="1639389"/>
            <a:ext cx="1144112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" name="Google Shape;12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84872" y="57806"/>
            <a:ext cx="1501651" cy="6684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6"/>
          <p:cNvSpPr/>
          <p:nvPr/>
        </p:nvSpPr>
        <p:spPr>
          <a:xfrm>
            <a:off x="105476" y="6387919"/>
            <a:ext cx="10691284" cy="228600"/>
          </a:xfrm>
          <a:prstGeom prst="rect">
            <a:avLst/>
          </a:prstGeom>
          <a:solidFill>
            <a:srgbClr val="484848"/>
          </a:solidFill>
          <a:ln cap="flat" cmpd="sng" w="9525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6"/>
          <p:cNvSpPr/>
          <p:nvPr/>
        </p:nvSpPr>
        <p:spPr>
          <a:xfrm>
            <a:off x="10854187" y="6387919"/>
            <a:ext cx="277091" cy="228600"/>
          </a:xfrm>
          <a:prstGeom prst="ellipse">
            <a:avLst/>
          </a:prstGeom>
          <a:solidFill>
            <a:srgbClr val="FF8C0B"/>
          </a:solidFill>
          <a:ln cap="flat" cmpd="sng" w="9525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6"/>
          <p:cNvSpPr/>
          <p:nvPr/>
        </p:nvSpPr>
        <p:spPr>
          <a:xfrm flipH="1" rot="10800000">
            <a:off x="11781724" y="6387919"/>
            <a:ext cx="304800" cy="228600"/>
          </a:xfrm>
          <a:prstGeom prst="ellipse">
            <a:avLst/>
          </a:prstGeom>
          <a:solidFill>
            <a:srgbClr val="00AF00"/>
          </a:solidFill>
          <a:ln cap="flat" cmpd="sng" w="9525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6"/>
          <p:cNvSpPr/>
          <p:nvPr/>
        </p:nvSpPr>
        <p:spPr>
          <a:xfrm>
            <a:off x="11149870" y="6387919"/>
            <a:ext cx="304800" cy="228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6"/>
          <p:cNvSpPr/>
          <p:nvPr/>
        </p:nvSpPr>
        <p:spPr>
          <a:xfrm>
            <a:off x="11465797" y="6391367"/>
            <a:ext cx="304800" cy="228600"/>
          </a:xfrm>
          <a:prstGeom prst="ellipse">
            <a:avLst/>
          </a:prstGeom>
          <a:solidFill>
            <a:srgbClr val="00AEDA"/>
          </a:solidFill>
          <a:ln cap="flat" cmpd="sng" w="9525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Relationship Id="rId4" Type="http://schemas.openxmlformats.org/officeDocument/2006/relationships/hyperlink" Target="https://iusd.org/sites/default/files/documents/imported/sampleschoolsitecouncilminutes.pdf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sign&#10;&#10;Description automatically generated" id="97" name="Google Shape;97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1570" t="0"/>
          <a:stretch/>
        </p:blipFill>
        <p:spPr>
          <a:xfrm>
            <a:off x="351692" y="844063"/>
            <a:ext cx="11465170" cy="53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  <p:transition spd="slow" p14:dur="15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199" name="Google Shape;199;p10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200" name="Google Shape;200;p10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W150313_SCHWARZ_SAMPLEMEETING (1)" id="201" name="Google Shape;201;p10"/>
          <p:cNvPicPr preferRelativeResize="0"/>
          <p:nvPr/>
        </p:nvPicPr>
        <p:blipFill rotWithShape="1">
          <a:blip r:embed="rId3">
            <a:alphaModFix/>
          </a:blip>
          <a:srcRect b="47416" l="0" r="0" t="0"/>
          <a:stretch/>
        </p:blipFill>
        <p:spPr>
          <a:xfrm>
            <a:off x="0" y="0"/>
            <a:ext cx="12192000" cy="6274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208" name="Google Shape;208;p11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209" name="Google Shape;209;p11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W150313_SCHWARZ_SAMPLEMEETING (1)" id="210" name="Google Shape;210;p11"/>
          <p:cNvPicPr preferRelativeResize="0"/>
          <p:nvPr/>
        </p:nvPicPr>
        <p:blipFill rotWithShape="1">
          <a:blip r:embed="rId3">
            <a:alphaModFix/>
          </a:blip>
          <a:srcRect b="3267" l="0" r="0" t="51988"/>
          <a:stretch/>
        </p:blipFill>
        <p:spPr>
          <a:xfrm>
            <a:off x="336164" y="56272"/>
            <a:ext cx="11855835" cy="6006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/>
          <p:nvPr>
            <p:ph type="title"/>
          </p:nvPr>
        </p:nvSpPr>
        <p:spPr>
          <a:xfrm>
            <a:off x="329470" y="224065"/>
            <a:ext cx="11452254" cy="90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  Format of an agenda</a:t>
            </a:r>
            <a:endParaRPr/>
          </a:p>
        </p:txBody>
      </p:sp>
      <p:sp>
        <p:nvSpPr>
          <p:cNvPr id="217" name="Google Shape;217;p12"/>
          <p:cNvSpPr txBox="1"/>
          <p:nvPr>
            <p:ph idx="1" type="body"/>
          </p:nvPr>
        </p:nvSpPr>
        <p:spPr>
          <a:xfrm>
            <a:off x="3713871" y="1505090"/>
            <a:ext cx="323556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b="1" lang="en-IN"/>
              <a:t>The title of the agenda</a:t>
            </a:r>
            <a:endParaRPr/>
          </a:p>
          <a:p>
            <a:pPr indent="-361950" lvl="0" marL="5143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/>
          </a:p>
          <a:p>
            <a:pPr indent="-514350" lvl="0" marL="5143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b="1" lang="en-IN"/>
              <a:t>Purpose</a:t>
            </a:r>
            <a:endParaRPr/>
          </a:p>
          <a:p>
            <a:pPr indent="-361950" lvl="0" marL="5143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/>
          </a:p>
          <a:p>
            <a:pPr indent="-514350" lvl="0" marL="5143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b="1" lang="en-IN"/>
              <a:t>Date</a:t>
            </a:r>
            <a:endParaRPr/>
          </a:p>
          <a:p>
            <a:pPr indent="-361950" lvl="0" marL="5143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/>
          </a:p>
          <a:p>
            <a:pPr indent="-514350" lvl="0" marL="5143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b="1" lang="en-IN"/>
              <a:t>Time</a:t>
            </a:r>
            <a:endParaRPr/>
          </a:p>
          <a:p>
            <a:pPr indent="-361950" lvl="0" marL="5143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/>
          </a:p>
        </p:txBody>
      </p:sp>
      <p:sp>
        <p:nvSpPr>
          <p:cNvPr id="218" name="Google Shape;218;p12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219" name="Google Shape;219;p12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220" name="Google Shape;220;p12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Why you need an agenda for meetings with your principal investigator" id="221" name="Google Shape;2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2355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2"/>
          <p:cNvSpPr txBox="1"/>
          <p:nvPr/>
        </p:nvSpPr>
        <p:spPr>
          <a:xfrm>
            <a:off x="7384534" y="1166018"/>
            <a:ext cx="4807466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  Attendee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 startAt="6"/>
            </a:pPr>
            <a:r>
              <a:rPr b="1" lang="en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topics/activities (Topic, Presenter, Time allocation)</a:t>
            </a:r>
            <a:endParaRPr/>
          </a:p>
          <a:p>
            <a:pPr indent="-3048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 startAt="6"/>
            </a:pPr>
            <a:r>
              <a:rPr b="1" lang="en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/ Delta</a:t>
            </a:r>
            <a:endParaRPr/>
          </a:p>
        </p:txBody>
      </p:sp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/>
          <p:nvPr>
            <p:ph idx="1" type="body"/>
          </p:nvPr>
        </p:nvSpPr>
        <p:spPr>
          <a:xfrm>
            <a:off x="3362178" y="189420"/>
            <a:ext cx="8829822" cy="6302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IN" sz="2100"/>
              <a:t>Nokia Mobiles</a:t>
            </a:r>
            <a:endParaRPr/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IN" sz="2100"/>
              <a:t>A meeting of the regional managers of Nokia Mobiles will be held on</a:t>
            </a:r>
            <a:endParaRPr/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IN" sz="2100"/>
              <a:t>Monday, May 21, 2012 in the Head Office Bangalore at 11:00AM.</a:t>
            </a:r>
            <a:endParaRPr/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IN" sz="2100"/>
              <a:t>The following will participate in the meeting:</a:t>
            </a:r>
            <a:endParaRPr/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IN" sz="2100"/>
              <a:t>Mr. Ramnath Goyal Managing Director Nokia Mobiles</a:t>
            </a:r>
            <a:endParaRPr/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IN" sz="2100"/>
              <a:t>Mr. Syed Kaamil Manager Nokia Mobiles, Bangalore</a:t>
            </a:r>
            <a:endParaRPr/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IN" sz="2100"/>
              <a:t>Ms. Mona Dsozuza Sub Manager Nokia Mobiles</a:t>
            </a:r>
            <a:endParaRPr/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IN" sz="2100"/>
              <a:t>Ms. Rita Malhotra Manager Nokia Mobiles,</a:t>
            </a:r>
            <a:endParaRPr/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IN" sz="2100"/>
              <a:t>The purpose of the meeting is to discuss:</a:t>
            </a:r>
            <a:endParaRPr/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IN" sz="2100"/>
              <a:t>1. Salary structure of the employees</a:t>
            </a:r>
            <a:endParaRPr/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IN" sz="2100"/>
              <a:t>2. Energy crisis</a:t>
            </a:r>
            <a:endParaRPr/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IN" sz="2100"/>
              <a:t>3. Improvement in service</a:t>
            </a:r>
            <a:endParaRPr/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IN" sz="2100"/>
              <a:t>4. Launching the new products</a:t>
            </a:r>
            <a:endParaRPr sz="2100"/>
          </a:p>
        </p:txBody>
      </p:sp>
      <p:sp>
        <p:nvSpPr>
          <p:cNvPr id="228" name="Google Shape;228;p13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229" name="Google Shape;229;p13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230" name="Google Shape;230;p13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Why you need an agenda for meetings with your principal investigator" id="231" name="Google Shape;23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2355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/>
          <p:nvPr>
            <p:ph idx="1" type="body"/>
          </p:nvPr>
        </p:nvSpPr>
        <p:spPr>
          <a:xfrm>
            <a:off x="3178182" y="0"/>
            <a:ext cx="9013818" cy="6638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IN" sz="1800"/>
              <a:t>ABC Software Promotion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IN" sz="1800"/>
              <a:t>Purpose</a:t>
            </a:r>
            <a:r>
              <a:rPr lang="en-IN" sz="1800"/>
              <a:t>: To get creative ideas for  ABC software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IN" sz="1800"/>
              <a:t>Date</a:t>
            </a:r>
            <a:r>
              <a:rPr lang="en-IN" sz="1800"/>
              <a:t>: Monday, May 11, 2012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IN" sz="1800"/>
              <a:t>Place</a:t>
            </a:r>
            <a:r>
              <a:rPr lang="en-IN" sz="1800"/>
              <a:t>: Conference Room E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IN" sz="1800"/>
              <a:t>Time</a:t>
            </a:r>
            <a:r>
              <a:rPr lang="en-IN" sz="1800"/>
              <a:t>: 9:30 a.m.–11:00 a.m.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IN" sz="1800"/>
              <a:t>Attendees</a:t>
            </a:r>
            <a:r>
              <a:rPr lang="en-IN" sz="1800"/>
              <a:t>: New Products Manager, Software Engineering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/>
              <a:t>      Manager and Designers, Technical Publications Manager,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/>
              <a:t>      Technical Training Manager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IN" sz="1800"/>
              <a:t>Topic                                                   Presenter                               Time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/>
              <a:t>      ABC                                                          Rahul                                  9:30–9:45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/>
              <a:t>      Campaign                                                Priya                                   9:45–10:00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/>
              <a:t>      Design                                                      Amit                                   10:00–10:15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/>
              <a:t>      Discussion Led by                                   Preeti                                  10:15–11:00</a:t>
            </a:r>
            <a:endParaRPr sz="1800"/>
          </a:p>
        </p:txBody>
      </p:sp>
      <p:sp>
        <p:nvSpPr>
          <p:cNvPr id="237" name="Google Shape;237;p14"/>
          <p:cNvSpPr txBox="1"/>
          <p:nvPr>
            <p:ph idx="10" type="dt"/>
          </p:nvPr>
        </p:nvSpPr>
        <p:spPr>
          <a:xfrm>
            <a:off x="685074" y="66092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238" name="Google Shape;238;p14"/>
          <p:cNvSpPr txBox="1"/>
          <p:nvPr>
            <p:ph idx="11" type="ftr"/>
          </p:nvPr>
        </p:nvSpPr>
        <p:spPr>
          <a:xfrm>
            <a:off x="4660537" y="660563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239" name="Google Shape;239;p14"/>
          <p:cNvSpPr txBox="1"/>
          <p:nvPr>
            <p:ph idx="12" type="sldNum"/>
          </p:nvPr>
        </p:nvSpPr>
        <p:spPr>
          <a:xfrm>
            <a:off x="10435772" y="663860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Why you need an agenda for meetings with your principal investigator" id="240" name="Google Shape;24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2355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 txBox="1"/>
          <p:nvPr>
            <p:ph idx="1" type="body"/>
          </p:nvPr>
        </p:nvSpPr>
        <p:spPr>
          <a:xfrm>
            <a:off x="3178182" y="0"/>
            <a:ext cx="9013818" cy="6638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IN" sz="1800"/>
              <a:t>ABC Software Promotion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IN" sz="1800"/>
              <a:t>Purpose</a:t>
            </a:r>
            <a:r>
              <a:rPr lang="en-IN" sz="1800"/>
              <a:t>: To get creative ideas to promote &amp; increase sales of ABC software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IN" sz="1800"/>
              <a:t>Date</a:t>
            </a:r>
            <a:r>
              <a:rPr lang="en-IN" sz="1800"/>
              <a:t>: Monday, May 11, 2012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IN" sz="1800"/>
              <a:t>Place</a:t>
            </a:r>
            <a:r>
              <a:rPr lang="en-IN" sz="1800"/>
              <a:t>: Conference Room E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IN" sz="1800"/>
              <a:t>Time</a:t>
            </a:r>
            <a:r>
              <a:rPr lang="en-IN" sz="1800"/>
              <a:t>: 9:30 a.m.–11:00 a.m.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IN" sz="1800"/>
              <a:t>Attendees</a:t>
            </a:r>
            <a:r>
              <a:rPr lang="en-IN" sz="1800"/>
              <a:t>: Product Manager, Designer team, Technical Publications Manager, Sales Manager and team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IN" sz="1800"/>
              <a:t>Topic                                                            Presenter                  Time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/>
              <a:t>      1. Sales ideas for ABC software                    Rahul                      9:30–10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/>
              <a:t>      2. Campaign Strategy                                     Priya                       10:5–10:30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/>
              <a:t>      3. Design Strategy                                          Amit                       10:35–10:50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/>
              <a:t>      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N" sz="1800"/>
              <a:t>Discussion to be led by                                Preeti</a:t>
            </a:r>
            <a:endParaRPr sz="1800"/>
          </a:p>
        </p:txBody>
      </p:sp>
      <p:sp>
        <p:nvSpPr>
          <p:cNvPr id="246" name="Google Shape;246;p15"/>
          <p:cNvSpPr txBox="1"/>
          <p:nvPr>
            <p:ph idx="10" type="dt"/>
          </p:nvPr>
        </p:nvSpPr>
        <p:spPr>
          <a:xfrm>
            <a:off x="685074" y="66092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247" name="Google Shape;247;p15"/>
          <p:cNvSpPr txBox="1"/>
          <p:nvPr>
            <p:ph idx="11" type="ftr"/>
          </p:nvPr>
        </p:nvSpPr>
        <p:spPr>
          <a:xfrm>
            <a:off x="4660537" y="660563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248" name="Google Shape;248;p15"/>
          <p:cNvSpPr txBox="1"/>
          <p:nvPr>
            <p:ph idx="12" type="sldNum"/>
          </p:nvPr>
        </p:nvSpPr>
        <p:spPr>
          <a:xfrm>
            <a:off x="10435772" y="663860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Why you need an agenda for meetings with your principal investigator" id="249" name="Google Shape;24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2355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"/>
          <p:cNvSpPr txBox="1"/>
          <p:nvPr>
            <p:ph type="title"/>
          </p:nvPr>
        </p:nvSpPr>
        <p:spPr>
          <a:xfrm>
            <a:off x="329470" y="224065"/>
            <a:ext cx="11452254" cy="90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            Agenda</a:t>
            </a:r>
            <a:endParaRPr/>
          </a:p>
        </p:txBody>
      </p:sp>
      <p:grpSp>
        <p:nvGrpSpPr>
          <p:cNvPr id="256" name="Google Shape;256;p16"/>
          <p:cNvGrpSpPr/>
          <p:nvPr/>
        </p:nvGrpSpPr>
        <p:grpSpPr>
          <a:xfrm>
            <a:off x="4733872" y="1623222"/>
            <a:ext cx="4525963" cy="4525963"/>
            <a:chOff x="2883971" y="0"/>
            <a:chExt cx="4525963" cy="4525963"/>
          </a:xfrm>
        </p:grpSpPr>
        <p:sp>
          <p:nvSpPr>
            <p:cNvPr id="257" name="Google Shape;257;p16"/>
            <p:cNvSpPr/>
            <p:nvPr/>
          </p:nvSpPr>
          <p:spPr>
            <a:xfrm>
              <a:off x="2883971" y="0"/>
              <a:ext cx="4525963" cy="4525963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C66765"/>
                </a:gs>
                <a:gs pos="50000">
                  <a:srgbClr val="C54A47"/>
                </a:gs>
                <a:gs pos="100000">
                  <a:srgbClr val="B43A3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3832581" y="256092"/>
              <a:ext cx="2941875" cy="804419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6"/>
            <p:cNvSpPr txBox="1"/>
            <p:nvPr/>
          </p:nvSpPr>
          <p:spPr>
            <a:xfrm>
              <a:off x="3871849" y="295360"/>
              <a:ext cx="2863339" cy="725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Specific</a:t>
              </a: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3804427" y="1243709"/>
              <a:ext cx="2941875" cy="804419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795F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6"/>
            <p:cNvSpPr txBox="1"/>
            <p:nvPr/>
          </p:nvSpPr>
          <p:spPr>
            <a:xfrm>
              <a:off x="3843695" y="1282977"/>
              <a:ext cx="2863339" cy="725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Result Oriented</a:t>
              </a: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3838641" y="3402465"/>
              <a:ext cx="2941875" cy="804419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B280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6"/>
            <p:cNvSpPr txBox="1"/>
            <p:nvPr/>
          </p:nvSpPr>
          <p:spPr>
            <a:xfrm>
              <a:off x="3877909" y="3441733"/>
              <a:ext cx="2863339" cy="725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Timed</a:t>
              </a: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3726085" y="2323892"/>
              <a:ext cx="2941875" cy="804419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DBB0B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6"/>
            <p:cNvSpPr txBox="1"/>
            <p:nvPr/>
          </p:nvSpPr>
          <p:spPr>
            <a:xfrm>
              <a:off x="3765353" y="2363160"/>
              <a:ext cx="2863339" cy="725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Realistic</a:t>
              </a:r>
              <a:endParaRPr/>
            </a:p>
          </p:txBody>
        </p:sp>
      </p:grpSp>
      <p:sp>
        <p:nvSpPr>
          <p:cNvPr id="266" name="Google Shape;266;p16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267" name="Google Shape;267;p16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268" name="Google Shape;268;p16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Why you need an agenda for meetings with your principal investigator" id="269" name="Google Shape;2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2355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"/>
          <p:cNvSpPr txBox="1"/>
          <p:nvPr>
            <p:ph type="title"/>
          </p:nvPr>
        </p:nvSpPr>
        <p:spPr>
          <a:xfrm>
            <a:off x="329470" y="224065"/>
            <a:ext cx="11452254" cy="90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-IN"/>
            </a:br>
            <a:br>
              <a:rPr b="1" lang="en-IN"/>
            </a:br>
            <a:r>
              <a:rPr b="1" lang="en-IN"/>
              <a:t>Dos of an Agenda</a:t>
            </a:r>
            <a:br>
              <a:rPr b="1" lang="en-IN"/>
            </a:br>
            <a:br>
              <a:rPr b="1" lang="en-IN"/>
            </a:br>
            <a:endParaRPr/>
          </a:p>
        </p:txBody>
      </p:sp>
      <p:sp>
        <p:nvSpPr>
          <p:cNvPr id="275" name="Google Shape;275;p17"/>
          <p:cNvSpPr txBox="1"/>
          <p:nvPr>
            <p:ph idx="1" type="body"/>
          </p:nvPr>
        </p:nvSpPr>
        <p:spPr>
          <a:xfrm>
            <a:off x="3682050" y="1431313"/>
            <a:ext cx="8050405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Plan and prepare the agenda ahead of time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Give your agenda a title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Include all the necessary information in your agenda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Follow a standard agenda format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Make your agenda clear and well-written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76" name="Google Shape;276;p17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277" name="Google Shape;277;p17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278" name="Google Shape;278;p17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Why you need an agenda for meetings with your principal investigator" id="279" name="Google Shape;27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2355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 txBox="1"/>
          <p:nvPr>
            <p:ph type="title"/>
          </p:nvPr>
        </p:nvSpPr>
        <p:spPr>
          <a:xfrm>
            <a:off x="329470" y="224065"/>
            <a:ext cx="11452254" cy="90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/>
              <a:t>Don’ts of an Agenda</a:t>
            </a:r>
            <a:endParaRPr/>
          </a:p>
        </p:txBody>
      </p:sp>
      <p:sp>
        <p:nvSpPr>
          <p:cNvPr id="285" name="Google Shape;285;p18"/>
          <p:cNvSpPr txBox="1"/>
          <p:nvPr>
            <p:ph idx="1" type="body"/>
          </p:nvPr>
        </p:nvSpPr>
        <p:spPr>
          <a:xfrm>
            <a:off x="3362177" y="1623222"/>
            <a:ext cx="8993945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Distribute it during the actual meeting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Not preparing adequately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Providing irrelevant, unnecessary, and insignificant information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Using unfamiliar terminologies and jargon that are not familiar with the company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Providing unorganized and disordered agenda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86" name="Google Shape;286;p18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287" name="Google Shape;287;p18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288" name="Google Shape;288;p18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Why you need an agenda for meetings with your principal investigator" id="289" name="Google Shape;28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2355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"/>
          <p:cNvSpPr txBox="1"/>
          <p:nvPr>
            <p:ph type="title"/>
          </p:nvPr>
        </p:nvSpPr>
        <p:spPr>
          <a:xfrm>
            <a:off x="329470" y="224065"/>
            <a:ext cx="11452254" cy="90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Assignment 1</a:t>
            </a:r>
            <a:endParaRPr/>
          </a:p>
        </p:txBody>
      </p:sp>
      <p:sp>
        <p:nvSpPr>
          <p:cNvPr id="295" name="Google Shape;295;p19"/>
          <p:cNvSpPr txBox="1"/>
          <p:nvPr>
            <p:ph idx="1" type="body"/>
          </p:nvPr>
        </p:nvSpPr>
        <p:spPr>
          <a:xfrm>
            <a:off x="3529874" y="1639389"/>
            <a:ext cx="824072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N" sz="2800"/>
              <a:t>Prepare an agenda for Melange meeting which will be held </a:t>
            </a:r>
            <a:r>
              <a:rPr lang="en-IN"/>
              <a:t>on </a:t>
            </a:r>
            <a:r>
              <a:rPr lang="en-IN" sz="2800"/>
              <a:t>5</a:t>
            </a:r>
            <a:r>
              <a:rPr baseline="30000" lang="en-IN" sz="2800"/>
              <a:t>th</a:t>
            </a:r>
            <a:r>
              <a:rPr lang="en-IN"/>
              <a:t> </a:t>
            </a:r>
            <a:r>
              <a:rPr lang="en-IN" sz="2800"/>
              <a:t>September 2020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IN" sz="2800"/>
              <a:t>Events: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en-IN" sz="2800"/>
              <a:t>Online promotion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en-IN" sz="2800"/>
              <a:t>Video Editing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en-IN" sz="2800"/>
              <a:t>Presentation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en-IN" sz="2800"/>
              <a:t>Mega Event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en-IN" sz="2800"/>
              <a:t>Creative</a:t>
            </a:r>
            <a:endParaRPr/>
          </a:p>
          <a:p>
            <a:pPr indent="-336550" lvl="0" marL="5143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/>
          </a:p>
        </p:txBody>
      </p:sp>
      <p:sp>
        <p:nvSpPr>
          <p:cNvPr id="296" name="Google Shape;296;p19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297" name="Google Shape;297;p19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298" name="Google Shape;298;p19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Why you need an agenda for meetings with your principal investigator" id="299" name="Google Shape;29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2355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719309" y="135804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a Meeting</a:t>
            </a:r>
            <a:endParaRPr/>
          </a:p>
        </p:txBody>
      </p:sp>
      <p:sp>
        <p:nvSpPr>
          <p:cNvPr id="104" name="Google Shape;104;p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105" name="Google Shape;105;p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106" name="Google Shape;106;p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  <p:transition spd="slow" p14:dur="150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"/>
          <p:cNvSpPr txBox="1"/>
          <p:nvPr>
            <p:ph idx="1" type="body"/>
          </p:nvPr>
        </p:nvSpPr>
        <p:spPr>
          <a:xfrm>
            <a:off x="3529873" y="1381866"/>
            <a:ext cx="841359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N" sz="2800"/>
              <a:t>Prepare an agenda for Melange meeting which will be held </a:t>
            </a:r>
            <a:r>
              <a:rPr lang="en-IN"/>
              <a:t>on </a:t>
            </a:r>
            <a:r>
              <a:rPr lang="en-IN" sz="2800"/>
              <a:t>5</a:t>
            </a:r>
            <a:r>
              <a:rPr baseline="30000" lang="en-IN" sz="2800"/>
              <a:t>th</a:t>
            </a:r>
            <a:r>
              <a:rPr lang="en-IN"/>
              <a:t> </a:t>
            </a:r>
            <a:r>
              <a:rPr lang="en-IN" sz="2800"/>
              <a:t>September 2020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IN" sz="2800"/>
              <a:t>Events: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en-IN" sz="2800"/>
              <a:t>Online promotion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en-IN" sz="2800"/>
              <a:t>Video Editing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en-IN" sz="2800"/>
              <a:t>Presentation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en-IN" sz="2800"/>
              <a:t>Mega Event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en-IN" sz="2800"/>
              <a:t>Creative</a:t>
            </a:r>
            <a:endParaRPr/>
          </a:p>
          <a:p>
            <a:pPr indent="-336550" lvl="0" marL="5143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/>
          </a:p>
        </p:txBody>
      </p:sp>
      <p:sp>
        <p:nvSpPr>
          <p:cNvPr id="305" name="Google Shape;305;p20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306" name="Google Shape;306;p20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307" name="Google Shape;307;p20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Why you need an agenda for meetings with your principal investigator" id="308" name="Google Shape;30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2355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0"/>
          <p:cNvSpPr txBox="1"/>
          <p:nvPr>
            <p:ph type="title"/>
          </p:nvPr>
        </p:nvSpPr>
        <p:spPr>
          <a:xfrm>
            <a:off x="329470" y="224065"/>
            <a:ext cx="11452254" cy="90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Assignment 2</a:t>
            </a:r>
            <a:endParaRPr/>
          </a:p>
        </p:txBody>
      </p:sp>
    </p:spTree>
  </p:cSld>
  <p:clrMapOvr>
    <a:masterClrMapping/>
  </p:clrMapOvr>
  <p:transition spd="slow" p14:dur="1500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/>
          <p:nvPr>
            <p:ph type="title"/>
          </p:nvPr>
        </p:nvSpPr>
        <p:spPr>
          <a:xfrm>
            <a:off x="329470" y="224065"/>
            <a:ext cx="11452254" cy="90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    </a:t>
            </a:r>
            <a:endParaRPr/>
          </a:p>
        </p:txBody>
      </p:sp>
      <p:sp>
        <p:nvSpPr>
          <p:cNvPr id="315" name="Google Shape;315;p21"/>
          <p:cNvSpPr txBox="1"/>
          <p:nvPr>
            <p:ph idx="10" type="dt"/>
          </p:nvPr>
        </p:nvSpPr>
        <p:spPr>
          <a:xfrm>
            <a:off x="685074" y="661386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316" name="Google Shape;316;p21"/>
          <p:cNvSpPr txBox="1"/>
          <p:nvPr>
            <p:ph idx="11" type="ftr"/>
          </p:nvPr>
        </p:nvSpPr>
        <p:spPr>
          <a:xfrm>
            <a:off x="4660537" y="659617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317" name="Google Shape;317;p21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Importance of Association Management Meeting Minutes" id="318" name="Google Shape;31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11" y="-1"/>
            <a:ext cx="9809873" cy="6344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"/>
          <p:cNvSpPr txBox="1"/>
          <p:nvPr>
            <p:ph idx="1" type="body"/>
          </p:nvPr>
        </p:nvSpPr>
        <p:spPr>
          <a:xfrm>
            <a:off x="4360983" y="4967289"/>
            <a:ext cx="7226106" cy="747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  The minutes are the formal record of a meeting</a:t>
            </a:r>
            <a:endParaRPr/>
          </a:p>
          <a:p>
            <a:pPr indent="-215900" lvl="0" marL="3429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15900" lvl="0" marL="3429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A close up of a sign&#10;&#10;Description automatically generated" id="324" name="Google Shape;32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8723" y="1516999"/>
            <a:ext cx="5848475" cy="2855237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2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326" name="Google Shape;326;p22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327" name="Google Shape;327;p22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Importance of Association Management Meeting Minutes" id="328" name="Google Shape;32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41" y="-15366"/>
            <a:ext cx="3039347" cy="6331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"/>
          <p:cNvSpPr txBox="1"/>
          <p:nvPr>
            <p:ph idx="10" type="dt"/>
          </p:nvPr>
        </p:nvSpPr>
        <p:spPr>
          <a:xfrm>
            <a:off x="609600" y="651310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334" name="Google Shape;334;p23"/>
          <p:cNvSpPr txBox="1"/>
          <p:nvPr>
            <p:ph idx="11" type="ftr"/>
          </p:nvPr>
        </p:nvSpPr>
        <p:spPr>
          <a:xfrm>
            <a:off x="4165600" y="651310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335" name="Google Shape;335;p23"/>
          <p:cNvSpPr txBox="1"/>
          <p:nvPr>
            <p:ph idx="12" type="sldNum"/>
          </p:nvPr>
        </p:nvSpPr>
        <p:spPr>
          <a:xfrm>
            <a:off x="8737600" y="651310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attractive meeting agendas | Click on the download button to get this Agenda Template." id="336" name="Google Shape;33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08" y="20232"/>
            <a:ext cx="5514535" cy="63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3"/>
          <p:cNvSpPr txBox="1"/>
          <p:nvPr/>
        </p:nvSpPr>
        <p:spPr>
          <a:xfrm>
            <a:off x="5806440" y="2782669"/>
            <a:ext cx="53914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https://iusd.org/sites/default/files/documents/imported/sampleschoolsitecouncilminutes.pdf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3" name="Google Shape;343;p24"/>
          <p:cNvGraphicFramePr/>
          <p:nvPr/>
        </p:nvGraphicFramePr>
        <p:xfrm>
          <a:off x="3148199" y="422660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{65E7693C-D5A8-4DE5-9D02-45CABB041CA8}</a:tableStyleId>
              </a:tblPr>
              <a:tblGrid>
                <a:gridCol w="2199750"/>
                <a:gridCol w="2054850"/>
                <a:gridCol w="1770900"/>
                <a:gridCol w="1447900"/>
                <a:gridCol w="1570425"/>
              </a:tblGrid>
              <a:tr h="57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cap="none" strike="noStrike"/>
                        <a:t>Sr. No.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cap="none" strike="noStrike"/>
                        <a:t>Particular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cap="none" strike="noStrike"/>
                        <a:t>Action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cap="none" strike="noStrike"/>
                        <a:t>Suggestions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cap="none" strike="noStrike"/>
                        <a:t>Time lines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u="none" cap="none" strike="noStrike"/>
                        <a:t>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752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vMerge="1"/>
                <a:tc vMerge="1"/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u="none" cap="none" strike="noStrike"/>
                        <a:t>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344" name="Google Shape;344;p24"/>
          <p:cNvSpPr/>
          <p:nvPr/>
        </p:nvSpPr>
        <p:spPr>
          <a:xfrm>
            <a:off x="3586195" y="809027"/>
            <a:ext cx="6515748" cy="3170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I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Heading</a:t>
            </a:r>
            <a:r>
              <a:rPr b="0" i="0" lang="en-I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           </a:t>
            </a:r>
            <a:r>
              <a:rPr lang="en-I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I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Date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I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Time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I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Chair</a:t>
            </a:r>
            <a:r>
              <a:rPr b="0" i="0" lang="en-I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Mr. A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I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Members Present</a:t>
            </a:r>
            <a:r>
              <a:rPr b="0" i="0" lang="en-I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0" i="0" lang="en-I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A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0" i="0" lang="en-I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B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0" i="0" lang="en-I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I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Minutes of the Meeting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4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346" name="Google Shape;346;p24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347" name="Google Shape;347;p24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Importance of Association Management Meeting Minutes" id="348" name="Google Shape;34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41" y="-15366"/>
            <a:ext cx="3039347" cy="6331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"/>
          <p:cNvSpPr txBox="1"/>
          <p:nvPr>
            <p:ph type="title"/>
          </p:nvPr>
        </p:nvSpPr>
        <p:spPr>
          <a:xfrm>
            <a:off x="506437" y="155439"/>
            <a:ext cx="9144000" cy="90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Essential Elements Of Meeting Minutes</a:t>
            </a:r>
            <a:endParaRPr/>
          </a:p>
        </p:txBody>
      </p:sp>
      <p:sp>
        <p:nvSpPr>
          <p:cNvPr id="354" name="Google Shape;354;p25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355" name="Google Shape;355;p25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356" name="Google Shape;356;p25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grpSp>
        <p:nvGrpSpPr>
          <p:cNvPr id="357" name="Google Shape;357;p25"/>
          <p:cNvGrpSpPr/>
          <p:nvPr/>
        </p:nvGrpSpPr>
        <p:grpSpPr>
          <a:xfrm>
            <a:off x="616221" y="1407978"/>
            <a:ext cx="11241950" cy="4780026"/>
            <a:chOff x="616221" y="3904"/>
            <a:chExt cx="11241950" cy="4780026"/>
          </a:xfrm>
        </p:grpSpPr>
        <p:sp>
          <p:nvSpPr>
            <p:cNvPr id="358" name="Google Shape;358;p25"/>
            <p:cNvSpPr/>
            <p:nvPr/>
          </p:nvSpPr>
          <p:spPr>
            <a:xfrm>
              <a:off x="616221" y="3904"/>
              <a:ext cx="3643312" cy="1457325"/>
            </a:xfrm>
            <a:prstGeom prst="chevron">
              <a:avLst>
                <a:gd fmla="val 50000" name="adj"/>
              </a:avLst>
            </a:prstGeom>
            <a:solidFill>
              <a:schemeClr val="accent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5"/>
            <p:cNvSpPr txBox="1"/>
            <p:nvPr/>
          </p:nvSpPr>
          <p:spPr>
            <a:xfrm>
              <a:off x="1344884" y="3904"/>
              <a:ext cx="2185987" cy="1457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35550" spcFirstLastPara="1" rIns="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IN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Time, Date &amp; Location</a:t>
              </a:r>
              <a:endParaRPr/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4840989" y="141844"/>
              <a:ext cx="5189278" cy="1209579"/>
            </a:xfrm>
            <a:prstGeom prst="chevron">
              <a:avLst>
                <a:gd fmla="val 50000" name="adj"/>
              </a:avLst>
            </a:prstGeom>
            <a:solidFill>
              <a:srgbClr val="E4E9F1">
                <a:alpha val="89803"/>
              </a:srgbClr>
            </a:solidFill>
            <a:ln cap="flat" cmpd="sng" w="12700">
              <a:solidFill>
                <a:srgbClr val="E4E9F1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5"/>
            <p:cNvSpPr txBox="1"/>
            <p:nvPr/>
          </p:nvSpPr>
          <p:spPr>
            <a:xfrm>
              <a:off x="5445779" y="141844"/>
              <a:ext cx="3979699" cy="1209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35550" spcFirstLastPara="1" rIns="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IN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Announcements</a:t>
              </a: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8834222" y="2531490"/>
              <a:ext cx="3023949" cy="1209579"/>
            </a:xfrm>
            <a:prstGeom prst="chevron">
              <a:avLst>
                <a:gd fmla="val 50000" name="adj"/>
              </a:avLst>
            </a:prstGeom>
            <a:solidFill>
              <a:srgbClr val="DCEBE2">
                <a:alpha val="89803"/>
              </a:srgbClr>
            </a:solidFill>
            <a:ln cap="flat" cmpd="sng" w="12700">
              <a:solidFill>
                <a:srgbClr val="DCEBE2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5"/>
            <p:cNvSpPr txBox="1"/>
            <p:nvPr/>
          </p:nvSpPr>
          <p:spPr>
            <a:xfrm>
              <a:off x="9439012" y="2531490"/>
              <a:ext cx="1814370" cy="1209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35550" spcFirstLastPara="1" rIns="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IN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Action Items</a:t>
              </a:r>
              <a:endParaRPr/>
            </a:p>
          </p:txBody>
        </p:sp>
        <p:sp>
          <p:nvSpPr>
            <p:cNvPr id="364" name="Google Shape;364;p25"/>
            <p:cNvSpPr/>
            <p:nvPr/>
          </p:nvSpPr>
          <p:spPr>
            <a:xfrm>
              <a:off x="616221" y="1665254"/>
              <a:ext cx="3643312" cy="1457325"/>
            </a:xfrm>
            <a:prstGeom prst="chevron">
              <a:avLst>
                <a:gd fmla="val 50000" name="adj"/>
              </a:avLst>
            </a:prstGeom>
            <a:solidFill>
              <a:srgbClr val="84C47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5"/>
            <p:cNvSpPr txBox="1"/>
            <p:nvPr/>
          </p:nvSpPr>
          <p:spPr>
            <a:xfrm>
              <a:off x="1344884" y="1665254"/>
              <a:ext cx="2185987" cy="1457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35550" spcFirstLastPara="1" rIns="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IN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Sign Off Signature</a:t>
              </a:r>
              <a:endParaRPr/>
            </a:p>
          </p:txBody>
        </p:sp>
        <p:sp>
          <p:nvSpPr>
            <p:cNvPr id="366" name="Google Shape;366;p25"/>
            <p:cNvSpPr/>
            <p:nvPr/>
          </p:nvSpPr>
          <p:spPr>
            <a:xfrm>
              <a:off x="5497387" y="1789127"/>
              <a:ext cx="3023949" cy="1209579"/>
            </a:xfrm>
            <a:prstGeom prst="chevron">
              <a:avLst>
                <a:gd fmla="val 50000" name="adj"/>
              </a:avLst>
            </a:prstGeom>
            <a:solidFill>
              <a:srgbClr val="E2E7D4">
                <a:alpha val="89803"/>
              </a:srgbClr>
            </a:solidFill>
            <a:ln cap="flat" cmpd="sng" w="12700">
              <a:solidFill>
                <a:srgbClr val="E2E7D4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5"/>
            <p:cNvSpPr txBox="1"/>
            <p:nvPr/>
          </p:nvSpPr>
          <p:spPr>
            <a:xfrm>
              <a:off x="6102177" y="1789127"/>
              <a:ext cx="1814370" cy="1209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35550" spcFirstLastPara="1" rIns="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IN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Approval Previous Minutes</a:t>
              </a:r>
              <a:endParaRPr/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616221" y="3326605"/>
              <a:ext cx="3643312" cy="1457325"/>
            </a:xfrm>
            <a:prstGeom prst="chevron">
              <a:avLst>
                <a:gd fmla="val 50000" name="adj"/>
              </a:avLst>
            </a:prstGeom>
            <a:solidFill>
              <a:srgbClr val="AB48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5"/>
            <p:cNvSpPr txBox="1"/>
            <p:nvPr/>
          </p:nvSpPr>
          <p:spPr>
            <a:xfrm>
              <a:off x="1344884" y="3326605"/>
              <a:ext cx="2185987" cy="1457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35550" spcFirstLastPara="1" rIns="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IN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Next Meeting Details</a:t>
              </a:r>
              <a:endParaRPr/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4911316" y="3394208"/>
              <a:ext cx="3023949" cy="1209579"/>
            </a:xfrm>
            <a:prstGeom prst="chevron">
              <a:avLst>
                <a:gd fmla="val 50000" name="adj"/>
              </a:avLst>
            </a:prstGeom>
            <a:solidFill>
              <a:srgbClr val="E1CECE">
                <a:alpha val="89803"/>
              </a:srgbClr>
            </a:solidFill>
            <a:ln cap="flat" cmpd="sng" w="12700">
              <a:solidFill>
                <a:srgbClr val="E1CECE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5"/>
            <p:cNvSpPr txBox="1"/>
            <p:nvPr/>
          </p:nvSpPr>
          <p:spPr>
            <a:xfrm>
              <a:off x="5516106" y="3394208"/>
              <a:ext cx="1814370" cy="1209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35550" spcFirstLastPara="1" rIns="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IN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All attendees</a:t>
              </a:r>
              <a:endParaRPr/>
            </a:p>
          </p:txBody>
        </p:sp>
      </p:grpSp>
    </p:spTree>
  </p:cSld>
  <p:clrMapOvr>
    <a:masterClrMapping/>
  </p:clrMapOvr>
  <p:transition spd="slow" p14:dur="1500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6"/>
          <p:cNvSpPr txBox="1"/>
          <p:nvPr>
            <p:ph type="title"/>
          </p:nvPr>
        </p:nvSpPr>
        <p:spPr>
          <a:xfrm>
            <a:off x="3340741" y="75288"/>
            <a:ext cx="6500391" cy="90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Format</a:t>
            </a:r>
            <a:endParaRPr/>
          </a:p>
        </p:txBody>
      </p:sp>
      <p:sp>
        <p:nvSpPr>
          <p:cNvPr id="378" name="Google Shape;378;p26"/>
          <p:cNvSpPr txBox="1"/>
          <p:nvPr>
            <p:ph idx="1" type="body"/>
          </p:nvPr>
        </p:nvSpPr>
        <p:spPr>
          <a:xfrm>
            <a:off x="3340741" y="976919"/>
            <a:ext cx="8082300" cy="53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IN" sz="2700"/>
              <a:t>Heading - name of group, date, time and place</a:t>
            </a:r>
            <a:endParaRPr/>
          </a:p>
          <a:p>
            <a:pPr indent="-171450" lvl="0" marL="34290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t/>
            </a:r>
            <a:endParaRPr sz="2700"/>
          </a:p>
          <a:p>
            <a:pPr indent="-342900" lvl="0" marL="34290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IN" sz="2700"/>
              <a:t>Attendees</a:t>
            </a:r>
            <a:endParaRPr/>
          </a:p>
          <a:p>
            <a:pPr indent="-171450" lvl="0" marL="34290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t/>
            </a:r>
            <a:endParaRPr sz="2700"/>
          </a:p>
          <a:p>
            <a:pPr indent="-342900" lvl="0" marL="34290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IN" sz="2700"/>
              <a:t>Guest</a:t>
            </a:r>
            <a:endParaRPr/>
          </a:p>
          <a:p>
            <a:pPr indent="-171450" lvl="0" marL="34290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t/>
            </a:r>
            <a:endParaRPr sz="2700"/>
          </a:p>
          <a:p>
            <a:pPr indent="-342900" lvl="0" marL="34290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IN" sz="2700"/>
              <a:t>Action items</a:t>
            </a:r>
            <a:endParaRPr/>
          </a:p>
          <a:p>
            <a:pPr indent="-171450" lvl="0" marL="34290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t/>
            </a:r>
            <a:endParaRPr sz="2700"/>
          </a:p>
          <a:p>
            <a:pPr indent="-342900" lvl="0" marL="34290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IN" sz="2700"/>
              <a:t>Date of next meeting</a:t>
            </a:r>
            <a:endParaRPr/>
          </a:p>
          <a:p>
            <a:pPr indent="-171450" lvl="0" marL="34290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t/>
            </a:r>
            <a:endParaRPr sz="2700"/>
          </a:p>
          <a:p>
            <a:pPr indent="-342900" lvl="0" marL="34290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IN" sz="2700"/>
              <a:t>Signature line</a:t>
            </a:r>
            <a:endParaRPr/>
          </a:p>
        </p:txBody>
      </p:sp>
      <p:sp>
        <p:nvSpPr>
          <p:cNvPr id="379" name="Google Shape;379;p26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380" name="Google Shape;380;p26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381" name="Google Shape;381;p26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Importance of Association Management Meeting Minutes" id="382" name="Google Shape;38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41" y="-15366"/>
            <a:ext cx="3039347" cy="6331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7"/>
          <p:cNvSpPr txBox="1"/>
          <p:nvPr>
            <p:ph type="title"/>
          </p:nvPr>
        </p:nvSpPr>
        <p:spPr>
          <a:xfrm>
            <a:off x="3277772" y="431763"/>
            <a:ext cx="6096000" cy="682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Check list</a:t>
            </a:r>
            <a:endParaRPr/>
          </a:p>
        </p:txBody>
      </p:sp>
      <p:sp>
        <p:nvSpPr>
          <p:cNvPr id="388" name="Google Shape;388;p27"/>
          <p:cNvSpPr txBox="1"/>
          <p:nvPr>
            <p:ph idx="1" type="body"/>
          </p:nvPr>
        </p:nvSpPr>
        <p:spPr>
          <a:xfrm>
            <a:off x="3052688" y="1561511"/>
            <a:ext cx="8768191" cy="3938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lang="en-IN" sz="2300"/>
              <a:t>When and where was the meeting?</a:t>
            </a:r>
            <a:endParaRPr/>
          </a:p>
          <a:p>
            <a:pPr indent="-368300" lvl="0" marL="51435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t/>
            </a:r>
            <a:endParaRPr sz="2300"/>
          </a:p>
          <a:p>
            <a:pPr indent="-514350" lvl="0" marL="51435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lang="en-IN" sz="2300"/>
              <a:t>Who attended?</a:t>
            </a:r>
            <a:endParaRPr/>
          </a:p>
          <a:p>
            <a:pPr indent="-368300" lvl="0" marL="51435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t/>
            </a:r>
            <a:endParaRPr sz="2300"/>
          </a:p>
          <a:p>
            <a:pPr indent="-514350" lvl="0" marL="51435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lang="en-IN" sz="2300"/>
              <a:t>Who did not attend?(Include this information if it matters)</a:t>
            </a:r>
            <a:endParaRPr/>
          </a:p>
          <a:p>
            <a:pPr indent="-368300" lvl="0" marL="51435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t/>
            </a:r>
            <a:endParaRPr sz="2300"/>
          </a:p>
          <a:p>
            <a:pPr indent="-514350" lvl="0" marL="51435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lang="en-IN" sz="2300"/>
              <a:t>What topics were discussed?</a:t>
            </a:r>
            <a:endParaRPr/>
          </a:p>
          <a:p>
            <a:pPr indent="-368300" lvl="0" marL="51435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t/>
            </a:r>
            <a:endParaRPr sz="2300"/>
          </a:p>
        </p:txBody>
      </p:sp>
      <p:sp>
        <p:nvSpPr>
          <p:cNvPr id="389" name="Google Shape;389;p27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390" name="Google Shape;390;p27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391" name="Google Shape;391;p27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Importance of Association Management Meeting Minutes" id="392" name="Google Shape;39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41" y="-15366"/>
            <a:ext cx="3039347" cy="6331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8"/>
          <p:cNvSpPr txBox="1"/>
          <p:nvPr>
            <p:ph type="title"/>
          </p:nvPr>
        </p:nvSpPr>
        <p:spPr>
          <a:xfrm>
            <a:off x="329470" y="224065"/>
            <a:ext cx="11452254" cy="90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Check list</a:t>
            </a:r>
            <a:endParaRPr/>
          </a:p>
        </p:txBody>
      </p:sp>
      <p:sp>
        <p:nvSpPr>
          <p:cNvPr id="398" name="Google Shape;398;p28"/>
          <p:cNvSpPr txBox="1"/>
          <p:nvPr>
            <p:ph idx="1" type="body"/>
          </p:nvPr>
        </p:nvSpPr>
        <p:spPr>
          <a:xfrm>
            <a:off x="3005799" y="1485108"/>
            <a:ext cx="918620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 sz="2400"/>
              <a:t>5. What actions were agreed upon?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 sz="2400"/>
              <a:t>6. Who is to complete the actions and by when?</a:t>
            </a:r>
            <a:endParaRPr/>
          </a:p>
          <a:p>
            <a:pPr indent="-361950" lvl="0" marL="5143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 sz="2400"/>
              <a:t>7. Were the materials distributed at the meeting? If so, are copies or link available?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8. Is a follow up meeting scheduled? If yes, then what’s the date and time and venue?</a:t>
            </a:r>
            <a:endParaRPr/>
          </a:p>
          <a:p>
            <a:pPr indent="-361950" lvl="0" marL="5143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 </a:t>
            </a:r>
            <a:endParaRPr/>
          </a:p>
        </p:txBody>
      </p:sp>
      <p:sp>
        <p:nvSpPr>
          <p:cNvPr id="399" name="Google Shape;399;p28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400" name="Google Shape;400;p28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401" name="Google Shape;401;p28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Importance of Association Management Meeting Minutes" id="402" name="Google Shape;40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41" y="-15366"/>
            <a:ext cx="3039347" cy="6331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9"/>
          <p:cNvSpPr txBox="1"/>
          <p:nvPr>
            <p:ph idx="1" type="body"/>
          </p:nvPr>
        </p:nvSpPr>
        <p:spPr>
          <a:xfrm>
            <a:off x="178488" y="921966"/>
            <a:ext cx="12013513" cy="5795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IN" sz="2500"/>
              <a:t>MOM records in writing what was discussed in a meeting and what action items came out of the meeting.</a:t>
            </a:r>
            <a:endParaRPr/>
          </a:p>
          <a:p>
            <a:pPr indent="-184150" lvl="0" marL="3429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t/>
            </a:r>
            <a:endParaRPr sz="2500"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IN" sz="2500"/>
              <a:t>Contains a point-form summary of the key discussion points that occurred during a meeting and any conclusions stated, or decisions made. </a:t>
            </a:r>
            <a:endParaRPr/>
          </a:p>
          <a:p>
            <a:pPr indent="-184150" lvl="0" marL="3429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t/>
            </a:r>
            <a:endParaRPr sz="2500"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IN" sz="2500"/>
              <a:t>Should be prepared for any formal meeting that takes place, at any level of an organization.</a:t>
            </a:r>
            <a:endParaRPr/>
          </a:p>
          <a:p>
            <a:pPr indent="-184150" lvl="0" marL="3429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t/>
            </a:r>
            <a:endParaRPr sz="2500"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IN" sz="2500"/>
              <a:t>The minutes should NOT be a long verbatim “he said” – “she said”. It should record only major points discussed and/or major decisions reached from a “bottom line” perspective.</a:t>
            </a:r>
            <a:endParaRPr/>
          </a:p>
        </p:txBody>
      </p:sp>
      <p:sp>
        <p:nvSpPr>
          <p:cNvPr id="408" name="Google Shape;408;p29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409" name="Google Shape;409;p29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410" name="Google Shape;410;p29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title"/>
          </p:nvPr>
        </p:nvSpPr>
        <p:spPr>
          <a:xfrm>
            <a:off x="329470" y="224065"/>
            <a:ext cx="11452254" cy="90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Learning objectives</a:t>
            </a:r>
            <a:endParaRPr/>
          </a:p>
        </p:txBody>
      </p:sp>
      <p:sp>
        <p:nvSpPr>
          <p:cNvPr id="112" name="Google Shape;112;p3"/>
          <p:cNvSpPr txBox="1"/>
          <p:nvPr>
            <p:ph idx="1" type="body"/>
          </p:nvPr>
        </p:nvSpPr>
        <p:spPr>
          <a:xfrm>
            <a:off x="329469" y="1639389"/>
            <a:ext cx="1144112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Identify key elements of conducting successful meetings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Write specific agenda items with clear outcomes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Identify key components of meeting minutes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Prepare a set of meeting minutes</a:t>
            </a:r>
            <a:endParaRPr/>
          </a:p>
        </p:txBody>
      </p:sp>
      <p:sp>
        <p:nvSpPr>
          <p:cNvPr id="113" name="Google Shape;113;p3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114" name="Google Shape;114;p3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115" name="Google Shape;115;p3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0"/>
          <p:cNvSpPr txBox="1"/>
          <p:nvPr>
            <p:ph idx="10" type="dt"/>
          </p:nvPr>
        </p:nvSpPr>
        <p:spPr>
          <a:xfrm>
            <a:off x="609600" y="659751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416" name="Google Shape;416;p30"/>
          <p:cNvSpPr txBox="1"/>
          <p:nvPr>
            <p:ph idx="11" type="ftr"/>
          </p:nvPr>
        </p:nvSpPr>
        <p:spPr>
          <a:xfrm>
            <a:off x="4165600" y="659751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417" name="Google Shape;417;p30"/>
          <p:cNvSpPr txBox="1"/>
          <p:nvPr>
            <p:ph idx="12" type="sldNum"/>
          </p:nvPr>
        </p:nvSpPr>
        <p:spPr>
          <a:xfrm>
            <a:off x="8737600" y="659751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Meeting Minutes – Sample Format - Pg 1." id="418" name="Google Shape;418;p30"/>
          <p:cNvPicPr preferRelativeResize="0"/>
          <p:nvPr/>
        </p:nvPicPr>
        <p:blipFill rotWithShape="1">
          <a:blip r:embed="rId3">
            <a:alphaModFix/>
          </a:blip>
          <a:srcRect b="41745" l="0" r="0" t="0"/>
          <a:stretch/>
        </p:blipFill>
        <p:spPr>
          <a:xfrm>
            <a:off x="-1" y="0"/>
            <a:ext cx="10030265" cy="616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1"/>
          <p:cNvSpPr txBox="1"/>
          <p:nvPr>
            <p:ph idx="10" type="dt"/>
          </p:nvPr>
        </p:nvSpPr>
        <p:spPr>
          <a:xfrm>
            <a:off x="609600" y="651310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424" name="Google Shape;424;p31"/>
          <p:cNvSpPr txBox="1"/>
          <p:nvPr>
            <p:ph idx="11" type="ftr"/>
          </p:nvPr>
        </p:nvSpPr>
        <p:spPr>
          <a:xfrm>
            <a:off x="4165600" y="651310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425" name="Google Shape;425;p31"/>
          <p:cNvSpPr txBox="1"/>
          <p:nvPr>
            <p:ph idx="12" type="sldNum"/>
          </p:nvPr>
        </p:nvSpPr>
        <p:spPr>
          <a:xfrm>
            <a:off x="8737600" y="651310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Meeting Minutes – Sample Format - Pg 1." id="426" name="Google Shape;426;p31"/>
          <p:cNvPicPr preferRelativeResize="0"/>
          <p:nvPr/>
        </p:nvPicPr>
        <p:blipFill rotWithShape="1">
          <a:blip r:embed="rId3">
            <a:alphaModFix/>
          </a:blip>
          <a:srcRect b="0" l="0" r="0" t="58252"/>
          <a:stretch/>
        </p:blipFill>
        <p:spPr>
          <a:xfrm>
            <a:off x="0" y="98474"/>
            <a:ext cx="10020539" cy="613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2"/>
          <p:cNvSpPr txBox="1"/>
          <p:nvPr>
            <p:ph idx="10" type="dt"/>
          </p:nvPr>
        </p:nvSpPr>
        <p:spPr>
          <a:xfrm>
            <a:off x="609600" y="651310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432" name="Google Shape;432;p32"/>
          <p:cNvSpPr txBox="1"/>
          <p:nvPr>
            <p:ph idx="11" type="ftr"/>
          </p:nvPr>
        </p:nvSpPr>
        <p:spPr>
          <a:xfrm>
            <a:off x="4165600" y="651310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433" name="Google Shape;433;p32"/>
          <p:cNvSpPr txBox="1"/>
          <p:nvPr>
            <p:ph idx="12" type="sldNum"/>
          </p:nvPr>
        </p:nvSpPr>
        <p:spPr>
          <a:xfrm>
            <a:off x="8737600" y="651310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Meeting Minutes – Sample Format Pg 2." id="434" name="Google Shape;434;p32"/>
          <p:cNvPicPr preferRelativeResize="0"/>
          <p:nvPr/>
        </p:nvPicPr>
        <p:blipFill rotWithShape="1">
          <a:blip r:embed="rId3">
            <a:alphaModFix/>
          </a:blip>
          <a:srcRect b="0" l="0" r="0" t="27282"/>
          <a:stretch/>
        </p:blipFill>
        <p:spPr>
          <a:xfrm>
            <a:off x="87532" y="632437"/>
            <a:ext cx="10072468" cy="562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3"/>
          <p:cNvSpPr txBox="1"/>
          <p:nvPr>
            <p:ph idx="1" type="body"/>
          </p:nvPr>
        </p:nvSpPr>
        <p:spPr>
          <a:xfrm>
            <a:off x="3034937" y="1485108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Prepare the minutes of meeting for Melange 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40" name="Google Shape;440;p33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441" name="Google Shape;441;p33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442" name="Google Shape;442;p33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Image result for activity" id="443" name="Google Shape;44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47200" y="5351048"/>
            <a:ext cx="2844800" cy="958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portance of Association Management Meeting Minutes" id="444" name="Google Shape;444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41" y="-15366"/>
            <a:ext cx="3039347" cy="6331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4"/>
          <p:cNvSpPr txBox="1"/>
          <p:nvPr>
            <p:ph type="title"/>
          </p:nvPr>
        </p:nvSpPr>
        <p:spPr>
          <a:xfrm>
            <a:off x="329470" y="224065"/>
            <a:ext cx="11452254" cy="90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4"/>
          <p:cNvSpPr txBox="1"/>
          <p:nvPr>
            <p:ph idx="1" type="body"/>
          </p:nvPr>
        </p:nvSpPr>
        <p:spPr>
          <a:xfrm>
            <a:off x="329469" y="1639389"/>
            <a:ext cx="1144112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IN" sz="4400"/>
              <a:t>Questions</a:t>
            </a:r>
            <a:endParaRPr/>
          </a:p>
        </p:txBody>
      </p:sp>
      <p:sp>
        <p:nvSpPr>
          <p:cNvPr id="451" name="Google Shape;451;p34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452" name="Google Shape;452;p34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453" name="Google Shape;453;p34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  <p:transition spd="slow" p14:dur="1500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5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459" name="Google Shape;459;p35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460" name="Google Shape;460;p35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Thank You For Listening Transparent, HD Png Download - kindpng" id="461" name="Google Shape;46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0" y="1571625"/>
            <a:ext cx="819150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329470" y="224065"/>
            <a:ext cx="11452254" cy="90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What is a meeting?</a:t>
            </a:r>
            <a:endParaRPr/>
          </a:p>
        </p:txBody>
      </p:sp>
      <p:sp>
        <p:nvSpPr>
          <p:cNvPr id="122" name="Google Shape;122;p4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123" name="Google Shape;123;p4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124" name="Google Shape;124;p4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Are Meetings Killing Your Productivity at Work? | The Motley Fool" id="125" name="Google Shape;1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470" y="1357656"/>
            <a:ext cx="7370885" cy="491392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7944787" y="1994183"/>
            <a:ext cx="404763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meeting takes place when people come together (whether for work, clubs, sports, school, volunteer organizations, etc.) for a purpose.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>
            <p:ph type="title"/>
          </p:nvPr>
        </p:nvSpPr>
        <p:spPr>
          <a:xfrm>
            <a:off x="329470" y="224065"/>
            <a:ext cx="11452254" cy="90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" name="Google Shape;133;p5"/>
          <p:cNvGrpSpPr/>
          <p:nvPr/>
        </p:nvGrpSpPr>
        <p:grpSpPr>
          <a:xfrm>
            <a:off x="611903" y="1600200"/>
            <a:ext cx="10968192" cy="4525963"/>
            <a:chOff x="2303" y="0"/>
            <a:chExt cx="10968192" cy="4525963"/>
          </a:xfrm>
        </p:grpSpPr>
        <p:sp>
          <p:nvSpPr>
            <p:cNvPr id="134" name="Google Shape;134;p5"/>
            <p:cNvSpPr/>
            <p:nvPr/>
          </p:nvSpPr>
          <p:spPr>
            <a:xfrm>
              <a:off x="2303" y="0"/>
              <a:ext cx="3584376" cy="4525963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5"/>
            <p:cNvSpPr txBox="1"/>
            <p:nvPr/>
          </p:nvSpPr>
          <p:spPr>
            <a:xfrm>
              <a:off x="2303" y="1810385"/>
              <a:ext cx="3584376" cy="1810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t" bIns="163575" lIns="163575" spcFirstLastPara="1" rIns="163575" wrap="square" tIns="163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IN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 meeting</a:t>
              </a:r>
              <a:endParaRPr/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Char char="•"/>
              </a:pPr>
              <a:r>
                <a:rPr b="0" i="0" lang="en-IN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Set Agenda</a:t>
              </a: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754968" y="64249"/>
              <a:ext cx="2163447" cy="192281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3694211" y="0"/>
              <a:ext cx="3584376" cy="4525963"/>
            </a:xfrm>
            <a:prstGeom prst="roundRect">
              <a:avLst>
                <a:gd fmla="val 10000" name="adj"/>
              </a:avLst>
            </a:prstGeom>
            <a:solidFill>
              <a:srgbClr val="996C6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3694211" y="1810385"/>
              <a:ext cx="3584376" cy="1810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t" bIns="163575" lIns="163575" spcFirstLastPara="1" rIns="163575" wrap="square" tIns="163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None/>
              </a:pPr>
              <a:r>
                <a:rPr lang="en-IN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IN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Meeting</a:t>
              </a:r>
              <a:endParaRPr/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Char char="•"/>
              </a:pPr>
              <a:r>
                <a:rPr b="0" i="0" lang="en-IN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 Agenda</a:t>
              </a:r>
              <a:endParaRPr/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Char char="•"/>
              </a:pPr>
              <a:r>
                <a:rPr b="0" i="0" lang="en-IN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Take Notes</a:t>
              </a: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4426635" y="49133"/>
              <a:ext cx="2119529" cy="1951994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7386119" y="0"/>
              <a:ext cx="3584376" cy="4525963"/>
            </a:xfrm>
            <a:prstGeom prst="roundRect">
              <a:avLst>
                <a:gd fmla="val 10000" name="adj"/>
              </a:avLst>
            </a:prstGeom>
            <a:solidFill>
              <a:srgbClr val="DBB0B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7386119" y="1810385"/>
              <a:ext cx="3584376" cy="1810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t" bIns="199125" lIns="199125" spcFirstLastPara="1" rIns="199125" wrap="square" tIns="199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IN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Post Meeting</a:t>
              </a:r>
              <a:endParaRPr/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Char char="•"/>
              </a:pPr>
              <a:r>
                <a:rPr b="0" i="0" lang="en-IN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Minutes</a:t>
              </a: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2371" y="91348"/>
              <a:ext cx="2131872" cy="1839441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438912" y="3620770"/>
              <a:ext cx="10094976" cy="678894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CDCDC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5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145" name="Google Shape;145;p5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146" name="Google Shape;146;p5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  <p:transition spd="slow" p14:dur="15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>
            <p:ph idx="10" type="dt"/>
          </p:nvPr>
        </p:nvSpPr>
        <p:spPr>
          <a:xfrm>
            <a:off x="609600" y="65251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21-10-2020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 txBox="1"/>
          <p:nvPr>
            <p:ph idx="11" type="ftr"/>
          </p:nvPr>
        </p:nvSpPr>
        <p:spPr>
          <a:xfrm>
            <a:off x="4165600" y="652516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Agenda and Minutes of Meeting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>
            <p:ph idx="12" type="sldNum"/>
          </p:nvPr>
        </p:nvSpPr>
        <p:spPr>
          <a:xfrm>
            <a:off x="8737600" y="651310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Meeting Memes - You Guys, The Perfect Memes for Meetings | Meeting memes,  Work humor, Meeting agenda" id="154" name="Google Shape;154;p6"/>
          <p:cNvPicPr preferRelativeResize="0"/>
          <p:nvPr/>
        </p:nvPicPr>
        <p:blipFill rotWithShape="1">
          <a:blip r:embed="rId3">
            <a:alphaModFix/>
          </a:blip>
          <a:srcRect b="3400" l="0" r="0" t="0"/>
          <a:stretch/>
        </p:blipFill>
        <p:spPr>
          <a:xfrm>
            <a:off x="1185732" y="1434136"/>
            <a:ext cx="9553949" cy="398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/>
          <p:nvPr>
            <p:ph idx="1" type="body"/>
          </p:nvPr>
        </p:nvSpPr>
        <p:spPr>
          <a:xfrm>
            <a:off x="919089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IN" sz="4400"/>
              <a:t>             Agenda</a:t>
            </a:r>
            <a:endParaRPr/>
          </a:p>
        </p:txBody>
      </p:sp>
      <p:sp>
        <p:nvSpPr>
          <p:cNvPr id="160" name="Google Shape;160;p7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161" name="Google Shape;161;p7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162" name="Google Shape;162;p7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Why you need an agenda for meetings with your principal investigator" id="163" name="Google Shape;1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429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>
            <p:ph type="title"/>
          </p:nvPr>
        </p:nvSpPr>
        <p:spPr>
          <a:xfrm>
            <a:off x="329470" y="224065"/>
            <a:ext cx="11452254" cy="90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4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                                  Agenda</a:t>
            </a:r>
            <a:br>
              <a:rPr lang="en-IN"/>
            </a:br>
            <a:endParaRPr/>
          </a:p>
        </p:txBody>
      </p:sp>
      <p:sp>
        <p:nvSpPr>
          <p:cNvPr id="170" name="Google Shape;170;p8"/>
          <p:cNvSpPr txBox="1"/>
          <p:nvPr>
            <p:ph idx="1" type="body"/>
          </p:nvPr>
        </p:nvSpPr>
        <p:spPr>
          <a:xfrm>
            <a:off x="3635718" y="1320642"/>
            <a:ext cx="9881286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IN" sz="2000"/>
              <a:t>      </a:t>
            </a:r>
            <a:r>
              <a:rPr lang="en-IN"/>
              <a:t>An agenda is a statement of the business that: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grpSp>
        <p:nvGrpSpPr>
          <p:cNvPr id="171" name="Google Shape;171;p8"/>
          <p:cNvGrpSpPr/>
          <p:nvPr/>
        </p:nvGrpSpPr>
        <p:grpSpPr>
          <a:xfrm>
            <a:off x="3635718" y="2358464"/>
            <a:ext cx="8128000" cy="3811233"/>
            <a:chOff x="0" y="1502607"/>
            <a:chExt cx="8128000" cy="3811233"/>
          </a:xfrm>
        </p:grpSpPr>
        <p:sp>
          <p:nvSpPr>
            <p:cNvPr id="172" name="Google Shape;172;p8"/>
            <p:cNvSpPr/>
            <p:nvPr/>
          </p:nvSpPr>
          <p:spPr>
            <a:xfrm>
              <a:off x="0" y="1502607"/>
              <a:ext cx="8128000" cy="1551420"/>
            </a:xfrm>
            <a:prstGeom prst="roundRect">
              <a:avLst>
                <a:gd fmla="val 16667" name="adj"/>
              </a:avLst>
            </a:prstGeom>
            <a:solidFill>
              <a:srgbClr val="F3795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8"/>
            <p:cNvSpPr txBox="1"/>
            <p:nvPr/>
          </p:nvSpPr>
          <p:spPr>
            <a:xfrm>
              <a:off x="75734" y="1578341"/>
              <a:ext cx="7976532" cy="13999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9525" lIns="129525" spcFirstLastPara="1" rIns="129525" wrap="square" tIns="12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/>
                <a:buNone/>
              </a:pPr>
              <a:r>
                <a:rPr lang="en-IN" sz="3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Clarifies the objectives of the meeting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119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r>
                <a:t/>
              </a:r>
              <a:endPara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0" y="2146293"/>
              <a:ext cx="8128000" cy="563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8"/>
            <p:cNvSpPr txBox="1"/>
            <p:nvPr/>
          </p:nvSpPr>
          <p:spPr>
            <a:xfrm>
              <a:off x="0" y="2146293"/>
              <a:ext cx="8128000" cy="563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3175" lIns="258050" spcFirstLastPara="1" rIns="241800" wrap="square" tIns="43175">
              <a:noAutofit/>
            </a:bodyPr>
            <a:lstStyle/>
            <a:p>
              <a:pPr indent="-5715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0" y="3762420"/>
              <a:ext cx="8128000" cy="1551420"/>
            </a:xfrm>
            <a:prstGeom prst="roundRect">
              <a:avLst>
                <a:gd fmla="val 16667" name="adj"/>
              </a:avLst>
            </a:prstGeom>
            <a:solidFill>
              <a:srgbClr val="F3795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8"/>
            <p:cNvSpPr txBox="1"/>
            <p:nvPr/>
          </p:nvSpPr>
          <p:spPr>
            <a:xfrm>
              <a:off x="75734" y="3838154"/>
              <a:ext cx="7976532" cy="13999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9525" lIns="129525" spcFirstLastPara="1" rIns="129525" wrap="square" tIns="12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/>
                <a:buNone/>
              </a:pPr>
              <a:r>
                <a:rPr lang="en-IN" sz="3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Provides direction and focus for discussions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119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r>
                <a:t/>
              </a:r>
              <a:endPara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0" y="4260753"/>
              <a:ext cx="8128000" cy="563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8"/>
            <p:cNvSpPr txBox="1"/>
            <p:nvPr/>
          </p:nvSpPr>
          <p:spPr>
            <a:xfrm>
              <a:off x="0" y="4260753"/>
              <a:ext cx="8128000" cy="563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3175" lIns="258050" spcFirstLastPara="1" rIns="241800" wrap="square" tIns="43175">
              <a:noAutofit/>
            </a:bodyPr>
            <a:lstStyle/>
            <a:p>
              <a:pPr indent="-5715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8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181" name="Google Shape;181;p8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182" name="Google Shape;182;p8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Why you need an agenda for meetings with your principal investigator" id="183" name="Google Shape;18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2355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>
            <p:ph type="title"/>
          </p:nvPr>
        </p:nvSpPr>
        <p:spPr>
          <a:xfrm>
            <a:off x="329470" y="224065"/>
            <a:ext cx="11452254" cy="90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Why is Agenda important?</a:t>
            </a:r>
            <a:endParaRPr/>
          </a:p>
        </p:txBody>
      </p:sp>
      <p:sp>
        <p:nvSpPr>
          <p:cNvPr id="189" name="Google Shape;189;p9"/>
          <p:cNvSpPr txBox="1"/>
          <p:nvPr>
            <p:ph idx="1" type="body"/>
          </p:nvPr>
        </p:nvSpPr>
        <p:spPr>
          <a:xfrm>
            <a:off x="329469" y="1639389"/>
            <a:ext cx="1144112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800"/>
              <a:buChar char="•"/>
            </a:pPr>
            <a:r>
              <a:rPr lang="en-IN" sz="2800">
                <a:solidFill>
                  <a:srgbClr val="282828"/>
                </a:solidFill>
              </a:rPr>
              <a:t>S</a:t>
            </a:r>
            <a:r>
              <a:rPr b="0" i="0" lang="en-IN" sz="2800">
                <a:solidFill>
                  <a:srgbClr val="282828"/>
                </a:solidFill>
              </a:rPr>
              <a:t>ets clear expectations for what needs to occur before and during a meeting. 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0" i="0" sz="2800">
              <a:solidFill>
                <a:srgbClr val="282828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282828"/>
              </a:buClr>
              <a:buSzPts val="2800"/>
              <a:buChar char="•"/>
            </a:pPr>
            <a:r>
              <a:rPr b="0" i="0" lang="en-IN" sz="2800">
                <a:solidFill>
                  <a:srgbClr val="282828"/>
                </a:solidFill>
              </a:rPr>
              <a:t>It helps team members prepare, allocates time wisely, quickly gets everyone on the same topic, and identifies when the discussion is complete. 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rgbClr val="282828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282828"/>
              </a:buClr>
              <a:buSzPts val="2800"/>
              <a:buChar char="•"/>
            </a:pPr>
            <a:r>
              <a:rPr lang="en-IN" sz="2800">
                <a:solidFill>
                  <a:srgbClr val="282828"/>
                </a:solidFill>
              </a:rPr>
              <a:t>A </a:t>
            </a:r>
            <a:r>
              <a:rPr b="0" i="0" lang="en-IN" sz="2800">
                <a:solidFill>
                  <a:srgbClr val="282828"/>
                </a:solidFill>
              </a:rPr>
              <a:t>well-designed agenda increases the team’s ability to effectively and quickly address problems.</a:t>
            </a:r>
            <a:endParaRPr sz="2800"/>
          </a:p>
        </p:txBody>
      </p:sp>
      <p:sp>
        <p:nvSpPr>
          <p:cNvPr id="190" name="Google Shape;190;p9"/>
          <p:cNvSpPr txBox="1"/>
          <p:nvPr>
            <p:ph idx="10" type="dt"/>
          </p:nvPr>
        </p:nvSpPr>
        <p:spPr>
          <a:xfrm>
            <a:off x="685074" y="653891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21-10-2020</a:t>
            </a:r>
            <a:endParaRPr/>
          </a:p>
        </p:txBody>
      </p:sp>
      <p:sp>
        <p:nvSpPr>
          <p:cNvPr id="191" name="Google Shape;191;p9"/>
          <p:cNvSpPr txBox="1"/>
          <p:nvPr>
            <p:ph idx="11" type="ftr"/>
          </p:nvPr>
        </p:nvSpPr>
        <p:spPr>
          <a:xfrm>
            <a:off x="4660537" y="652122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Agenda and Minutes of Meeting</a:t>
            </a:r>
            <a:endParaRPr/>
          </a:p>
        </p:txBody>
      </p:sp>
      <p:sp>
        <p:nvSpPr>
          <p:cNvPr id="192" name="Google Shape;192;p9"/>
          <p:cNvSpPr txBox="1"/>
          <p:nvPr>
            <p:ph idx="12" type="sldNum"/>
          </p:nvPr>
        </p:nvSpPr>
        <p:spPr>
          <a:xfrm>
            <a:off x="10435772" y="6554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pt. Template">
  <a:themeElements>
    <a:clrScheme name="">
      <a:dk1>
        <a:srgbClr val="4C4C4C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0404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2019-05-06T06:44:37Z</dcterms:created>
  <dc:creator>Firoz Shaikh</dc:creator>
</cp:coreProperties>
</file>