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y="6858000" cx="12192000"/>
  <p:notesSz cx="6858000" cy="9144000"/>
  <p:embeddedFontLst>
    <p:embeddedFont>
      <p:font typeface="Roboto"/>
      <p:regular r:id="rId62"/>
      <p:bold r:id="rId63"/>
      <p:italic r:id="rId64"/>
      <p:boldItalic r:id="rId6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6" roundtripDataSignature="AMtx7mjDc12vV4SGc+5fWoq/SRXLrcRv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Roboto-regular.fntdata"/><Relationship Id="rId61" Type="http://schemas.openxmlformats.org/officeDocument/2006/relationships/slide" Target="slides/slide57.xml"/><Relationship Id="rId20" Type="http://schemas.openxmlformats.org/officeDocument/2006/relationships/slide" Target="slides/slide16.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8.xml"/><Relationship Id="rId66" Type="http://customschemas.google.com/relationships/presentationmetadata" Target="metadata"/><Relationship Id="rId21" Type="http://schemas.openxmlformats.org/officeDocument/2006/relationships/slide" Target="slides/slide17.xml"/><Relationship Id="rId65" Type="http://schemas.openxmlformats.org/officeDocument/2006/relationships/font" Target="fonts/Roboto-boldItalic.fntdata"/><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slide" Target="slides/slide56.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59" Type="http://schemas.openxmlformats.org/officeDocument/2006/relationships/slide" Target="slides/slide55.xml"/><Relationship Id="rId14" Type="http://schemas.openxmlformats.org/officeDocument/2006/relationships/slide" Target="slides/slide10.xml"/><Relationship Id="rId58" Type="http://schemas.openxmlformats.org/officeDocument/2006/relationships/slide" Target="slides/slide54.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MY"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4" name="Google Shape;9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After the students share the name of the personality, the trainer should ask - What is the emotion that they notice behind Gate’s tweet? Care/ Love/ Caution and try to bring in the contrast they noticed behind both the reactions and the posts</a:t>
            </a:r>
            <a:endParaRPr/>
          </a:p>
        </p:txBody>
      </p:sp>
      <p:sp>
        <p:nvSpPr>
          <p:cNvPr id="179" name="Google Shape;17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MY" sz="1200">
                <a:solidFill>
                  <a:schemeClr val="dk1"/>
                </a:solidFill>
                <a:latin typeface="Calibri"/>
                <a:ea typeface="Calibri"/>
                <a:cs typeface="Calibri"/>
                <a:sym typeface="Calibri"/>
              </a:rPr>
              <a:t>The ADJECTIVES are given only for reference. The Trainer should conduct the entire activity on BOARD bifurcating into 2 and clearly write ALL the students’ responses. Ask</a:t>
            </a:r>
            <a:r>
              <a:rPr b="0" i="0" lang="en-MY" sz="1200">
                <a:solidFill>
                  <a:schemeClr val="dk1"/>
                </a:solidFill>
                <a:latin typeface="Calibri"/>
                <a:ea typeface="Calibri"/>
                <a:cs typeface="Calibri"/>
                <a:sym typeface="Calibri"/>
              </a:rPr>
              <a:t> the whole group to brainstorm the characteristics of the “Best Boss”. It can be characteristics of a boss they worked with in the past or characteristics of a boss they wish to work with. What would be the characteristics to describe the “Best Boss”?</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Encourage everyone in the group to participate and write down their ideas on the “Best Boss” Chart under the characteristics column.</a:t>
            </a:r>
            <a:endParaRPr/>
          </a:p>
          <a:p>
            <a:pPr indent="0" lvl="0" marL="0" rtl="0" algn="l">
              <a:lnSpc>
                <a:spcPct val="100000"/>
              </a:lnSpc>
              <a:spcBef>
                <a:spcPts val="0"/>
              </a:spcBef>
              <a:spcAft>
                <a:spcPts val="0"/>
              </a:spcAft>
              <a:buSzPts val="1400"/>
              <a:buNone/>
            </a:pPr>
            <a:r>
              <a:rPr lang="en-MY"/>
              <a:t>It can be any. Show them the examples if they aren’t able to think. </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Tell the group to move to the other “worst Boss” chart and now think about the characteristics of the worst boss they ever had or the characteristics of a boss you would not want to work for.  Look for:</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Judgmental, bad communication skills, unavailable, micromanager, inflexible, negative etc. </a:t>
            </a:r>
            <a:endParaRPr/>
          </a:p>
          <a:p>
            <a:pPr indent="0" lvl="0" marL="0" rtl="0" algn="l">
              <a:lnSpc>
                <a:spcPct val="100000"/>
              </a:lnSpc>
              <a:spcBef>
                <a:spcPts val="0"/>
              </a:spcBef>
              <a:spcAft>
                <a:spcPts val="0"/>
              </a:spcAft>
              <a:buSzPts val="1400"/>
              <a:buNone/>
            </a:pPr>
            <a:r>
              <a:t/>
            </a:r>
            <a:endParaRPr/>
          </a:p>
        </p:txBody>
      </p:sp>
      <p:sp>
        <p:nvSpPr>
          <p:cNvPr id="200" name="Google Shape;20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2" name="Google Shape;22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8" name="Google Shape;26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8" name="Google Shape;28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7" name="Google Shape;31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6" name="Google Shape;33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6" name="Google Shape;346;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8" name="Google Shape;35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a:t>Empathy doesn't necessarily mean agreeing with another person's point of view. Rather, it's about striving to understand-which allows you to build deeper, more connected relationships.</a:t>
            </a:r>
            <a:endParaRPr/>
          </a:p>
          <a:p>
            <a:pPr indent="0" lvl="0" marL="0" rtl="0" algn="l">
              <a:lnSpc>
                <a:spcPct val="100000"/>
              </a:lnSpc>
              <a:spcBef>
                <a:spcPts val="0"/>
              </a:spcBef>
              <a:spcAft>
                <a:spcPts val="0"/>
              </a:spcAft>
              <a:buSzPts val="1400"/>
              <a:buNone/>
            </a:pPr>
            <a:r>
              <a:t/>
            </a:r>
            <a:endParaRPr/>
          </a:p>
        </p:txBody>
      </p:sp>
      <p:sp>
        <p:nvSpPr>
          <p:cNvPr id="369" name="Google Shape;36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8" name="Google Shape;378;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6" name="Google Shape;396;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a:t>Goleman states that emotional maturity in this component defines someone who has good communication skills, good time management, the ability to be a leader or manage a group of people, and the ability to resolve difficult situations or conflicts using negotiation or persuasion. </a:t>
            </a:r>
            <a:endParaRPr/>
          </a:p>
          <a:p>
            <a:pPr indent="0" lvl="0" marL="0" rtl="0" algn="l">
              <a:lnSpc>
                <a:spcPct val="100000"/>
              </a:lnSpc>
              <a:spcBef>
                <a:spcPts val="0"/>
              </a:spcBef>
              <a:spcAft>
                <a:spcPts val="0"/>
              </a:spcAft>
              <a:buSzPts val="1400"/>
              <a:buNone/>
            </a:pPr>
            <a:r>
              <a:t/>
            </a:r>
            <a:endParaRPr/>
          </a:p>
        </p:txBody>
      </p:sp>
      <p:sp>
        <p:nvSpPr>
          <p:cNvPr id="397" name="Google Shape;397;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6" name="Google Shape;40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a:t>https://icebreakerideas.com/emotional-intelligence-test/</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The characters show self-management, commitment, empathy, social skills, and relationship building throughout the entire film. The main character’s ability to overcome circumstances that were so dire shows incredible perseverance.</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There were also examples of low emotional intelligence in the film. The lack of empathy from his wife when she left them to take care of herself is a prime example. Several outbursts were understandable, yet good examples of when emotions overtake someone in crisis.</a:t>
            </a:r>
            <a:endParaRPr/>
          </a:p>
          <a:p>
            <a:pPr indent="0" lvl="0" marL="0" marR="0" rtl="0" algn="l">
              <a:lnSpc>
                <a:spcPct val="100000"/>
              </a:lnSpc>
              <a:spcBef>
                <a:spcPts val="0"/>
              </a:spcBef>
              <a:spcAft>
                <a:spcPts val="0"/>
              </a:spcAft>
              <a:buClr>
                <a:schemeClr val="dk1"/>
              </a:buClr>
              <a:buSzPts val="1200"/>
              <a:buFont typeface="Calibri"/>
              <a:buNone/>
            </a:pPr>
            <a:r>
              <a:t/>
            </a:r>
            <a:endParaRPr/>
          </a:p>
          <a:p>
            <a:pPr indent="0" lvl="0" marL="0" rtl="0" algn="l">
              <a:lnSpc>
                <a:spcPct val="100000"/>
              </a:lnSpc>
              <a:spcBef>
                <a:spcPts val="0"/>
              </a:spcBef>
              <a:spcAft>
                <a:spcPts val="0"/>
              </a:spcAft>
              <a:buSzPts val="1400"/>
              <a:buNone/>
            </a:pPr>
            <a:r>
              <a:t/>
            </a:r>
            <a:endParaRPr/>
          </a:p>
        </p:txBody>
      </p:sp>
      <p:sp>
        <p:nvSpPr>
          <p:cNvPr id="425" name="Google Shape;425;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3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5" name="Google Shape;435;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3" name="Google Shape;443;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3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
        <p:nvSpPr>
          <p:cNvPr id="452" name="Google Shape;452;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3" name="Google Shape;453;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1" name="Google Shape;461;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The Tr asks the students to take up a blank sheet of paper and write WHO AM I on top and shows these questions one by one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In one word describe yourself (15 seconds)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In three words describe yourself ( 1 min)</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In ten words describe yourself  ( Positive &amp;  Negative) (3 mins)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Were ten words hard?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Yes, because we’re complex people</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The Tr. Must be cautious of the time since it’ll give him the idea whether the students truly know themselves or not. By this activity we aim to develop KEY SKILL 1 of EI – Self Awareness</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a:p>
        </p:txBody>
      </p:sp>
      <p:sp>
        <p:nvSpPr>
          <p:cNvPr id="462" name="Google Shape;462;p3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1" name="Google Shape;47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0" name="Google Shape;480;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When someone throws a stone at you, you absorb that stone without throwing the stone back. </a:t>
            </a:r>
            <a:endParaRPr/>
          </a:p>
          <a:p>
            <a:pPr indent="0" lvl="0" marL="0" rtl="0" algn="l">
              <a:lnSpc>
                <a:spcPct val="100000"/>
              </a:lnSpc>
              <a:spcBef>
                <a:spcPts val="0"/>
              </a:spcBef>
              <a:spcAft>
                <a:spcPts val="0"/>
              </a:spcAft>
              <a:buSzPts val="1400"/>
              <a:buNone/>
            </a:pPr>
            <a:r>
              <a:rPr lang="en-MY"/>
              <a:t>This is a very easy and effective technique to use against people who keep criticizing you repeatedly.”</a:t>
            </a:r>
            <a:endParaRPr/>
          </a:p>
          <a:p>
            <a:pPr indent="0" lvl="0" marL="0" rtl="0" algn="l">
              <a:lnSpc>
                <a:spcPct val="100000"/>
              </a:lnSpc>
              <a:spcBef>
                <a:spcPts val="0"/>
              </a:spcBef>
              <a:spcAft>
                <a:spcPts val="0"/>
              </a:spcAft>
              <a:buSzPts val="1400"/>
              <a:buNone/>
            </a:pPr>
            <a:r>
              <a:t/>
            </a:r>
            <a:endParaRPr/>
          </a:p>
        </p:txBody>
      </p:sp>
      <p:sp>
        <p:nvSpPr>
          <p:cNvPr id="481" name="Google Shape;481;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The trainer may conduct this activity for 15  mins  by calling 5-6 pairs one at a time. </a:t>
            </a:r>
            <a:endParaRPr/>
          </a:p>
        </p:txBody>
      </p:sp>
      <p:sp>
        <p:nvSpPr>
          <p:cNvPr id="491" name="Google Shape;491;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3" name="Google Shape;503;p4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a:t>5 have to be given for the task</a:t>
            </a:r>
            <a:endParaRPr/>
          </a:p>
          <a:p>
            <a:pPr indent="0" lvl="0" marL="0" rtl="0" algn="l">
              <a:lnSpc>
                <a:spcPct val="100000"/>
              </a:lnSpc>
              <a:spcBef>
                <a:spcPts val="0"/>
              </a:spcBef>
              <a:spcAft>
                <a:spcPts val="0"/>
              </a:spcAft>
              <a:buSzPts val="1400"/>
              <a:buNone/>
            </a:pPr>
            <a:r>
              <a:t/>
            </a:r>
            <a:endParaRPr/>
          </a:p>
        </p:txBody>
      </p:sp>
      <p:sp>
        <p:nvSpPr>
          <p:cNvPr id="504" name="Google Shape;504;p4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p4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5" name="Google Shape;515;p4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4" name="Google Shape;52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4" name="Google Shape;534;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MY" sz="1200">
                <a:solidFill>
                  <a:schemeClr val="dk1"/>
                </a:solidFill>
                <a:latin typeface="Calibri"/>
                <a:ea typeface="Calibri"/>
                <a:cs typeface="Calibri"/>
                <a:sym typeface="Calibri"/>
              </a:rPr>
              <a:t>Ask</a:t>
            </a:r>
            <a:r>
              <a:rPr b="0" i="0" lang="en-MY" sz="1200">
                <a:solidFill>
                  <a:schemeClr val="dk1"/>
                </a:solidFill>
                <a:latin typeface="Calibri"/>
                <a:ea typeface="Calibri"/>
                <a:cs typeface="Calibri"/>
                <a:sym typeface="Calibri"/>
              </a:rPr>
              <a:t> the whole group to brainstorm the characteristics of the “Best Boss”. It can be characteristics of a boss they worked with in the past or characteristics of a boss they wish to work with. What would be the characteristics to describe the “Best Boss”?</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Encourage everyone in the group to participate and write down their ideas on the “Best Boss” Chart under the characteristics column.</a:t>
            </a:r>
            <a:endParaRPr/>
          </a:p>
          <a:p>
            <a:pPr indent="0" lvl="0" marL="0" rtl="0" algn="l">
              <a:lnSpc>
                <a:spcPct val="100000"/>
              </a:lnSpc>
              <a:spcBef>
                <a:spcPts val="0"/>
              </a:spcBef>
              <a:spcAft>
                <a:spcPts val="0"/>
              </a:spcAft>
              <a:buSzPts val="1400"/>
              <a:buNone/>
            </a:pPr>
            <a:r>
              <a:rPr lang="en-MY"/>
              <a:t>It can be any. Show them the examples if they aren’t able to think. </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Tell the group to move to the other “worst Boss” chart and now think about the characteristics of the worst boss they ever had or the characteristics of a boss you would not want to work for.  Look for:</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Judgmental, bad communication skills, unavailable, micromanager, inflexible, negative etc. </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Once everyone finished contributing their ideas, tell them now let’s go back to the other chart the “Worst Boss” chart and think of how you would feel if you were working for a manger who is judgmental, inflexible, etc.  think of how you would feel if you had to deal with such a boss on a daily basis. Look for:</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Frustrated, stressed, stuck and trapped, depressed</a:t>
            </a:r>
            <a:endParaRPr/>
          </a:p>
          <a:p>
            <a:pPr indent="0" lvl="0" marL="0" rtl="0" algn="l">
              <a:lnSpc>
                <a:spcPct val="100000"/>
              </a:lnSpc>
              <a:spcBef>
                <a:spcPts val="0"/>
              </a:spcBef>
              <a:spcAft>
                <a:spcPts val="0"/>
              </a:spcAft>
              <a:buSzPts val="1400"/>
              <a:buNone/>
            </a:pPr>
            <a:r>
              <a:t/>
            </a:r>
            <a:endParaRPr/>
          </a:p>
        </p:txBody>
      </p:sp>
      <p:sp>
        <p:nvSpPr>
          <p:cNvPr id="535" name="Google Shape;535;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4" name="Google Shape;554;p4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Encourage participants to think of as many feeling and emotions they would have if they were in that situation.</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Staying on the same chart “Worst Boss” ask participants to imaging they are going to work on Monday morning and they demoralized and experiencing all these negative feelings of being frustrated, trapped, stressed. Not only on Monday, but you continue to feel worthless, stuck, unproductive, defensive, hopeless, abused and stagnant on Tuesday and Wednesday and even Friday afternoon. What would that cause you to do or not do? try to be as specific as possible.</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Encourage everyone to join in and share their ideas and look for things like:</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Take as little risk as possible, keep my mouth shut in meetings, don’t offer any ideas or opinions, call in sick, look for another job, try to leave work as early as I can, treat internal and external customers poorly, be defensive...etc.</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Once the group runs out of ideas and you have written them all down under the Actions Do/Don’t do column</a:t>
            </a:r>
            <a:endParaRPr/>
          </a:p>
          <a:p>
            <a:pPr indent="0" lvl="0" marL="0" rtl="0" algn="l">
              <a:lnSpc>
                <a:spcPct val="100000"/>
              </a:lnSpc>
              <a:spcBef>
                <a:spcPts val="0"/>
              </a:spcBef>
              <a:spcAft>
                <a:spcPts val="0"/>
              </a:spcAft>
              <a:buSzPts val="1400"/>
              <a:buNone/>
            </a:pPr>
            <a:r>
              <a:t/>
            </a:r>
            <a:endParaRPr/>
          </a:p>
        </p:txBody>
      </p:sp>
      <p:sp>
        <p:nvSpPr>
          <p:cNvPr id="555" name="Google Shape;555;p4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4" name="Google Shape;574;p4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Once the group runs out of ideas and you have written them all down under the Actions Do/Don’t do column, tell participants that now let’s move back one final time to the “Best Boss” Chart and your honest, caring and supportive boss who constantly gives you credit for your effort and appreciates the kind of work you do and cares about your development. You will most certainly feel inspired and motivated to do your best on Monday morning as well as Friday afternoon so what does that make you want to do or not do?</a:t>
            </a:r>
            <a:endParaRPr/>
          </a:p>
          <a:p>
            <a:pPr indent="0" lvl="0" marL="0" rtl="0" algn="l">
              <a:lnSpc>
                <a:spcPct val="100000"/>
              </a:lnSpc>
              <a:spcBef>
                <a:spcPts val="0"/>
              </a:spcBef>
              <a:spcAft>
                <a:spcPts val="0"/>
              </a:spcAft>
              <a:buSzPts val="1400"/>
              <a:buNone/>
            </a:pPr>
            <a:r>
              <a:rPr b="1" i="0" lang="en-MY" sz="1200">
                <a:solidFill>
                  <a:schemeClr val="dk1"/>
                </a:solidFill>
                <a:latin typeface="Calibri"/>
                <a:ea typeface="Calibri"/>
                <a:cs typeface="Calibri"/>
                <a:sym typeface="Calibri"/>
              </a:rPr>
              <a:t>Look for:</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Work harder, stay late, come in early, stay with the company, look for ways to improve and excel, deliver more, volunteer, treat others well, speak well about the company, have a positive attitude...etc.</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Once the group finish listing their high-performance actions they would do or not do on the “Best Boss” chart and you listed them on the last column (Actions), congratulate them and highlight that they have just made the case for why emotional intelligence is so important in the workplace.</a:t>
            </a:r>
            <a:endParaRPr/>
          </a:p>
          <a:p>
            <a:pPr indent="0" lvl="0" marL="0" rtl="0" algn="l">
              <a:lnSpc>
                <a:spcPct val="100000"/>
              </a:lnSpc>
              <a:spcBef>
                <a:spcPts val="0"/>
              </a:spcBef>
              <a:spcAft>
                <a:spcPts val="0"/>
              </a:spcAft>
              <a:buSzPts val="1400"/>
              <a:buNone/>
            </a:pPr>
            <a:r>
              <a:rPr b="1" i="0" lang="en-MY" sz="1200">
                <a:solidFill>
                  <a:schemeClr val="dk1"/>
                </a:solidFill>
                <a:latin typeface="Calibri"/>
                <a:ea typeface="Calibri"/>
                <a:cs typeface="Calibri"/>
                <a:sym typeface="Calibri"/>
              </a:rPr>
              <a:t>Ask: So, what did we learn from this activity?</a:t>
            </a:r>
            <a:endParaRPr b="0" i="0"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Encourage everyone to participate and share their thoughts about what they learned from the activity. Thank them for their ideas.</a:t>
            </a:r>
            <a:endParaRPr/>
          </a:p>
          <a:p>
            <a:pPr indent="0" lvl="0" marL="0" rtl="0" algn="l">
              <a:lnSpc>
                <a:spcPct val="100000"/>
              </a:lnSpc>
              <a:spcBef>
                <a:spcPts val="0"/>
              </a:spcBef>
              <a:spcAft>
                <a:spcPts val="0"/>
              </a:spcAft>
              <a:buSzPts val="1400"/>
              <a:buNone/>
            </a:pPr>
            <a:r>
              <a:rPr b="1" i="0" lang="en-MY" sz="1200">
                <a:solidFill>
                  <a:schemeClr val="dk1"/>
                </a:solidFill>
                <a:latin typeface="Calibri"/>
                <a:ea typeface="Calibri"/>
                <a:cs typeface="Calibri"/>
                <a:sym typeface="Calibri"/>
              </a:rPr>
              <a:t>Look for:</a:t>
            </a:r>
            <a:r>
              <a:rPr b="0" i="0" lang="en-MY" sz="1200">
                <a:solidFill>
                  <a:schemeClr val="dk1"/>
                </a:solidFill>
                <a:latin typeface="Calibri"/>
                <a:ea typeface="Calibri"/>
                <a:cs typeface="Calibri"/>
                <a:sym typeface="Calibri"/>
              </a:rPr>
              <a:t> It’s important to recognize from this activity that, other people’s behavior can definitely influence your feelings. </a:t>
            </a:r>
            <a:endParaRPr/>
          </a:p>
          <a:p>
            <a:pPr indent="0" lvl="0" marL="0" rtl="0" algn="l">
              <a:lnSpc>
                <a:spcPct val="100000"/>
              </a:lnSpc>
              <a:spcBef>
                <a:spcPts val="0"/>
              </a:spcBef>
              <a:spcAft>
                <a:spcPts val="0"/>
              </a:spcAft>
              <a:buSzPts val="1400"/>
              <a:buNone/>
            </a:pPr>
            <a:r>
              <a:rPr b="1" i="0" lang="en-MY" sz="1200">
                <a:solidFill>
                  <a:schemeClr val="dk1"/>
                </a:solidFill>
                <a:latin typeface="Calibri"/>
                <a:ea typeface="Calibri"/>
                <a:cs typeface="Calibri"/>
                <a:sym typeface="Calibri"/>
              </a:rPr>
              <a:t>Elaborate further:</a:t>
            </a:r>
            <a:r>
              <a:rPr b="0" i="0" lang="en-MY" sz="1200">
                <a:solidFill>
                  <a:schemeClr val="dk1"/>
                </a:solidFill>
                <a:latin typeface="Calibri"/>
                <a:ea typeface="Calibri"/>
                <a:cs typeface="Calibri"/>
                <a:sym typeface="Calibri"/>
              </a:rPr>
              <a:t> Just think about the last time someone jumped in-front of you at the supermarket counter or cut you off on the road. Those behaviors could have caused you anything from mild irritation to road rage. Or think about the last time at work that people expressed gratitude for your efforts. More than likely, those behaviors had some positive effect on your feeling, causing you to feel happy or proud.</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Another lesson we can learn from this activity is that the way you feel influences your performance.</a:t>
            </a:r>
            <a:endParaRPr/>
          </a:p>
          <a:p>
            <a:pPr indent="0" lvl="0" marL="0" rtl="0" algn="l">
              <a:lnSpc>
                <a:spcPct val="100000"/>
              </a:lnSpc>
              <a:spcBef>
                <a:spcPts val="0"/>
              </a:spcBef>
              <a:spcAft>
                <a:spcPts val="0"/>
              </a:spcAft>
              <a:buSzPts val="1400"/>
              <a:buNone/>
            </a:pPr>
            <a:br>
              <a:rPr lang="en-MY"/>
            </a:br>
            <a:endParaRPr/>
          </a:p>
        </p:txBody>
      </p:sp>
      <p:sp>
        <p:nvSpPr>
          <p:cNvPr id="575" name="Google Shape;575;p4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2" name="Google Shape;592;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i="0" lang="en-MY" sz="1200">
                <a:solidFill>
                  <a:schemeClr val="dk1"/>
                </a:solidFill>
                <a:latin typeface="Calibri"/>
                <a:ea typeface="Calibri"/>
                <a:cs typeface="Calibri"/>
                <a:sym typeface="Calibri"/>
              </a:rPr>
              <a:t>Elaborate further:</a:t>
            </a:r>
            <a:r>
              <a:rPr b="0" i="0" lang="en-MY" sz="1200">
                <a:solidFill>
                  <a:schemeClr val="dk1"/>
                </a:solidFill>
                <a:latin typeface="Calibri"/>
                <a:ea typeface="Calibri"/>
                <a:cs typeface="Calibri"/>
                <a:sym typeface="Calibri"/>
              </a:rPr>
              <a:t> Just think about the last time someone jumped in-front of you at the supermarket counter or cut you off on the road. Those behaviors could have caused you anything from mild irritation to road rage. Or think about the last time at work that people expressed gratitude for your efforts. More than likely, those behaviors had some positive effect on your feeling, causing you to feel happy or proud.</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Another lesson we can learn from this activity is that the way you feel influences your performance.</a:t>
            </a:r>
            <a:endParaRPr/>
          </a:p>
          <a:p>
            <a:pPr indent="0" lvl="0" marL="0" rtl="0" algn="l">
              <a:lnSpc>
                <a:spcPct val="100000"/>
              </a:lnSpc>
              <a:spcBef>
                <a:spcPts val="0"/>
              </a:spcBef>
              <a:spcAft>
                <a:spcPts val="0"/>
              </a:spcAft>
              <a:buSzPts val="1400"/>
              <a:buNone/>
            </a:pPr>
            <a:r>
              <a:rPr b="1" i="0" lang="en-MY" sz="1200">
                <a:solidFill>
                  <a:schemeClr val="dk1"/>
                </a:solidFill>
                <a:latin typeface="Calibri"/>
                <a:ea typeface="Calibri"/>
                <a:cs typeface="Calibri"/>
                <a:sym typeface="Calibri"/>
              </a:rPr>
              <a:t>Elaborate further:</a:t>
            </a:r>
            <a:r>
              <a:rPr b="0" i="0" lang="en-MY" sz="1200">
                <a:solidFill>
                  <a:schemeClr val="dk1"/>
                </a:solidFill>
                <a:latin typeface="Calibri"/>
                <a:ea typeface="Calibri"/>
                <a:cs typeface="Calibri"/>
                <a:sym typeface="Calibri"/>
              </a:rPr>
              <a:t> From the discussions in the activity it was very clear that emotions and feelings do affect our performance. In fact, if you think about your own energy and motivation level, you’ll recognize that whether at home or at work certain moods often dictate your pace, enthusiasm, and interactions with others. Nothing motivates me to clean the house or cook quite as much as the anticipated arrival of a welcome guest. What may have seemed like a chore in one state of mind suddenly becomes fun in another. The same holds true at work. If I’m feeling overwhelmed or defeated, a simple task may seem insurmountable. When my mood is lighter, I can breeze through the same task and even much more difficult ones without even noticing.</a:t>
            </a:r>
            <a:endParaRPr/>
          </a:p>
          <a:p>
            <a:pPr indent="0" lvl="0" marL="0" rtl="0" algn="l">
              <a:lnSpc>
                <a:spcPct val="100000"/>
              </a:lnSpc>
              <a:spcBef>
                <a:spcPts val="0"/>
              </a:spcBef>
              <a:spcAft>
                <a:spcPts val="0"/>
              </a:spcAft>
              <a:buSzPts val="1400"/>
              <a:buNone/>
            </a:pPr>
            <a:r>
              <a:rPr b="0" i="0" lang="en-MY" sz="1200">
                <a:solidFill>
                  <a:schemeClr val="dk1"/>
                </a:solidFill>
                <a:latin typeface="Calibri"/>
                <a:ea typeface="Calibri"/>
                <a:cs typeface="Calibri"/>
                <a:sym typeface="Calibri"/>
              </a:rPr>
              <a:t>A third lesson we can pick from the activity if we take the first two lessons a step further, is that behaviors, especially those of the leader, will have a direct effect on performance. There are tons of published literature that support this. For example, The Journal of Occupation and Organizational Psychology examined the relationship between loyalty to one’s supervisor and work performance. Results indicated that work performance on and beyond the job was directly affected by loyalty to one’s supervisor. Stan Beecham and Michael Grant in an article in Supervision made that point bluntly, they state that employees don’t leave companies, they leave bosses. Bosses with high intellect and advanced emotional intelligence open up an avenue of success for their teams and their companies by attracting and keeping the most talented employees.</a:t>
            </a:r>
            <a:endParaRPr/>
          </a:p>
        </p:txBody>
      </p:sp>
      <p:sp>
        <p:nvSpPr>
          <p:cNvPr id="593" name="Google Shape;593;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0" name="Shape 600"/>
        <p:cNvGrpSpPr/>
        <p:nvPr/>
      </p:nvGrpSpPr>
      <p:grpSpPr>
        <a:xfrm>
          <a:off x="0" y="0"/>
          <a:ext cx="0" cy="0"/>
          <a:chOff x="0" y="0"/>
          <a:chExt cx="0" cy="0"/>
        </a:xfrm>
      </p:grpSpPr>
      <p:sp>
        <p:nvSpPr>
          <p:cNvPr id="601" name="Google Shape;601;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2" name="Google Shape;602;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0" name="Google Shape;610;p5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MY" sz="1200">
                <a:solidFill>
                  <a:schemeClr val="dk1"/>
                </a:solidFill>
                <a:latin typeface="Calibri"/>
                <a:ea typeface="Calibri"/>
                <a:cs typeface="Calibri"/>
                <a:sym typeface="Calibri"/>
              </a:rPr>
              <a:t>Chris Voss may be the best negotiator in the world. Voss spent more than two decades in the FBI, during which he worked on more than 150 international hostage cases. Eventually, he was chosen among thousands of agents to serve as the FBI's lead international kidnapping negotiator--a position he held for four years. Voss fine-tuned his negotiation methods over the years, allowing him to save hundreds of lives.</a:t>
            </a:r>
            <a:endParaRPr/>
          </a:p>
          <a:p>
            <a:pPr indent="0" lvl="0" marL="0" rtl="0" algn="l">
              <a:lnSpc>
                <a:spcPct val="100000"/>
              </a:lnSpc>
              <a:spcBef>
                <a:spcPts val="0"/>
              </a:spcBef>
              <a:spcAft>
                <a:spcPts val="0"/>
              </a:spcAft>
              <a:buSzPts val="1400"/>
              <a:buNone/>
            </a:pPr>
            <a:r>
              <a:t/>
            </a:r>
            <a:endParaRPr/>
          </a:p>
        </p:txBody>
      </p:sp>
      <p:sp>
        <p:nvSpPr>
          <p:cNvPr id="611" name="Google Shape;611;p5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7" name="Shape 617"/>
        <p:cNvGrpSpPr/>
        <p:nvPr/>
      </p:nvGrpSpPr>
      <p:grpSpPr>
        <a:xfrm>
          <a:off x="0" y="0"/>
          <a:ext cx="0" cy="0"/>
          <a:chOff x="0" y="0"/>
          <a:chExt cx="0" cy="0"/>
        </a:xfrm>
      </p:grpSpPr>
      <p:sp>
        <p:nvSpPr>
          <p:cNvPr id="618" name="Google Shape;618;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9" name="Google Shape;619;p5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Voss recalled one day in 1998, standing in a narrow hallway outside an apartment in Harlem in New York City. Three heavily armed fugitives were reportedly inside, the same fugitives who had engaged in a shootout with rival gang members some days before</a:t>
            </a:r>
            <a:endParaRPr/>
          </a:p>
        </p:txBody>
      </p:sp>
      <p:sp>
        <p:nvSpPr>
          <p:cNvPr id="620" name="Google Shape;620;p5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A SWAT team stood at attention just a few steps behind Voss. </a:t>
            </a:r>
            <a:r>
              <a:rPr b="1" lang="en-MY" sz="1200" u="sng">
                <a:solidFill>
                  <a:schemeClr val="dk1"/>
                </a:solidFill>
                <a:latin typeface="Calibri"/>
                <a:ea typeface="Calibri"/>
                <a:cs typeface="Calibri"/>
                <a:sym typeface="Calibri"/>
              </a:rPr>
              <a:t>Voss's job: Convince the fugitives to give up without a fight.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With no telephone number to call, Voss was forced to speak through the apartment door. He did so for</a:t>
            </a:r>
            <a:r>
              <a:rPr b="1" lang="en-MY" sz="1200">
                <a:solidFill>
                  <a:schemeClr val="dk1"/>
                </a:solidFill>
                <a:latin typeface="Calibri"/>
                <a:ea typeface="Calibri"/>
                <a:cs typeface="Calibri"/>
                <a:sym typeface="Calibri"/>
              </a:rPr>
              <a:t> six hours, with no response.</a:t>
            </a:r>
            <a:r>
              <a:rPr lang="en-MY" sz="1200">
                <a:solidFill>
                  <a:schemeClr val="dk1"/>
                </a:solidFill>
                <a:latin typeface="Calibri"/>
                <a:ea typeface="Calibri"/>
                <a:cs typeface="Calibri"/>
                <a:sym typeface="Calibri"/>
              </a:rPr>
              <a:t> He began to question if anyone was even inside.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Suddenly, the door opened. A woman walked out, followed by all three fugitives.</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Not a single shot fired. No loss of life. Not even a harsh word. How did he do it?</a:t>
            </a:r>
            <a:endParaRPr/>
          </a:p>
          <a:p>
            <a:pPr indent="0" lvl="0" marL="0" rtl="0" algn="l">
              <a:lnSpc>
                <a:spcPct val="100000"/>
              </a:lnSpc>
              <a:spcBef>
                <a:spcPts val="0"/>
              </a:spcBef>
              <a:spcAft>
                <a:spcPts val="0"/>
              </a:spcAft>
              <a:buSzPts val="1400"/>
              <a:buNone/>
            </a:pPr>
            <a:r>
              <a:t/>
            </a:r>
            <a:endParaRPr/>
          </a:p>
        </p:txBody>
      </p:sp>
      <p:sp>
        <p:nvSpPr>
          <p:cNvPr id="629" name="Google Shape;629;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 name="Shape 635"/>
        <p:cNvGrpSpPr/>
        <p:nvPr/>
      </p:nvGrpSpPr>
      <p:grpSpPr>
        <a:xfrm>
          <a:off x="0" y="0"/>
          <a:ext cx="0" cy="0"/>
          <a:chOff x="0" y="0"/>
          <a:chExt cx="0" cy="0"/>
        </a:xfrm>
      </p:grpSpPr>
      <p:sp>
        <p:nvSpPr>
          <p:cNvPr id="636" name="Google Shape;636;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7" name="Google Shape;637;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Using what he describes as his "</a:t>
            </a:r>
            <a:r>
              <a:rPr b="1" lang="en-MY" sz="1200">
                <a:solidFill>
                  <a:schemeClr val="dk1"/>
                </a:solidFill>
                <a:latin typeface="Calibri"/>
                <a:ea typeface="Calibri"/>
                <a:cs typeface="Calibri"/>
                <a:sym typeface="Calibri"/>
              </a:rPr>
              <a:t>late-night FM DJ voice</a:t>
            </a:r>
            <a:r>
              <a:rPr lang="en-MY" sz="1200">
                <a:solidFill>
                  <a:schemeClr val="dk1"/>
                </a:solidFill>
                <a:latin typeface="Calibri"/>
                <a:ea typeface="Calibri"/>
                <a:cs typeface="Calibri"/>
                <a:sym typeface="Calibri"/>
              </a:rPr>
              <a:t>," Voss repeated variations of the following: "</a:t>
            </a:r>
            <a:r>
              <a:rPr b="1" lang="en-MY" sz="1200">
                <a:solidFill>
                  <a:schemeClr val="dk1"/>
                </a:solidFill>
                <a:latin typeface="Calibri"/>
                <a:ea typeface="Calibri"/>
                <a:cs typeface="Calibri"/>
                <a:sym typeface="Calibri"/>
              </a:rPr>
              <a:t>It looks like you don't want to come out. It seems like you worry that if you open the door, we'll come in with guns blazing. It looks like you don't want to go back to jail." </a:t>
            </a:r>
            <a:endParaRPr sz="12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Afterwards, Voss was curious as to what specifically convinced the fugitives to emerge. "We didn't want to get caught or get shot, but you calmed us down," they said. "We finally believed you wouldn't go away, so we just came out."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This story perfectly illustrates the value of emotional intelligence, the ability to identify, understand, and manage emotions.</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"It's not me bringing emotion in; it's already there," Voss told me. "It's the elephant in the room. There's this monstrous creature in the middle of every communication: It's what we want, and it's based on what we care about. Each one of us, we make every single decision based on what we care about, and that makes decision-making, by definition, an emotional process."</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"We didn't want to get caught or get shot, but you calmed us down," they said. "We finally believed you wouldn't go away, so we just came out."</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Reasoning with empathy</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Whether it's interviewing for a job, looking for a discount, or asking someone out on a date, all of us try to influence at one point or another.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But how can you persuade others to hear you out, and going further, to give you a chance?</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 </a:t>
            </a:r>
            <a:endParaRPr/>
          </a:p>
        </p:txBody>
      </p:sp>
      <p:sp>
        <p:nvSpPr>
          <p:cNvPr id="638" name="Google Shape;638;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4" name="Shape 644"/>
        <p:cNvGrpSpPr/>
        <p:nvPr/>
      </p:nvGrpSpPr>
      <p:grpSpPr>
        <a:xfrm>
          <a:off x="0" y="0"/>
          <a:ext cx="0" cy="0"/>
          <a:chOff x="0" y="0"/>
          <a:chExt cx="0" cy="0"/>
        </a:xfrm>
      </p:grpSpPr>
      <p:sp>
        <p:nvSpPr>
          <p:cNvPr id="645" name="Google Shape;645;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6" name="Google Shape;646;p5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Voss likens the process of influence to a stairway.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"The tendency is to go directly at what you want," he explained. "But, in this case, the shortest distance between two points is not a straight line. It involves taking steps, and each step becomes the foundation for the next. It's about building rapport--and that requires empathy. And one step leads to another, which then puts you in a position to influence others."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 </a:t>
            </a:r>
            <a:endParaRPr/>
          </a:p>
          <a:p>
            <a:pPr indent="0" lvl="0" marL="0" rtl="0" algn="l">
              <a:lnSpc>
                <a:spcPct val="100000"/>
              </a:lnSpc>
              <a:spcBef>
                <a:spcPts val="0"/>
              </a:spcBef>
              <a:spcAft>
                <a:spcPts val="0"/>
              </a:spcAft>
              <a:buSzPts val="1400"/>
              <a:buNone/>
            </a:pPr>
            <a:r>
              <a:rPr lang="en-MY" sz="1200">
                <a:solidFill>
                  <a:schemeClr val="dk1"/>
                </a:solidFill>
                <a:latin typeface="Calibri"/>
                <a:ea typeface="Calibri"/>
                <a:cs typeface="Calibri"/>
                <a:sym typeface="Calibri"/>
              </a:rPr>
              <a:t>The key is developing and demonstrating empathy--the ability to understand another person's feelings, motivations, and intentions. Many think they're pretty empathetic, but when they encounter someone who has a different set of beliefs or values, that empathy goes out the window.</a:t>
            </a:r>
            <a:endParaRPr/>
          </a:p>
          <a:p>
            <a:pPr indent="0" lvl="0" marL="0" rtl="0" algn="l">
              <a:lnSpc>
                <a:spcPct val="100000"/>
              </a:lnSpc>
              <a:spcBef>
                <a:spcPts val="0"/>
              </a:spcBef>
              <a:spcAft>
                <a:spcPts val="0"/>
              </a:spcAft>
              <a:buSzPts val="1400"/>
              <a:buNone/>
            </a:pPr>
            <a:r>
              <a:t/>
            </a:r>
            <a:endParaRPr/>
          </a:p>
        </p:txBody>
      </p:sp>
      <p:sp>
        <p:nvSpPr>
          <p:cNvPr id="647" name="Google Shape;647;p5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MY"/>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5" name="Google Shape;65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5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63" name="Google Shape;663;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After the students share the name of the personality, the trainer should ask - What is the emotion that they notice behind Musk’s tweet?? INSENSITIVITY.  Also, the trainer can elaborate this</a:t>
            </a:r>
            <a:r>
              <a:rPr lang="en-MY" sz="1000">
                <a:solidFill>
                  <a:srgbClr val="263238"/>
                </a:solidFill>
                <a:highlight>
                  <a:srgbClr val="FFFFFF"/>
                </a:highlight>
                <a:latin typeface="Roboto"/>
                <a:ea typeface="Roboto"/>
                <a:cs typeface="Roboto"/>
                <a:sym typeface="Roboto"/>
              </a:rPr>
              <a:t> example as an instance when someone channeled their emotions through social media in the form of tweet. Its an excellent example of expressing emotions, when do we need to show emotional intelligence and social media management.</a:t>
            </a:r>
            <a:endParaRPr/>
          </a:p>
        </p:txBody>
      </p:sp>
      <p:sp>
        <p:nvSpPr>
          <p:cNvPr id="168" name="Google Shape;16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8" name="Shape 18"/>
        <p:cNvGrpSpPr/>
        <p:nvPr/>
      </p:nvGrpSpPr>
      <p:grpSpPr>
        <a:xfrm>
          <a:off x="0" y="0"/>
          <a:ext cx="0" cy="0"/>
          <a:chOff x="0" y="0"/>
          <a:chExt cx="0" cy="0"/>
        </a:xfrm>
      </p:grpSpPr>
      <p:sp>
        <p:nvSpPr>
          <p:cNvPr id="19" name="Google Shape;19;p59"/>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0" name="Google Shape;20;p59"/>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MY"/>
              <a:t>‹#›</a:t>
            </a:fld>
            <a:endParaRPr/>
          </a:p>
        </p:txBody>
      </p:sp>
      <p:sp>
        <p:nvSpPr>
          <p:cNvPr id="21" name="Google Shape;21;p5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5" name="Shape 75"/>
        <p:cNvGrpSpPr/>
        <p:nvPr/>
      </p:nvGrpSpPr>
      <p:grpSpPr>
        <a:xfrm>
          <a:off x="0" y="0"/>
          <a:ext cx="0" cy="0"/>
          <a:chOff x="0" y="0"/>
          <a:chExt cx="0" cy="0"/>
        </a:xfrm>
      </p:grpSpPr>
      <p:sp>
        <p:nvSpPr>
          <p:cNvPr id="76" name="Google Shape;76;p68"/>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7" name="Google Shape;77;p68"/>
          <p:cNvSpPr txBox="1"/>
          <p:nvPr>
            <p:ph idx="1" type="body"/>
          </p:nvPr>
        </p:nvSpPr>
        <p:spPr>
          <a:xfrm rot="5400000">
            <a:off x="3729756" y="-1665900"/>
            <a:ext cx="4713125" cy="10972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8" name="Google Shape;78;p68"/>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9" name="Google Shape;79;p68"/>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0" name="Google Shape;80;p68"/>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1" name="Shape 81"/>
        <p:cNvGrpSpPr/>
        <p:nvPr/>
      </p:nvGrpSpPr>
      <p:grpSpPr>
        <a:xfrm>
          <a:off x="0" y="0"/>
          <a:ext cx="0" cy="0"/>
          <a:chOff x="0" y="0"/>
          <a:chExt cx="0" cy="0"/>
        </a:xfrm>
      </p:grpSpPr>
      <p:sp>
        <p:nvSpPr>
          <p:cNvPr id="82" name="Google Shape;82;p69"/>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3" name="Google Shape;83;p69"/>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4" name="Google Shape;84;p69"/>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5" name="Google Shape;85;p69"/>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6" name="Google Shape;86;p69"/>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87" name="Shape 87"/>
        <p:cNvGrpSpPr/>
        <p:nvPr/>
      </p:nvGrpSpPr>
      <p:grpSpPr>
        <a:xfrm>
          <a:off x="0" y="0"/>
          <a:ext cx="0" cy="0"/>
          <a:chOff x="0" y="0"/>
          <a:chExt cx="0" cy="0"/>
        </a:xfrm>
      </p:grpSpPr>
      <p:sp>
        <p:nvSpPr>
          <p:cNvPr id="88" name="Google Shape;88;p7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89" name="Google Shape;89;p70"/>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0" name="Google Shape;90;p70"/>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91" name="Google Shape;91;p70"/>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2" name="Shape 22"/>
        <p:cNvGrpSpPr/>
        <p:nvPr/>
      </p:nvGrpSpPr>
      <p:grpSpPr>
        <a:xfrm>
          <a:off x="0" y="0"/>
          <a:ext cx="0" cy="0"/>
          <a:chOff x="0" y="0"/>
          <a:chExt cx="0" cy="0"/>
        </a:xfrm>
      </p:grpSpPr>
      <p:sp>
        <p:nvSpPr>
          <p:cNvPr id="23" name="Google Shape;23;p60"/>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24" name="Google Shape;24;p60"/>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5" name="Google Shape;25;p60"/>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60"/>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7" name="Google Shape;27;p60"/>
          <p:cNvSpPr txBox="1"/>
          <p:nvPr>
            <p:ph idx="4" type="body"/>
          </p:nvPr>
        </p:nvSpPr>
        <p:spPr>
          <a:xfrm>
            <a:off x="6172200" y="2505075"/>
            <a:ext cx="5183717" cy="3684588"/>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60"/>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9" name="Google Shape;29;p60"/>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0" name="Google Shape;30;p60"/>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1" name="Shape 31"/>
        <p:cNvGrpSpPr/>
        <p:nvPr/>
      </p:nvGrpSpPr>
      <p:grpSpPr>
        <a:xfrm>
          <a:off x="0" y="0"/>
          <a:ext cx="0" cy="0"/>
          <a:chOff x="0" y="0"/>
          <a:chExt cx="0" cy="0"/>
        </a:xfrm>
      </p:grpSpPr>
      <p:sp>
        <p:nvSpPr>
          <p:cNvPr id="32" name="Google Shape;32;p6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4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3" name="Google Shape;33;p6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100000"/>
              </a:lnSpc>
              <a:spcBef>
                <a:spcPts val="480"/>
              </a:spcBef>
              <a:spcAft>
                <a:spcPts val="0"/>
              </a:spcAft>
              <a:buClr>
                <a:schemeClr val="dk1"/>
              </a:buClr>
              <a:buSzPts val="2400"/>
              <a:buNone/>
              <a:defRPr sz="2400"/>
            </a:lvl1pPr>
            <a:lvl2pPr lvl="1" algn="ctr">
              <a:lnSpc>
                <a:spcPct val="100000"/>
              </a:lnSpc>
              <a:spcBef>
                <a:spcPts val="400"/>
              </a:spcBef>
              <a:spcAft>
                <a:spcPts val="0"/>
              </a:spcAft>
              <a:buClr>
                <a:schemeClr val="dk1"/>
              </a:buClr>
              <a:buSzPts val="2000"/>
              <a:buNone/>
              <a:defRPr sz="2000"/>
            </a:lvl2pPr>
            <a:lvl3pPr lvl="2" algn="ctr">
              <a:lnSpc>
                <a:spcPct val="100000"/>
              </a:lnSpc>
              <a:spcBef>
                <a:spcPts val="360"/>
              </a:spcBef>
              <a:spcAft>
                <a:spcPts val="0"/>
              </a:spcAft>
              <a:buClr>
                <a:schemeClr val="dk1"/>
              </a:buClr>
              <a:buSzPts val="1800"/>
              <a:buNone/>
              <a:defRPr sz="1800"/>
            </a:lvl3pPr>
            <a:lvl4pPr lvl="3" algn="ctr">
              <a:lnSpc>
                <a:spcPct val="100000"/>
              </a:lnSpc>
              <a:spcBef>
                <a:spcPts val="320"/>
              </a:spcBef>
              <a:spcAft>
                <a:spcPts val="0"/>
              </a:spcAft>
              <a:buClr>
                <a:schemeClr val="dk1"/>
              </a:buClr>
              <a:buSzPts val="1600"/>
              <a:buNone/>
              <a:defRPr sz="1600"/>
            </a:lvl4pPr>
            <a:lvl5pPr lvl="4" algn="ctr">
              <a:lnSpc>
                <a:spcPct val="100000"/>
              </a:lnSpc>
              <a:spcBef>
                <a:spcPts val="32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4" name="Google Shape;34;p61"/>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5" name="Google Shape;35;p6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36" name="Google Shape;36;p61"/>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7" name="Shape 37"/>
        <p:cNvGrpSpPr/>
        <p:nvPr/>
      </p:nvGrpSpPr>
      <p:grpSpPr>
        <a:xfrm>
          <a:off x="0" y="0"/>
          <a:ext cx="0" cy="0"/>
          <a:chOff x="0" y="0"/>
          <a:chExt cx="0" cy="0"/>
        </a:xfrm>
      </p:grpSpPr>
      <p:sp>
        <p:nvSpPr>
          <p:cNvPr id="38" name="Google Shape;38;p62"/>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9" name="Google Shape;39;p62"/>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62"/>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1" name="Google Shape;41;p62"/>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MY"/>
              <a:t>‹#›</a:t>
            </a:fld>
            <a:endParaRPr/>
          </a:p>
        </p:txBody>
      </p:sp>
      <p:sp>
        <p:nvSpPr>
          <p:cNvPr id="42" name="Google Shape;42;p6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3" name="Shape 43"/>
        <p:cNvGrpSpPr/>
        <p:nvPr/>
      </p:nvGrpSpPr>
      <p:grpSpPr>
        <a:xfrm>
          <a:off x="0" y="0"/>
          <a:ext cx="0" cy="0"/>
          <a:chOff x="0" y="0"/>
          <a:chExt cx="0" cy="0"/>
        </a:xfrm>
      </p:grpSpPr>
      <p:sp>
        <p:nvSpPr>
          <p:cNvPr id="44" name="Google Shape;44;p63"/>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5" name="Google Shape;45;p63"/>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63"/>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63"/>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8" name="Google Shape;48;p63"/>
          <p:cNvSpPr txBox="1"/>
          <p:nvPr>
            <p:ph idx="12" type="sldNum"/>
          </p:nvPr>
        </p:nvSpPr>
        <p:spPr>
          <a:xfrm>
            <a:off x="11456127" y="6473918"/>
            <a:ext cx="600889"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
        <p:nvSpPr>
          <p:cNvPr id="49" name="Google Shape;49;p6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0" name="Shape 50"/>
        <p:cNvGrpSpPr/>
        <p:nvPr/>
      </p:nvGrpSpPr>
      <p:grpSpPr>
        <a:xfrm>
          <a:off x="0" y="0"/>
          <a:ext cx="0" cy="0"/>
          <a:chOff x="0" y="0"/>
          <a:chExt cx="0" cy="0"/>
        </a:xfrm>
      </p:grpSpPr>
      <p:sp>
        <p:nvSpPr>
          <p:cNvPr id="51" name="Google Shape;51;p64"/>
          <p:cNvSpPr txBox="1"/>
          <p:nvPr>
            <p:ph type="title"/>
          </p:nvPr>
        </p:nvSpPr>
        <p:spPr>
          <a:xfrm>
            <a:off x="831851" y="1709739"/>
            <a:ext cx="10515600" cy="2852737"/>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60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2" name="Google Shape;52;p64"/>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sz="2400"/>
            </a:lvl1pPr>
            <a:lvl2pPr indent="-228600" lvl="1" marL="914400" algn="l">
              <a:lnSpc>
                <a:spcPct val="100000"/>
              </a:lnSpc>
              <a:spcBef>
                <a:spcPts val="400"/>
              </a:spcBef>
              <a:spcAft>
                <a:spcPts val="0"/>
              </a:spcAft>
              <a:buClr>
                <a:schemeClr val="dk1"/>
              </a:buClr>
              <a:buSzPts val="2000"/>
              <a:buNone/>
              <a:defRPr sz="2000"/>
            </a:lvl2pPr>
            <a:lvl3pPr indent="-228600" lvl="2" marL="1371600" algn="l">
              <a:lnSpc>
                <a:spcPct val="100000"/>
              </a:lnSpc>
              <a:spcBef>
                <a:spcPts val="360"/>
              </a:spcBef>
              <a:spcAft>
                <a:spcPts val="0"/>
              </a:spcAft>
              <a:buClr>
                <a:schemeClr val="dk1"/>
              </a:buClr>
              <a:buSzPts val="1800"/>
              <a:buNone/>
              <a:defRPr sz="1800"/>
            </a:lvl3pPr>
            <a:lvl4pPr indent="-228600" lvl="3" marL="1828800" algn="l">
              <a:lnSpc>
                <a:spcPct val="100000"/>
              </a:lnSpc>
              <a:spcBef>
                <a:spcPts val="320"/>
              </a:spcBef>
              <a:spcAft>
                <a:spcPts val="0"/>
              </a:spcAft>
              <a:buClr>
                <a:schemeClr val="dk1"/>
              </a:buClr>
              <a:buSzPts val="1600"/>
              <a:buNone/>
              <a:defRPr sz="1600"/>
            </a:lvl4pPr>
            <a:lvl5pPr indent="-228600" lvl="4" marL="2286000" algn="l">
              <a:lnSpc>
                <a:spcPct val="100000"/>
              </a:lnSpc>
              <a:spcBef>
                <a:spcPts val="320"/>
              </a:spcBef>
              <a:spcAft>
                <a:spcPts val="0"/>
              </a:spcAft>
              <a:buClr>
                <a:schemeClr val="dk1"/>
              </a:buClr>
              <a:buSzPts val="1600"/>
              <a:buNone/>
              <a:defRPr sz="1600"/>
            </a:lvl5pPr>
            <a:lvl6pPr indent="-228600" lvl="5" marL="2743200" algn="l">
              <a:lnSpc>
                <a:spcPct val="90000"/>
              </a:lnSpc>
              <a:spcBef>
                <a:spcPts val="500"/>
              </a:spcBef>
              <a:spcAft>
                <a:spcPts val="0"/>
              </a:spcAft>
              <a:buClr>
                <a:schemeClr val="dk1"/>
              </a:buClr>
              <a:buSzPts val="1600"/>
              <a:buNone/>
              <a:defRPr sz="1600"/>
            </a:lvl6pPr>
            <a:lvl7pPr indent="-228600" lvl="6" marL="3200400" algn="l">
              <a:lnSpc>
                <a:spcPct val="90000"/>
              </a:lnSpc>
              <a:spcBef>
                <a:spcPts val="500"/>
              </a:spcBef>
              <a:spcAft>
                <a:spcPts val="0"/>
              </a:spcAft>
              <a:buClr>
                <a:schemeClr val="dk1"/>
              </a:buClr>
              <a:buSzPts val="1600"/>
              <a:buNone/>
              <a:defRPr sz="1600"/>
            </a:lvl7pPr>
            <a:lvl8pPr indent="-228600" lvl="7" marL="3657600" algn="l">
              <a:lnSpc>
                <a:spcPct val="90000"/>
              </a:lnSpc>
              <a:spcBef>
                <a:spcPts val="500"/>
              </a:spcBef>
              <a:spcAft>
                <a:spcPts val="0"/>
              </a:spcAft>
              <a:buClr>
                <a:schemeClr val="dk1"/>
              </a:buClr>
              <a:buSzPts val="1600"/>
              <a:buNone/>
              <a:defRPr sz="1600"/>
            </a:lvl8pPr>
            <a:lvl9pPr indent="-228600" lvl="8" marL="4114800" algn="l">
              <a:lnSpc>
                <a:spcPct val="90000"/>
              </a:lnSpc>
              <a:spcBef>
                <a:spcPts val="500"/>
              </a:spcBef>
              <a:spcAft>
                <a:spcPts val="0"/>
              </a:spcAft>
              <a:buClr>
                <a:schemeClr val="dk1"/>
              </a:buClr>
              <a:buSzPts val="1600"/>
              <a:buNone/>
              <a:defRPr sz="1600"/>
            </a:lvl9pPr>
          </a:lstStyle>
          <a:p/>
        </p:txBody>
      </p:sp>
      <p:sp>
        <p:nvSpPr>
          <p:cNvPr id="53" name="Google Shape;53;p64"/>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4" name="Google Shape;54;p64"/>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
        <p:nvSpPr>
          <p:cNvPr id="55" name="Google Shape;55;p6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65"/>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8" name="Google Shape;58;p65"/>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9" name="Google Shape;59;p65"/>
          <p:cNvSpPr txBox="1"/>
          <p:nvPr>
            <p:ph idx="12" type="sldNum"/>
          </p:nvPr>
        </p:nvSpPr>
        <p:spPr>
          <a:xfrm>
            <a:off x="11351622" y="6552296"/>
            <a:ext cx="661851"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
        <p:nvSpPr>
          <p:cNvPr id="60" name="Google Shape;60;p6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66"/>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63" name="Google Shape;63;p66"/>
          <p:cNvSpPr txBox="1"/>
          <p:nvPr>
            <p:ph idx="1" type="body"/>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4" name="Google Shape;64;p66"/>
          <p:cNvSpPr txBox="1"/>
          <p:nvPr>
            <p:ph idx="2"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40"/>
              </a:spcBef>
              <a:spcAft>
                <a:spcPts val="0"/>
              </a:spcAft>
              <a:buClr>
                <a:schemeClr val="dk1"/>
              </a:buClr>
              <a:buSzPts val="1200"/>
              <a:buNone/>
              <a:defRPr sz="1200"/>
            </a:lvl3pPr>
            <a:lvl4pPr indent="-228600" lvl="3" marL="1828800" algn="l">
              <a:lnSpc>
                <a:spcPct val="100000"/>
              </a:lnSpc>
              <a:spcBef>
                <a:spcPts val="200"/>
              </a:spcBef>
              <a:spcAft>
                <a:spcPts val="0"/>
              </a:spcAft>
              <a:buClr>
                <a:schemeClr val="dk1"/>
              </a:buClr>
              <a:buSzPts val="1000"/>
              <a:buNone/>
              <a:defRPr sz="1000"/>
            </a:lvl4pPr>
            <a:lvl5pPr indent="-228600" lvl="4" marL="2286000" algn="l">
              <a:lnSpc>
                <a:spcPct val="100000"/>
              </a:lnSpc>
              <a:spcBef>
                <a:spcPts val="2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66"/>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6" name="Google Shape;66;p66"/>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67" name="Google Shape;67;p66"/>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8" name="Shape 68"/>
        <p:cNvGrpSpPr/>
        <p:nvPr/>
      </p:nvGrpSpPr>
      <p:grpSpPr>
        <a:xfrm>
          <a:off x="0" y="0"/>
          <a:ext cx="0" cy="0"/>
          <a:chOff x="0" y="0"/>
          <a:chExt cx="0" cy="0"/>
        </a:xfrm>
      </p:grpSpPr>
      <p:sp>
        <p:nvSpPr>
          <p:cNvPr id="69" name="Google Shape;69;p67"/>
          <p:cNvSpPr txBox="1"/>
          <p:nvPr>
            <p:ph type="title"/>
          </p:nvPr>
        </p:nvSpPr>
        <p:spPr>
          <a:xfrm>
            <a:off x="840318" y="457200"/>
            <a:ext cx="3932767" cy="1600200"/>
          </a:xfrm>
          <a:prstGeom prst="rect">
            <a:avLst/>
          </a:prstGeom>
          <a:noFill/>
          <a:ln>
            <a:noFill/>
          </a:ln>
        </p:spPr>
        <p:txBody>
          <a:bodyPr anchorCtr="0" anchor="b" bIns="45700" lIns="91425" spcFirstLastPara="1" rIns="91425" wrap="square" tIns="45700">
            <a:noAutofit/>
          </a:bodyPr>
          <a:lstStyle>
            <a:lvl1pPr lvl="0" algn="ctr">
              <a:lnSpc>
                <a:spcPct val="100000"/>
              </a:lnSpc>
              <a:spcBef>
                <a:spcPts val="0"/>
              </a:spcBef>
              <a:spcAft>
                <a:spcPts val="0"/>
              </a:spcAft>
              <a:buSzPts val="1400"/>
              <a:buNone/>
              <a:defRPr sz="32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0" name="Google Shape;70;p67"/>
          <p:cNvSpPr/>
          <p:nvPr>
            <p:ph idx="2" type="pic"/>
          </p:nvPr>
        </p:nvSpPr>
        <p:spPr>
          <a:xfrm>
            <a:off x="5183717" y="987426"/>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71" name="Google Shape;71;p67"/>
          <p:cNvSpPr txBox="1"/>
          <p:nvPr>
            <p:ph idx="1" type="body"/>
          </p:nvPr>
        </p:nvSpPr>
        <p:spPr>
          <a:xfrm>
            <a:off x="840318" y="2057400"/>
            <a:ext cx="3932767" cy="3811588"/>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320"/>
              </a:spcBef>
              <a:spcAft>
                <a:spcPts val="0"/>
              </a:spcAft>
              <a:buClr>
                <a:schemeClr val="dk1"/>
              </a:buClr>
              <a:buSzPts val="1600"/>
              <a:buNone/>
              <a:defRPr sz="1600"/>
            </a:lvl1pPr>
            <a:lvl2pPr indent="-228600" lvl="1" marL="914400" algn="l">
              <a:lnSpc>
                <a:spcPct val="100000"/>
              </a:lnSpc>
              <a:spcBef>
                <a:spcPts val="280"/>
              </a:spcBef>
              <a:spcAft>
                <a:spcPts val="0"/>
              </a:spcAft>
              <a:buClr>
                <a:schemeClr val="dk1"/>
              </a:buClr>
              <a:buSzPts val="1400"/>
              <a:buNone/>
              <a:defRPr sz="1400"/>
            </a:lvl2pPr>
            <a:lvl3pPr indent="-228600" lvl="2" marL="1371600" algn="l">
              <a:lnSpc>
                <a:spcPct val="100000"/>
              </a:lnSpc>
              <a:spcBef>
                <a:spcPts val="240"/>
              </a:spcBef>
              <a:spcAft>
                <a:spcPts val="0"/>
              </a:spcAft>
              <a:buClr>
                <a:schemeClr val="dk1"/>
              </a:buClr>
              <a:buSzPts val="1200"/>
              <a:buNone/>
              <a:defRPr sz="1200"/>
            </a:lvl3pPr>
            <a:lvl4pPr indent="-228600" lvl="3" marL="1828800" algn="l">
              <a:lnSpc>
                <a:spcPct val="100000"/>
              </a:lnSpc>
              <a:spcBef>
                <a:spcPts val="200"/>
              </a:spcBef>
              <a:spcAft>
                <a:spcPts val="0"/>
              </a:spcAft>
              <a:buClr>
                <a:schemeClr val="dk1"/>
              </a:buClr>
              <a:buSzPts val="1000"/>
              <a:buNone/>
              <a:defRPr sz="1000"/>
            </a:lvl4pPr>
            <a:lvl5pPr indent="-228600" lvl="4" marL="2286000" algn="l">
              <a:lnSpc>
                <a:spcPct val="100000"/>
              </a:lnSpc>
              <a:spcBef>
                <a:spcPts val="2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2" name="Google Shape;72;p67"/>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3" name="Google Shape;73;p67"/>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74" name="Google Shape;74;p67"/>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800"/>
              <a:buFont typeface="Arial"/>
              <a:buNone/>
              <a:defRPr b="0" i="0" sz="18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MY"/>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58"/>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4000" u="none" cap="none" strike="noStrike">
                <a:solidFill>
                  <a:schemeClr val="dk1"/>
                </a:solidFill>
                <a:latin typeface="Calibri"/>
                <a:ea typeface="Calibri"/>
                <a:cs typeface="Calibri"/>
                <a:sym typeface="Calibri"/>
              </a:defRPr>
            </a:lvl1pPr>
            <a:lvl2pPr lvl="1"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2pPr>
            <a:lvl3pPr lvl="2"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3pPr>
            <a:lvl4pPr lvl="3"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4pPr>
            <a:lvl5pPr lvl="4"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5pPr>
            <a:lvl6pPr lvl="5"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6pPr>
            <a:lvl7pPr lvl="6"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7pPr>
            <a:lvl8pPr lvl="7"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8pPr>
            <a:lvl9pPr lvl="8" marR="0" rtl="0" algn="ctr">
              <a:lnSpc>
                <a:spcPct val="100000"/>
              </a:lnSpc>
              <a:spcBef>
                <a:spcPts val="0"/>
              </a:spcBef>
              <a:spcAft>
                <a:spcPts val="0"/>
              </a:spcAft>
              <a:buClr>
                <a:srgbClr val="000000"/>
              </a:buClr>
              <a:buSzPts val="1400"/>
              <a:buFont typeface="Arial"/>
              <a:buNone/>
              <a:defRPr b="0" i="0" sz="4400" u="none" cap="none" strike="noStrike">
                <a:solidFill>
                  <a:schemeClr val="dk1"/>
                </a:solidFill>
                <a:latin typeface="Calibri"/>
                <a:ea typeface="Calibri"/>
                <a:cs typeface="Calibri"/>
                <a:sym typeface="Calibri"/>
              </a:defRPr>
            </a:lvl9pPr>
          </a:lstStyle>
          <a:p/>
        </p:txBody>
      </p:sp>
      <p:sp>
        <p:nvSpPr>
          <p:cNvPr id="11" name="Google Shape;11;p58"/>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81000" lvl="1" marL="9144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81000" lvl="3" marL="18288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4pPr>
            <a:lvl5pPr indent="-381000" lvl="4" marL="22860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 name="Google Shape;12;p58"/>
          <p:cNvPicPr preferRelativeResize="0"/>
          <p:nvPr/>
        </p:nvPicPr>
        <p:blipFill rotWithShape="1">
          <a:blip r:embed="rId1">
            <a:alphaModFix/>
          </a:blip>
          <a:srcRect b="0" l="0" r="0" t="0"/>
          <a:stretch/>
        </p:blipFill>
        <p:spPr>
          <a:xfrm>
            <a:off x="10319657" y="248193"/>
            <a:ext cx="1253062" cy="522516"/>
          </a:xfrm>
          <a:prstGeom prst="rect">
            <a:avLst/>
          </a:prstGeom>
          <a:noFill/>
          <a:ln>
            <a:noFill/>
          </a:ln>
        </p:spPr>
      </p:pic>
      <p:sp>
        <p:nvSpPr>
          <p:cNvPr id="13" name="Google Shape;13;p58"/>
          <p:cNvSpPr/>
          <p:nvPr/>
        </p:nvSpPr>
        <p:spPr>
          <a:xfrm>
            <a:off x="157728" y="6387919"/>
            <a:ext cx="10691284" cy="221888"/>
          </a:xfrm>
          <a:prstGeom prst="rect">
            <a:avLst/>
          </a:prstGeom>
          <a:solidFill>
            <a:srgbClr val="484848"/>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4" name="Google Shape;14;p58"/>
          <p:cNvSpPr/>
          <p:nvPr/>
        </p:nvSpPr>
        <p:spPr>
          <a:xfrm>
            <a:off x="10959737" y="6387918"/>
            <a:ext cx="171541" cy="236401"/>
          </a:xfrm>
          <a:prstGeom prst="ellipse">
            <a:avLst/>
          </a:prstGeom>
          <a:solidFill>
            <a:srgbClr val="FF8C0B"/>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5" name="Google Shape;15;p58"/>
          <p:cNvSpPr/>
          <p:nvPr/>
        </p:nvSpPr>
        <p:spPr>
          <a:xfrm flipH="1" rot="10800000">
            <a:off x="11897828" y="6387918"/>
            <a:ext cx="188695" cy="236401"/>
          </a:xfrm>
          <a:prstGeom prst="ellipse">
            <a:avLst/>
          </a:prstGeom>
          <a:solidFill>
            <a:srgbClr val="00AF00"/>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6" name="Google Shape;16;p58"/>
          <p:cNvSpPr/>
          <p:nvPr/>
        </p:nvSpPr>
        <p:spPr>
          <a:xfrm>
            <a:off x="11265974" y="6387918"/>
            <a:ext cx="188695" cy="236401"/>
          </a:xfrm>
          <a:prstGeom prst="ellipse">
            <a:avLst/>
          </a:prstGeom>
          <a:solidFill>
            <a:srgbClr val="FF0000"/>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7" name="Google Shape;17;p58"/>
          <p:cNvSpPr/>
          <p:nvPr/>
        </p:nvSpPr>
        <p:spPr>
          <a:xfrm>
            <a:off x="11581901" y="6391366"/>
            <a:ext cx="188695" cy="236401"/>
          </a:xfrm>
          <a:prstGeom prst="ellipse">
            <a:avLst/>
          </a:prstGeom>
          <a:solidFill>
            <a:srgbClr val="00AEDA"/>
          </a:solidFill>
          <a:ln cap="flat" cmpd="sng" w="9525">
            <a:solidFill>
              <a:schemeClr val="accent1"/>
            </a:solidFill>
            <a:prstDash val="solid"/>
            <a:bevel/>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jpg"/><Relationship Id="rId4"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5.jpg"/><Relationship Id="rId4" Type="http://schemas.openxmlformats.org/officeDocument/2006/relationships/image" Target="../media/image15.jpg"/><Relationship Id="rId5"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8.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1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 Id="rId3" Type="http://schemas.openxmlformats.org/officeDocument/2006/relationships/image" Target="../media/image21.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png"/><Relationship Id="rId4" Type="http://schemas.openxmlformats.org/officeDocument/2006/relationships/image" Target="../media/image1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33.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24.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31.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23.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29.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2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 Id="rId3" Type="http://schemas.openxmlformats.org/officeDocument/2006/relationships/image" Target="../media/image2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8.jp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pic>
        <p:nvPicPr>
          <p:cNvPr id="97" name="Google Shape;97;p1"/>
          <p:cNvPicPr preferRelativeResize="0"/>
          <p:nvPr/>
        </p:nvPicPr>
        <p:blipFill rotWithShape="1">
          <a:blip r:embed="rId3">
            <a:alphaModFix/>
          </a:blip>
          <a:srcRect b="0" l="0" r="0" t="0"/>
          <a:stretch/>
        </p:blipFill>
        <p:spPr>
          <a:xfrm>
            <a:off x="2381444" y="683090"/>
            <a:ext cx="6648743" cy="5102279"/>
          </a:xfrm>
          <a:prstGeom prst="rect">
            <a:avLst/>
          </a:prstGeom>
          <a:noFill/>
          <a:ln>
            <a:noFill/>
          </a:ln>
        </p:spPr>
      </p:pic>
      <p:sp>
        <p:nvSpPr>
          <p:cNvPr id="98" name="Google Shape;98;p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99" name="Google Shape;99;p1"/>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600">
    <p:blinds dir="ver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10"/>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400"/>
              <a:buNone/>
            </a:pPr>
            <a:r>
              <a:rPr lang="en-MY"/>
              <a:t>"</a:t>
            </a:r>
            <a:r>
              <a:rPr b="1" lang="en-MY"/>
              <a:t>How to Respond to COVID-19</a:t>
            </a:r>
            <a:r>
              <a:rPr lang="en-MY"/>
              <a:t>.“</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In the past week, COVID-19 has started to behave a lot like the once-in-a-century pathogen we've been worried about."</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"I hope it's not that bad, but we should assume that it will be until we know otherwise</a:t>
            </a:r>
            <a:endParaRPr/>
          </a:p>
          <a:p>
            <a:pPr indent="0" lvl="0" marL="0" rtl="0" algn="just">
              <a:lnSpc>
                <a:spcPct val="100000"/>
              </a:lnSpc>
              <a:spcBef>
                <a:spcPts val="480"/>
              </a:spcBef>
              <a:spcAft>
                <a:spcPts val="0"/>
              </a:spcAft>
              <a:buClr>
                <a:schemeClr val="dk1"/>
              </a:buClr>
              <a:buSzPts val="2400"/>
              <a:buNone/>
            </a:pPr>
            <a:r>
              <a:t/>
            </a:r>
            <a:endParaRPr/>
          </a:p>
        </p:txBody>
      </p:sp>
      <p:sp>
        <p:nvSpPr>
          <p:cNvPr id="182" name="Google Shape;182;p10"/>
          <p:cNvSpPr txBox="1"/>
          <p:nvPr>
            <p:ph idx="12" type="sldNum"/>
          </p:nvPr>
        </p:nvSpPr>
        <p:spPr>
          <a:xfrm>
            <a:off x="11399855" y="6502054"/>
            <a:ext cx="600889"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t>‹#›</a:t>
            </a:fld>
            <a:endParaRPr/>
          </a:p>
        </p:txBody>
      </p:sp>
      <p:sp>
        <p:nvSpPr>
          <p:cNvPr id="183" name="Google Shape;183;p1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Bill Gates (@BillGates) | Twitter" id="184" name="Google Shape;184;p10"/>
          <p:cNvPicPr preferRelativeResize="0"/>
          <p:nvPr>
            <p:ph idx="1" type="body"/>
          </p:nvPr>
        </p:nvPicPr>
        <p:blipFill rotWithShape="1">
          <a:blip r:embed="rId3">
            <a:alphaModFix/>
          </a:blip>
          <a:srcRect b="0" l="0" r="0" t="0"/>
          <a:stretch/>
        </p:blipFill>
        <p:spPr>
          <a:xfrm>
            <a:off x="609600" y="1561444"/>
            <a:ext cx="4592637" cy="4564720"/>
          </a:xfrm>
          <a:prstGeom prst="rect">
            <a:avLst/>
          </a:prstGeom>
          <a:noFill/>
          <a:ln>
            <a:noFill/>
          </a:ln>
        </p:spPr>
      </p:pic>
      <p:pic>
        <p:nvPicPr>
          <p:cNvPr descr="Express yourself: Users rejoice as Twitter finally adds emoji ..." id="185" name="Google Shape;185;p10"/>
          <p:cNvPicPr preferRelativeResize="0"/>
          <p:nvPr/>
        </p:nvPicPr>
        <p:blipFill rotWithShape="1">
          <a:blip r:embed="rId4">
            <a:alphaModFix/>
          </a:blip>
          <a:srcRect b="0" l="0" r="0" t="0"/>
          <a:stretch/>
        </p:blipFill>
        <p:spPr>
          <a:xfrm>
            <a:off x="8749322" y="5023361"/>
            <a:ext cx="1628054" cy="1220408"/>
          </a:xfrm>
          <a:prstGeom prst="rect">
            <a:avLst/>
          </a:prstGeom>
          <a:noFill/>
          <a:ln>
            <a:noFill/>
          </a:ln>
        </p:spPr>
      </p:pic>
      <p:sp>
        <p:nvSpPr>
          <p:cNvPr id="186" name="Google Shape;186;p10"/>
          <p:cNvSpPr txBox="1"/>
          <p:nvPr>
            <p:ph idx="10" type="dt"/>
          </p:nvPr>
        </p:nvSpPr>
        <p:spPr>
          <a:xfrm>
            <a:off x="609600" y="6542092"/>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0" st="0"/>
                                            </p:txEl>
                                          </p:spTgt>
                                        </p:tgtEl>
                                        <p:attrNameLst>
                                          <p:attrName>style.visibility</p:attrName>
                                        </p:attrNameLst>
                                      </p:cBhvr>
                                      <p:to>
                                        <p:strVal val="visible"/>
                                      </p:to>
                                    </p:set>
                                    <p:animEffect filter="fade" transition="in">
                                      <p:cBhvr>
                                        <p:cTn dur="500"/>
                                        <p:tgtEl>
                                          <p:spTgt spid="18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1" st="1"/>
                                            </p:txEl>
                                          </p:spTgt>
                                        </p:tgtEl>
                                        <p:attrNameLst>
                                          <p:attrName>style.visibility</p:attrName>
                                        </p:attrNameLst>
                                      </p:cBhvr>
                                      <p:to>
                                        <p:strVal val="visible"/>
                                      </p:to>
                                    </p:set>
                                    <p:animEffect filter="fade" transition="in">
                                      <p:cBhvr>
                                        <p:cTn dur="500"/>
                                        <p:tgtEl>
                                          <p:spTgt spid="18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2" st="2"/>
                                            </p:txEl>
                                          </p:spTgt>
                                        </p:tgtEl>
                                        <p:attrNameLst>
                                          <p:attrName>style.visibility</p:attrName>
                                        </p:attrNameLst>
                                      </p:cBhvr>
                                      <p:to>
                                        <p:strVal val="visible"/>
                                      </p:to>
                                    </p:set>
                                    <p:animEffect filter="fade" transition="in">
                                      <p:cBhvr>
                                        <p:cTn dur="500"/>
                                        <p:tgtEl>
                                          <p:spTgt spid="18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3" st="3"/>
                                            </p:txEl>
                                          </p:spTgt>
                                        </p:tgtEl>
                                        <p:attrNameLst>
                                          <p:attrName>style.visibility</p:attrName>
                                        </p:attrNameLst>
                                      </p:cBhvr>
                                      <p:to>
                                        <p:strVal val="visible"/>
                                      </p:to>
                                    </p:set>
                                    <p:animEffect filter="fade" transition="in">
                                      <p:cBhvr>
                                        <p:cTn dur="500"/>
                                        <p:tgtEl>
                                          <p:spTgt spid="18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4" st="4"/>
                                            </p:txEl>
                                          </p:spTgt>
                                        </p:tgtEl>
                                        <p:attrNameLst>
                                          <p:attrName>style.visibility</p:attrName>
                                        </p:attrNameLst>
                                      </p:cBhvr>
                                      <p:to>
                                        <p:strVal val="visible"/>
                                      </p:to>
                                    </p:set>
                                    <p:animEffect filter="fade" transition="in">
                                      <p:cBhvr>
                                        <p:cTn dur="500"/>
                                        <p:tgtEl>
                                          <p:spTgt spid="18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xEl>
                                              <p:pRg end="5" st="5"/>
                                            </p:txEl>
                                          </p:spTgt>
                                        </p:tgtEl>
                                        <p:attrNameLst>
                                          <p:attrName>style.visibility</p:attrName>
                                        </p:attrNameLst>
                                      </p:cBhvr>
                                      <p:to>
                                        <p:strVal val="visible"/>
                                      </p:to>
                                    </p:set>
                                    <p:animEffect filter="fade" transition="in">
                                      <p:cBhvr>
                                        <p:cTn dur="500"/>
                                        <p:tgtEl>
                                          <p:spTgt spid="181">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11"/>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When </a:t>
            </a:r>
            <a:r>
              <a:rPr lang="en-MY" sz="3600"/>
              <a:t>would</a:t>
            </a:r>
            <a:r>
              <a:rPr lang="en-MY"/>
              <a:t> I need to manage my </a:t>
            </a:r>
            <a:br>
              <a:rPr lang="en-MY"/>
            </a:br>
            <a:r>
              <a:rPr lang="en-MY"/>
              <a:t>Emotional Intelligence?</a:t>
            </a:r>
            <a:endParaRPr/>
          </a:p>
        </p:txBody>
      </p:sp>
      <p:sp>
        <p:nvSpPr>
          <p:cNvPr id="192" name="Google Shape;192;p11"/>
          <p:cNvSpPr txBox="1"/>
          <p:nvPr>
            <p:ph idx="1" type="body"/>
          </p:nvPr>
        </p:nvSpPr>
        <p:spPr>
          <a:xfrm>
            <a:off x="609600" y="1839171"/>
            <a:ext cx="611037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Giving and receiving feedback</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Meeting tight deadlines</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Dealing with challenging relationships</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193" name="Google Shape;193;p11"/>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194" name="Google Shape;194;p1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195" name="Google Shape;195;p11"/>
          <p:cNvSpPr txBox="1"/>
          <p:nvPr/>
        </p:nvSpPr>
        <p:spPr>
          <a:xfrm>
            <a:off x="6194476" y="1405321"/>
            <a:ext cx="6110370" cy="4713125"/>
          </a:xfrm>
          <a:prstGeom prst="rect">
            <a:avLst/>
          </a:prstGeom>
          <a:noFill/>
          <a:ln>
            <a:noFill/>
          </a:ln>
        </p:spPr>
        <p:txBody>
          <a:bodyPr anchorCtr="0" anchor="t" bIns="45700" lIns="91425" spcFirstLastPara="1" rIns="91425" wrap="square" tIns="45700">
            <a:noAutofit/>
          </a:bodyPr>
          <a:lstStyle/>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Not having enough resources</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Dealing with change</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Dealing with setbacks and failure</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196" name="Google Shape;196;p11"/>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 calcmode="lin" valueType="num">
                                      <p:cBhvr additive="base">
                                        <p:cTn dur="500"/>
                                        <p:tgtEl>
                                          <p:spTgt spid="192">
                                            <p:txEl>
                                              <p:pRg end="0" st="0"/>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1" st="1"/>
                                            </p:txEl>
                                          </p:spTgt>
                                        </p:tgtEl>
                                        <p:attrNameLst>
                                          <p:attrName>style.visibility</p:attrName>
                                        </p:attrNameLst>
                                      </p:cBhvr>
                                      <p:to>
                                        <p:strVal val="visible"/>
                                      </p:to>
                                    </p:set>
                                    <p:anim calcmode="lin" valueType="num">
                                      <p:cBhvr additive="base">
                                        <p:cTn dur="500"/>
                                        <p:tgtEl>
                                          <p:spTgt spid="192">
                                            <p:txEl>
                                              <p:pRg end="1" st="1"/>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2" st="2"/>
                                            </p:txEl>
                                          </p:spTgt>
                                        </p:tgtEl>
                                        <p:attrNameLst>
                                          <p:attrName>style.visibility</p:attrName>
                                        </p:attrNameLst>
                                      </p:cBhvr>
                                      <p:to>
                                        <p:strVal val="visible"/>
                                      </p:to>
                                    </p:set>
                                    <p:anim calcmode="lin" valueType="num">
                                      <p:cBhvr additive="base">
                                        <p:cTn dur="500"/>
                                        <p:tgtEl>
                                          <p:spTgt spid="192">
                                            <p:txEl>
                                              <p:pRg end="2" st="2"/>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3" st="3"/>
                                            </p:txEl>
                                          </p:spTgt>
                                        </p:tgtEl>
                                        <p:attrNameLst>
                                          <p:attrName>style.visibility</p:attrName>
                                        </p:attrNameLst>
                                      </p:cBhvr>
                                      <p:to>
                                        <p:strVal val="visible"/>
                                      </p:to>
                                    </p:set>
                                    <p:anim calcmode="lin" valueType="num">
                                      <p:cBhvr additive="base">
                                        <p:cTn dur="500"/>
                                        <p:tgtEl>
                                          <p:spTgt spid="192">
                                            <p:txEl>
                                              <p:pRg end="3" st="3"/>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4" st="4"/>
                                            </p:txEl>
                                          </p:spTgt>
                                        </p:tgtEl>
                                        <p:attrNameLst>
                                          <p:attrName>style.visibility</p:attrName>
                                        </p:attrNameLst>
                                      </p:cBhvr>
                                      <p:to>
                                        <p:strVal val="visible"/>
                                      </p:to>
                                    </p:set>
                                    <p:anim calcmode="lin" valueType="num">
                                      <p:cBhvr additive="base">
                                        <p:cTn dur="500"/>
                                        <p:tgtEl>
                                          <p:spTgt spid="192">
                                            <p:txEl>
                                              <p:pRg end="4" st="4"/>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5" st="5"/>
                                            </p:txEl>
                                          </p:spTgt>
                                        </p:tgtEl>
                                        <p:attrNameLst>
                                          <p:attrName>style.visibility</p:attrName>
                                        </p:attrNameLst>
                                      </p:cBhvr>
                                      <p:to>
                                        <p:strVal val="visible"/>
                                      </p:to>
                                    </p:set>
                                    <p:anim calcmode="lin" valueType="num">
                                      <p:cBhvr additive="base">
                                        <p:cTn dur="500"/>
                                        <p:tgtEl>
                                          <p:spTgt spid="192">
                                            <p:txEl>
                                              <p:pRg end="5" st="5"/>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6" st="6"/>
                                            </p:txEl>
                                          </p:spTgt>
                                        </p:tgtEl>
                                        <p:attrNameLst>
                                          <p:attrName>style.visibility</p:attrName>
                                        </p:attrNameLst>
                                      </p:cBhvr>
                                      <p:to>
                                        <p:strVal val="visible"/>
                                      </p:to>
                                    </p:set>
                                    <p:anim calcmode="lin" valueType="num">
                                      <p:cBhvr additive="base">
                                        <p:cTn dur="500"/>
                                        <p:tgtEl>
                                          <p:spTgt spid="192">
                                            <p:txEl>
                                              <p:pRg end="6" st="6"/>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7" st="7"/>
                                            </p:txEl>
                                          </p:spTgt>
                                        </p:tgtEl>
                                        <p:attrNameLst>
                                          <p:attrName>style.visibility</p:attrName>
                                        </p:attrNameLst>
                                      </p:cBhvr>
                                      <p:to>
                                        <p:strVal val="visible"/>
                                      </p:to>
                                    </p:set>
                                    <p:anim calcmode="lin" valueType="num">
                                      <p:cBhvr additive="base">
                                        <p:cTn dur="500"/>
                                        <p:tgtEl>
                                          <p:spTgt spid="192">
                                            <p:txEl>
                                              <p:pRg end="7" st="7"/>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7" st="7"/>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92">
                                            <p:txEl>
                                              <p:pRg end="8" st="8"/>
                                            </p:txEl>
                                          </p:spTgt>
                                        </p:tgtEl>
                                        <p:attrNameLst>
                                          <p:attrName>style.visibility</p:attrName>
                                        </p:attrNameLst>
                                      </p:cBhvr>
                                      <p:to>
                                        <p:strVal val="visible"/>
                                      </p:to>
                                    </p:set>
                                    <p:anim calcmode="lin" valueType="num">
                                      <p:cBhvr additive="base">
                                        <p:cTn dur="500"/>
                                        <p:tgtEl>
                                          <p:spTgt spid="192">
                                            <p:txEl>
                                              <p:pRg end="8" st="8"/>
                                            </p:txEl>
                                          </p:spTgt>
                                        </p:tgtEl>
                                        <p:attrNameLst>
                                          <p:attrName>ppt_w</p:attrName>
                                        </p:attrNameLst>
                                      </p:cBhvr>
                                      <p:tavLst>
                                        <p:tav fmla="" tm="0">
                                          <p:val>
                                            <p:strVal val="0"/>
                                          </p:val>
                                        </p:tav>
                                        <p:tav fmla="" tm="100000">
                                          <p:val>
                                            <p:strVal val="#ppt_w"/>
                                          </p:val>
                                        </p:tav>
                                      </p:tavLst>
                                    </p:anim>
                                    <p:anim calcmode="lin" valueType="num">
                                      <p:cBhvr additive="base">
                                        <p:cTn dur="500"/>
                                        <p:tgtEl>
                                          <p:spTgt spid="192">
                                            <p:txEl>
                                              <p:pRg end="8" st="8"/>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5"/>
                                        </p:tgtEl>
                                        <p:attrNameLst>
                                          <p:attrName>style.visibility</p:attrName>
                                        </p:attrNameLst>
                                      </p:cBhvr>
                                      <p:to>
                                        <p:strVal val="visible"/>
                                      </p:to>
                                    </p:set>
                                    <p:animEffect filter="fade" transition="in">
                                      <p:cBhvr>
                                        <p:cTn dur="20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5"/>
          <p:cNvSpPr txBox="1"/>
          <p:nvPr>
            <p:ph idx="2" type="body"/>
          </p:nvPr>
        </p:nvSpPr>
        <p:spPr>
          <a:xfrm>
            <a:off x="309489" y="1645920"/>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            </a:t>
            </a:r>
            <a:r>
              <a:rPr lang="en-MY" u="sng"/>
              <a:t>Characteristics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Easy-going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Flexible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Authentic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Open minded</a:t>
            </a:r>
            <a:endParaRPr/>
          </a:p>
        </p:txBody>
      </p:sp>
      <p:sp>
        <p:nvSpPr>
          <p:cNvPr id="203" name="Google Shape;203;p45"/>
          <p:cNvSpPr txBox="1"/>
          <p:nvPr>
            <p:ph idx="10" type="dt"/>
          </p:nvPr>
        </p:nvSpPr>
        <p:spPr>
          <a:xfrm>
            <a:off x="609600" y="6567367"/>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
        <p:nvSpPr>
          <p:cNvPr id="204" name="Google Shape;204;p45"/>
          <p:cNvSpPr txBox="1"/>
          <p:nvPr>
            <p:ph idx="11" type="ftr"/>
          </p:nvPr>
        </p:nvSpPr>
        <p:spPr>
          <a:xfrm>
            <a:off x="4165600" y="6567367"/>
            <a:ext cx="38608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205" name="Google Shape;205;p45"/>
          <p:cNvSpPr txBox="1"/>
          <p:nvPr>
            <p:ph idx="12" type="sldNum"/>
          </p:nvPr>
        </p:nvSpPr>
        <p:spPr>
          <a:xfrm>
            <a:off x="11394828" y="6567367"/>
            <a:ext cx="750277"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206" name="Google Shape;206;p45"/>
          <p:cNvSpPr txBox="1"/>
          <p:nvPr/>
        </p:nvSpPr>
        <p:spPr>
          <a:xfrm>
            <a:off x="6281221" y="1645919"/>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MY" sz="2400" u="sng" cap="none" strike="noStrike">
                <a:solidFill>
                  <a:schemeClr val="dk1"/>
                </a:solidFill>
                <a:latin typeface="Calibri"/>
                <a:ea typeface="Calibri"/>
                <a:cs typeface="Calibri"/>
                <a:sym typeface="Calibri"/>
              </a:rPr>
              <a:t>Characteristics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Judgmental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Bad communication skills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Micromanager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Inflexible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4 Ways To Be The World's Best Boss - Be Leaderly" id="207" name="Google Shape;207;p45"/>
          <p:cNvPicPr preferRelativeResize="0"/>
          <p:nvPr/>
        </p:nvPicPr>
        <p:blipFill rotWithShape="1">
          <a:blip r:embed="rId3">
            <a:alphaModFix/>
          </a:blip>
          <a:srcRect b="4540" l="20015" r="22078" t="4914"/>
          <a:stretch/>
        </p:blipFill>
        <p:spPr>
          <a:xfrm>
            <a:off x="0" y="58958"/>
            <a:ext cx="2405575" cy="2262210"/>
          </a:xfrm>
          <a:prstGeom prst="rect">
            <a:avLst/>
          </a:prstGeom>
          <a:noFill/>
          <a:ln>
            <a:noFill/>
          </a:ln>
        </p:spPr>
      </p:pic>
      <p:grpSp>
        <p:nvGrpSpPr>
          <p:cNvPr id="208" name="Google Shape;208;p45"/>
          <p:cNvGrpSpPr/>
          <p:nvPr/>
        </p:nvGrpSpPr>
        <p:grpSpPr>
          <a:xfrm>
            <a:off x="8426547" y="147839"/>
            <a:ext cx="3606013" cy="2262210"/>
            <a:chOff x="6666396" y="50136"/>
            <a:chExt cx="5319279" cy="3191567"/>
          </a:xfrm>
        </p:grpSpPr>
        <p:pic>
          <p:nvPicPr>
            <p:cNvPr id="209" name="Google Shape;209;p45"/>
            <p:cNvPicPr preferRelativeResize="0"/>
            <p:nvPr/>
          </p:nvPicPr>
          <p:blipFill rotWithShape="1">
            <a:blip r:embed="rId4">
              <a:alphaModFix/>
            </a:blip>
            <a:srcRect b="0" l="0" r="0" t="0"/>
            <a:stretch/>
          </p:blipFill>
          <p:spPr>
            <a:xfrm>
              <a:off x="6666396" y="50136"/>
              <a:ext cx="5319279" cy="3191567"/>
            </a:xfrm>
            <a:prstGeom prst="rect">
              <a:avLst/>
            </a:prstGeom>
            <a:noFill/>
            <a:ln>
              <a:noFill/>
            </a:ln>
          </p:spPr>
        </p:pic>
        <p:sp>
          <p:nvSpPr>
            <p:cNvPr id="210" name="Google Shape;210;p45"/>
            <p:cNvSpPr txBox="1"/>
            <p:nvPr/>
          </p:nvSpPr>
          <p:spPr>
            <a:xfrm>
              <a:off x="7076050" y="1434903"/>
              <a:ext cx="1772528" cy="180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7"/>
                                        </p:tgtEl>
                                        <p:attrNameLst>
                                          <p:attrName>style.visibility</p:attrName>
                                        </p:attrNameLst>
                                      </p:cBhvr>
                                      <p:to>
                                        <p:strVal val="visible"/>
                                      </p:to>
                                    </p:set>
                                    <p:anim calcmode="lin" valueType="num">
                                      <p:cBhvr additive="base">
                                        <p:cTn dur="500"/>
                                        <p:tgtEl>
                                          <p:spTgt spid="20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0" st="0"/>
                                            </p:txEl>
                                          </p:spTgt>
                                        </p:tgtEl>
                                        <p:attrNameLst>
                                          <p:attrName>style.visibility</p:attrName>
                                        </p:attrNameLst>
                                      </p:cBhvr>
                                      <p:to>
                                        <p:strVal val="visible"/>
                                      </p:to>
                                    </p:set>
                                    <p:animEffect filter="fade" transition="in">
                                      <p:cBhvr>
                                        <p:cTn dur="1000"/>
                                        <p:tgtEl>
                                          <p:spTgt spid="20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1" st="1"/>
                                            </p:txEl>
                                          </p:spTgt>
                                        </p:tgtEl>
                                        <p:attrNameLst>
                                          <p:attrName>style.visibility</p:attrName>
                                        </p:attrNameLst>
                                      </p:cBhvr>
                                      <p:to>
                                        <p:strVal val="visible"/>
                                      </p:to>
                                    </p:set>
                                    <p:animEffect filter="fade" transition="in">
                                      <p:cBhvr>
                                        <p:cTn dur="1000"/>
                                        <p:tgtEl>
                                          <p:spTgt spid="20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2" st="2"/>
                                            </p:txEl>
                                          </p:spTgt>
                                        </p:tgtEl>
                                        <p:attrNameLst>
                                          <p:attrName>style.visibility</p:attrName>
                                        </p:attrNameLst>
                                      </p:cBhvr>
                                      <p:to>
                                        <p:strVal val="visible"/>
                                      </p:to>
                                    </p:set>
                                    <p:animEffect filter="fade" transition="in">
                                      <p:cBhvr>
                                        <p:cTn dur="1000"/>
                                        <p:tgtEl>
                                          <p:spTgt spid="20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3" st="3"/>
                                            </p:txEl>
                                          </p:spTgt>
                                        </p:tgtEl>
                                        <p:attrNameLst>
                                          <p:attrName>style.visibility</p:attrName>
                                        </p:attrNameLst>
                                      </p:cBhvr>
                                      <p:to>
                                        <p:strVal val="visible"/>
                                      </p:to>
                                    </p:set>
                                    <p:animEffect filter="fade" transition="in">
                                      <p:cBhvr>
                                        <p:cTn dur="1000"/>
                                        <p:tgtEl>
                                          <p:spTgt spid="20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4" st="4"/>
                                            </p:txEl>
                                          </p:spTgt>
                                        </p:tgtEl>
                                        <p:attrNameLst>
                                          <p:attrName>style.visibility</p:attrName>
                                        </p:attrNameLst>
                                      </p:cBhvr>
                                      <p:to>
                                        <p:strVal val="visible"/>
                                      </p:to>
                                    </p:set>
                                    <p:animEffect filter="fade" transition="in">
                                      <p:cBhvr>
                                        <p:cTn dur="1000"/>
                                        <p:tgtEl>
                                          <p:spTgt spid="20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5" st="5"/>
                                            </p:txEl>
                                          </p:spTgt>
                                        </p:tgtEl>
                                        <p:attrNameLst>
                                          <p:attrName>style.visibility</p:attrName>
                                        </p:attrNameLst>
                                      </p:cBhvr>
                                      <p:to>
                                        <p:strVal val="visible"/>
                                      </p:to>
                                    </p:set>
                                    <p:animEffect filter="fade" transition="in">
                                      <p:cBhvr>
                                        <p:cTn dur="1000"/>
                                        <p:tgtEl>
                                          <p:spTgt spid="20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6" st="6"/>
                                            </p:txEl>
                                          </p:spTgt>
                                        </p:tgtEl>
                                        <p:attrNameLst>
                                          <p:attrName>style.visibility</p:attrName>
                                        </p:attrNameLst>
                                      </p:cBhvr>
                                      <p:to>
                                        <p:strVal val="visible"/>
                                      </p:to>
                                    </p:set>
                                    <p:animEffect filter="fade" transition="in">
                                      <p:cBhvr>
                                        <p:cTn dur="1000"/>
                                        <p:tgtEl>
                                          <p:spTgt spid="20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7" st="7"/>
                                            </p:txEl>
                                          </p:spTgt>
                                        </p:tgtEl>
                                        <p:attrNameLst>
                                          <p:attrName>style.visibility</p:attrName>
                                        </p:attrNameLst>
                                      </p:cBhvr>
                                      <p:to>
                                        <p:strVal val="visible"/>
                                      </p:to>
                                    </p:set>
                                    <p:animEffect filter="fade" transition="in">
                                      <p:cBhvr>
                                        <p:cTn dur="1000"/>
                                        <p:tgtEl>
                                          <p:spTgt spid="202">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2">
                                            <p:txEl>
                                              <p:pRg end="8" st="8"/>
                                            </p:txEl>
                                          </p:spTgt>
                                        </p:tgtEl>
                                        <p:attrNameLst>
                                          <p:attrName>style.visibility</p:attrName>
                                        </p:attrNameLst>
                                      </p:cBhvr>
                                      <p:to>
                                        <p:strVal val="visible"/>
                                      </p:to>
                                    </p:set>
                                    <p:animEffect filter="fade" transition="in">
                                      <p:cBhvr>
                                        <p:cTn dur="1000"/>
                                        <p:tgtEl>
                                          <p:spTgt spid="202">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8"/>
                                        </p:tgtEl>
                                        <p:attrNameLst>
                                          <p:attrName>style.visibility</p:attrName>
                                        </p:attrNameLst>
                                      </p:cBhvr>
                                      <p:to>
                                        <p:strVal val="visible"/>
                                      </p:to>
                                    </p:set>
                                    <p:anim calcmode="lin" valueType="num">
                                      <p:cBhvr additive="base">
                                        <p:cTn dur="500"/>
                                        <p:tgtEl>
                                          <p:spTgt spid="20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1000"/>
                                        <p:tgtEl>
                                          <p:spTgt spid="2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0" st="0"/>
                                            </p:txEl>
                                          </p:spTgt>
                                        </p:tgtEl>
                                        <p:attrNameLst>
                                          <p:attrName>style.visibility</p:attrName>
                                        </p:attrNameLst>
                                      </p:cBhvr>
                                      <p:to>
                                        <p:strVal val="visible"/>
                                      </p:to>
                                    </p:set>
                                    <p:anim calcmode="lin" valueType="num">
                                      <p:cBhvr additive="base">
                                        <p:cTn dur="500"/>
                                        <p:tgtEl>
                                          <p:spTgt spid="20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1" st="1"/>
                                            </p:txEl>
                                          </p:spTgt>
                                        </p:tgtEl>
                                        <p:attrNameLst>
                                          <p:attrName>style.visibility</p:attrName>
                                        </p:attrNameLst>
                                      </p:cBhvr>
                                      <p:to>
                                        <p:strVal val="visible"/>
                                      </p:to>
                                    </p:set>
                                    <p:anim calcmode="lin" valueType="num">
                                      <p:cBhvr additive="base">
                                        <p:cTn dur="500"/>
                                        <p:tgtEl>
                                          <p:spTgt spid="206">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2" st="2"/>
                                            </p:txEl>
                                          </p:spTgt>
                                        </p:tgtEl>
                                        <p:attrNameLst>
                                          <p:attrName>style.visibility</p:attrName>
                                        </p:attrNameLst>
                                      </p:cBhvr>
                                      <p:to>
                                        <p:strVal val="visible"/>
                                      </p:to>
                                    </p:set>
                                    <p:anim calcmode="lin" valueType="num">
                                      <p:cBhvr additive="base">
                                        <p:cTn dur="500"/>
                                        <p:tgtEl>
                                          <p:spTgt spid="206">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3" st="3"/>
                                            </p:txEl>
                                          </p:spTgt>
                                        </p:tgtEl>
                                        <p:attrNameLst>
                                          <p:attrName>style.visibility</p:attrName>
                                        </p:attrNameLst>
                                      </p:cBhvr>
                                      <p:to>
                                        <p:strVal val="visible"/>
                                      </p:to>
                                    </p:set>
                                    <p:anim calcmode="lin" valueType="num">
                                      <p:cBhvr additive="base">
                                        <p:cTn dur="500"/>
                                        <p:tgtEl>
                                          <p:spTgt spid="206">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4" st="4"/>
                                            </p:txEl>
                                          </p:spTgt>
                                        </p:tgtEl>
                                        <p:attrNameLst>
                                          <p:attrName>style.visibility</p:attrName>
                                        </p:attrNameLst>
                                      </p:cBhvr>
                                      <p:to>
                                        <p:strVal val="visible"/>
                                      </p:to>
                                    </p:set>
                                    <p:anim calcmode="lin" valueType="num">
                                      <p:cBhvr additive="base">
                                        <p:cTn dur="500"/>
                                        <p:tgtEl>
                                          <p:spTgt spid="206">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5" st="5"/>
                                            </p:txEl>
                                          </p:spTgt>
                                        </p:tgtEl>
                                        <p:attrNameLst>
                                          <p:attrName>style.visibility</p:attrName>
                                        </p:attrNameLst>
                                      </p:cBhvr>
                                      <p:to>
                                        <p:strVal val="visible"/>
                                      </p:to>
                                    </p:set>
                                    <p:anim calcmode="lin" valueType="num">
                                      <p:cBhvr additive="base">
                                        <p:cTn dur="500"/>
                                        <p:tgtEl>
                                          <p:spTgt spid="206">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6" st="6"/>
                                            </p:txEl>
                                          </p:spTgt>
                                        </p:tgtEl>
                                        <p:attrNameLst>
                                          <p:attrName>style.visibility</p:attrName>
                                        </p:attrNameLst>
                                      </p:cBhvr>
                                      <p:to>
                                        <p:strVal val="visible"/>
                                      </p:to>
                                    </p:set>
                                    <p:anim calcmode="lin" valueType="num">
                                      <p:cBhvr additive="base">
                                        <p:cTn dur="500"/>
                                        <p:tgtEl>
                                          <p:spTgt spid="206">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7" st="7"/>
                                            </p:txEl>
                                          </p:spTgt>
                                        </p:tgtEl>
                                        <p:attrNameLst>
                                          <p:attrName>style.visibility</p:attrName>
                                        </p:attrNameLst>
                                      </p:cBhvr>
                                      <p:to>
                                        <p:strVal val="visible"/>
                                      </p:to>
                                    </p:set>
                                    <p:anim calcmode="lin" valueType="num">
                                      <p:cBhvr additive="base">
                                        <p:cTn dur="500"/>
                                        <p:tgtEl>
                                          <p:spTgt spid="206">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8" st="8"/>
                                            </p:txEl>
                                          </p:spTgt>
                                        </p:tgtEl>
                                        <p:attrNameLst>
                                          <p:attrName>style.visibility</p:attrName>
                                        </p:attrNameLst>
                                      </p:cBhvr>
                                      <p:to>
                                        <p:strVal val="visible"/>
                                      </p:to>
                                    </p:set>
                                    <p:anim calcmode="lin" valueType="num">
                                      <p:cBhvr additive="base">
                                        <p:cTn dur="500"/>
                                        <p:tgtEl>
                                          <p:spTgt spid="206">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06">
                                            <p:txEl>
                                              <p:pRg end="9" st="9"/>
                                            </p:txEl>
                                          </p:spTgt>
                                        </p:tgtEl>
                                        <p:attrNameLst>
                                          <p:attrName>style.visibility</p:attrName>
                                        </p:attrNameLst>
                                      </p:cBhvr>
                                      <p:to>
                                        <p:strVal val="visible"/>
                                      </p:to>
                                    </p:set>
                                    <p:anim calcmode="lin" valueType="num">
                                      <p:cBhvr additive="base">
                                        <p:cTn dur="500"/>
                                        <p:tgtEl>
                                          <p:spTgt spid="206">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12"/>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t/>
            </a:r>
            <a:endParaRPr/>
          </a:p>
        </p:txBody>
      </p:sp>
      <p:sp>
        <p:nvSpPr>
          <p:cNvPr id="216" name="Google Shape;216;p12"/>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MY"/>
              <a:t>A large cosmetics company revised their hiring process for salespeople to choose candidates based on their emotional intelligence. </a:t>
            </a:r>
            <a:endParaRPr/>
          </a:p>
          <a:p>
            <a:pPr indent="0" lvl="0" marL="0" rtl="0" algn="l">
              <a:lnSpc>
                <a:spcPct val="100000"/>
              </a:lnSpc>
              <a:spcBef>
                <a:spcPts val="480"/>
              </a:spcBef>
              <a:spcAft>
                <a:spcPts val="0"/>
              </a:spcAft>
              <a:buClr>
                <a:schemeClr val="dk1"/>
              </a:buClr>
              <a:buSzPts val="2400"/>
              <a:buNone/>
            </a:pPr>
            <a:r>
              <a:t/>
            </a:r>
            <a:endParaRPr/>
          </a:p>
          <a:p>
            <a:pPr indent="0" lvl="0" marL="0" rtl="0" algn="ctr">
              <a:lnSpc>
                <a:spcPct val="100000"/>
              </a:lnSpc>
              <a:spcBef>
                <a:spcPts val="720"/>
              </a:spcBef>
              <a:spcAft>
                <a:spcPts val="0"/>
              </a:spcAft>
              <a:buClr>
                <a:schemeClr val="dk1"/>
              </a:buClr>
              <a:buSzPts val="3600"/>
              <a:buNone/>
            </a:pPr>
            <a:r>
              <a:rPr b="1" lang="en-MY" sz="3600"/>
              <a:t>The result? </a:t>
            </a:r>
            <a:endParaRPr/>
          </a:p>
          <a:p>
            <a:pPr indent="0" lvl="0" marL="0" rtl="0" algn="l">
              <a:lnSpc>
                <a:spcPct val="100000"/>
              </a:lnSpc>
              <a:spcBef>
                <a:spcPts val="480"/>
              </a:spcBef>
              <a:spcAft>
                <a:spcPts val="0"/>
              </a:spcAft>
              <a:buClr>
                <a:schemeClr val="dk1"/>
              </a:buClr>
              <a:buSzPts val="2400"/>
              <a:buNone/>
            </a:pPr>
            <a:r>
              <a:t/>
            </a:r>
            <a:endParaRPr/>
          </a:p>
          <a:p>
            <a:pPr indent="0" lvl="0" marL="0" rtl="0" algn="l">
              <a:lnSpc>
                <a:spcPct val="100000"/>
              </a:lnSpc>
              <a:spcBef>
                <a:spcPts val="480"/>
              </a:spcBef>
              <a:spcAft>
                <a:spcPts val="0"/>
              </a:spcAft>
              <a:buClr>
                <a:schemeClr val="dk1"/>
              </a:buClr>
              <a:buSzPts val="2400"/>
              <a:buNone/>
            </a:pPr>
            <a:r>
              <a:rPr lang="en-MY"/>
              <a:t>People hired with the new system sold, on average, </a:t>
            </a:r>
            <a:r>
              <a:rPr lang="en-MY" u="sng"/>
              <a:t>$91,000 more</a:t>
            </a:r>
            <a:r>
              <a:rPr lang="en-MY"/>
              <a:t> than salespeople selected under the old system. </a:t>
            </a:r>
            <a:endParaRPr/>
          </a:p>
          <a:p>
            <a:pPr indent="0" lvl="0" marL="0" rtl="0" algn="l">
              <a:lnSpc>
                <a:spcPct val="100000"/>
              </a:lnSpc>
              <a:spcBef>
                <a:spcPts val="480"/>
              </a:spcBef>
              <a:spcAft>
                <a:spcPts val="0"/>
              </a:spcAft>
              <a:buClr>
                <a:schemeClr val="dk1"/>
              </a:buClr>
              <a:buSzPts val="2400"/>
              <a:buNone/>
            </a:pPr>
            <a:r>
              <a:t/>
            </a:r>
            <a:endParaRPr/>
          </a:p>
          <a:p>
            <a:pPr indent="0" lvl="0" marL="0" rtl="0" algn="l">
              <a:lnSpc>
                <a:spcPct val="100000"/>
              </a:lnSpc>
              <a:spcBef>
                <a:spcPts val="480"/>
              </a:spcBef>
              <a:spcAft>
                <a:spcPts val="0"/>
              </a:spcAft>
              <a:buClr>
                <a:schemeClr val="dk1"/>
              </a:buClr>
              <a:buSzPts val="2400"/>
              <a:buNone/>
            </a:pPr>
            <a:r>
              <a:rPr lang="en-MY"/>
              <a:t>A significantly </a:t>
            </a:r>
            <a:r>
              <a:rPr lang="en-MY" u="sng"/>
              <a:t>lower staff turnover</a:t>
            </a:r>
            <a:r>
              <a:rPr lang="en-MY"/>
              <a:t> among the group chosen for their emotional intelligence was observed.</a:t>
            </a:r>
            <a:endParaRPr/>
          </a:p>
          <a:p>
            <a:pPr indent="0" lvl="0" marL="0" rtl="0" algn="l">
              <a:lnSpc>
                <a:spcPct val="100000"/>
              </a:lnSpc>
              <a:spcBef>
                <a:spcPts val="480"/>
              </a:spcBef>
              <a:spcAft>
                <a:spcPts val="0"/>
              </a:spcAft>
              <a:buClr>
                <a:schemeClr val="dk1"/>
              </a:buClr>
              <a:buSzPts val="2400"/>
              <a:buNone/>
            </a:pPr>
            <a:br>
              <a:rPr lang="en-MY"/>
            </a:br>
            <a:endParaRPr/>
          </a:p>
        </p:txBody>
      </p:sp>
      <p:sp>
        <p:nvSpPr>
          <p:cNvPr id="217" name="Google Shape;217;p12"/>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218" name="Google Shape;218;p1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219" name="Google Shape;219;p12"/>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13"/>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Why is EI crucial?</a:t>
            </a:r>
            <a:endParaRPr/>
          </a:p>
        </p:txBody>
      </p:sp>
      <p:sp>
        <p:nvSpPr>
          <p:cNvPr id="225" name="Google Shape;225;p13"/>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226" name="Google Shape;226;p1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Five ways to use emotional intelligence at work | Human Resources ..." id="227" name="Google Shape;227;p13"/>
          <p:cNvPicPr preferRelativeResize="0"/>
          <p:nvPr>
            <p:ph idx="1" type="body"/>
          </p:nvPr>
        </p:nvPicPr>
        <p:blipFill rotWithShape="1">
          <a:blip r:embed="rId3">
            <a:alphaModFix/>
          </a:blip>
          <a:srcRect b="0" l="0" r="0" t="0"/>
          <a:stretch/>
        </p:blipFill>
        <p:spPr>
          <a:xfrm>
            <a:off x="2085975" y="1182652"/>
            <a:ext cx="8001000" cy="4910967"/>
          </a:xfrm>
          <a:prstGeom prst="rect">
            <a:avLst/>
          </a:prstGeom>
          <a:noFill/>
          <a:ln>
            <a:noFill/>
          </a:ln>
        </p:spPr>
      </p:pic>
      <p:sp>
        <p:nvSpPr>
          <p:cNvPr id="228" name="Google Shape;228;p13"/>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14"/>
          <p:cNvSpPr txBox="1"/>
          <p:nvPr>
            <p:ph type="title"/>
          </p:nvPr>
        </p:nvSpPr>
        <p:spPr>
          <a:xfrm>
            <a:off x="809896" y="1619958"/>
            <a:ext cx="10515600" cy="1346982"/>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Want to build your EI?</a:t>
            </a:r>
            <a:endParaRPr/>
          </a:p>
        </p:txBody>
      </p:sp>
      <p:sp>
        <p:nvSpPr>
          <p:cNvPr id="234" name="Google Shape;234;p14"/>
          <p:cNvSpPr txBox="1"/>
          <p:nvPr>
            <p:ph idx="1" type="body"/>
          </p:nvPr>
        </p:nvSpPr>
        <p:spPr>
          <a:xfrm>
            <a:off x="838200" y="4009524"/>
            <a:ext cx="10515600" cy="15001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Do you have these 5 skills ?</a:t>
            </a:r>
            <a:endParaRPr/>
          </a:p>
        </p:txBody>
      </p:sp>
      <p:sp>
        <p:nvSpPr>
          <p:cNvPr id="235" name="Google Shape;235;p14"/>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t>‹#›</a:t>
            </a:fld>
            <a:endParaRPr/>
          </a:p>
        </p:txBody>
      </p:sp>
      <p:sp>
        <p:nvSpPr>
          <p:cNvPr id="236" name="Google Shape;236;p1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237" name="Google Shape;237;p14"/>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234">
                                            <p:txEl>
                                              <p:pRg end="0" st="0"/>
                                            </p:txEl>
                                          </p:spTgt>
                                        </p:tgtEl>
                                        <p:attrNameLst>
                                          <p:attrName>style.visibility</p:attrName>
                                        </p:attrNameLst>
                                      </p:cBhvr>
                                      <p:to>
                                        <p:strVal val="visible"/>
                                      </p:to>
                                    </p:set>
                                    <p:anim calcmode="lin" valueType="num">
                                      <p:cBhvr additive="base">
                                        <p:cTn dur="500"/>
                                        <p:tgtEl>
                                          <p:spTgt spid="23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5"/>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Answer a Yes or No !</a:t>
            </a:r>
            <a:endParaRPr/>
          </a:p>
        </p:txBody>
      </p:sp>
      <p:sp>
        <p:nvSpPr>
          <p:cNvPr id="243" name="Google Shape;243;p15"/>
          <p:cNvSpPr txBox="1"/>
          <p:nvPr>
            <p:ph idx="1" type="body"/>
          </p:nvPr>
        </p:nvSpPr>
        <p:spPr>
          <a:xfrm>
            <a:off x="599919" y="1295123"/>
            <a:ext cx="8248659"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Do you know what makes you happy / sad?</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Do you know what social cues you send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Can you recognize when you’re about to lose your temper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Are you fully aware of your strengths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 Are you aware of your weaknesses &amp; steps for improvement?</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Do you know what others think of you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244" name="Google Shape;244;p15"/>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245" name="Google Shape;245;p1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246" name="Google Shape;246;p15"/>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0" st="0"/>
                                            </p:txEl>
                                          </p:spTgt>
                                        </p:tgtEl>
                                        <p:attrNameLst>
                                          <p:attrName>style.visibility</p:attrName>
                                        </p:attrNameLst>
                                      </p:cBhvr>
                                      <p:to>
                                        <p:strVal val="visible"/>
                                      </p:to>
                                    </p:set>
                                    <p:animEffect filter="fade" transition="in">
                                      <p:cBhvr>
                                        <p:cTn dur="2000"/>
                                        <p:tgtEl>
                                          <p:spTgt spid="2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 st="1"/>
                                            </p:txEl>
                                          </p:spTgt>
                                        </p:tgtEl>
                                        <p:attrNameLst>
                                          <p:attrName>style.visibility</p:attrName>
                                        </p:attrNameLst>
                                      </p:cBhvr>
                                      <p:to>
                                        <p:strVal val="visible"/>
                                      </p:to>
                                    </p:set>
                                    <p:animEffect filter="fade" transition="in">
                                      <p:cBhvr>
                                        <p:cTn dur="2000"/>
                                        <p:tgtEl>
                                          <p:spTgt spid="2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2" st="2"/>
                                            </p:txEl>
                                          </p:spTgt>
                                        </p:tgtEl>
                                        <p:attrNameLst>
                                          <p:attrName>style.visibility</p:attrName>
                                        </p:attrNameLst>
                                      </p:cBhvr>
                                      <p:to>
                                        <p:strVal val="visible"/>
                                      </p:to>
                                    </p:set>
                                    <p:animEffect filter="fade" transition="in">
                                      <p:cBhvr>
                                        <p:cTn dur="2000"/>
                                        <p:tgtEl>
                                          <p:spTgt spid="2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3" st="3"/>
                                            </p:txEl>
                                          </p:spTgt>
                                        </p:tgtEl>
                                        <p:attrNameLst>
                                          <p:attrName>style.visibility</p:attrName>
                                        </p:attrNameLst>
                                      </p:cBhvr>
                                      <p:to>
                                        <p:strVal val="visible"/>
                                      </p:to>
                                    </p:set>
                                    <p:animEffect filter="fade" transition="in">
                                      <p:cBhvr>
                                        <p:cTn dur="2000"/>
                                        <p:tgtEl>
                                          <p:spTgt spid="2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4" st="4"/>
                                            </p:txEl>
                                          </p:spTgt>
                                        </p:tgtEl>
                                        <p:attrNameLst>
                                          <p:attrName>style.visibility</p:attrName>
                                        </p:attrNameLst>
                                      </p:cBhvr>
                                      <p:to>
                                        <p:strVal val="visible"/>
                                      </p:to>
                                    </p:set>
                                    <p:animEffect filter="fade" transition="in">
                                      <p:cBhvr>
                                        <p:cTn dur="2000"/>
                                        <p:tgtEl>
                                          <p:spTgt spid="2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5" st="5"/>
                                            </p:txEl>
                                          </p:spTgt>
                                        </p:tgtEl>
                                        <p:attrNameLst>
                                          <p:attrName>style.visibility</p:attrName>
                                        </p:attrNameLst>
                                      </p:cBhvr>
                                      <p:to>
                                        <p:strVal val="visible"/>
                                      </p:to>
                                    </p:set>
                                    <p:animEffect filter="fade" transition="in">
                                      <p:cBhvr>
                                        <p:cTn dur="2000"/>
                                        <p:tgtEl>
                                          <p:spTgt spid="2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6" st="6"/>
                                            </p:txEl>
                                          </p:spTgt>
                                        </p:tgtEl>
                                        <p:attrNameLst>
                                          <p:attrName>style.visibility</p:attrName>
                                        </p:attrNameLst>
                                      </p:cBhvr>
                                      <p:to>
                                        <p:strVal val="visible"/>
                                      </p:to>
                                    </p:set>
                                    <p:animEffect filter="fade" transition="in">
                                      <p:cBhvr>
                                        <p:cTn dur="2000"/>
                                        <p:tgtEl>
                                          <p:spTgt spid="2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7" st="7"/>
                                            </p:txEl>
                                          </p:spTgt>
                                        </p:tgtEl>
                                        <p:attrNameLst>
                                          <p:attrName>style.visibility</p:attrName>
                                        </p:attrNameLst>
                                      </p:cBhvr>
                                      <p:to>
                                        <p:strVal val="visible"/>
                                      </p:to>
                                    </p:set>
                                    <p:animEffect filter="fade" transition="in">
                                      <p:cBhvr>
                                        <p:cTn dur="2000"/>
                                        <p:tgtEl>
                                          <p:spTgt spid="24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8" st="8"/>
                                            </p:txEl>
                                          </p:spTgt>
                                        </p:tgtEl>
                                        <p:attrNameLst>
                                          <p:attrName>style.visibility</p:attrName>
                                        </p:attrNameLst>
                                      </p:cBhvr>
                                      <p:to>
                                        <p:strVal val="visible"/>
                                      </p:to>
                                    </p:set>
                                    <p:animEffect filter="fade" transition="in">
                                      <p:cBhvr>
                                        <p:cTn dur="2000"/>
                                        <p:tgtEl>
                                          <p:spTgt spid="24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9" st="9"/>
                                            </p:txEl>
                                          </p:spTgt>
                                        </p:tgtEl>
                                        <p:attrNameLst>
                                          <p:attrName>style.visibility</p:attrName>
                                        </p:attrNameLst>
                                      </p:cBhvr>
                                      <p:to>
                                        <p:strVal val="visible"/>
                                      </p:to>
                                    </p:set>
                                    <p:animEffect filter="fade" transition="in">
                                      <p:cBhvr>
                                        <p:cTn dur="2000"/>
                                        <p:tgtEl>
                                          <p:spTgt spid="24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0" st="10"/>
                                            </p:txEl>
                                          </p:spTgt>
                                        </p:tgtEl>
                                        <p:attrNameLst>
                                          <p:attrName>style.visibility</p:attrName>
                                        </p:attrNameLst>
                                      </p:cBhvr>
                                      <p:to>
                                        <p:strVal val="visible"/>
                                      </p:to>
                                    </p:set>
                                    <p:animEffect filter="fade" transition="in">
                                      <p:cBhvr>
                                        <p:cTn dur="2000"/>
                                        <p:tgtEl>
                                          <p:spTgt spid="243">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1" st="11"/>
                                            </p:txEl>
                                          </p:spTgt>
                                        </p:tgtEl>
                                        <p:attrNameLst>
                                          <p:attrName>style.visibility</p:attrName>
                                        </p:attrNameLst>
                                      </p:cBhvr>
                                      <p:to>
                                        <p:strVal val="visible"/>
                                      </p:to>
                                    </p:set>
                                    <p:animEffect filter="fade" transition="in">
                                      <p:cBhvr>
                                        <p:cTn dur="2000"/>
                                        <p:tgtEl>
                                          <p:spTgt spid="243">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3">
                                            <p:txEl>
                                              <p:pRg end="12" st="12"/>
                                            </p:txEl>
                                          </p:spTgt>
                                        </p:tgtEl>
                                        <p:attrNameLst>
                                          <p:attrName>style.visibility</p:attrName>
                                        </p:attrNameLst>
                                      </p:cBhvr>
                                      <p:to>
                                        <p:strVal val="visible"/>
                                      </p:to>
                                    </p:set>
                                    <p:animEffect filter="fade" transition="in">
                                      <p:cBhvr>
                                        <p:cTn dur="2000"/>
                                        <p:tgtEl>
                                          <p:spTgt spid="243">
                                            <p:txEl>
                                              <p:pRg end="12" st="1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6"/>
          <p:cNvSpPr txBox="1"/>
          <p:nvPr>
            <p:ph type="ctrTitle"/>
          </p:nvPr>
        </p:nvSpPr>
        <p:spPr>
          <a:xfrm>
            <a:off x="1524000" y="1246423"/>
            <a:ext cx="9144000" cy="1385741"/>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sz="6600"/>
              <a:t>Self Awareness</a:t>
            </a:r>
            <a:endParaRPr/>
          </a:p>
        </p:txBody>
      </p:sp>
      <p:sp>
        <p:nvSpPr>
          <p:cNvPr id="252" name="Google Shape;252;p16"/>
          <p:cNvSpPr txBox="1"/>
          <p:nvPr>
            <p:ph idx="1" type="subTitle"/>
          </p:nvPr>
        </p:nvSpPr>
        <p:spPr>
          <a:xfrm>
            <a:off x="1524000" y="3181339"/>
            <a:ext cx="9144000" cy="116557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If you’ve answered YES to these questions then you possess</a:t>
            </a:r>
            <a:endParaRPr/>
          </a:p>
          <a:p>
            <a:pPr indent="0" lvl="0" marL="0" rtl="0" algn="ctr">
              <a:lnSpc>
                <a:spcPct val="100000"/>
              </a:lnSpc>
              <a:spcBef>
                <a:spcPts val="480"/>
              </a:spcBef>
              <a:spcAft>
                <a:spcPts val="0"/>
              </a:spcAft>
              <a:buClr>
                <a:schemeClr val="dk1"/>
              </a:buClr>
              <a:buSzPts val="2400"/>
              <a:buNone/>
            </a:pPr>
            <a:r>
              <a:rPr lang="en-MY"/>
              <a:t> Key Skill 1 for Emotional Intelligence</a:t>
            </a:r>
            <a:endParaRPr/>
          </a:p>
        </p:txBody>
      </p:sp>
      <p:sp>
        <p:nvSpPr>
          <p:cNvPr id="253" name="Google Shape;253;p16"/>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254" name="Google Shape;254;p16"/>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pic>
        <p:nvPicPr>
          <p:cNvPr descr="3 Types of Self-Talk That Could Be Influencing Your Trades ..." id="255" name="Google Shape;255;p16"/>
          <p:cNvPicPr preferRelativeResize="0"/>
          <p:nvPr/>
        </p:nvPicPr>
        <p:blipFill rotWithShape="1">
          <a:blip r:embed="rId3">
            <a:alphaModFix/>
          </a:blip>
          <a:srcRect b="0" l="0" r="0" t="0"/>
          <a:stretch/>
        </p:blipFill>
        <p:spPr>
          <a:xfrm>
            <a:off x="479863" y="3742006"/>
            <a:ext cx="3137095" cy="2485668"/>
          </a:xfrm>
          <a:prstGeom prst="rect">
            <a:avLst/>
          </a:prstGeom>
          <a:noFill/>
          <a:ln>
            <a:noFill/>
          </a:ln>
        </p:spPr>
      </p:pic>
      <p:sp>
        <p:nvSpPr>
          <p:cNvPr id="256" name="Google Shape;256;p16"/>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1"/>
                                        </p:tgtEl>
                                        <p:attrNameLst>
                                          <p:attrName>style.visibility</p:attrName>
                                        </p:attrNameLst>
                                      </p:cBhvr>
                                      <p:to>
                                        <p:strVal val="visible"/>
                                      </p:to>
                                    </p:set>
                                    <p:animEffect filter="fade" transition="in">
                                      <p:cBhvr>
                                        <p:cTn dur="2000"/>
                                        <p:tgtEl>
                                          <p:spTgt spid="251"/>
                                        </p:tgtEl>
                                      </p:cBhvr>
                                    </p:animEffect>
                                  </p:childTnLst>
                                </p:cTn>
                              </p:par>
                              <p:par>
                                <p:cTn fill="hold" nodeType="withEffect" presetClass="entr" presetID="10" presetSubtype="0">
                                  <p:stCondLst>
                                    <p:cond delay="0"/>
                                  </p:stCondLst>
                                  <p:childTnLst>
                                    <p:set>
                                      <p:cBhvr>
                                        <p:cTn dur="1" fill="hold">
                                          <p:stCondLst>
                                            <p:cond delay="0"/>
                                          </p:stCondLst>
                                        </p:cTn>
                                        <p:tgtEl>
                                          <p:spTgt spid="255"/>
                                        </p:tgtEl>
                                        <p:attrNameLst>
                                          <p:attrName>style.visibility</p:attrName>
                                        </p:attrNameLst>
                                      </p:cBhvr>
                                      <p:to>
                                        <p:strVal val="visible"/>
                                      </p:to>
                                    </p:set>
                                    <p:animEffect filter="fade" transition="in">
                                      <p:cBhvr>
                                        <p:cTn dur="20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7"/>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The people who are self aware</a:t>
            </a:r>
            <a:endParaRPr/>
          </a:p>
        </p:txBody>
      </p:sp>
      <p:sp>
        <p:nvSpPr>
          <p:cNvPr id="262" name="Google Shape;262;p17"/>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Recognize &amp; understand their mood, motivation  &amp; abilities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Understand the effects of their thoughts and behaviour on others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Know their strengths and weaknesses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Possess the following traits: self-confidence, the ability to laugh at oneself and their mistakes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 Know how they are perceived by others</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263" name="Google Shape;263;p17"/>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264" name="Google Shape;264;p17"/>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265" name="Google Shape;265;p17"/>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18"/>
          <p:cNvSpPr txBox="1"/>
          <p:nvPr>
            <p:ph type="title"/>
          </p:nvPr>
        </p:nvSpPr>
        <p:spPr>
          <a:xfrm>
            <a:off x="838200" y="227000"/>
            <a:ext cx="10515600" cy="898416"/>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How would you react ?</a:t>
            </a:r>
            <a:endParaRPr/>
          </a:p>
        </p:txBody>
      </p:sp>
      <p:sp>
        <p:nvSpPr>
          <p:cNvPr id="271" name="Google Shape;271;p18"/>
          <p:cNvSpPr txBox="1"/>
          <p:nvPr>
            <p:ph idx="2" type="body"/>
          </p:nvPr>
        </p:nvSpPr>
        <p:spPr>
          <a:xfrm>
            <a:off x="333880" y="1125418"/>
            <a:ext cx="5762119" cy="506424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400"/>
              <a:buNone/>
            </a:pPr>
            <a:r>
              <a:rPr lang="en-MY"/>
              <a:t>Imagine yourself travelling from China to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your home country - India. You’re sitting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comfortably in your Business Class seat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when all of a sudden you start </a:t>
            </a:r>
            <a:r>
              <a:rPr lang="en-MY">
                <a:solidFill>
                  <a:srgbClr val="FF0000"/>
                </a:solidFill>
              </a:rPr>
              <a:t>coughing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and the passengers around create a panic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saying that you’re infected with </a:t>
            </a:r>
            <a:r>
              <a:rPr lang="en-MY">
                <a:solidFill>
                  <a:srgbClr val="FF0000"/>
                </a:solidFill>
              </a:rPr>
              <a:t>Covid 19</a:t>
            </a:r>
            <a:r>
              <a:rPr lang="en-MY"/>
              <a:t>. </a:t>
            </a:r>
            <a:endParaRPr/>
          </a:p>
          <a:p>
            <a:pPr indent="-190500" lvl="0" marL="342900" rtl="0" algn="just">
              <a:lnSpc>
                <a:spcPct val="100000"/>
              </a:lnSpc>
              <a:spcBef>
                <a:spcPts val="480"/>
              </a:spcBef>
              <a:spcAft>
                <a:spcPts val="0"/>
              </a:spcAft>
              <a:buClr>
                <a:schemeClr val="dk1"/>
              </a:buClr>
              <a:buSzPts val="2400"/>
              <a:buNone/>
            </a:pPr>
            <a:r>
              <a:t/>
            </a:r>
            <a:endParaRPr/>
          </a:p>
        </p:txBody>
      </p:sp>
      <p:sp>
        <p:nvSpPr>
          <p:cNvPr id="272" name="Google Shape;272;p18"/>
          <p:cNvSpPr txBox="1"/>
          <p:nvPr>
            <p:ph idx="11" type="ftr"/>
          </p:nvPr>
        </p:nvSpPr>
        <p:spPr>
          <a:xfrm>
            <a:off x="4165600" y="6539233"/>
            <a:ext cx="38608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sz="1600">
                <a:latin typeface="Calibri"/>
                <a:ea typeface="Calibri"/>
                <a:cs typeface="Calibri"/>
                <a:sym typeface="Calibri"/>
              </a:rPr>
              <a:t>Emotional Intelligence</a:t>
            </a:r>
            <a:endParaRPr sz="1600">
              <a:latin typeface="Calibri"/>
              <a:ea typeface="Calibri"/>
              <a:cs typeface="Calibri"/>
              <a:sym typeface="Calibri"/>
            </a:endParaRPr>
          </a:p>
        </p:txBody>
      </p:sp>
      <p:sp>
        <p:nvSpPr>
          <p:cNvPr id="273" name="Google Shape;273;p18"/>
          <p:cNvSpPr txBox="1"/>
          <p:nvPr>
            <p:ph idx="12" type="sldNum"/>
          </p:nvPr>
        </p:nvSpPr>
        <p:spPr>
          <a:xfrm>
            <a:off x="11338558" y="6539233"/>
            <a:ext cx="1116037"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sz="1600">
                <a:latin typeface="Calibri"/>
                <a:ea typeface="Calibri"/>
                <a:cs typeface="Calibri"/>
                <a:sym typeface="Calibri"/>
              </a:rPr>
              <a:t>‹#›</a:t>
            </a:fld>
            <a:endParaRPr sz="1600">
              <a:latin typeface="Calibri"/>
              <a:ea typeface="Calibri"/>
              <a:cs typeface="Calibri"/>
              <a:sym typeface="Calibri"/>
            </a:endParaRPr>
          </a:p>
        </p:txBody>
      </p:sp>
      <p:sp>
        <p:nvSpPr>
          <p:cNvPr id="274" name="Google Shape;274;p18"/>
          <p:cNvSpPr txBox="1"/>
          <p:nvPr>
            <p:ph idx="4" type="body"/>
          </p:nvPr>
        </p:nvSpPr>
        <p:spPr>
          <a:xfrm>
            <a:off x="6172200" y="1125416"/>
            <a:ext cx="5762118" cy="5064247"/>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400"/>
              <a:buNone/>
            </a:pPr>
            <a:r>
              <a:rPr lang="en-MY"/>
              <a:t>They ask the pilot to throw you out of the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aircraft. Despite your pleadings that it was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due to cold water no one listens. One of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the passenger grabs your arm &amp; </a:t>
            </a:r>
            <a:r>
              <a:rPr lang="en-MY">
                <a:solidFill>
                  <a:srgbClr val="FF0000"/>
                </a:solidFill>
              </a:rPr>
              <a:t>throws you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&amp; your luggage </a:t>
            </a:r>
            <a:r>
              <a:rPr lang="en-MY">
                <a:solidFill>
                  <a:srgbClr val="FF0000"/>
                </a:solidFill>
              </a:rPr>
              <a:t>out of the craft </a:t>
            </a:r>
            <a:r>
              <a:rPr lang="en-MY"/>
              <a:t>. The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police comes over and </a:t>
            </a:r>
            <a:r>
              <a:rPr lang="en-MY">
                <a:solidFill>
                  <a:srgbClr val="FF0000"/>
                </a:solidFill>
              </a:rPr>
              <a:t>handcuffs you</a:t>
            </a:r>
            <a:r>
              <a:rPr lang="en-MY"/>
              <a:t>.</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275" name="Google Shape;275;p18"/>
          <p:cNvSpPr txBox="1"/>
          <p:nvPr>
            <p:ph idx="10" type="dt"/>
          </p:nvPr>
        </p:nvSpPr>
        <p:spPr>
          <a:xfrm>
            <a:off x="581465" y="6539232"/>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 calcmode="lin" valueType="num">
                                      <p:cBhvr additive="base">
                                        <p:cTn dur="500"/>
                                        <p:tgtEl>
                                          <p:spTgt spid="27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 calcmode="lin" valueType="num">
                                      <p:cBhvr additive="base">
                                        <p:cTn dur="500"/>
                                        <p:tgtEl>
                                          <p:spTgt spid="27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 calcmode="lin" valueType="num">
                                      <p:cBhvr additive="base">
                                        <p:cTn dur="500"/>
                                        <p:tgtEl>
                                          <p:spTgt spid="27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anim calcmode="lin" valueType="num">
                                      <p:cBhvr additive="base">
                                        <p:cTn dur="500"/>
                                        <p:tgtEl>
                                          <p:spTgt spid="27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4" st="4"/>
                                            </p:txEl>
                                          </p:spTgt>
                                        </p:tgtEl>
                                        <p:attrNameLst>
                                          <p:attrName>style.visibility</p:attrName>
                                        </p:attrNameLst>
                                      </p:cBhvr>
                                      <p:to>
                                        <p:strVal val="visible"/>
                                      </p:to>
                                    </p:set>
                                    <p:anim calcmode="lin" valueType="num">
                                      <p:cBhvr additive="base">
                                        <p:cTn dur="500"/>
                                        <p:tgtEl>
                                          <p:spTgt spid="27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5" st="5"/>
                                            </p:txEl>
                                          </p:spTgt>
                                        </p:tgtEl>
                                        <p:attrNameLst>
                                          <p:attrName>style.visibility</p:attrName>
                                        </p:attrNameLst>
                                      </p:cBhvr>
                                      <p:to>
                                        <p:strVal val="visible"/>
                                      </p:to>
                                    </p:set>
                                    <p:anim calcmode="lin" valueType="num">
                                      <p:cBhvr additive="base">
                                        <p:cTn dur="500"/>
                                        <p:tgtEl>
                                          <p:spTgt spid="27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6" st="6"/>
                                            </p:txEl>
                                          </p:spTgt>
                                        </p:tgtEl>
                                        <p:attrNameLst>
                                          <p:attrName>style.visibility</p:attrName>
                                        </p:attrNameLst>
                                      </p:cBhvr>
                                      <p:to>
                                        <p:strVal val="visible"/>
                                      </p:to>
                                    </p:set>
                                    <p:anim calcmode="lin" valueType="num">
                                      <p:cBhvr additive="base">
                                        <p:cTn dur="500"/>
                                        <p:tgtEl>
                                          <p:spTgt spid="27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7" st="7"/>
                                            </p:txEl>
                                          </p:spTgt>
                                        </p:tgtEl>
                                        <p:attrNameLst>
                                          <p:attrName>style.visibility</p:attrName>
                                        </p:attrNameLst>
                                      </p:cBhvr>
                                      <p:to>
                                        <p:strVal val="visible"/>
                                      </p:to>
                                    </p:set>
                                    <p:anim calcmode="lin" valueType="num">
                                      <p:cBhvr additive="base">
                                        <p:cTn dur="500"/>
                                        <p:tgtEl>
                                          <p:spTgt spid="27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8" st="8"/>
                                            </p:txEl>
                                          </p:spTgt>
                                        </p:tgtEl>
                                        <p:attrNameLst>
                                          <p:attrName>style.visibility</p:attrName>
                                        </p:attrNameLst>
                                      </p:cBhvr>
                                      <p:to>
                                        <p:strVal val="visible"/>
                                      </p:to>
                                    </p:set>
                                    <p:anim calcmode="lin" valueType="num">
                                      <p:cBhvr additive="base">
                                        <p:cTn dur="500"/>
                                        <p:tgtEl>
                                          <p:spTgt spid="27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9" st="9"/>
                                            </p:txEl>
                                          </p:spTgt>
                                        </p:tgtEl>
                                        <p:attrNameLst>
                                          <p:attrName>style.visibility</p:attrName>
                                        </p:attrNameLst>
                                      </p:cBhvr>
                                      <p:to>
                                        <p:strVal val="visible"/>
                                      </p:to>
                                    </p:set>
                                    <p:anim calcmode="lin" valueType="num">
                                      <p:cBhvr additive="base">
                                        <p:cTn dur="500"/>
                                        <p:tgtEl>
                                          <p:spTgt spid="27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10" st="10"/>
                                            </p:txEl>
                                          </p:spTgt>
                                        </p:tgtEl>
                                        <p:attrNameLst>
                                          <p:attrName>style.visibility</p:attrName>
                                        </p:attrNameLst>
                                      </p:cBhvr>
                                      <p:to>
                                        <p:strVal val="visible"/>
                                      </p:to>
                                    </p:set>
                                    <p:anim calcmode="lin" valueType="num">
                                      <p:cBhvr additive="base">
                                        <p:cTn dur="500"/>
                                        <p:tgtEl>
                                          <p:spTgt spid="271">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71">
                                            <p:txEl>
                                              <p:pRg end="11" st="11"/>
                                            </p:txEl>
                                          </p:spTgt>
                                        </p:tgtEl>
                                        <p:attrNameLst>
                                          <p:attrName>style.visibility</p:attrName>
                                        </p:attrNameLst>
                                      </p:cBhvr>
                                      <p:to>
                                        <p:strVal val="visible"/>
                                      </p:to>
                                    </p:set>
                                    <p:anim calcmode="lin" valueType="num">
                                      <p:cBhvr additive="base">
                                        <p:cTn dur="500"/>
                                        <p:tgtEl>
                                          <p:spTgt spid="271">
                                            <p:txEl>
                                              <p:pRg end="11" st="1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0" st="0"/>
                                            </p:txEl>
                                          </p:spTgt>
                                        </p:tgtEl>
                                        <p:attrNameLst>
                                          <p:attrName>style.visibility</p:attrName>
                                        </p:attrNameLst>
                                      </p:cBhvr>
                                      <p:to>
                                        <p:strVal val="visible"/>
                                      </p:to>
                                    </p:set>
                                    <p:anim calcmode="lin" valueType="num">
                                      <p:cBhvr additive="base">
                                        <p:cTn dur="500"/>
                                        <p:tgtEl>
                                          <p:spTgt spid="27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1" st="1"/>
                                            </p:txEl>
                                          </p:spTgt>
                                        </p:tgtEl>
                                        <p:attrNameLst>
                                          <p:attrName>style.visibility</p:attrName>
                                        </p:attrNameLst>
                                      </p:cBhvr>
                                      <p:to>
                                        <p:strVal val="visible"/>
                                      </p:to>
                                    </p:set>
                                    <p:anim calcmode="lin" valueType="num">
                                      <p:cBhvr additive="base">
                                        <p:cTn dur="500"/>
                                        <p:tgtEl>
                                          <p:spTgt spid="27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2" st="2"/>
                                            </p:txEl>
                                          </p:spTgt>
                                        </p:tgtEl>
                                        <p:attrNameLst>
                                          <p:attrName>style.visibility</p:attrName>
                                        </p:attrNameLst>
                                      </p:cBhvr>
                                      <p:to>
                                        <p:strVal val="visible"/>
                                      </p:to>
                                    </p:set>
                                    <p:anim calcmode="lin" valueType="num">
                                      <p:cBhvr additive="base">
                                        <p:cTn dur="500"/>
                                        <p:tgtEl>
                                          <p:spTgt spid="27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3" st="3"/>
                                            </p:txEl>
                                          </p:spTgt>
                                        </p:tgtEl>
                                        <p:attrNameLst>
                                          <p:attrName>style.visibility</p:attrName>
                                        </p:attrNameLst>
                                      </p:cBhvr>
                                      <p:to>
                                        <p:strVal val="visible"/>
                                      </p:to>
                                    </p:set>
                                    <p:anim calcmode="lin" valueType="num">
                                      <p:cBhvr additive="base">
                                        <p:cTn dur="500"/>
                                        <p:tgtEl>
                                          <p:spTgt spid="27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4" st="4"/>
                                            </p:txEl>
                                          </p:spTgt>
                                        </p:tgtEl>
                                        <p:attrNameLst>
                                          <p:attrName>style.visibility</p:attrName>
                                        </p:attrNameLst>
                                      </p:cBhvr>
                                      <p:to>
                                        <p:strVal val="visible"/>
                                      </p:to>
                                    </p:set>
                                    <p:anim calcmode="lin" valueType="num">
                                      <p:cBhvr additive="base">
                                        <p:cTn dur="500"/>
                                        <p:tgtEl>
                                          <p:spTgt spid="27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5" st="5"/>
                                            </p:txEl>
                                          </p:spTgt>
                                        </p:tgtEl>
                                        <p:attrNameLst>
                                          <p:attrName>style.visibility</p:attrName>
                                        </p:attrNameLst>
                                      </p:cBhvr>
                                      <p:to>
                                        <p:strVal val="visible"/>
                                      </p:to>
                                    </p:set>
                                    <p:anim calcmode="lin" valueType="num">
                                      <p:cBhvr additive="base">
                                        <p:cTn dur="500"/>
                                        <p:tgtEl>
                                          <p:spTgt spid="27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6" st="6"/>
                                            </p:txEl>
                                          </p:spTgt>
                                        </p:tgtEl>
                                        <p:attrNameLst>
                                          <p:attrName>style.visibility</p:attrName>
                                        </p:attrNameLst>
                                      </p:cBhvr>
                                      <p:to>
                                        <p:strVal val="visible"/>
                                      </p:to>
                                    </p:set>
                                    <p:anim calcmode="lin" valueType="num">
                                      <p:cBhvr additive="base">
                                        <p:cTn dur="500"/>
                                        <p:tgtEl>
                                          <p:spTgt spid="27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7" st="7"/>
                                            </p:txEl>
                                          </p:spTgt>
                                        </p:tgtEl>
                                        <p:attrNameLst>
                                          <p:attrName>style.visibility</p:attrName>
                                        </p:attrNameLst>
                                      </p:cBhvr>
                                      <p:to>
                                        <p:strVal val="visible"/>
                                      </p:to>
                                    </p:set>
                                    <p:anim calcmode="lin" valueType="num">
                                      <p:cBhvr additive="base">
                                        <p:cTn dur="500"/>
                                        <p:tgtEl>
                                          <p:spTgt spid="27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8" st="8"/>
                                            </p:txEl>
                                          </p:spTgt>
                                        </p:tgtEl>
                                        <p:attrNameLst>
                                          <p:attrName>style.visibility</p:attrName>
                                        </p:attrNameLst>
                                      </p:cBhvr>
                                      <p:to>
                                        <p:strVal val="visible"/>
                                      </p:to>
                                    </p:set>
                                    <p:anim calcmode="lin" valueType="num">
                                      <p:cBhvr additive="base">
                                        <p:cTn dur="500"/>
                                        <p:tgtEl>
                                          <p:spTgt spid="27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9" st="9"/>
                                            </p:txEl>
                                          </p:spTgt>
                                        </p:tgtEl>
                                        <p:attrNameLst>
                                          <p:attrName>style.visibility</p:attrName>
                                        </p:attrNameLst>
                                      </p:cBhvr>
                                      <p:to>
                                        <p:strVal val="visible"/>
                                      </p:to>
                                    </p:set>
                                    <p:anim calcmode="lin" valueType="num">
                                      <p:cBhvr additive="base">
                                        <p:cTn dur="500"/>
                                        <p:tgtEl>
                                          <p:spTgt spid="27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10" st="10"/>
                                            </p:txEl>
                                          </p:spTgt>
                                        </p:tgtEl>
                                        <p:attrNameLst>
                                          <p:attrName>style.visibility</p:attrName>
                                        </p:attrNameLst>
                                      </p:cBhvr>
                                      <p:to>
                                        <p:strVal val="visible"/>
                                      </p:to>
                                    </p:set>
                                    <p:anim calcmode="lin" valueType="num">
                                      <p:cBhvr additive="base">
                                        <p:cTn dur="500"/>
                                        <p:tgtEl>
                                          <p:spTgt spid="274">
                                            <p:txEl>
                                              <p:pRg end="10" st="1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74">
                                            <p:txEl>
                                              <p:pRg end="11" st="11"/>
                                            </p:txEl>
                                          </p:spTgt>
                                        </p:tgtEl>
                                        <p:attrNameLst>
                                          <p:attrName>style.visibility</p:attrName>
                                        </p:attrNameLst>
                                      </p:cBhvr>
                                      <p:to>
                                        <p:strVal val="visible"/>
                                      </p:to>
                                    </p:set>
                                    <p:anim calcmode="lin" valueType="num">
                                      <p:cBhvr additive="base">
                                        <p:cTn dur="500"/>
                                        <p:tgtEl>
                                          <p:spTgt spid="274">
                                            <p:txEl>
                                              <p:pRg end="11" st="1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gtEl>
                                        <p:attrNameLst>
                                          <p:attrName>style.visibility</p:attrName>
                                        </p:attrNameLst>
                                      </p:cBhvr>
                                      <p:to>
                                        <p:strVal val="visible"/>
                                      </p:to>
                                    </p:set>
                                    <p:animEffect filter="fade" transition="in">
                                      <p:cBhvr>
                                        <p:cTn dur="1822"/>
                                        <p:tgtEl>
                                          <p:spTgt spid="2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pic>
        <p:nvPicPr>
          <p:cNvPr id="105" name="Google Shape;105;p2"/>
          <p:cNvPicPr preferRelativeResize="0"/>
          <p:nvPr/>
        </p:nvPicPr>
        <p:blipFill rotWithShape="1">
          <a:blip r:embed="rId3">
            <a:alphaModFix/>
          </a:blip>
          <a:srcRect b="0" l="0" r="0" t="0"/>
          <a:stretch/>
        </p:blipFill>
        <p:spPr>
          <a:xfrm>
            <a:off x="484567" y="492370"/>
            <a:ext cx="3119876" cy="5500467"/>
          </a:xfrm>
          <a:prstGeom prst="rect">
            <a:avLst/>
          </a:prstGeom>
          <a:noFill/>
          <a:ln>
            <a:noFill/>
          </a:ln>
        </p:spPr>
      </p:pic>
      <p:pic>
        <p:nvPicPr>
          <p:cNvPr descr="Which brands belong to Procter &amp; Gamble (P&amp;G)? - Quora" id="106" name="Google Shape;106;p2"/>
          <p:cNvPicPr preferRelativeResize="0"/>
          <p:nvPr/>
        </p:nvPicPr>
        <p:blipFill rotWithShape="1">
          <a:blip r:embed="rId4">
            <a:alphaModFix/>
          </a:blip>
          <a:srcRect b="0" l="0" r="0" t="0"/>
          <a:stretch/>
        </p:blipFill>
        <p:spPr>
          <a:xfrm>
            <a:off x="6096000" y="1771650"/>
            <a:ext cx="5734050" cy="3314700"/>
          </a:xfrm>
          <a:prstGeom prst="rect">
            <a:avLst/>
          </a:prstGeom>
          <a:noFill/>
          <a:ln>
            <a:noFill/>
          </a:ln>
        </p:spPr>
      </p:pic>
      <p:grpSp>
        <p:nvGrpSpPr>
          <p:cNvPr id="107" name="Google Shape;107;p2"/>
          <p:cNvGrpSpPr/>
          <p:nvPr/>
        </p:nvGrpSpPr>
        <p:grpSpPr>
          <a:xfrm>
            <a:off x="3956922" y="2256425"/>
            <a:ext cx="1761707" cy="986178"/>
            <a:chOff x="3956922" y="2256425"/>
            <a:chExt cx="1761707" cy="986178"/>
          </a:xfrm>
        </p:grpSpPr>
        <p:cxnSp>
          <p:nvCxnSpPr>
            <p:cNvPr id="108" name="Google Shape;108;p2"/>
            <p:cNvCxnSpPr/>
            <p:nvPr/>
          </p:nvCxnSpPr>
          <p:spPr>
            <a:xfrm>
              <a:off x="3956922" y="3242603"/>
              <a:ext cx="1761707" cy="0"/>
            </a:xfrm>
            <a:prstGeom prst="straightConnector1">
              <a:avLst/>
            </a:prstGeom>
            <a:solidFill>
              <a:schemeClr val="accent1"/>
            </a:solidFill>
            <a:ln cap="flat" cmpd="sng" w="114300">
              <a:solidFill>
                <a:srgbClr val="262626"/>
              </a:solidFill>
              <a:prstDash val="solid"/>
              <a:round/>
              <a:headEnd len="sm" w="sm" type="none"/>
              <a:tailEnd len="med" w="med" type="triangle"/>
            </a:ln>
          </p:spPr>
        </p:cxnSp>
        <p:pic>
          <p:nvPicPr>
            <p:cNvPr descr="Double Question Mark transparent PNG - StickPNG" id="109" name="Google Shape;109;p2"/>
            <p:cNvPicPr preferRelativeResize="0"/>
            <p:nvPr/>
          </p:nvPicPr>
          <p:blipFill rotWithShape="1">
            <a:blip r:embed="rId5">
              <a:alphaModFix/>
            </a:blip>
            <a:srcRect b="0" l="0" r="0" t="0"/>
            <a:stretch/>
          </p:blipFill>
          <p:spPr>
            <a:xfrm>
              <a:off x="4356622" y="2256425"/>
              <a:ext cx="792153" cy="792153"/>
            </a:xfrm>
            <a:prstGeom prst="rect">
              <a:avLst/>
            </a:prstGeom>
            <a:noFill/>
            <a:ln>
              <a:noFill/>
            </a:ln>
          </p:spPr>
        </p:pic>
      </p:grpSp>
      <p:sp>
        <p:nvSpPr>
          <p:cNvPr id="110" name="Google Shape;110;p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111" name="Google Shape;111;p2"/>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600">
    <p:blinds dir="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gtEl>
                                        <p:attrNameLst>
                                          <p:attrName>style.visibility</p:attrName>
                                        </p:attrNameLst>
                                      </p:cBhvr>
                                      <p:to>
                                        <p:strVal val="visible"/>
                                      </p:to>
                                    </p:set>
                                    <p:animEffect filter="fade" transition="in">
                                      <p:cBhvr>
                                        <p:cTn dur="1000"/>
                                        <p:tgtEl>
                                          <p:spTgt spid="106"/>
                                        </p:tgtEl>
                                      </p:cBhvr>
                                    </p:animEffect>
                                  </p:childTnLst>
                                </p:cTn>
                              </p:par>
                              <p:par>
                                <p:cTn fill="hold" nodeType="with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19"/>
          <p:cNvSpPr txBox="1"/>
          <p:nvPr>
            <p:ph type="title"/>
          </p:nvPr>
        </p:nvSpPr>
        <p:spPr>
          <a:xfrm>
            <a:off x="1114865" y="222944"/>
            <a:ext cx="9295226" cy="1325563"/>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Can you be like Gandhiji and </a:t>
            </a:r>
            <a:r>
              <a:rPr i="1" lang="en-MY"/>
              <a:t>direct</a:t>
            </a:r>
            <a:r>
              <a:rPr lang="en-MY"/>
              <a:t> your emotions in the right path?</a:t>
            </a:r>
            <a:endParaRPr/>
          </a:p>
        </p:txBody>
      </p:sp>
      <p:sp>
        <p:nvSpPr>
          <p:cNvPr id="281" name="Google Shape;281;p19"/>
          <p:cNvSpPr txBox="1"/>
          <p:nvPr>
            <p:ph idx="11" type="ftr"/>
          </p:nvPr>
        </p:nvSpPr>
        <p:spPr>
          <a:xfrm>
            <a:off x="4165600" y="6567370"/>
            <a:ext cx="3860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sz="1600">
                <a:latin typeface="Calibri"/>
                <a:ea typeface="Calibri"/>
                <a:cs typeface="Calibri"/>
                <a:sym typeface="Calibri"/>
              </a:rPr>
              <a:t>Emotional Intelligence</a:t>
            </a:r>
            <a:endParaRPr sz="1600">
              <a:latin typeface="Calibri"/>
              <a:ea typeface="Calibri"/>
              <a:cs typeface="Calibri"/>
              <a:sym typeface="Calibri"/>
            </a:endParaRPr>
          </a:p>
        </p:txBody>
      </p:sp>
      <p:sp>
        <p:nvSpPr>
          <p:cNvPr id="282" name="Google Shape;282;p19"/>
          <p:cNvSpPr txBox="1"/>
          <p:nvPr>
            <p:ph idx="12" type="sldNum"/>
          </p:nvPr>
        </p:nvSpPr>
        <p:spPr>
          <a:xfrm>
            <a:off x="11310425" y="6511097"/>
            <a:ext cx="595532"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sz="1600">
                <a:latin typeface="Calibri"/>
                <a:ea typeface="Calibri"/>
                <a:cs typeface="Calibri"/>
                <a:sym typeface="Calibri"/>
              </a:rPr>
              <a:t>‹#›</a:t>
            </a:fld>
            <a:endParaRPr sz="1600">
              <a:latin typeface="Calibri"/>
              <a:ea typeface="Calibri"/>
              <a:cs typeface="Calibri"/>
              <a:sym typeface="Calibri"/>
            </a:endParaRPr>
          </a:p>
        </p:txBody>
      </p:sp>
      <p:pic>
        <p:nvPicPr>
          <p:cNvPr descr="Mahatma Gandhi - Wikipedia" id="283" name="Google Shape;283;p19"/>
          <p:cNvPicPr preferRelativeResize="0"/>
          <p:nvPr>
            <p:ph idx="4" type="body"/>
          </p:nvPr>
        </p:nvPicPr>
        <p:blipFill rotWithShape="1">
          <a:blip r:embed="rId3">
            <a:alphaModFix/>
          </a:blip>
          <a:srcRect b="0" l="0" r="0" t="0"/>
          <a:stretch/>
        </p:blipFill>
        <p:spPr>
          <a:xfrm>
            <a:off x="7414314" y="1899138"/>
            <a:ext cx="3572554" cy="4290525"/>
          </a:xfrm>
          <a:prstGeom prst="rect">
            <a:avLst/>
          </a:prstGeom>
          <a:noFill/>
          <a:ln>
            <a:noFill/>
          </a:ln>
        </p:spPr>
      </p:pic>
      <p:pic>
        <p:nvPicPr>
          <p:cNvPr descr="Related image" id="284" name="Google Shape;284;p19"/>
          <p:cNvPicPr preferRelativeResize="0"/>
          <p:nvPr/>
        </p:nvPicPr>
        <p:blipFill rotWithShape="1">
          <a:blip r:embed="rId4">
            <a:alphaModFix/>
          </a:blip>
          <a:srcRect b="0" l="0" r="0" t="0"/>
          <a:stretch/>
        </p:blipFill>
        <p:spPr>
          <a:xfrm>
            <a:off x="1434052" y="1899138"/>
            <a:ext cx="4207094" cy="4290525"/>
          </a:xfrm>
          <a:prstGeom prst="rect">
            <a:avLst/>
          </a:prstGeom>
          <a:noFill/>
          <a:ln>
            <a:noFill/>
          </a:ln>
        </p:spPr>
      </p:pic>
      <p:sp>
        <p:nvSpPr>
          <p:cNvPr id="285" name="Google Shape;285;p19"/>
          <p:cNvSpPr txBox="1"/>
          <p:nvPr>
            <p:ph idx="10" type="dt"/>
          </p:nvPr>
        </p:nvSpPr>
        <p:spPr>
          <a:xfrm>
            <a:off x="609600" y="6539232"/>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Tree>
  </p:cSld>
  <p:clrMapOvr>
    <a:masterClrMapping/>
  </p:clrMapOvr>
  <p:transition spd="slow" p14:dur="1500">
    <p:split orient="ver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20"/>
          <p:cNvSpPr txBox="1"/>
          <p:nvPr>
            <p:ph type="ctrTitle"/>
          </p:nvPr>
        </p:nvSpPr>
        <p:spPr>
          <a:xfrm>
            <a:off x="1524000" y="1246423"/>
            <a:ext cx="9144000" cy="1385741"/>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sz="6600"/>
              <a:t>Self Regulation</a:t>
            </a:r>
            <a:endParaRPr/>
          </a:p>
        </p:txBody>
      </p:sp>
      <p:sp>
        <p:nvSpPr>
          <p:cNvPr id="291" name="Google Shape;291;p20"/>
          <p:cNvSpPr txBox="1"/>
          <p:nvPr>
            <p:ph idx="1" type="subTitle"/>
          </p:nvPr>
        </p:nvSpPr>
        <p:spPr>
          <a:xfrm>
            <a:off x="1524000" y="3181339"/>
            <a:ext cx="9144000" cy="116557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If you’ve answered YES to this question then you possess</a:t>
            </a:r>
            <a:endParaRPr/>
          </a:p>
          <a:p>
            <a:pPr indent="0" lvl="0" marL="0" rtl="0" algn="ctr">
              <a:lnSpc>
                <a:spcPct val="100000"/>
              </a:lnSpc>
              <a:spcBef>
                <a:spcPts val="480"/>
              </a:spcBef>
              <a:spcAft>
                <a:spcPts val="0"/>
              </a:spcAft>
              <a:buClr>
                <a:schemeClr val="dk1"/>
              </a:buClr>
              <a:buSzPts val="2400"/>
              <a:buNone/>
            </a:pPr>
            <a:r>
              <a:rPr lang="en-MY"/>
              <a:t> Key Skill 2 for Emotional Intelligence</a:t>
            </a:r>
            <a:endParaRPr/>
          </a:p>
        </p:txBody>
      </p:sp>
      <p:sp>
        <p:nvSpPr>
          <p:cNvPr id="292" name="Google Shape;292;p2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293" name="Google Shape;293;p20"/>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pic>
        <p:nvPicPr>
          <p:cNvPr id="294" name="Google Shape;294;p20"/>
          <p:cNvPicPr preferRelativeResize="0"/>
          <p:nvPr/>
        </p:nvPicPr>
        <p:blipFill rotWithShape="1">
          <a:blip r:embed="rId3">
            <a:alphaModFix/>
          </a:blip>
          <a:srcRect b="0" l="0" r="0" t="0"/>
          <a:stretch/>
        </p:blipFill>
        <p:spPr>
          <a:xfrm>
            <a:off x="249994" y="3653079"/>
            <a:ext cx="2857500" cy="2486025"/>
          </a:xfrm>
          <a:prstGeom prst="rect">
            <a:avLst/>
          </a:prstGeom>
          <a:noFill/>
          <a:ln>
            <a:noFill/>
          </a:ln>
        </p:spPr>
      </p:pic>
      <p:sp>
        <p:nvSpPr>
          <p:cNvPr id="295" name="Google Shape;295;p20"/>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0"/>
                                        </p:tgtEl>
                                        <p:attrNameLst>
                                          <p:attrName>style.visibility</p:attrName>
                                        </p:attrNameLst>
                                      </p:cBhvr>
                                      <p:to>
                                        <p:strVal val="visible"/>
                                      </p:to>
                                    </p:set>
                                    <p:animEffect filter="fade" transition="in">
                                      <p:cBhvr>
                                        <p:cTn dur="2000"/>
                                        <p:tgtEl>
                                          <p:spTgt spid="290"/>
                                        </p:tgtEl>
                                      </p:cBhvr>
                                    </p:animEffect>
                                  </p:childTnLst>
                                </p:cTn>
                              </p:par>
                              <p:par>
                                <p:cTn fill="hold" nodeType="withEffect" presetClass="entr" presetID="10" presetSubtype="0">
                                  <p:stCondLst>
                                    <p:cond delay="0"/>
                                  </p:stCondLst>
                                  <p:childTnLst>
                                    <p:set>
                                      <p:cBhvr>
                                        <p:cTn dur="1" fill="hold">
                                          <p:stCondLst>
                                            <p:cond delay="0"/>
                                          </p:stCondLst>
                                        </p:cTn>
                                        <p:tgtEl>
                                          <p:spTgt spid="294"/>
                                        </p:tgtEl>
                                        <p:attrNameLst>
                                          <p:attrName>style.visibility</p:attrName>
                                        </p:attrNameLst>
                                      </p:cBhvr>
                                      <p:to>
                                        <p:strVal val="visible"/>
                                      </p:to>
                                    </p:set>
                                    <p:animEffect filter="fade" transition="in">
                                      <p:cBhvr>
                                        <p:cTn dur="2000"/>
                                        <p:tgtEl>
                                          <p:spTgt spid="2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21"/>
          <p:cNvSpPr txBox="1"/>
          <p:nvPr>
            <p:ph type="title"/>
          </p:nvPr>
        </p:nvSpPr>
        <p:spPr>
          <a:xfrm>
            <a:off x="60961" y="78932"/>
            <a:ext cx="10972800" cy="901632"/>
          </a:xfrm>
          <a:prstGeom prst="rect">
            <a:avLst/>
          </a:prstGeom>
          <a:noFill/>
          <a:ln>
            <a:noFill/>
          </a:ln>
        </p:spPr>
        <p:txBody>
          <a:bodyPr anchorCtr="0" anchor="ctr" bIns="45700" lIns="91425" spcFirstLastPara="1" rIns="91425" wrap="square" tIns="45700">
            <a:noAutofit/>
          </a:bodyPr>
          <a:lstStyle/>
          <a:p>
            <a:pPr indent="-914400" lvl="0" marL="914400" rtl="0" algn="l">
              <a:lnSpc>
                <a:spcPct val="100000"/>
              </a:lnSpc>
              <a:spcBef>
                <a:spcPts val="0"/>
              </a:spcBef>
              <a:spcAft>
                <a:spcPts val="0"/>
              </a:spcAft>
              <a:buSzPts val="1400"/>
              <a:buNone/>
            </a:pPr>
            <a:r>
              <a:rPr lang="en-MY"/>
              <a:t>The people who are able to self regulate</a:t>
            </a:r>
            <a:endParaRPr/>
          </a:p>
        </p:txBody>
      </p:sp>
      <p:sp>
        <p:nvSpPr>
          <p:cNvPr id="301" name="Google Shape;301;p21"/>
          <p:cNvSpPr txBox="1"/>
          <p:nvPr>
            <p:ph idx="1" type="body"/>
          </p:nvPr>
        </p:nvSpPr>
        <p:spPr>
          <a:xfrm>
            <a:off x="140677" y="1135313"/>
            <a:ext cx="5698978" cy="4990852"/>
          </a:xfrm>
          <a:prstGeom prst="rect">
            <a:avLst/>
          </a:prstGeom>
          <a:noFill/>
          <a:ln>
            <a:noFill/>
          </a:ln>
        </p:spPr>
        <p:txBody>
          <a:bodyPr anchorCtr="0" anchor="t" bIns="45700" lIns="91425" spcFirstLastPara="1" rIns="91425" wrap="square" tIns="45700">
            <a:noAutofit/>
          </a:bodyPr>
          <a:lstStyle/>
          <a:p>
            <a:pPr indent="-190500" lvl="0" marL="342900" rtl="0" algn="just">
              <a:lnSpc>
                <a:spcPct val="100000"/>
              </a:lnSpc>
              <a:spcBef>
                <a:spcPts val="0"/>
              </a:spcBef>
              <a:spcAft>
                <a:spcPts val="0"/>
              </a:spcAft>
              <a:buClr>
                <a:schemeClr val="dk1"/>
              </a:buClr>
              <a:buSzPts val="2400"/>
              <a:buNone/>
            </a:pPr>
            <a:r>
              <a:t/>
            </a:r>
            <a:endParaRPr>
              <a:solidFill>
                <a:schemeClr val="accent4"/>
              </a:solidFill>
            </a:endParaRPr>
          </a:p>
          <a:p>
            <a:pPr indent="-342900" lvl="0" marL="342900" rtl="0" algn="just">
              <a:lnSpc>
                <a:spcPct val="100000"/>
              </a:lnSpc>
              <a:spcBef>
                <a:spcPts val="480"/>
              </a:spcBef>
              <a:spcAft>
                <a:spcPts val="0"/>
              </a:spcAft>
              <a:buClr>
                <a:schemeClr val="accent4"/>
              </a:buClr>
              <a:buSzPts val="2400"/>
              <a:buChar char="•"/>
            </a:pPr>
            <a:r>
              <a:rPr lang="en-MY">
                <a:solidFill>
                  <a:schemeClr val="accent4"/>
                </a:solidFill>
              </a:rPr>
              <a:t>Are able to control impulsive feelings &amp; behaviours</a:t>
            </a:r>
            <a:endParaRPr/>
          </a:p>
          <a:p>
            <a:pPr indent="-190500" lvl="0" marL="342900" rtl="0" algn="just">
              <a:lnSpc>
                <a:spcPct val="100000"/>
              </a:lnSpc>
              <a:spcBef>
                <a:spcPts val="480"/>
              </a:spcBef>
              <a:spcAft>
                <a:spcPts val="0"/>
              </a:spcAft>
              <a:buClr>
                <a:schemeClr val="dk1"/>
              </a:buClr>
              <a:buSzPts val="2400"/>
              <a:buNone/>
            </a:pPr>
            <a:r>
              <a:t/>
            </a:r>
            <a:endParaRPr>
              <a:solidFill>
                <a:schemeClr val="accent4"/>
              </a:solidFill>
            </a:endParaRPr>
          </a:p>
          <a:p>
            <a:pPr indent="-190500" lvl="0" marL="342900" rtl="0" algn="just">
              <a:lnSpc>
                <a:spcPct val="100000"/>
              </a:lnSpc>
              <a:spcBef>
                <a:spcPts val="480"/>
              </a:spcBef>
              <a:spcAft>
                <a:spcPts val="0"/>
              </a:spcAft>
              <a:buClr>
                <a:schemeClr val="dk1"/>
              </a:buClr>
              <a:buSzPts val="2400"/>
              <a:buNone/>
            </a:pPr>
            <a:r>
              <a:t/>
            </a:r>
            <a:endParaRPr>
              <a:solidFill>
                <a:schemeClr val="accent4"/>
              </a:solidFill>
            </a:endParaRPr>
          </a:p>
          <a:p>
            <a:pPr indent="-342900" lvl="0" marL="342900" rtl="0" algn="just">
              <a:lnSpc>
                <a:spcPct val="100000"/>
              </a:lnSpc>
              <a:spcBef>
                <a:spcPts val="480"/>
              </a:spcBef>
              <a:spcAft>
                <a:spcPts val="0"/>
              </a:spcAft>
              <a:buClr>
                <a:schemeClr val="accent4"/>
              </a:buClr>
              <a:buSzPts val="2400"/>
              <a:buChar char="•"/>
            </a:pPr>
            <a:r>
              <a:rPr lang="en-MY">
                <a:solidFill>
                  <a:schemeClr val="accent4"/>
                </a:solidFill>
              </a:rPr>
              <a:t>Adapt to changing circumstances. They think before they act.</a:t>
            </a:r>
            <a:endParaRPr/>
          </a:p>
          <a:p>
            <a:pPr indent="-190500" lvl="0" marL="342900" rtl="0" algn="just">
              <a:lnSpc>
                <a:spcPct val="100000"/>
              </a:lnSpc>
              <a:spcBef>
                <a:spcPts val="480"/>
              </a:spcBef>
              <a:spcAft>
                <a:spcPts val="0"/>
              </a:spcAft>
              <a:buClr>
                <a:schemeClr val="dk1"/>
              </a:buClr>
              <a:buSzPts val="2400"/>
              <a:buNone/>
            </a:pPr>
            <a:r>
              <a:t/>
            </a:r>
            <a:endParaRPr>
              <a:solidFill>
                <a:schemeClr val="accent4"/>
              </a:solidFill>
            </a:endParaRPr>
          </a:p>
          <a:p>
            <a:pPr indent="-190500" lvl="0" marL="342900" rtl="0" algn="just">
              <a:lnSpc>
                <a:spcPct val="100000"/>
              </a:lnSpc>
              <a:spcBef>
                <a:spcPts val="480"/>
              </a:spcBef>
              <a:spcAft>
                <a:spcPts val="0"/>
              </a:spcAft>
              <a:buClr>
                <a:schemeClr val="dk1"/>
              </a:buClr>
              <a:buSzPts val="2400"/>
              <a:buNone/>
            </a:pPr>
            <a:r>
              <a:t/>
            </a:r>
            <a:endParaRPr>
              <a:solidFill>
                <a:schemeClr val="accent4"/>
              </a:solidFill>
            </a:endParaRPr>
          </a:p>
          <a:p>
            <a:pPr indent="-342900" lvl="0" marL="342900" rtl="0" algn="just">
              <a:lnSpc>
                <a:spcPct val="100000"/>
              </a:lnSpc>
              <a:spcBef>
                <a:spcPts val="480"/>
              </a:spcBef>
              <a:spcAft>
                <a:spcPts val="0"/>
              </a:spcAft>
              <a:buClr>
                <a:schemeClr val="accent4"/>
              </a:buClr>
              <a:buSzPts val="2400"/>
              <a:buChar char="•"/>
            </a:pPr>
            <a:r>
              <a:rPr lang="en-MY">
                <a:solidFill>
                  <a:schemeClr val="accent4"/>
                </a:solidFill>
              </a:rPr>
              <a:t>They don't allow themselves to become too angry or jealous</a:t>
            </a:r>
            <a:endParaRPr/>
          </a:p>
          <a:p>
            <a:pPr indent="-190500" lvl="0" marL="342900" rtl="0" algn="just">
              <a:lnSpc>
                <a:spcPct val="100000"/>
              </a:lnSpc>
              <a:spcBef>
                <a:spcPts val="480"/>
              </a:spcBef>
              <a:spcAft>
                <a:spcPts val="0"/>
              </a:spcAft>
              <a:buClr>
                <a:schemeClr val="dk1"/>
              </a:buClr>
              <a:buSzPts val="2400"/>
              <a:buNone/>
            </a:pPr>
            <a:r>
              <a:t/>
            </a:r>
            <a:endParaRPr>
              <a:solidFill>
                <a:schemeClr val="accent4"/>
              </a:solidFill>
            </a:endParaRPr>
          </a:p>
          <a:p>
            <a:pPr indent="-190500" lvl="0" marL="342900" rtl="0" algn="just">
              <a:lnSpc>
                <a:spcPct val="100000"/>
              </a:lnSpc>
              <a:spcBef>
                <a:spcPts val="480"/>
              </a:spcBef>
              <a:spcAft>
                <a:spcPts val="0"/>
              </a:spcAft>
              <a:buClr>
                <a:schemeClr val="dk1"/>
              </a:buClr>
              <a:buSzPts val="2400"/>
              <a:buNone/>
            </a:pPr>
            <a:r>
              <a:t/>
            </a:r>
            <a:endParaRPr>
              <a:solidFill>
                <a:schemeClr val="accent4"/>
              </a:solidFill>
            </a:endParaRPr>
          </a:p>
          <a:p>
            <a:pPr indent="-190500" lvl="0" marL="342900" rtl="0" algn="just">
              <a:lnSpc>
                <a:spcPct val="100000"/>
              </a:lnSpc>
              <a:spcBef>
                <a:spcPts val="480"/>
              </a:spcBef>
              <a:spcAft>
                <a:spcPts val="0"/>
              </a:spcAft>
              <a:buClr>
                <a:schemeClr val="dk1"/>
              </a:buClr>
              <a:buSzPts val="2400"/>
              <a:buNone/>
            </a:pPr>
            <a:r>
              <a:t/>
            </a:r>
            <a:endParaRPr>
              <a:solidFill>
                <a:schemeClr val="accent4"/>
              </a:solidFill>
            </a:endParaRPr>
          </a:p>
        </p:txBody>
      </p:sp>
      <p:sp>
        <p:nvSpPr>
          <p:cNvPr id="302" name="Google Shape;302;p21"/>
          <p:cNvSpPr txBox="1"/>
          <p:nvPr>
            <p:ph idx="2" type="body"/>
          </p:nvPr>
        </p:nvSpPr>
        <p:spPr>
          <a:xfrm>
            <a:off x="6723819" y="1135313"/>
            <a:ext cx="5704669" cy="4990852"/>
          </a:xfrm>
          <a:prstGeom prst="rect">
            <a:avLst/>
          </a:prstGeom>
          <a:noFill/>
          <a:ln>
            <a:noFill/>
          </a:ln>
        </p:spPr>
        <p:txBody>
          <a:bodyPr anchorCtr="0" anchor="t" bIns="45700" lIns="91425" spcFirstLastPara="1" rIns="91425" wrap="square" tIns="45700">
            <a:noAutofit/>
          </a:bodyPr>
          <a:lstStyle/>
          <a:p>
            <a:pPr indent="-190500" lvl="0" marL="342900" rtl="0" algn="l">
              <a:lnSpc>
                <a:spcPct val="100000"/>
              </a:lnSpc>
              <a:spcBef>
                <a:spcPts val="0"/>
              </a:spcBef>
              <a:spcAft>
                <a:spcPts val="0"/>
              </a:spcAft>
              <a:buClr>
                <a:schemeClr val="dk1"/>
              </a:buClr>
              <a:buSzPts val="2400"/>
              <a:buNone/>
            </a:pPr>
            <a:r>
              <a:t/>
            </a:r>
            <a:endParaRPr>
              <a:solidFill>
                <a:schemeClr val="accent4"/>
              </a:solidFill>
            </a:endParaRPr>
          </a:p>
          <a:p>
            <a:pPr indent="-342900" lvl="0" marL="342900" rtl="0" algn="l">
              <a:lnSpc>
                <a:spcPct val="100000"/>
              </a:lnSpc>
              <a:spcBef>
                <a:spcPts val="480"/>
              </a:spcBef>
              <a:spcAft>
                <a:spcPts val="0"/>
              </a:spcAft>
              <a:buClr>
                <a:schemeClr val="accent4"/>
              </a:buClr>
              <a:buSzPts val="2400"/>
              <a:buChar char="•"/>
            </a:pPr>
            <a:r>
              <a:rPr lang="en-MY">
                <a:solidFill>
                  <a:schemeClr val="accent4"/>
                </a:solidFill>
              </a:rPr>
              <a:t>Possess -thoughtfulness, conflict management &amp; the ability to say no</a:t>
            </a:r>
            <a:endParaRPr/>
          </a:p>
          <a:p>
            <a:pPr indent="-190500" lvl="0" marL="342900" rtl="0" algn="l">
              <a:lnSpc>
                <a:spcPct val="100000"/>
              </a:lnSpc>
              <a:spcBef>
                <a:spcPts val="480"/>
              </a:spcBef>
              <a:spcAft>
                <a:spcPts val="0"/>
              </a:spcAft>
              <a:buClr>
                <a:schemeClr val="dk1"/>
              </a:buClr>
              <a:buSzPts val="2400"/>
              <a:buNone/>
            </a:pPr>
            <a:r>
              <a:t/>
            </a:r>
            <a:endParaRPr>
              <a:solidFill>
                <a:schemeClr val="accent4"/>
              </a:solidFill>
            </a:endParaRPr>
          </a:p>
          <a:p>
            <a:pPr indent="-190500" lvl="0" marL="342900" rtl="0" algn="l">
              <a:lnSpc>
                <a:spcPct val="100000"/>
              </a:lnSpc>
              <a:spcBef>
                <a:spcPts val="480"/>
              </a:spcBef>
              <a:spcAft>
                <a:spcPts val="0"/>
              </a:spcAft>
              <a:buClr>
                <a:schemeClr val="dk1"/>
              </a:buClr>
              <a:buSzPts val="2400"/>
              <a:buNone/>
            </a:pPr>
            <a:r>
              <a:t/>
            </a:r>
            <a:endParaRPr>
              <a:solidFill>
                <a:schemeClr val="accent4"/>
              </a:solidFill>
            </a:endParaRPr>
          </a:p>
          <a:p>
            <a:pPr indent="-342900" lvl="0" marL="342900" rtl="0" algn="l">
              <a:lnSpc>
                <a:spcPct val="100000"/>
              </a:lnSpc>
              <a:spcBef>
                <a:spcPts val="480"/>
              </a:spcBef>
              <a:spcAft>
                <a:spcPts val="0"/>
              </a:spcAft>
              <a:buClr>
                <a:schemeClr val="accent4"/>
              </a:buClr>
              <a:buSzPts val="2400"/>
              <a:buChar char="•"/>
            </a:pPr>
            <a:r>
              <a:rPr lang="en-MY">
                <a:solidFill>
                  <a:schemeClr val="accent4"/>
                </a:solidFill>
              </a:rPr>
              <a:t>Don’t lock-down on emotions &amp; hide their true feelings.</a:t>
            </a:r>
            <a:endParaRPr/>
          </a:p>
          <a:p>
            <a:pPr indent="-190500" lvl="0" marL="342900" rtl="0" algn="l">
              <a:lnSpc>
                <a:spcPct val="100000"/>
              </a:lnSpc>
              <a:spcBef>
                <a:spcPts val="480"/>
              </a:spcBef>
              <a:spcAft>
                <a:spcPts val="0"/>
              </a:spcAft>
              <a:buClr>
                <a:schemeClr val="dk1"/>
              </a:buClr>
              <a:buSzPts val="2400"/>
              <a:buNone/>
            </a:pPr>
            <a:r>
              <a:t/>
            </a:r>
            <a:endParaRPr>
              <a:solidFill>
                <a:schemeClr val="accent4"/>
              </a:solidFill>
            </a:endParaRPr>
          </a:p>
          <a:p>
            <a:pPr indent="-190500" lvl="0" marL="342900" rtl="0" algn="l">
              <a:lnSpc>
                <a:spcPct val="100000"/>
              </a:lnSpc>
              <a:spcBef>
                <a:spcPts val="480"/>
              </a:spcBef>
              <a:spcAft>
                <a:spcPts val="0"/>
              </a:spcAft>
              <a:buClr>
                <a:schemeClr val="dk1"/>
              </a:buClr>
              <a:buSzPts val="2400"/>
              <a:buNone/>
            </a:pPr>
            <a:r>
              <a:t/>
            </a:r>
            <a:endParaRPr>
              <a:solidFill>
                <a:schemeClr val="accent4"/>
              </a:solidFill>
            </a:endParaRPr>
          </a:p>
          <a:p>
            <a:pPr indent="-342900" lvl="0" marL="342900" rtl="0" algn="l">
              <a:lnSpc>
                <a:spcPct val="100000"/>
              </a:lnSpc>
              <a:spcBef>
                <a:spcPts val="480"/>
              </a:spcBef>
              <a:spcAft>
                <a:spcPts val="0"/>
              </a:spcAft>
              <a:buClr>
                <a:schemeClr val="accent4"/>
              </a:buClr>
              <a:buSzPts val="2400"/>
              <a:buChar char="•"/>
            </a:pPr>
            <a:r>
              <a:rPr lang="en-MY">
                <a:solidFill>
                  <a:schemeClr val="accent4"/>
                </a:solidFill>
              </a:rPr>
              <a:t>Wait for the right time, place, &amp; avenue to express emotions. </a:t>
            </a:r>
            <a:endParaRPr>
              <a:solidFill>
                <a:schemeClr val="accent4"/>
              </a:solidFill>
            </a:endParaRPr>
          </a:p>
        </p:txBody>
      </p:sp>
      <p:sp>
        <p:nvSpPr>
          <p:cNvPr id="303" name="Google Shape;303;p21"/>
          <p:cNvSpPr txBox="1"/>
          <p:nvPr>
            <p:ph idx="12" type="sldNum"/>
          </p:nvPr>
        </p:nvSpPr>
        <p:spPr>
          <a:xfrm>
            <a:off x="11343584" y="6502054"/>
            <a:ext cx="600889"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sz="1600">
                <a:latin typeface="Calibri"/>
                <a:ea typeface="Calibri"/>
                <a:cs typeface="Calibri"/>
                <a:sym typeface="Calibri"/>
              </a:rPr>
              <a:t>‹#›</a:t>
            </a:fld>
            <a:endParaRPr sz="1600">
              <a:latin typeface="Calibri"/>
              <a:ea typeface="Calibri"/>
              <a:cs typeface="Calibri"/>
              <a:sym typeface="Calibri"/>
            </a:endParaRPr>
          </a:p>
        </p:txBody>
      </p:sp>
      <p:sp>
        <p:nvSpPr>
          <p:cNvPr id="304" name="Google Shape;304;p2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305" name="Google Shape;305;p21"/>
          <p:cNvSpPr txBox="1"/>
          <p:nvPr>
            <p:ph idx="10" type="dt"/>
          </p:nvPr>
        </p:nvSpPr>
        <p:spPr>
          <a:xfrm>
            <a:off x="609600" y="6527807"/>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push/>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2"/>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Difficult Questions!</a:t>
            </a:r>
            <a:endParaRPr/>
          </a:p>
        </p:txBody>
      </p:sp>
      <p:sp>
        <p:nvSpPr>
          <p:cNvPr id="311" name="Google Shape;311;p22"/>
          <p:cNvSpPr txBox="1"/>
          <p:nvPr>
            <p:ph idx="1" type="body"/>
          </p:nvPr>
        </p:nvSpPr>
        <p:spPr>
          <a:xfrm>
            <a:off x="599918" y="1463937"/>
            <a:ext cx="11470161"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How many of you have consistently failed at your New Year Resolution of becoming fit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How many of you are aware of </a:t>
            </a:r>
            <a:r>
              <a:rPr b="1" lang="en-MY"/>
              <a:t>fluency in English language</a:t>
            </a:r>
            <a:r>
              <a:rPr lang="en-MY"/>
              <a:t> as your weaknesses and doing nothing about it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How many of you have failed at something and gave it up for good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Have you ever proactively taken up a task &amp; finished it effectively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How many of you are aware of your </a:t>
            </a:r>
            <a:r>
              <a:rPr b="1" lang="en-MY"/>
              <a:t>long-term goal  </a:t>
            </a:r>
            <a:r>
              <a:rPr lang="en-MY"/>
              <a:t>&amp; doing something for achieving it ? </a:t>
            </a:r>
            <a:endParaRPr b="1"/>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312" name="Google Shape;312;p22"/>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313" name="Google Shape;313;p2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314" name="Google Shape;314;p22"/>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0" st="0"/>
                                            </p:txEl>
                                          </p:spTgt>
                                        </p:tgtEl>
                                        <p:attrNameLst>
                                          <p:attrName>style.visibility</p:attrName>
                                        </p:attrNameLst>
                                      </p:cBhvr>
                                      <p:to>
                                        <p:strVal val="visible"/>
                                      </p:to>
                                    </p:set>
                                    <p:anim calcmode="lin" valueType="num">
                                      <p:cBhvr additive="base">
                                        <p:cTn dur="500"/>
                                        <p:tgtEl>
                                          <p:spTgt spid="31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1" st="1"/>
                                            </p:txEl>
                                          </p:spTgt>
                                        </p:tgtEl>
                                        <p:attrNameLst>
                                          <p:attrName>style.visibility</p:attrName>
                                        </p:attrNameLst>
                                      </p:cBhvr>
                                      <p:to>
                                        <p:strVal val="visible"/>
                                      </p:to>
                                    </p:set>
                                    <p:anim calcmode="lin" valueType="num">
                                      <p:cBhvr additive="base">
                                        <p:cTn dur="500"/>
                                        <p:tgtEl>
                                          <p:spTgt spid="311">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2" st="2"/>
                                            </p:txEl>
                                          </p:spTgt>
                                        </p:tgtEl>
                                        <p:attrNameLst>
                                          <p:attrName>style.visibility</p:attrName>
                                        </p:attrNameLst>
                                      </p:cBhvr>
                                      <p:to>
                                        <p:strVal val="visible"/>
                                      </p:to>
                                    </p:set>
                                    <p:anim calcmode="lin" valueType="num">
                                      <p:cBhvr additive="base">
                                        <p:cTn dur="500"/>
                                        <p:tgtEl>
                                          <p:spTgt spid="311">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3" st="3"/>
                                            </p:txEl>
                                          </p:spTgt>
                                        </p:tgtEl>
                                        <p:attrNameLst>
                                          <p:attrName>style.visibility</p:attrName>
                                        </p:attrNameLst>
                                      </p:cBhvr>
                                      <p:to>
                                        <p:strVal val="visible"/>
                                      </p:to>
                                    </p:set>
                                    <p:anim calcmode="lin" valueType="num">
                                      <p:cBhvr additive="base">
                                        <p:cTn dur="500"/>
                                        <p:tgtEl>
                                          <p:spTgt spid="311">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4" st="4"/>
                                            </p:txEl>
                                          </p:spTgt>
                                        </p:tgtEl>
                                        <p:attrNameLst>
                                          <p:attrName>style.visibility</p:attrName>
                                        </p:attrNameLst>
                                      </p:cBhvr>
                                      <p:to>
                                        <p:strVal val="visible"/>
                                      </p:to>
                                    </p:set>
                                    <p:anim calcmode="lin" valueType="num">
                                      <p:cBhvr additive="base">
                                        <p:cTn dur="500"/>
                                        <p:tgtEl>
                                          <p:spTgt spid="311">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5" st="5"/>
                                            </p:txEl>
                                          </p:spTgt>
                                        </p:tgtEl>
                                        <p:attrNameLst>
                                          <p:attrName>style.visibility</p:attrName>
                                        </p:attrNameLst>
                                      </p:cBhvr>
                                      <p:to>
                                        <p:strVal val="visible"/>
                                      </p:to>
                                    </p:set>
                                    <p:anim calcmode="lin" valueType="num">
                                      <p:cBhvr additive="base">
                                        <p:cTn dur="500"/>
                                        <p:tgtEl>
                                          <p:spTgt spid="311">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6" st="6"/>
                                            </p:txEl>
                                          </p:spTgt>
                                        </p:tgtEl>
                                        <p:attrNameLst>
                                          <p:attrName>style.visibility</p:attrName>
                                        </p:attrNameLst>
                                      </p:cBhvr>
                                      <p:to>
                                        <p:strVal val="visible"/>
                                      </p:to>
                                    </p:set>
                                    <p:anim calcmode="lin" valueType="num">
                                      <p:cBhvr additive="base">
                                        <p:cTn dur="500"/>
                                        <p:tgtEl>
                                          <p:spTgt spid="311">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7" st="7"/>
                                            </p:txEl>
                                          </p:spTgt>
                                        </p:tgtEl>
                                        <p:attrNameLst>
                                          <p:attrName>style.visibility</p:attrName>
                                        </p:attrNameLst>
                                      </p:cBhvr>
                                      <p:to>
                                        <p:strVal val="visible"/>
                                      </p:to>
                                    </p:set>
                                    <p:anim calcmode="lin" valueType="num">
                                      <p:cBhvr additive="base">
                                        <p:cTn dur="500"/>
                                        <p:tgtEl>
                                          <p:spTgt spid="311">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8" st="8"/>
                                            </p:txEl>
                                          </p:spTgt>
                                        </p:tgtEl>
                                        <p:attrNameLst>
                                          <p:attrName>style.visibility</p:attrName>
                                        </p:attrNameLst>
                                      </p:cBhvr>
                                      <p:to>
                                        <p:strVal val="visible"/>
                                      </p:to>
                                    </p:set>
                                    <p:anim calcmode="lin" valueType="num">
                                      <p:cBhvr additive="base">
                                        <p:cTn dur="500"/>
                                        <p:tgtEl>
                                          <p:spTgt spid="311">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9" st="9"/>
                                            </p:txEl>
                                          </p:spTgt>
                                        </p:tgtEl>
                                        <p:attrNameLst>
                                          <p:attrName>style.visibility</p:attrName>
                                        </p:attrNameLst>
                                      </p:cBhvr>
                                      <p:to>
                                        <p:strVal val="visible"/>
                                      </p:to>
                                    </p:set>
                                    <p:anim calcmode="lin" valueType="num">
                                      <p:cBhvr additive="base">
                                        <p:cTn dur="500"/>
                                        <p:tgtEl>
                                          <p:spTgt spid="311">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1">
                                            <p:txEl>
                                              <p:pRg end="10" st="10"/>
                                            </p:txEl>
                                          </p:spTgt>
                                        </p:tgtEl>
                                        <p:attrNameLst>
                                          <p:attrName>style.visibility</p:attrName>
                                        </p:attrNameLst>
                                      </p:cBhvr>
                                      <p:to>
                                        <p:strVal val="visible"/>
                                      </p:to>
                                    </p:set>
                                    <p:anim calcmode="lin" valueType="num">
                                      <p:cBhvr additive="base">
                                        <p:cTn dur="500"/>
                                        <p:tgtEl>
                                          <p:spTgt spid="311">
                                            <p:txEl>
                                              <p:pRg end="10" st="1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8" name="Shape 318"/>
        <p:cNvGrpSpPr/>
        <p:nvPr/>
      </p:nvGrpSpPr>
      <p:grpSpPr>
        <a:xfrm>
          <a:off x="0" y="0"/>
          <a:ext cx="0" cy="0"/>
          <a:chOff x="0" y="0"/>
          <a:chExt cx="0" cy="0"/>
        </a:xfrm>
      </p:grpSpPr>
      <p:sp>
        <p:nvSpPr>
          <p:cNvPr id="319" name="Google Shape;319;p23"/>
          <p:cNvSpPr txBox="1"/>
          <p:nvPr>
            <p:ph type="ctrTitle"/>
          </p:nvPr>
        </p:nvSpPr>
        <p:spPr>
          <a:xfrm>
            <a:off x="6063178" y="1659989"/>
            <a:ext cx="5350412" cy="1385741"/>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sz="7200"/>
              <a:t>Self Motivation</a:t>
            </a:r>
            <a:endParaRPr/>
          </a:p>
        </p:txBody>
      </p:sp>
      <p:sp>
        <p:nvSpPr>
          <p:cNvPr id="320" name="Google Shape;320;p23"/>
          <p:cNvSpPr txBox="1"/>
          <p:nvPr>
            <p:ph idx="1" type="subTitle"/>
          </p:nvPr>
        </p:nvSpPr>
        <p:spPr>
          <a:xfrm>
            <a:off x="5176912" y="3340410"/>
            <a:ext cx="6132062" cy="116557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If you managed to  answer these difficult questions  without  </a:t>
            </a:r>
            <a:endParaRPr/>
          </a:p>
          <a:p>
            <a:pPr indent="0" lvl="0" marL="0" rtl="0" algn="ctr">
              <a:lnSpc>
                <a:spcPct val="100000"/>
              </a:lnSpc>
              <a:spcBef>
                <a:spcPts val="480"/>
              </a:spcBef>
              <a:spcAft>
                <a:spcPts val="0"/>
              </a:spcAft>
              <a:buClr>
                <a:schemeClr val="dk1"/>
              </a:buClr>
              <a:buSzPts val="2400"/>
              <a:buNone/>
            </a:pPr>
            <a:r>
              <a:rPr lang="en-MY"/>
              <a:t>self embarrassment then you possess</a:t>
            </a:r>
            <a:endParaRPr/>
          </a:p>
          <a:p>
            <a:pPr indent="0" lvl="0" marL="0" rtl="0" algn="ctr">
              <a:lnSpc>
                <a:spcPct val="100000"/>
              </a:lnSpc>
              <a:spcBef>
                <a:spcPts val="480"/>
              </a:spcBef>
              <a:spcAft>
                <a:spcPts val="0"/>
              </a:spcAft>
              <a:buClr>
                <a:schemeClr val="dk1"/>
              </a:buClr>
              <a:buSzPts val="2400"/>
              <a:buNone/>
            </a:pPr>
            <a:r>
              <a:rPr lang="en-MY"/>
              <a:t> Key Skill 3 for Emotional Intelligence</a:t>
            </a:r>
            <a:endParaRPr/>
          </a:p>
        </p:txBody>
      </p:sp>
      <p:sp>
        <p:nvSpPr>
          <p:cNvPr id="321" name="Google Shape;321;p2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322" name="Google Shape;322;p23"/>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pic>
        <p:nvPicPr>
          <p:cNvPr id="323" name="Google Shape;323;p23"/>
          <p:cNvPicPr preferRelativeResize="0"/>
          <p:nvPr/>
        </p:nvPicPr>
        <p:blipFill rotWithShape="1">
          <a:blip r:embed="rId3">
            <a:alphaModFix/>
          </a:blip>
          <a:srcRect b="0" l="0" r="0" t="0"/>
          <a:stretch/>
        </p:blipFill>
        <p:spPr>
          <a:xfrm>
            <a:off x="306252" y="196949"/>
            <a:ext cx="5067606" cy="6103426"/>
          </a:xfrm>
          <a:prstGeom prst="rect">
            <a:avLst/>
          </a:prstGeom>
          <a:noFill/>
          <a:ln>
            <a:noFill/>
          </a:ln>
        </p:spPr>
      </p:pic>
      <p:sp>
        <p:nvSpPr>
          <p:cNvPr id="324" name="Google Shape;324;p23"/>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13-04-2020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19"/>
                                        </p:tgtEl>
                                        <p:attrNameLst>
                                          <p:attrName>style.visibility</p:attrName>
                                        </p:attrNameLst>
                                      </p:cBhvr>
                                      <p:to>
                                        <p:strVal val="visible"/>
                                      </p:to>
                                    </p:set>
                                    <p:anim calcmode="lin" valueType="num">
                                      <p:cBhvr additive="base">
                                        <p:cTn dur="500"/>
                                        <p:tgtEl>
                                          <p:spTgt spid="319"/>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2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24"/>
          <p:cNvSpPr txBox="1"/>
          <p:nvPr>
            <p:ph type="title"/>
          </p:nvPr>
        </p:nvSpPr>
        <p:spPr>
          <a:xfrm>
            <a:off x="609600" y="126273"/>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The people who are self motivated</a:t>
            </a:r>
            <a:endParaRPr/>
          </a:p>
        </p:txBody>
      </p:sp>
      <p:sp>
        <p:nvSpPr>
          <p:cNvPr id="330" name="Google Shape;330;p24"/>
          <p:cNvSpPr txBox="1"/>
          <p:nvPr>
            <p:ph idx="1" type="body"/>
          </p:nvPr>
        </p:nvSpPr>
        <p:spPr>
          <a:xfrm>
            <a:off x="599919" y="1126310"/>
            <a:ext cx="10972800" cy="4713125"/>
          </a:xfrm>
          <a:prstGeom prst="rect">
            <a:avLst/>
          </a:prstGeom>
          <a:noFill/>
          <a:ln>
            <a:noFill/>
          </a:ln>
        </p:spPr>
        <p:txBody>
          <a:bodyPr anchorCtr="0" anchor="t" bIns="45700" lIns="91425" spcFirstLastPara="1" rIns="91425" wrap="square" tIns="45700">
            <a:noAutofit/>
          </a:bodyPr>
          <a:lstStyle/>
          <a:p>
            <a:pPr indent="-190500" lvl="0" marL="342900" rtl="0" algn="l">
              <a:lnSpc>
                <a:spcPct val="100000"/>
              </a:lnSpc>
              <a:spcBef>
                <a:spcPts val="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Are highly productive, committed, proactive, love challenges</a:t>
            </a:r>
            <a:endParaRPr/>
          </a:p>
          <a:p>
            <a:pPr indent="0" lvl="0" marL="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They set goals, have a high need for achievement, and are always looking for ways to do better</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Always have an interest in learning and self-improvement &amp; possess the strength to keep going when there are obstacles in life</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331" name="Google Shape;331;p24"/>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332" name="Google Shape;332;p2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333" name="Google Shape;333;p24"/>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25"/>
          <p:cNvSpPr txBox="1"/>
          <p:nvPr>
            <p:ph type="title"/>
          </p:nvPr>
        </p:nvSpPr>
        <p:spPr>
          <a:xfrm>
            <a:off x="609600" y="149272"/>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What would you say to him ?</a:t>
            </a:r>
            <a:endParaRPr/>
          </a:p>
        </p:txBody>
      </p:sp>
      <p:sp>
        <p:nvSpPr>
          <p:cNvPr id="339" name="Google Shape;339;p25"/>
          <p:cNvSpPr txBox="1"/>
          <p:nvPr>
            <p:ph idx="1" type="body"/>
          </p:nvPr>
        </p:nvSpPr>
        <p:spPr>
          <a:xfrm>
            <a:off x="609600" y="1166018"/>
            <a:ext cx="5384800" cy="4525963"/>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2400"/>
              <a:buNone/>
            </a:pPr>
            <a:r>
              <a:rPr lang="en-MY"/>
              <a:t>You come to know that your room-mate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was bullied by one of your classmate in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the cafeteria.  Many of your friends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were watching from a short distance but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none offered help. Depressed, your </a:t>
            </a:r>
            <a:endParaRPr/>
          </a:p>
          <a:p>
            <a:pPr indent="0" lvl="0" marL="0" rtl="0" algn="just">
              <a:lnSpc>
                <a:spcPct val="100000"/>
              </a:lnSpc>
              <a:spcBef>
                <a:spcPts val="480"/>
              </a:spcBef>
              <a:spcAft>
                <a:spcPts val="0"/>
              </a:spcAft>
              <a:buClr>
                <a:schemeClr val="dk1"/>
              </a:buClr>
              <a:buSzPts val="2400"/>
              <a:buNone/>
            </a:pPr>
            <a:r>
              <a:t/>
            </a:r>
            <a:endParaRPr/>
          </a:p>
          <a:p>
            <a:pPr indent="0" lvl="0" marL="0" rtl="0" algn="just">
              <a:lnSpc>
                <a:spcPct val="100000"/>
              </a:lnSpc>
              <a:spcBef>
                <a:spcPts val="480"/>
              </a:spcBef>
              <a:spcAft>
                <a:spcPts val="0"/>
              </a:spcAft>
              <a:buClr>
                <a:schemeClr val="dk1"/>
              </a:buClr>
              <a:buSzPts val="2400"/>
              <a:buNone/>
            </a:pPr>
            <a:r>
              <a:rPr lang="en-MY"/>
              <a:t>room-mate returns  to the hostel. </a:t>
            </a:r>
            <a:endParaRPr/>
          </a:p>
          <a:p>
            <a:pPr indent="-190500" lvl="0" marL="342900" rtl="0" algn="just">
              <a:lnSpc>
                <a:spcPct val="100000"/>
              </a:lnSpc>
              <a:spcBef>
                <a:spcPts val="480"/>
              </a:spcBef>
              <a:spcAft>
                <a:spcPts val="0"/>
              </a:spcAft>
              <a:buClr>
                <a:schemeClr val="dk1"/>
              </a:buClr>
              <a:buSzPts val="2400"/>
              <a:buNone/>
            </a:pPr>
            <a:r>
              <a:t/>
            </a:r>
            <a:endParaRPr/>
          </a:p>
        </p:txBody>
      </p:sp>
      <p:sp>
        <p:nvSpPr>
          <p:cNvPr id="340" name="Google Shape;340;p25"/>
          <p:cNvSpPr txBox="1"/>
          <p:nvPr>
            <p:ph idx="12" type="sldNum"/>
          </p:nvPr>
        </p:nvSpPr>
        <p:spPr>
          <a:xfrm>
            <a:off x="11329518" y="6502054"/>
            <a:ext cx="600889"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t>‹#›</a:t>
            </a:fld>
            <a:endParaRPr/>
          </a:p>
        </p:txBody>
      </p:sp>
      <p:sp>
        <p:nvSpPr>
          <p:cNvPr id="341" name="Google Shape;341;p2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Bullying at school | What can parents do? | Kids Helpline" id="342" name="Google Shape;342;p25"/>
          <p:cNvPicPr preferRelativeResize="0"/>
          <p:nvPr>
            <p:ph idx="2" type="body"/>
          </p:nvPr>
        </p:nvPicPr>
        <p:blipFill rotWithShape="1">
          <a:blip r:embed="rId3">
            <a:alphaModFix/>
          </a:blip>
          <a:srcRect b="0" l="0" r="0" t="0"/>
          <a:stretch/>
        </p:blipFill>
        <p:spPr>
          <a:xfrm>
            <a:off x="6197599" y="1135312"/>
            <a:ext cx="5745871" cy="5221039"/>
          </a:xfrm>
          <a:prstGeom prst="rect">
            <a:avLst/>
          </a:prstGeom>
          <a:noFill/>
          <a:ln>
            <a:noFill/>
          </a:ln>
        </p:spPr>
      </p:pic>
      <p:sp>
        <p:nvSpPr>
          <p:cNvPr id="343" name="Google Shape;343;p25"/>
          <p:cNvSpPr txBox="1"/>
          <p:nvPr>
            <p:ph idx="10" type="dt"/>
          </p:nvPr>
        </p:nvSpPr>
        <p:spPr>
          <a:xfrm>
            <a:off x="609600" y="6539232"/>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0" st="0"/>
                                            </p:txEl>
                                          </p:spTgt>
                                        </p:tgtEl>
                                        <p:attrNameLst>
                                          <p:attrName>style.visibility</p:attrName>
                                        </p:attrNameLst>
                                      </p:cBhvr>
                                      <p:to>
                                        <p:strVal val="visible"/>
                                      </p:to>
                                    </p:set>
                                    <p:animEffect filter="fade" transition="in">
                                      <p:cBhvr>
                                        <p:cTn dur="1000"/>
                                        <p:tgtEl>
                                          <p:spTgt spid="3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1" st="1"/>
                                            </p:txEl>
                                          </p:spTgt>
                                        </p:tgtEl>
                                        <p:attrNameLst>
                                          <p:attrName>style.visibility</p:attrName>
                                        </p:attrNameLst>
                                      </p:cBhvr>
                                      <p:to>
                                        <p:strVal val="visible"/>
                                      </p:to>
                                    </p:set>
                                    <p:animEffect filter="fade" transition="in">
                                      <p:cBhvr>
                                        <p:cTn dur="1000"/>
                                        <p:tgtEl>
                                          <p:spTgt spid="3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2" st="2"/>
                                            </p:txEl>
                                          </p:spTgt>
                                        </p:tgtEl>
                                        <p:attrNameLst>
                                          <p:attrName>style.visibility</p:attrName>
                                        </p:attrNameLst>
                                      </p:cBhvr>
                                      <p:to>
                                        <p:strVal val="visible"/>
                                      </p:to>
                                    </p:set>
                                    <p:animEffect filter="fade" transition="in">
                                      <p:cBhvr>
                                        <p:cTn dur="1000"/>
                                        <p:tgtEl>
                                          <p:spTgt spid="3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3" st="3"/>
                                            </p:txEl>
                                          </p:spTgt>
                                        </p:tgtEl>
                                        <p:attrNameLst>
                                          <p:attrName>style.visibility</p:attrName>
                                        </p:attrNameLst>
                                      </p:cBhvr>
                                      <p:to>
                                        <p:strVal val="visible"/>
                                      </p:to>
                                    </p:set>
                                    <p:animEffect filter="fade" transition="in">
                                      <p:cBhvr>
                                        <p:cTn dur="1000"/>
                                        <p:tgtEl>
                                          <p:spTgt spid="3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4" st="4"/>
                                            </p:txEl>
                                          </p:spTgt>
                                        </p:tgtEl>
                                        <p:attrNameLst>
                                          <p:attrName>style.visibility</p:attrName>
                                        </p:attrNameLst>
                                      </p:cBhvr>
                                      <p:to>
                                        <p:strVal val="visible"/>
                                      </p:to>
                                    </p:set>
                                    <p:animEffect filter="fade" transition="in">
                                      <p:cBhvr>
                                        <p:cTn dur="1000"/>
                                        <p:tgtEl>
                                          <p:spTgt spid="3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5" st="5"/>
                                            </p:txEl>
                                          </p:spTgt>
                                        </p:tgtEl>
                                        <p:attrNameLst>
                                          <p:attrName>style.visibility</p:attrName>
                                        </p:attrNameLst>
                                      </p:cBhvr>
                                      <p:to>
                                        <p:strVal val="visible"/>
                                      </p:to>
                                    </p:set>
                                    <p:animEffect filter="fade" transition="in">
                                      <p:cBhvr>
                                        <p:cTn dur="1000"/>
                                        <p:tgtEl>
                                          <p:spTgt spid="3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6" st="6"/>
                                            </p:txEl>
                                          </p:spTgt>
                                        </p:tgtEl>
                                        <p:attrNameLst>
                                          <p:attrName>style.visibility</p:attrName>
                                        </p:attrNameLst>
                                      </p:cBhvr>
                                      <p:to>
                                        <p:strVal val="visible"/>
                                      </p:to>
                                    </p:set>
                                    <p:animEffect filter="fade" transition="in">
                                      <p:cBhvr>
                                        <p:cTn dur="1000"/>
                                        <p:tgtEl>
                                          <p:spTgt spid="3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7" st="7"/>
                                            </p:txEl>
                                          </p:spTgt>
                                        </p:tgtEl>
                                        <p:attrNameLst>
                                          <p:attrName>style.visibility</p:attrName>
                                        </p:attrNameLst>
                                      </p:cBhvr>
                                      <p:to>
                                        <p:strVal val="visible"/>
                                      </p:to>
                                    </p:set>
                                    <p:animEffect filter="fade" transition="in">
                                      <p:cBhvr>
                                        <p:cTn dur="1000"/>
                                        <p:tgtEl>
                                          <p:spTgt spid="33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8" st="8"/>
                                            </p:txEl>
                                          </p:spTgt>
                                        </p:tgtEl>
                                        <p:attrNameLst>
                                          <p:attrName>style.visibility</p:attrName>
                                        </p:attrNameLst>
                                      </p:cBhvr>
                                      <p:to>
                                        <p:strVal val="visible"/>
                                      </p:to>
                                    </p:set>
                                    <p:animEffect filter="fade" transition="in">
                                      <p:cBhvr>
                                        <p:cTn dur="1000"/>
                                        <p:tgtEl>
                                          <p:spTgt spid="33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9" st="9"/>
                                            </p:txEl>
                                          </p:spTgt>
                                        </p:tgtEl>
                                        <p:attrNameLst>
                                          <p:attrName>style.visibility</p:attrName>
                                        </p:attrNameLst>
                                      </p:cBhvr>
                                      <p:to>
                                        <p:strVal val="visible"/>
                                      </p:to>
                                    </p:set>
                                    <p:animEffect filter="fade" transition="in">
                                      <p:cBhvr>
                                        <p:cTn dur="1000"/>
                                        <p:tgtEl>
                                          <p:spTgt spid="33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10" st="10"/>
                                            </p:txEl>
                                          </p:spTgt>
                                        </p:tgtEl>
                                        <p:attrNameLst>
                                          <p:attrName>style.visibility</p:attrName>
                                        </p:attrNameLst>
                                      </p:cBhvr>
                                      <p:to>
                                        <p:strVal val="visible"/>
                                      </p:to>
                                    </p:set>
                                    <p:animEffect filter="fade" transition="in">
                                      <p:cBhvr>
                                        <p:cTn dur="1000"/>
                                        <p:tgtEl>
                                          <p:spTgt spid="339">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9">
                                            <p:txEl>
                                              <p:pRg end="11" st="11"/>
                                            </p:txEl>
                                          </p:spTgt>
                                        </p:tgtEl>
                                        <p:attrNameLst>
                                          <p:attrName>style.visibility</p:attrName>
                                        </p:attrNameLst>
                                      </p:cBhvr>
                                      <p:to>
                                        <p:strVal val="visible"/>
                                      </p:to>
                                    </p:set>
                                    <p:animEffect filter="fade" transition="in">
                                      <p:cBhvr>
                                        <p:cTn dur="1000"/>
                                        <p:tgtEl>
                                          <p:spTgt spid="339">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1822"/>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26"/>
          <p:cNvSpPr txBox="1"/>
          <p:nvPr>
            <p:ph type="title"/>
          </p:nvPr>
        </p:nvSpPr>
        <p:spPr>
          <a:xfrm>
            <a:off x="840317" y="365126"/>
            <a:ext cx="10515600" cy="1325563"/>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Empathy and Sympathy are </a:t>
            </a:r>
            <a:r>
              <a:rPr b="1" lang="en-MY"/>
              <a:t>DIFFERENT!</a:t>
            </a:r>
            <a:endParaRPr/>
          </a:p>
        </p:txBody>
      </p:sp>
      <p:sp>
        <p:nvSpPr>
          <p:cNvPr id="349" name="Google Shape;349;p26"/>
          <p:cNvSpPr txBox="1"/>
          <p:nvPr>
            <p:ph idx="1" type="body"/>
          </p:nvPr>
        </p:nvSpPr>
        <p:spPr>
          <a:xfrm>
            <a:off x="840318" y="1681163"/>
            <a:ext cx="5158316" cy="8239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Empathy			</a:t>
            </a:r>
            <a:endParaRPr/>
          </a:p>
        </p:txBody>
      </p:sp>
      <p:sp>
        <p:nvSpPr>
          <p:cNvPr id="350" name="Google Shape;350;p26"/>
          <p:cNvSpPr txBox="1"/>
          <p:nvPr>
            <p:ph idx="2" type="body"/>
          </p:nvPr>
        </p:nvSpPr>
        <p:spPr>
          <a:xfrm>
            <a:off x="840318" y="2884904"/>
            <a:ext cx="5158316" cy="31634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I know how it feels because I was bullied too</a:t>
            </a:r>
            <a:endParaRPr/>
          </a:p>
        </p:txBody>
      </p:sp>
      <p:sp>
        <p:nvSpPr>
          <p:cNvPr id="351" name="Google Shape;351;p26"/>
          <p:cNvSpPr txBox="1"/>
          <p:nvPr>
            <p:ph idx="3" type="body"/>
          </p:nvPr>
        </p:nvSpPr>
        <p:spPr>
          <a:xfrm>
            <a:off x="6172200" y="1681163"/>
            <a:ext cx="5183717" cy="8239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Sympathy</a:t>
            </a:r>
            <a:endParaRPr/>
          </a:p>
        </p:txBody>
      </p:sp>
      <p:sp>
        <p:nvSpPr>
          <p:cNvPr id="352" name="Google Shape;352;p26"/>
          <p:cNvSpPr txBox="1"/>
          <p:nvPr>
            <p:ph idx="4" type="body"/>
          </p:nvPr>
        </p:nvSpPr>
        <p:spPr>
          <a:xfrm>
            <a:off x="6172200" y="2884904"/>
            <a:ext cx="5183717" cy="316349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What happened was really bad</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 Bullies shouldn’t be tolerated</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I feel sorry for you</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Try to relax. Have a fresh start </a:t>
            </a:r>
            <a:endParaRPr/>
          </a:p>
        </p:txBody>
      </p:sp>
      <p:sp>
        <p:nvSpPr>
          <p:cNvPr id="353" name="Google Shape;353;p26"/>
          <p:cNvSpPr txBox="1"/>
          <p:nvPr>
            <p:ph idx="11" type="ftr"/>
          </p:nvPr>
        </p:nvSpPr>
        <p:spPr>
          <a:xfrm>
            <a:off x="4165600" y="6525164"/>
            <a:ext cx="38608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354" name="Google Shape;354;p26"/>
          <p:cNvSpPr txBox="1"/>
          <p:nvPr>
            <p:ph idx="12" type="sldNum"/>
          </p:nvPr>
        </p:nvSpPr>
        <p:spPr>
          <a:xfrm>
            <a:off x="11352628" y="6525164"/>
            <a:ext cx="51112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355" name="Google Shape;355;p26"/>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0" st="0"/>
                                            </p:txEl>
                                          </p:spTgt>
                                        </p:tgtEl>
                                        <p:attrNameLst>
                                          <p:attrName>style.visibility</p:attrName>
                                        </p:attrNameLst>
                                      </p:cBhvr>
                                      <p:to>
                                        <p:strVal val="visible"/>
                                      </p:to>
                                    </p:set>
                                    <p:animEffect filter="fade" transition="in">
                                      <p:cBhvr>
                                        <p:cTn dur="500"/>
                                        <p:tgtEl>
                                          <p:spTgt spid="35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1" st="1"/>
                                            </p:txEl>
                                          </p:spTgt>
                                        </p:tgtEl>
                                        <p:attrNameLst>
                                          <p:attrName>style.visibility</p:attrName>
                                        </p:attrNameLst>
                                      </p:cBhvr>
                                      <p:to>
                                        <p:strVal val="visible"/>
                                      </p:to>
                                    </p:set>
                                    <p:animEffect filter="fade" transition="in">
                                      <p:cBhvr>
                                        <p:cTn dur="500"/>
                                        <p:tgtEl>
                                          <p:spTgt spid="35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2" st="2"/>
                                            </p:txEl>
                                          </p:spTgt>
                                        </p:tgtEl>
                                        <p:attrNameLst>
                                          <p:attrName>style.visibility</p:attrName>
                                        </p:attrNameLst>
                                      </p:cBhvr>
                                      <p:to>
                                        <p:strVal val="visible"/>
                                      </p:to>
                                    </p:set>
                                    <p:animEffect filter="fade" transition="in">
                                      <p:cBhvr>
                                        <p:cTn dur="500"/>
                                        <p:tgtEl>
                                          <p:spTgt spid="35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3" st="3"/>
                                            </p:txEl>
                                          </p:spTgt>
                                        </p:tgtEl>
                                        <p:attrNameLst>
                                          <p:attrName>style.visibility</p:attrName>
                                        </p:attrNameLst>
                                      </p:cBhvr>
                                      <p:to>
                                        <p:strVal val="visible"/>
                                      </p:to>
                                    </p:set>
                                    <p:animEffect filter="fade" transition="in">
                                      <p:cBhvr>
                                        <p:cTn dur="500"/>
                                        <p:tgtEl>
                                          <p:spTgt spid="35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4" st="4"/>
                                            </p:txEl>
                                          </p:spTgt>
                                        </p:tgtEl>
                                        <p:attrNameLst>
                                          <p:attrName>style.visibility</p:attrName>
                                        </p:attrNameLst>
                                      </p:cBhvr>
                                      <p:to>
                                        <p:strVal val="visible"/>
                                      </p:to>
                                    </p:set>
                                    <p:animEffect filter="fade" transition="in">
                                      <p:cBhvr>
                                        <p:cTn dur="500"/>
                                        <p:tgtEl>
                                          <p:spTgt spid="352">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5" st="5"/>
                                            </p:txEl>
                                          </p:spTgt>
                                        </p:tgtEl>
                                        <p:attrNameLst>
                                          <p:attrName>style.visibility</p:attrName>
                                        </p:attrNameLst>
                                      </p:cBhvr>
                                      <p:to>
                                        <p:strVal val="visible"/>
                                      </p:to>
                                    </p:set>
                                    <p:animEffect filter="fade" transition="in">
                                      <p:cBhvr>
                                        <p:cTn dur="500"/>
                                        <p:tgtEl>
                                          <p:spTgt spid="352">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2">
                                            <p:txEl>
                                              <p:pRg end="6" st="6"/>
                                            </p:txEl>
                                          </p:spTgt>
                                        </p:tgtEl>
                                        <p:attrNameLst>
                                          <p:attrName>style.visibility</p:attrName>
                                        </p:attrNameLst>
                                      </p:cBhvr>
                                      <p:to>
                                        <p:strVal val="visible"/>
                                      </p:to>
                                    </p:set>
                                    <p:animEffect filter="fade" transition="in">
                                      <p:cBhvr>
                                        <p:cTn dur="500"/>
                                        <p:tgtEl>
                                          <p:spTgt spid="352">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xEl>
                                              <p:pRg end="0" st="0"/>
                                            </p:txEl>
                                          </p:spTgt>
                                        </p:tgtEl>
                                        <p:attrNameLst>
                                          <p:attrName>style.visibility</p:attrName>
                                        </p:attrNameLst>
                                      </p:cBhvr>
                                      <p:to>
                                        <p:strVal val="visible"/>
                                      </p:to>
                                    </p:set>
                                    <p:anim calcmode="lin" valueType="num">
                                      <p:cBhvr additive="base">
                                        <p:cTn dur="500"/>
                                        <p:tgtEl>
                                          <p:spTgt spid="350">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1">
                                            <p:txEl>
                                              <p:pRg end="0" st="0"/>
                                            </p:txEl>
                                          </p:spTgt>
                                        </p:tgtEl>
                                        <p:attrNameLst>
                                          <p:attrName>style.visibility</p:attrName>
                                        </p:attrNameLst>
                                      </p:cBhvr>
                                      <p:to>
                                        <p:strVal val="visible"/>
                                      </p:to>
                                    </p:set>
                                    <p:animEffect filter="fade" transition="in">
                                      <p:cBhvr>
                                        <p:cTn dur="2000"/>
                                        <p:tgtEl>
                                          <p:spTgt spid="35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349">
                                            <p:txEl>
                                              <p:pRg end="0" st="0"/>
                                            </p:txEl>
                                          </p:spTgt>
                                        </p:tgtEl>
                                        <p:attrNameLst>
                                          <p:attrName>style.visibility</p:attrName>
                                        </p:attrNameLst>
                                      </p:cBhvr>
                                      <p:to>
                                        <p:strVal val="visible"/>
                                      </p:to>
                                    </p:set>
                                    <p:animEffect filter="fade" transition="in">
                                      <p:cBhvr>
                                        <p:cTn dur="2000"/>
                                        <p:tgtEl>
                                          <p:spTgt spid="34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8"/>
                                        </p:tgtEl>
                                        <p:attrNameLst>
                                          <p:attrName>style.visibility</p:attrName>
                                        </p:attrNameLst>
                                      </p:cBhvr>
                                      <p:to>
                                        <p:strVal val="visible"/>
                                      </p:to>
                                    </p:set>
                                    <p:animEffect filter="fade" transition="in">
                                      <p:cBhvr>
                                        <p:cTn dur="1000"/>
                                        <p:tgtEl>
                                          <p:spTgt spid="3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27"/>
          <p:cNvSpPr txBox="1"/>
          <p:nvPr>
            <p:ph type="ctrTitle"/>
          </p:nvPr>
        </p:nvSpPr>
        <p:spPr>
          <a:xfrm>
            <a:off x="1524000" y="1246423"/>
            <a:ext cx="9144000" cy="1385741"/>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sz="6600"/>
              <a:t>Empathy</a:t>
            </a:r>
            <a:endParaRPr/>
          </a:p>
        </p:txBody>
      </p:sp>
      <p:sp>
        <p:nvSpPr>
          <p:cNvPr id="361" name="Google Shape;361;p27"/>
          <p:cNvSpPr txBox="1"/>
          <p:nvPr>
            <p:ph idx="1" type="subTitle"/>
          </p:nvPr>
        </p:nvSpPr>
        <p:spPr>
          <a:xfrm>
            <a:off x="1524000" y="2688970"/>
            <a:ext cx="9144000" cy="1165578"/>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If you consoled your room-mate by truly understanding the emotions he’s going through then you possess</a:t>
            </a:r>
            <a:endParaRPr/>
          </a:p>
          <a:p>
            <a:pPr indent="0" lvl="0" marL="0" rtl="0" algn="ctr">
              <a:lnSpc>
                <a:spcPct val="100000"/>
              </a:lnSpc>
              <a:spcBef>
                <a:spcPts val="480"/>
              </a:spcBef>
              <a:spcAft>
                <a:spcPts val="0"/>
              </a:spcAft>
              <a:buClr>
                <a:schemeClr val="dk1"/>
              </a:buClr>
              <a:buSzPts val="2400"/>
              <a:buNone/>
            </a:pPr>
            <a:r>
              <a:rPr lang="en-MY"/>
              <a:t> Key Skill 4 for Emotional Intelligence</a:t>
            </a:r>
            <a:endParaRPr/>
          </a:p>
        </p:txBody>
      </p:sp>
      <p:sp>
        <p:nvSpPr>
          <p:cNvPr id="362" name="Google Shape;362;p27"/>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363" name="Google Shape;363;p27"/>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pic>
        <p:nvPicPr>
          <p:cNvPr id="364" name="Google Shape;364;p27"/>
          <p:cNvPicPr preferRelativeResize="0"/>
          <p:nvPr/>
        </p:nvPicPr>
        <p:blipFill rotWithShape="1">
          <a:blip r:embed="rId3">
            <a:alphaModFix/>
          </a:blip>
          <a:srcRect b="349" l="24230" r="26730" t="0"/>
          <a:stretch/>
        </p:blipFill>
        <p:spPr>
          <a:xfrm>
            <a:off x="225081" y="3429000"/>
            <a:ext cx="3249637" cy="2674086"/>
          </a:xfrm>
          <a:prstGeom prst="rect">
            <a:avLst/>
          </a:prstGeom>
          <a:noFill/>
          <a:ln>
            <a:noFill/>
          </a:ln>
        </p:spPr>
      </p:pic>
      <p:sp>
        <p:nvSpPr>
          <p:cNvPr id="365" name="Google Shape;365;p27"/>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13-04-2020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0"/>
                                        </p:tgtEl>
                                        <p:attrNameLst>
                                          <p:attrName>style.visibility</p:attrName>
                                        </p:attrNameLst>
                                      </p:cBhvr>
                                      <p:to>
                                        <p:strVal val="visible"/>
                                      </p:to>
                                    </p:set>
                                    <p:animEffect filter="fade" transition="in">
                                      <p:cBhvr>
                                        <p:cTn dur="1000"/>
                                        <p:tgtEl>
                                          <p:spTgt spid="360"/>
                                        </p:tgtEl>
                                      </p:cBhvr>
                                    </p:animEffect>
                                  </p:childTnLst>
                                </p:cTn>
                              </p:par>
                              <p:par>
                                <p:cTn fill="hold" nodeType="withEffect" presetClass="entr" presetID="10" presetSubtype="0">
                                  <p:stCondLst>
                                    <p:cond delay="0"/>
                                  </p:stCondLst>
                                  <p:childTnLst>
                                    <p:set>
                                      <p:cBhvr>
                                        <p:cTn dur="1" fill="hold">
                                          <p:stCondLst>
                                            <p:cond delay="0"/>
                                          </p:stCondLst>
                                        </p:cTn>
                                        <p:tgtEl>
                                          <p:spTgt spid="364"/>
                                        </p:tgtEl>
                                        <p:attrNameLst>
                                          <p:attrName>style.visibility</p:attrName>
                                        </p:attrNameLst>
                                      </p:cBhvr>
                                      <p:to>
                                        <p:strVal val="visible"/>
                                      </p:to>
                                    </p:set>
                                    <p:animEffect filter="fade" transition="in">
                                      <p:cBhvr>
                                        <p:cTn dur="1000"/>
                                        <p:tgtEl>
                                          <p:spTgt spid="3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sp>
        <p:nvSpPr>
          <p:cNvPr id="371" name="Google Shape;371;p28"/>
          <p:cNvSpPr txBox="1"/>
          <p:nvPr>
            <p:ph type="title"/>
          </p:nvPr>
        </p:nvSpPr>
        <p:spPr>
          <a:xfrm>
            <a:off x="609600" y="196612"/>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Empathetic People</a:t>
            </a:r>
            <a:endParaRPr/>
          </a:p>
        </p:txBody>
      </p:sp>
      <p:sp>
        <p:nvSpPr>
          <p:cNvPr id="372" name="Google Shape;372;p28"/>
          <p:cNvSpPr txBox="1"/>
          <p:nvPr>
            <p:ph idx="1" type="body"/>
          </p:nvPr>
        </p:nvSpPr>
        <p:spPr>
          <a:xfrm>
            <a:off x="323557" y="1125417"/>
            <a:ext cx="11615895" cy="5107917"/>
          </a:xfrm>
          <a:prstGeom prst="rect">
            <a:avLst/>
          </a:prstGeom>
          <a:noFill/>
          <a:ln>
            <a:noFill/>
          </a:ln>
        </p:spPr>
        <p:txBody>
          <a:bodyPr anchorCtr="0" anchor="t" bIns="45700" lIns="91425" spcFirstLastPara="1" rIns="91425" wrap="square" tIns="45700">
            <a:noAutofit/>
          </a:bodyPr>
          <a:lstStyle/>
          <a:p>
            <a:pPr indent="-190500" lvl="0" marL="342900" rtl="0" algn="just">
              <a:lnSpc>
                <a:spcPct val="100000"/>
              </a:lnSpc>
              <a:spcBef>
                <a:spcPts val="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Are able to identify &amp; understand the wants, needs &amp; viewpoints of those around them. </a:t>
            </a:r>
            <a:endParaRPr/>
          </a:p>
          <a:p>
            <a:pPr indent="-190500" lvl="0" marL="342900" rtl="0" algn="just">
              <a:lnSpc>
                <a:spcPct val="100000"/>
              </a:lnSpc>
              <a:spcBef>
                <a:spcPts val="480"/>
              </a:spcBef>
              <a:spcAft>
                <a:spcPts val="0"/>
              </a:spcAft>
              <a:buClr>
                <a:schemeClr val="dk1"/>
              </a:buClr>
              <a:buSzPts val="2400"/>
              <a:buNone/>
            </a:pPr>
            <a:r>
              <a:t/>
            </a:r>
            <a:endParaRPr/>
          </a:p>
          <a:p>
            <a:pPr indent="-190500" lvl="0" marL="342900" rtl="0" algn="just">
              <a:lnSpc>
                <a:spcPct val="100000"/>
              </a:lnSpc>
              <a:spcBef>
                <a:spcPts val="48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Instead of judging or labelling others, they work hard to see things through their eyes.</a:t>
            </a:r>
            <a:endParaRPr/>
          </a:p>
          <a:p>
            <a:pPr indent="0" lvl="0" marL="0" rtl="0" algn="just">
              <a:lnSpc>
                <a:spcPct val="100000"/>
              </a:lnSpc>
              <a:spcBef>
                <a:spcPts val="480"/>
              </a:spcBef>
              <a:spcAft>
                <a:spcPts val="0"/>
              </a:spcAft>
              <a:buClr>
                <a:schemeClr val="dk1"/>
              </a:buClr>
              <a:buSzPts val="2400"/>
              <a:buNone/>
            </a:pPr>
            <a:r>
              <a:t/>
            </a:r>
            <a:endParaRPr/>
          </a:p>
          <a:p>
            <a:pPr indent="-190500" lvl="0" marL="342900" rtl="0" algn="just">
              <a:lnSpc>
                <a:spcPct val="100000"/>
              </a:lnSpc>
              <a:spcBef>
                <a:spcPts val="48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Are excellent at managing relationships , listening  &amp; relating to others. </a:t>
            </a:r>
            <a:endParaRPr/>
          </a:p>
          <a:p>
            <a:pPr indent="-190500" lvl="0" marL="342900" rtl="0" algn="just">
              <a:lnSpc>
                <a:spcPct val="100000"/>
              </a:lnSpc>
              <a:spcBef>
                <a:spcPts val="480"/>
              </a:spcBef>
              <a:spcAft>
                <a:spcPts val="0"/>
              </a:spcAft>
              <a:buClr>
                <a:schemeClr val="dk1"/>
              </a:buClr>
              <a:buSzPts val="2400"/>
              <a:buNone/>
            </a:pPr>
            <a:r>
              <a:t/>
            </a:r>
            <a:endParaRPr/>
          </a:p>
          <a:p>
            <a:pPr indent="-190500" lvl="0" marL="342900" rtl="0" algn="just">
              <a:lnSpc>
                <a:spcPct val="100000"/>
              </a:lnSpc>
              <a:spcBef>
                <a:spcPts val="480"/>
              </a:spcBef>
              <a:spcAft>
                <a:spcPts val="0"/>
              </a:spcAft>
              <a:buClr>
                <a:schemeClr val="dk1"/>
              </a:buClr>
              <a:buSzPts val="2400"/>
              <a:buNone/>
            </a:pPr>
            <a:r>
              <a:t/>
            </a:r>
            <a:endParaRPr/>
          </a:p>
        </p:txBody>
      </p:sp>
      <p:sp>
        <p:nvSpPr>
          <p:cNvPr id="373" name="Google Shape;373;p28"/>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374" name="Google Shape;374;p28"/>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375" name="Google Shape;375;p28"/>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3"/>
          <p:cNvSpPr txBox="1"/>
          <p:nvPr>
            <p:ph idx="2" type="body"/>
          </p:nvPr>
        </p:nvSpPr>
        <p:spPr>
          <a:xfrm>
            <a:off x="840318" y="3770141"/>
            <a:ext cx="5158316" cy="241952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Feelings</a:t>
            </a:r>
            <a:endParaRPr/>
          </a:p>
          <a:p>
            <a:pPr indent="-342900" lvl="0" marL="342900" rtl="0" algn="l">
              <a:lnSpc>
                <a:spcPct val="100000"/>
              </a:lnSpc>
              <a:spcBef>
                <a:spcPts val="480"/>
              </a:spcBef>
              <a:spcAft>
                <a:spcPts val="0"/>
              </a:spcAft>
              <a:buClr>
                <a:schemeClr val="dk1"/>
              </a:buClr>
              <a:buSzPts val="2400"/>
              <a:buChar char="•"/>
            </a:pPr>
            <a:r>
              <a:rPr lang="en-MY"/>
              <a:t>Anger</a:t>
            </a:r>
            <a:endParaRPr/>
          </a:p>
          <a:p>
            <a:pPr indent="-342900" lvl="0" marL="342900" rtl="0" algn="l">
              <a:lnSpc>
                <a:spcPct val="100000"/>
              </a:lnSpc>
              <a:spcBef>
                <a:spcPts val="480"/>
              </a:spcBef>
              <a:spcAft>
                <a:spcPts val="0"/>
              </a:spcAft>
              <a:buClr>
                <a:schemeClr val="dk1"/>
              </a:buClr>
              <a:buSzPts val="2400"/>
              <a:buChar char="•"/>
            </a:pPr>
            <a:r>
              <a:rPr lang="en-MY"/>
              <a:t>Disappointment</a:t>
            </a:r>
            <a:endParaRPr/>
          </a:p>
          <a:p>
            <a:pPr indent="-342900" lvl="0" marL="342900" rtl="0" algn="l">
              <a:lnSpc>
                <a:spcPct val="100000"/>
              </a:lnSpc>
              <a:spcBef>
                <a:spcPts val="480"/>
              </a:spcBef>
              <a:spcAft>
                <a:spcPts val="0"/>
              </a:spcAft>
              <a:buClr>
                <a:schemeClr val="dk1"/>
              </a:buClr>
              <a:buSzPts val="2400"/>
              <a:buChar char="•"/>
            </a:pPr>
            <a:r>
              <a:rPr lang="en-MY"/>
              <a:t>Hurt</a:t>
            </a:r>
            <a:endParaRPr/>
          </a:p>
          <a:p>
            <a:pPr indent="-342900" lvl="0" marL="342900" rtl="0" algn="l">
              <a:lnSpc>
                <a:spcPct val="100000"/>
              </a:lnSpc>
              <a:spcBef>
                <a:spcPts val="480"/>
              </a:spcBef>
              <a:spcAft>
                <a:spcPts val="0"/>
              </a:spcAft>
              <a:buClr>
                <a:schemeClr val="dk1"/>
              </a:buClr>
              <a:buSzPts val="2400"/>
              <a:buChar char="•"/>
            </a:pPr>
            <a:r>
              <a:rPr lang="en-MY"/>
              <a:t>Insulted</a:t>
            </a:r>
            <a:endParaRPr/>
          </a:p>
        </p:txBody>
      </p:sp>
      <p:sp>
        <p:nvSpPr>
          <p:cNvPr id="117" name="Google Shape;117;p3"/>
          <p:cNvSpPr txBox="1"/>
          <p:nvPr>
            <p:ph idx="4" type="body"/>
          </p:nvPr>
        </p:nvSpPr>
        <p:spPr>
          <a:xfrm>
            <a:off x="6172200" y="3770141"/>
            <a:ext cx="5183717" cy="241952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Rationality</a:t>
            </a:r>
            <a:endParaRPr/>
          </a:p>
          <a:p>
            <a:pPr indent="-342900" lvl="0" marL="342900" rtl="0" algn="l">
              <a:lnSpc>
                <a:spcPct val="100000"/>
              </a:lnSpc>
              <a:spcBef>
                <a:spcPts val="480"/>
              </a:spcBef>
              <a:spcAft>
                <a:spcPts val="0"/>
              </a:spcAft>
              <a:buClr>
                <a:schemeClr val="dk1"/>
              </a:buClr>
              <a:buSzPts val="2400"/>
              <a:buChar char="•"/>
            </a:pPr>
            <a:r>
              <a:rPr lang="en-MY"/>
              <a:t>Controlling emotional outburst </a:t>
            </a:r>
            <a:endParaRPr/>
          </a:p>
          <a:p>
            <a:pPr indent="-342900" lvl="0" marL="342900" rtl="0" algn="l">
              <a:lnSpc>
                <a:spcPct val="100000"/>
              </a:lnSpc>
              <a:spcBef>
                <a:spcPts val="480"/>
              </a:spcBef>
              <a:spcAft>
                <a:spcPts val="0"/>
              </a:spcAft>
              <a:buClr>
                <a:schemeClr val="dk1"/>
              </a:buClr>
              <a:buSzPts val="2400"/>
              <a:buChar char="•"/>
            </a:pPr>
            <a:r>
              <a:rPr lang="en-MY"/>
              <a:t>Respond &amp; not react</a:t>
            </a:r>
            <a:endParaRPr/>
          </a:p>
          <a:p>
            <a:pPr indent="-342900" lvl="0" marL="342900" rtl="0" algn="l">
              <a:lnSpc>
                <a:spcPct val="100000"/>
              </a:lnSpc>
              <a:spcBef>
                <a:spcPts val="480"/>
              </a:spcBef>
              <a:spcAft>
                <a:spcPts val="0"/>
              </a:spcAft>
              <a:buClr>
                <a:schemeClr val="dk1"/>
              </a:buClr>
              <a:buSzPts val="2400"/>
              <a:buChar char="•"/>
            </a:pPr>
            <a:r>
              <a:rPr lang="en-MY"/>
              <a:t>Using emotions in the right direction for producing concrete results</a:t>
            </a:r>
            <a:endParaRPr/>
          </a:p>
          <a:p>
            <a:pPr indent="0" lvl="0" marL="0" rtl="0" algn="l">
              <a:lnSpc>
                <a:spcPct val="100000"/>
              </a:lnSpc>
              <a:spcBef>
                <a:spcPts val="480"/>
              </a:spcBef>
              <a:spcAft>
                <a:spcPts val="0"/>
              </a:spcAft>
              <a:buClr>
                <a:schemeClr val="dk1"/>
              </a:buClr>
              <a:buSzPts val="2400"/>
              <a:buNone/>
            </a:pPr>
            <a:r>
              <a:t/>
            </a:r>
            <a:endParaRPr/>
          </a:p>
        </p:txBody>
      </p:sp>
      <p:sp>
        <p:nvSpPr>
          <p:cNvPr id="118" name="Google Shape;118;p3"/>
          <p:cNvSpPr txBox="1"/>
          <p:nvPr>
            <p:ph idx="12" type="sldNum"/>
          </p:nvPr>
        </p:nvSpPr>
        <p:spPr>
          <a:xfrm>
            <a:off x="8737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t>‹#›</a:t>
            </a:fld>
            <a:endParaRPr/>
          </a:p>
        </p:txBody>
      </p:sp>
      <p:pic>
        <p:nvPicPr>
          <p:cNvPr id="119" name="Google Shape;119;p3"/>
          <p:cNvPicPr preferRelativeResize="0"/>
          <p:nvPr/>
        </p:nvPicPr>
        <p:blipFill rotWithShape="1">
          <a:blip r:embed="rId3">
            <a:alphaModFix/>
          </a:blip>
          <a:srcRect b="0" l="0" r="0" t="0"/>
          <a:stretch/>
        </p:blipFill>
        <p:spPr>
          <a:xfrm>
            <a:off x="2335237" y="168274"/>
            <a:ext cx="6977575" cy="3260725"/>
          </a:xfrm>
          <a:prstGeom prst="rect">
            <a:avLst/>
          </a:prstGeom>
          <a:noFill/>
          <a:ln>
            <a:noFill/>
          </a:ln>
        </p:spPr>
      </p:pic>
      <p:sp>
        <p:nvSpPr>
          <p:cNvPr id="120" name="Google Shape;120;p3"/>
          <p:cNvSpPr txBox="1"/>
          <p:nvPr/>
        </p:nvSpPr>
        <p:spPr>
          <a:xfrm>
            <a:off x="11347602" y="6513741"/>
            <a:ext cx="891290" cy="365125"/>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fld id="{00000000-1234-1234-1234-123412341234}" type="slidenum">
              <a:rPr b="0" i="0" lang="en-MY" sz="1800" u="none" cap="none" strike="noStrike">
                <a:solidFill>
                  <a:schemeClr val="dk1"/>
                </a:solidFill>
                <a:latin typeface="Arial"/>
                <a:ea typeface="Arial"/>
                <a:cs typeface="Arial"/>
                <a:sym typeface="Arial"/>
              </a:rPr>
              <a:t>‹#›</a:t>
            </a:fld>
            <a:endParaRPr b="0" i="0" sz="1800" u="none" cap="none" strike="noStrike">
              <a:solidFill>
                <a:schemeClr val="dk1"/>
              </a:solidFill>
              <a:latin typeface="Arial"/>
              <a:ea typeface="Arial"/>
              <a:cs typeface="Arial"/>
              <a:sym typeface="Arial"/>
            </a:endParaRPr>
          </a:p>
        </p:txBody>
      </p:sp>
      <p:sp>
        <p:nvSpPr>
          <p:cNvPr id="121" name="Google Shape;121;p3"/>
          <p:cNvSpPr txBox="1"/>
          <p:nvPr>
            <p:ph idx="11" type="ftr"/>
          </p:nvPr>
        </p:nvSpPr>
        <p:spPr>
          <a:xfrm>
            <a:off x="4165600" y="6553299"/>
            <a:ext cx="38608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sz="1600">
                <a:latin typeface="Calibri"/>
                <a:ea typeface="Calibri"/>
                <a:cs typeface="Calibri"/>
                <a:sym typeface="Calibri"/>
              </a:rPr>
              <a:t>Emotional Intelligence</a:t>
            </a:r>
            <a:endParaRPr sz="1600">
              <a:latin typeface="Calibri"/>
              <a:ea typeface="Calibri"/>
              <a:cs typeface="Calibri"/>
              <a:sym typeface="Calibri"/>
            </a:endParaRPr>
          </a:p>
        </p:txBody>
      </p:sp>
      <p:sp>
        <p:nvSpPr>
          <p:cNvPr id="122" name="Google Shape;122;p3"/>
          <p:cNvSpPr txBox="1"/>
          <p:nvPr>
            <p:ph idx="10" type="dt"/>
          </p:nvPr>
        </p:nvSpPr>
        <p:spPr>
          <a:xfrm>
            <a:off x="609600" y="6553299"/>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sz="1600">
                <a:latin typeface="Calibri"/>
                <a:ea typeface="Calibri"/>
                <a:cs typeface="Calibri"/>
                <a:sym typeface="Calibri"/>
              </a:rPr>
              <a:t>13-04-2020</a:t>
            </a:r>
            <a:endParaRPr sz="1600">
              <a:latin typeface="Calibri"/>
              <a:ea typeface="Calibri"/>
              <a:cs typeface="Calibri"/>
              <a:sym typeface="Calibri"/>
            </a:endParaRPr>
          </a:p>
        </p:txBody>
      </p:sp>
    </p:spTree>
  </p:cSld>
  <p:clrMapOvr>
    <a:masterClrMapping/>
  </p:clrMapOvr>
  <p:transition spd="slow" p14:dur="1600">
    <p:blinds dir="ver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29"/>
          <p:cNvSpPr txBox="1"/>
          <p:nvPr>
            <p:ph type="title"/>
          </p:nvPr>
        </p:nvSpPr>
        <p:spPr>
          <a:xfrm>
            <a:off x="809896" y="2116161"/>
            <a:ext cx="10515600" cy="1312839"/>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sz="8000"/>
              <a:t>How’s the Josh ?</a:t>
            </a:r>
            <a:endParaRPr/>
          </a:p>
        </p:txBody>
      </p:sp>
      <p:sp>
        <p:nvSpPr>
          <p:cNvPr id="381" name="Google Shape;381;p29"/>
          <p:cNvSpPr txBox="1"/>
          <p:nvPr>
            <p:ph idx="1" type="body"/>
          </p:nvPr>
        </p:nvSpPr>
        <p:spPr>
          <a:xfrm>
            <a:off x="831851" y="4589464"/>
            <a:ext cx="10515600" cy="15001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Watch this video &amp; find out the last Key Skill needed for Emotional Intelligence</a:t>
            </a:r>
            <a:endParaRPr/>
          </a:p>
        </p:txBody>
      </p:sp>
      <p:sp>
        <p:nvSpPr>
          <p:cNvPr id="382" name="Google Shape;382;p29"/>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t>‹#›</a:t>
            </a:fld>
            <a:endParaRPr/>
          </a:p>
        </p:txBody>
      </p:sp>
      <p:sp>
        <p:nvSpPr>
          <p:cNvPr id="383" name="Google Shape;383;p2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384" name="Google Shape;384;p29"/>
          <p:cNvSpPr txBox="1"/>
          <p:nvPr>
            <p:ph idx="10" type="dt"/>
          </p:nvPr>
        </p:nvSpPr>
        <p:spPr>
          <a:xfrm>
            <a:off x="609600" y="6553299"/>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81">
                                            <p:txEl>
                                              <p:pRg end="0" st="0"/>
                                            </p:txEl>
                                          </p:spTgt>
                                        </p:tgtEl>
                                        <p:attrNameLst>
                                          <p:attrName>style.visibility</p:attrName>
                                        </p:attrNameLst>
                                      </p:cBhvr>
                                      <p:to>
                                        <p:strVal val="visible"/>
                                      </p:to>
                                    </p:set>
                                    <p:anim calcmode="lin" valueType="num">
                                      <p:cBhvr additive="base">
                                        <p:cTn dur="500"/>
                                        <p:tgtEl>
                                          <p:spTgt spid="381">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30"/>
          <p:cNvSpPr txBox="1"/>
          <p:nvPr>
            <p:ph type="title"/>
          </p:nvPr>
        </p:nvSpPr>
        <p:spPr>
          <a:xfrm>
            <a:off x="609600" y="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Social Skills</a:t>
            </a:r>
            <a:endParaRPr/>
          </a:p>
        </p:txBody>
      </p:sp>
      <p:sp>
        <p:nvSpPr>
          <p:cNvPr id="390" name="Google Shape;390;p30"/>
          <p:cNvSpPr txBox="1"/>
          <p:nvPr>
            <p:ph idx="1" type="body"/>
          </p:nvPr>
        </p:nvSpPr>
        <p:spPr>
          <a:xfrm>
            <a:off x="609600" y="901632"/>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If you can easily talk to people &amp; they’re at ease talking to you</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If you focus on helping others develop and shine, rather than your own success first</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If you can manage disputes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If you possess excellent communication skills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If you’re a master at building and maintaining relationships</a:t>
            </a:r>
            <a:endParaRPr/>
          </a:p>
          <a:p>
            <a:pPr indent="0" lvl="0" marL="0" rtl="0" algn="l">
              <a:lnSpc>
                <a:spcPct val="100000"/>
              </a:lnSpc>
              <a:spcBef>
                <a:spcPts val="480"/>
              </a:spcBef>
              <a:spcAft>
                <a:spcPts val="0"/>
              </a:spcAft>
              <a:buClr>
                <a:schemeClr val="dk1"/>
              </a:buClr>
              <a:buSzPts val="2400"/>
              <a:buNone/>
            </a:pPr>
            <a:r>
              <a:rPr lang="en-MY"/>
              <a:t>                                </a:t>
            </a:r>
            <a:endParaRPr/>
          </a:p>
          <a:p>
            <a:pPr indent="0" lvl="0" marL="0" rtl="0" algn="l">
              <a:lnSpc>
                <a:spcPct val="100000"/>
              </a:lnSpc>
              <a:spcBef>
                <a:spcPts val="480"/>
              </a:spcBef>
              <a:spcAft>
                <a:spcPts val="0"/>
              </a:spcAft>
              <a:buClr>
                <a:schemeClr val="dk1"/>
              </a:buClr>
              <a:buSzPts val="2400"/>
              <a:buNone/>
            </a:pPr>
            <a:r>
              <a:t/>
            </a:r>
            <a:endParaRPr/>
          </a:p>
          <a:p>
            <a:pPr indent="0" lvl="0" marL="0" rtl="0" algn="ctr">
              <a:lnSpc>
                <a:spcPct val="100000"/>
              </a:lnSpc>
              <a:spcBef>
                <a:spcPts val="480"/>
              </a:spcBef>
              <a:spcAft>
                <a:spcPts val="0"/>
              </a:spcAft>
              <a:buClr>
                <a:schemeClr val="dk1"/>
              </a:buClr>
              <a:buSzPts val="2400"/>
              <a:buNone/>
            </a:pPr>
            <a:r>
              <a:rPr lang="en-MY"/>
              <a:t>You possess Key Skill 5 of Emotional Intelligence</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391" name="Google Shape;391;p30"/>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392" name="Google Shape;392;p3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393" name="Google Shape;393;p30"/>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0" st="0"/>
                                            </p:txEl>
                                          </p:spTgt>
                                        </p:tgtEl>
                                        <p:attrNameLst>
                                          <p:attrName>style.visibility</p:attrName>
                                        </p:attrNameLst>
                                      </p:cBhvr>
                                      <p:to>
                                        <p:strVal val="visible"/>
                                      </p:to>
                                    </p:set>
                                    <p:animEffect filter="fade" transition="in">
                                      <p:cBhvr>
                                        <p:cTn dur="1000"/>
                                        <p:tgtEl>
                                          <p:spTgt spid="39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1" st="1"/>
                                            </p:txEl>
                                          </p:spTgt>
                                        </p:tgtEl>
                                        <p:attrNameLst>
                                          <p:attrName>style.visibility</p:attrName>
                                        </p:attrNameLst>
                                      </p:cBhvr>
                                      <p:to>
                                        <p:strVal val="visible"/>
                                      </p:to>
                                    </p:set>
                                    <p:animEffect filter="fade" transition="in">
                                      <p:cBhvr>
                                        <p:cTn dur="1000"/>
                                        <p:tgtEl>
                                          <p:spTgt spid="39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2" st="2"/>
                                            </p:txEl>
                                          </p:spTgt>
                                        </p:tgtEl>
                                        <p:attrNameLst>
                                          <p:attrName>style.visibility</p:attrName>
                                        </p:attrNameLst>
                                      </p:cBhvr>
                                      <p:to>
                                        <p:strVal val="visible"/>
                                      </p:to>
                                    </p:set>
                                    <p:animEffect filter="fade" transition="in">
                                      <p:cBhvr>
                                        <p:cTn dur="1000"/>
                                        <p:tgtEl>
                                          <p:spTgt spid="39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3" st="3"/>
                                            </p:txEl>
                                          </p:spTgt>
                                        </p:tgtEl>
                                        <p:attrNameLst>
                                          <p:attrName>style.visibility</p:attrName>
                                        </p:attrNameLst>
                                      </p:cBhvr>
                                      <p:to>
                                        <p:strVal val="visible"/>
                                      </p:to>
                                    </p:set>
                                    <p:animEffect filter="fade" transition="in">
                                      <p:cBhvr>
                                        <p:cTn dur="1000"/>
                                        <p:tgtEl>
                                          <p:spTgt spid="39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4" st="4"/>
                                            </p:txEl>
                                          </p:spTgt>
                                        </p:tgtEl>
                                        <p:attrNameLst>
                                          <p:attrName>style.visibility</p:attrName>
                                        </p:attrNameLst>
                                      </p:cBhvr>
                                      <p:to>
                                        <p:strVal val="visible"/>
                                      </p:to>
                                    </p:set>
                                    <p:animEffect filter="fade" transition="in">
                                      <p:cBhvr>
                                        <p:cTn dur="1000"/>
                                        <p:tgtEl>
                                          <p:spTgt spid="39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5" st="5"/>
                                            </p:txEl>
                                          </p:spTgt>
                                        </p:tgtEl>
                                        <p:attrNameLst>
                                          <p:attrName>style.visibility</p:attrName>
                                        </p:attrNameLst>
                                      </p:cBhvr>
                                      <p:to>
                                        <p:strVal val="visible"/>
                                      </p:to>
                                    </p:set>
                                    <p:animEffect filter="fade" transition="in">
                                      <p:cBhvr>
                                        <p:cTn dur="1000"/>
                                        <p:tgtEl>
                                          <p:spTgt spid="39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6" st="6"/>
                                            </p:txEl>
                                          </p:spTgt>
                                        </p:tgtEl>
                                        <p:attrNameLst>
                                          <p:attrName>style.visibility</p:attrName>
                                        </p:attrNameLst>
                                      </p:cBhvr>
                                      <p:to>
                                        <p:strVal val="visible"/>
                                      </p:to>
                                    </p:set>
                                    <p:animEffect filter="fade" transition="in">
                                      <p:cBhvr>
                                        <p:cTn dur="1000"/>
                                        <p:tgtEl>
                                          <p:spTgt spid="39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7" st="7"/>
                                            </p:txEl>
                                          </p:spTgt>
                                        </p:tgtEl>
                                        <p:attrNameLst>
                                          <p:attrName>style.visibility</p:attrName>
                                        </p:attrNameLst>
                                      </p:cBhvr>
                                      <p:to>
                                        <p:strVal val="visible"/>
                                      </p:to>
                                    </p:set>
                                    <p:animEffect filter="fade" transition="in">
                                      <p:cBhvr>
                                        <p:cTn dur="1000"/>
                                        <p:tgtEl>
                                          <p:spTgt spid="39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8" st="8"/>
                                            </p:txEl>
                                          </p:spTgt>
                                        </p:tgtEl>
                                        <p:attrNameLst>
                                          <p:attrName>style.visibility</p:attrName>
                                        </p:attrNameLst>
                                      </p:cBhvr>
                                      <p:to>
                                        <p:strVal val="visible"/>
                                      </p:to>
                                    </p:set>
                                    <p:animEffect filter="fade" transition="in">
                                      <p:cBhvr>
                                        <p:cTn dur="1000"/>
                                        <p:tgtEl>
                                          <p:spTgt spid="390">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9" st="9"/>
                                            </p:txEl>
                                          </p:spTgt>
                                        </p:tgtEl>
                                        <p:attrNameLst>
                                          <p:attrName>style.visibility</p:attrName>
                                        </p:attrNameLst>
                                      </p:cBhvr>
                                      <p:to>
                                        <p:strVal val="visible"/>
                                      </p:to>
                                    </p:set>
                                    <p:animEffect filter="fade" transition="in">
                                      <p:cBhvr>
                                        <p:cTn dur="1000"/>
                                        <p:tgtEl>
                                          <p:spTgt spid="390">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10" st="10"/>
                                            </p:txEl>
                                          </p:spTgt>
                                        </p:tgtEl>
                                        <p:attrNameLst>
                                          <p:attrName>style.visibility</p:attrName>
                                        </p:attrNameLst>
                                      </p:cBhvr>
                                      <p:to>
                                        <p:strVal val="visible"/>
                                      </p:to>
                                    </p:set>
                                    <p:animEffect filter="fade" transition="in">
                                      <p:cBhvr>
                                        <p:cTn dur="1000"/>
                                        <p:tgtEl>
                                          <p:spTgt spid="390">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11" st="11"/>
                                            </p:txEl>
                                          </p:spTgt>
                                        </p:tgtEl>
                                        <p:attrNameLst>
                                          <p:attrName>style.visibility</p:attrName>
                                        </p:attrNameLst>
                                      </p:cBhvr>
                                      <p:to>
                                        <p:strVal val="visible"/>
                                      </p:to>
                                    </p:set>
                                    <p:animEffect filter="fade" transition="in">
                                      <p:cBhvr>
                                        <p:cTn dur="1000"/>
                                        <p:tgtEl>
                                          <p:spTgt spid="390">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xEl>
                                              <p:pRg end="12" st="12"/>
                                            </p:txEl>
                                          </p:spTgt>
                                        </p:tgtEl>
                                        <p:attrNameLst>
                                          <p:attrName>style.visibility</p:attrName>
                                        </p:attrNameLst>
                                      </p:cBhvr>
                                      <p:to>
                                        <p:strVal val="visible"/>
                                      </p:to>
                                    </p:set>
                                    <p:animEffect filter="fade" transition="in">
                                      <p:cBhvr>
                                        <p:cTn dur="1000"/>
                                        <p:tgtEl>
                                          <p:spTgt spid="390">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389"/>
                                        </p:tgtEl>
                                        <p:attrNameLst>
                                          <p:attrName>style.visibility</p:attrName>
                                        </p:attrNameLst>
                                      </p:cBhvr>
                                      <p:to>
                                        <p:strVal val="visible"/>
                                      </p:to>
                                    </p:set>
                                    <p:anim calcmode="lin" valueType="num">
                                      <p:cBhvr additive="base">
                                        <p:cTn dur="500"/>
                                        <p:tgtEl>
                                          <p:spTgt spid="3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31"/>
          <p:cNvSpPr txBox="1"/>
          <p:nvPr>
            <p:ph type="title"/>
          </p:nvPr>
        </p:nvSpPr>
        <p:spPr>
          <a:xfrm>
            <a:off x="609600" y="196612"/>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Social Skills</a:t>
            </a:r>
            <a:endParaRPr/>
          </a:p>
        </p:txBody>
      </p:sp>
      <p:sp>
        <p:nvSpPr>
          <p:cNvPr id="400" name="Google Shape;400;p31"/>
          <p:cNvSpPr txBox="1"/>
          <p:nvPr>
            <p:ph idx="1" type="body"/>
          </p:nvPr>
        </p:nvSpPr>
        <p:spPr>
          <a:xfrm>
            <a:off x="323557" y="1125417"/>
            <a:ext cx="11615895" cy="5107917"/>
          </a:xfrm>
          <a:prstGeom prst="rect">
            <a:avLst/>
          </a:prstGeom>
          <a:noFill/>
          <a:ln>
            <a:noFill/>
          </a:ln>
        </p:spPr>
        <p:txBody>
          <a:bodyPr anchorCtr="0" anchor="t" bIns="45700" lIns="91425" spcFirstLastPara="1" rIns="91425" wrap="square" tIns="45700">
            <a:noAutofit/>
          </a:bodyPr>
          <a:lstStyle/>
          <a:p>
            <a:pPr indent="-190500" lvl="0" marL="342900" rtl="0" algn="just">
              <a:lnSpc>
                <a:spcPct val="100000"/>
              </a:lnSpc>
              <a:spcBef>
                <a:spcPts val="0"/>
              </a:spcBef>
              <a:spcAft>
                <a:spcPts val="0"/>
              </a:spcAft>
              <a:buClr>
                <a:schemeClr val="dk1"/>
              </a:buClr>
              <a:buSzPts val="2400"/>
              <a:buNone/>
            </a:pPr>
            <a:r>
              <a:t/>
            </a:r>
            <a:endParaRPr/>
          </a:p>
          <a:p>
            <a:pPr indent="-190500" lvl="0" marL="342900" rtl="0" algn="just">
              <a:lnSpc>
                <a:spcPct val="100000"/>
              </a:lnSpc>
              <a:spcBef>
                <a:spcPts val="48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The ability to pick up on jokes, sarcasm, customer service, maintaining friendships and relationships, and finding common ground with others. </a:t>
            </a:r>
            <a:endParaRPr/>
          </a:p>
          <a:p>
            <a:pPr indent="-190500" lvl="0" marL="342900" rtl="0" algn="just">
              <a:lnSpc>
                <a:spcPct val="100000"/>
              </a:lnSpc>
              <a:spcBef>
                <a:spcPts val="480"/>
              </a:spcBef>
              <a:spcAft>
                <a:spcPts val="0"/>
              </a:spcAft>
              <a:buClr>
                <a:schemeClr val="dk1"/>
              </a:buClr>
              <a:buSzPts val="2400"/>
              <a:buNone/>
            </a:pPr>
            <a:r>
              <a:t/>
            </a:r>
            <a:endParaRPr/>
          </a:p>
          <a:p>
            <a:pPr indent="-190500" lvl="0" marL="342900" rtl="0" algn="just">
              <a:lnSpc>
                <a:spcPct val="100000"/>
              </a:lnSpc>
              <a:spcBef>
                <a:spcPts val="480"/>
              </a:spcBef>
              <a:spcAft>
                <a:spcPts val="0"/>
              </a:spcAft>
              <a:buClr>
                <a:schemeClr val="dk1"/>
              </a:buClr>
              <a:buSzPts val="2400"/>
              <a:buNone/>
            </a:pPr>
            <a:r>
              <a:t/>
            </a:r>
            <a:endParaRPr/>
          </a:p>
          <a:p>
            <a:pPr indent="-190500" lvl="0" marL="342900" rtl="0" algn="just">
              <a:lnSpc>
                <a:spcPct val="100000"/>
              </a:lnSpc>
              <a:spcBef>
                <a:spcPts val="48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Some important social skills include active listening, verbal communication skills, nonverbal communication skills, leadership, and persuasiveness.</a:t>
            </a:r>
            <a:endParaRPr/>
          </a:p>
          <a:p>
            <a:pPr indent="-190500" lvl="0" marL="342900" rtl="0" algn="just">
              <a:lnSpc>
                <a:spcPct val="100000"/>
              </a:lnSpc>
              <a:spcBef>
                <a:spcPts val="480"/>
              </a:spcBef>
              <a:spcAft>
                <a:spcPts val="0"/>
              </a:spcAft>
              <a:buClr>
                <a:schemeClr val="dk1"/>
              </a:buClr>
              <a:buSzPts val="2400"/>
              <a:buNone/>
            </a:pPr>
            <a:r>
              <a:t/>
            </a:r>
            <a:endParaRPr/>
          </a:p>
        </p:txBody>
      </p:sp>
      <p:sp>
        <p:nvSpPr>
          <p:cNvPr id="401" name="Google Shape;401;p31"/>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402" name="Google Shape;402;p3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403" name="Google Shape;403;p31"/>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p32"/>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409" name="Google Shape;409;p3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id="410" name="Google Shape;410;p32"/>
          <p:cNvPicPr preferRelativeResize="0"/>
          <p:nvPr/>
        </p:nvPicPr>
        <p:blipFill rotWithShape="1">
          <a:blip r:embed="rId3">
            <a:alphaModFix/>
          </a:blip>
          <a:srcRect b="5479" l="1790" r="3248" t="4110"/>
          <a:stretch/>
        </p:blipFill>
        <p:spPr>
          <a:xfrm>
            <a:off x="204651" y="182880"/>
            <a:ext cx="11668481" cy="6020971"/>
          </a:xfrm>
          <a:prstGeom prst="rect">
            <a:avLst/>
          </a:prstGeom>
          <a:noFill/>
          <a:ln>
            <a:noFill/>
          </a:ln>
        </p:spPr>
      </p:pic>
      <p:sp>
        <p:nvSpPr>
          <p:cNvPr id="411" name="Google Shape;411;p32"/>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33"/>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In a few words!</a:t>
            </a:r>
            <a:endParaRPr/>
          </a:p>
        </p:txBody>
      </p:sp>
      <p:sp>
        <p:nvSpPr>
          <p:cNvPr id="417" name="Google Shape;417;p33"/>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b="1" lang="en-MY"/>
              <a:t>Self -Awareness:</a:t>
            </a:r>
            <a:r>
              <a:rPr lang="en-MY"/>
              <a:t> Recognising one’s own emotions.</a:t>
            </a:r>
            <a:endParaRPr/>
          </a:p>
          <a:p>
            <a:pPr indent="-190500" lvl="0" marL="342900" rtl="0" algn="l">
              <a:lnSpc>
                <a:spcPct val="100000"/>
              </a:lnSpc>
              <a:spcBef>
                <a:spcPts val="480"/>
              </a:spcBef>
              <a:spcAft>
                <a:spcPts val="0"/>
              </a:spcAft>
              <a:buClr>
                <a:schemeClr val="dk1"/>
              </a:buClr>
              <a:buSzPts val="2400"/>
              <a:buNone/>
            </a:pPr>
            <a:r>
              <a:t/>
            </a:r>
            <a:endParaRPr b="1"/>
          </a:p>
          <a:p>
            <a:pPr indent="-342900" lvl="0" marL="342900" rtl="0" algn="l">
              <a:lnSpc>
                <a:spcPct val="100000"/>
              </a:lnSpc>
              <a:spcBef>
                <a:spcPts val="480"/>
              </a:spcBef>
              <a:spcAft>
                <a:spcPts val="0"/>
              </a:spcAft>
              <a:buClr>
                <a:schemeClr val="dk1"/>
              </a:buClr>
              <a:buSzPts val="2400"/>
              <a:buChar char="•"/>
            </a:pPr>
            <a:r>
              <a:rPr b="1" lang="en-MY"/>
              <a:t>Self -Regulation:</a:t>
            </a:r>
            <a:r>
              <a:rPr lang="en-MY"/>
              <a:t> Knowing how to control one’s emotions.</a:t>
            </a:r>
            <a:endParaRPr/>
          </a:p>
          <a:p>
            <a:pPr indent="-190500" lvl="0" marL="342900" rtl="0" algn="l">
              <a:lnSpc>
                <a:spcPct val="100000"/>
              </a:lnSpc>
              <a:spcBef>
                <a:spcPts val="480"/>
              </a:spcBef>
              <a:spcAft>
                <a:spcPts val="0"/>
              </a:spcAft>
              <a:buClr>
                <a:schemeClr val="dk1"/>
              </a:buClr>
              <a:buSzPts val="2400"/>
              <a:buNone/>
            </a:pPr>
            <a:r>
              <a:t/>
            </a:r>
            <a:endParaRPr b="1"/>
          </a:p>
          <a:p>
            <a:pPr indent="-342900" lvl="0" marL="342900" rtl="0" algn="l">
              <a:lnSpc>
                <a:spcPct val="100000"/>
              </a:lnSpc>
              <a:spcBef>
                <a:spcPts val="480"/>
              </a:spcBef>
              <a:spcAft>
                <a:spcPts val="0"/>
              </a:spcAft>
              <a:buClr>
                <a:schemeClr val="dk1"/>
              </a:buClr>
              <a:buSzPts val="2400"/>
              <a:buChar char="•"/>
            </a:pPr>
            <a:r>
              <a:rPr b="1" lang="en-MY"/>
              <a:t>Self -Motivation:</a:t>
            </a:r>
            <a:r>
              <a:rPr lang="en-MY"/>
              <a:t> Knowing how to motivate oneself.</a:t>
            </a:r>
            <a:endParaRPr/>
          </a:p>
          <a:p>
            <a:pPr indent="-190500" lvl="0" marL="342900" rtl="0" algn="l">
              <a:lnSpc>
                <a:spcPct val="100000"/>
              </a:lnSpc>
              <a:spcBef>
                <a:spcPts val="480"/>
              </a:spcBef>
              <a:spcAft>
                <a:spcPts val="0"/>
              </a:spcAft>
              <a:buClr>
                <a:schemeClr val="dk1"/>
              </a:buClr>
              <a:buSzPts val="2400"/>
              <a:buNone/>
            </a:pPr>
            <a:r>
              <a:t/>
            </a:r>
            <a:endParaRPr b="1"/>
          </a:p>
          <a:p>
            <a:pPr indent="-342900" lvl="0" marL="342900" rtl="0" algn="l">
              <a:lnSpc>
                <a:spcPct val="100000"/>
              </a:lnSpc>
              <a:spcBef>
                <a:spcPts val="480"/>
              </a:spcBef>
              <a:spcAft>
                <a:spcPts val="0"/>
              </a:spcAft>
              <a:buClr>
                <a:schemeClr val="dk1"/>
              </a:buClr>
              <a:buSzPts val="2400"/>
              <a:buChar char="•"/>
            </a:pPr>
            <a:r>
              <a:rPr b="1" lang="en-MY"/>
              <a:t>Empathy:</a:t>
            </a:r>
            <a:r>
              <a:rPr lang="en-MY"/>
              <a:t> Understanding other people’s emotions.</a:t>
            </a:r>
            <a:endParaRPr/>
          </a:p>
          <a:p>
            <a:pPr indent="-190500" lvl="0" marL="342900" rtl="0" algn="l">
              <a:lnSpc>
                <a:spcPct val="100000"/>
              </a:lnSpc>
              <a:spcBef>
                <a:spcPts val="480"/>
              </a:spcBef>
              <a:spcAft>
                <a:spcPts val="0"/>
              </a:spcAft>
              <a:buClr>
                <a:schemeClr val="dk1"/>
              </a:buClr>
              <a:buSzPts val="2400"/>
              <a:buNone/>
            </a:pPr>
            <a:r>
              <a:t/>
            </a:r>
            <a:endParaRPr b="1"/>
          </a:p>
          <a:p>
            <a:pPr indent="-342900" lvl="0" marL="342900" rtl="0" algn="l">
              <a:lnSpc>
                <a:spcPct val="100000"/>
              </a:lnSpc>
              <a:spcBef>
                <a:spcPts val="480"/>
              </a:spcBef>
              <a:spcAft>
                <a:spcPts val="0"/>
              </a:spcAft>
              <a:buClr>
                <a:schemeClr val="dk1"/>
              </a:buClr>
              <a:buSzPts val="2400"/>
              <a:buChar char="•"/>
            </a:pPr>
            <a:r>
              <a:rPr b="1" lang="en-MY"/>
              <a:t>Social Skills: </a:t>
            </a:r>
            <a:r>
              <a:rPr lang="en-MY"/>
              <a:t>Knowing how to act appropriately in relation to people’s emotions.</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418" name="Google Shape;418;p33"/>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419" name="Google Shape;419;p3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420" name="Google Shape;420;p33"/>
          <p:cNvSpPr/>
          <p:nvPr/>
        </p:nvSpPr>
        <p:spPr>
          <a:xfrm>
            <a:off x="8792308" y="2208628"/>
            <a:ext cx="2602523" cy="1364566"/>
          </a:xfrm>
          <a:prstGeom prst="leftArrow">
            <a:avLst>
              <a:gd fmla="val 50000" name="adj1"/>
              <a:gd fmla="val 50000" name="adj2"/>
            </a:avLst>
          </a:prstGeom>
          <a:solidFill>
            <a:srgbClr val="F2F2F2"/>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200"/>
              <a:buFont typeface="Arial"/>
              <a:buNone/>
            </a:pPr>
            <a:r>
              <a:rPr b="0" i="0" lang="en-MY" sz="3200" u="none" cap="none" strike="noStrike">
                <a:solidFill>
                  <a:schemeClr val="dk1"/>
                </a:solidFill>
                <a:latin typeface="Calibri"/>
                <a:ea typeface="Calibri"/>
                <a:cs typeface="Calibri"/>
                <a:sym typeface="Calibri"/>
              </a:rPr>
              <a:t>Skills of EI</a:t>
            </a:r>
            <a:endParaRPr b="0" i="0" sz="1400" u="none" cap="none" strike="noStrike">
              <a:solidFill>
                <a:srgbClr val="000000"/>
              </a:solidFill>
              <a:latin typeface="Arial"/>
              <a:ea typeface="Arial"/>
              <a:cs typeface="Arial"/>
              <a:sym typeface="Arial"/>
            </a:endParaRPr>
          </a:p>
        </p:txBody>
      </p:sp>
      <p:sp>
        <p:nvSpPr>
          <p:cNvPr id="421" name="Google Shape;421;p33"/>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0" st="0"/>
                                            </p:txEl>
                                          </p:spTgt>
                                        </p:tgtEl>
                                        <p:attrNameLst>
                                          <p:attrName>style.visibility</p:attrName>
                                        </p:attrNameLst>
                                      </p:cBhvr>
                                      <p:to>
                                        <p:strVal val="visible"/>
                                      </p:to>
                                    </p:set>
                                    <p:anim calcmode="lin" valueType="num">
                                      <p:cBhvr additive="base">
                                        <p:cTn dur="500"/>
                                        <p:tgtEl>
                                          <p:spTgt spid="417">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1" st="1"/>
                                            </p:txEl>
                                          </p:spTgt>
                                        </p:tgtEl>
                                        <p:attrNameLst>
                                          <p:attrName>style.visibility</p:attrName>
                                        </p:attrNameLst>
                                      </p:cBhvr>
                                      <p:to>
                                        <p:strVal val="visible"/>
                                      </p:to>
                                    </p:set>
                                    <p:anim calcmode="lin" valueType="num">
                                      <p:cBhvr additive="base">
                                        <p:cTn dur="500"/>
                                        <p:tgtEl>
                                          <p:spTgt spid="417">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2" st="2"/>
                                            </p:txEl>
                                          </p:spTgt>
                                        </p:tgtEl>
                                        <p:attrNameLst>
                                          <p:attrName>style.visibility</p:attrName>
                                        </p:attrNameLst>
                                      </p:cBhvr>
                                      <p:to>
                                        <p:strVal val="visible"/>
                                      </p:to>
                                    </p:set>
                                    <p:anim calcmode="lin" valueType="num">
                                      <p:cBhvr additive="base">
                                        <p:cTn dur="500"/>
                                        <p:tgtEl>
                                          <p:spTgt spid="417">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3" st="3"/>
                                            </p:txEl>
                                          </p:spTgt>
                                        </p:tgtEl>
                                        <p:attrNameLst>
                                          <p:attrName>style.visibility</p:attrName>
                                        </p:attrNameLst>
                                      </p:cBhvr>
                                      <p:to>
                                        <p:strVal val="visible"/>
                                      </p:to>
                                    </p:set>
                                    <p:anim calcmode="lin" valueType="num">
                                      <p:cBhvr additive="base">
                                        <p:cTn dur="500"/>
                                        <p:tgtEl>
                                          <p:spTgt spid="417">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4" st="4"/>
                                            </p:txEl>
                                          </p:spTgt>
                                        </p:tgtEl>
                                        <p:attrNameLst>
                                          <p:attrName>style.visibility</p:attrName>
                                        </p:attrNameLst>
                                      </p:cBhvr>
                                      <p:to>
                                        <p:strVal val="visible"/>
                                      </p:to>
                                    </p:set>
                                    <p:anim calcmode="lin" valueType="num">
                                      <p:cBhvr additive="base">
                                        <p:cTn dur="500"/>
                                        <p:tgtEl>
                                          <p:spTgt spid="417">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5" st="5"/>
                                            </p:txEl>
                                          </p:spTgt>
                                        </p:tgtEl>
                                        <p:attrNameLst>
                                          <p:attrName>style.visibility</p:attrName>
                                        </p:attrNameLst>
                                      </p:cBhvr>
                                      <p:to>
                                        <p:strVal val="visible"/>
                                      </p:to>
                                    </p:set>
                                    <p:anim calcmode="lin" valueType="num">
                                      <p:cBhvr additive="base">
                                        <p:cTn dur="500"/>
                                        <p:tgtEl>
                                          <p:spTgt spid="417">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6" st="6"/>
                                            </p:txEl>
                                          </p:spTgt>
                                        </p:tgtEl>
                                        <p:attrNameLst>
                                          <p:attrName>style.visibility</p:attrName>
                                        </p:attrNameLst>
                                      </p:cBhvr>
                                      <p:to>
                                        <p:strVal val="visible"/>
                                      </p:to>
                                    </p:set>
                                    <p:anim calcmode="lin" valueType="num">
                                      <p:cBhvr additive="base">
                                        <p:cTn dur="500"/>
                                        <p:tgtEl>
                                          <p:spTgt spid="417">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7" st="7"/>
                                            </p:txEl>
                                          </p:spTgt>
                                        </p:tgtEl>
                                        <p:attrNameLst>
                                          <p:attrName>style.visibility</p:attrName>
                                        </p:attrNameLst>
                                      </p:cBhvr>
                                      <p:to>
                                        <p:strVal val="visible"/>
                                      </p:to>
                                    </p:set>
                                    <p:anim calcmode="lin" valueType="num">
                                      <p:cBhvr additive="base">
                                        <p:cTn dur="500"/>
                                        <p:tgtEl>
                                          <p:spTgt spid="417">
                                            <p:txEl>
                                              <p:pRg end="7" st="7"/>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8" st="8"/>
                                            </p:txEl>
                                          </p:spTgt>
                                        </p:tgtEl>
                                        <p:attrNameLst>
                                          <p:attrName>style.visibility</p:attrName>
                                        </p:attrNameLst>
                                      </p:cBhvr>
                                      <p:to>
                                        <p:strVal val="visible"/>
                                      </p:to>
                                    </p:set>
                                    <p:anim calcmode="lin" valueType="num">
                                      <p:cBhvr additive="base">
                                        <p:cTn dur="500"/>
                                        <p:tgtEl>
                                          <p:spTgt spid="417">
                                            <p:txEl>
                                              <p:pRg end="8" st="8"/>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17">
                                            <p:txEl>
                                              <p:pRg end="9" st="9"/>
                                            </p:txEl>
                                          </p:spTgt>
                                        </p:tgtEl>
                                        <p:attrNameLst>
                                          <p:attrName>style.visibility</p:attrName>
                                        </p:attrNameLst>
                                      </p:cBhvr>
                                      <p:to>
                                        <p:strVal val="visible"/>
                                      </p:to>
                                    </p:set>
                                    <p:anim calcmode="lin" valueType="num">
                                      <p:cBhvr additive="base">
                                        <p:cTn dur="500"/>
                                        <p:tgtEl>
                                          <p:spTgt spid="417">
                                            <p:txEl>
                                              <p:pRg end="9" st="9"/>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420"/>
                                        </p:tgtEl>
                                        <p:attrNameLst>
                                          <p:attrName>style.visibility</p:attrName>
                                        </p:attrNameLst>
                                      </p:cBhvr>
                                      <p:to>
                                        <p:strVal val="visible"/>
                                      </p:to>
                                    </p:set>
                                    <p:anim calcmode="lin" valueType="num">
                                      <p:cBhvr additive="base">
                                        <p:cTn dur="500"/>
                                        <p:tgtEl>
                                          <p:spTgt spid="420"/>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34"/>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Homework!</a:t>
            </a:r>
            <a:endParaRPr/>
          </a:p>
        </p:txBody>
      </p:sp>
      <p:sp>
        <p:nvSpPr>
          <p:cNvPr id="428" name="Google Shape;428;p34"/>
          <p:cNvSpPr txBox="1"/>
          <p:nvPr>
            <p:ph idx="1" type="body"/>
          </p:nvPr>
        </p:nvSpPr>
        <p:spPr>
          <a:xfrm>
            <a:off x="253218" y="1463937"/>
            <a:ext cx="11319501"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Watch the movie</a:t>
            </a:r>
            <a:endParaRPr/>
          </a:p>
          <a:p>
            <a:pPr indent="0" lvl="0" marL="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Come up with pointers on where you found</a:t>
            </a:r>
            <a:endParaRPr/>
          </a:p>
          <a:p>
            <a:pPr indent="0" lvl="0" marL="0" rtl="0" algn="l">
              <a:lnSpc>
                <a:spcPct val="100000"/>
              </a:lnSpc>
              <a:spcBef>
                <a:spcPts val="480"/>
              </a:spcBef>
              <a:spcAft>
                <a:spcPts val="0"/>
              </a:spcAft>
              <a:buClr>
                <a:schemeClr val="dk1"/>
              </a:buClr>
              <a:buSzPts val="2400"/>
              <a:buNone/>
            </a:pPr>
            <a:r>
              <a:t/>
            </a:r>
            <a:endParaRPr/>
          </a:p>
          <a:p>
            <a:pPr indent="0" lvl="0" marL="0" rtl="0" algn="l">
              <a:lnSpc>
                <a:spcPct val="100000"/>
              </a:lnSpc>
              <a:spcBef>
                <a:spcPts val="480"/>
              </a:spcBef>
              <a:spcAft>
                <a:spcPts val="0"/>
              </a:spcAft>
              <a:buClr>
                <a:schemeClr val="dk1"/>
              </a:buClr>
              <a:buSzPts val="2400"/>
              <a:buNone/>
            </a:pPr>
            <a:r>
              <a:rPr lang="en-MY"/>
              <a:t>- High Emotional Intelligence </a:t>
            </a:r>
            <a:endParaRPr/>
          </a:p>
          <a:p>
            <a:pPr indent="0" lvl="0" marL="0" rtl="0" algn="l">
              <a:lnSpc>
                <a:spcPct val="100000"/>
              </a:lnSpc>
              <a:spcBef>
                <a:spcPts val="480"/>
              </a:spcBef>
              <a:spcAft>
                <a:spcPts val="0"/>
              </a:spcAft>
              <a:buClr>
                <a:schemeClr val="dk1"/>
              </a:buClr>
              <a:buSzPts val="2400"/>
              <a:buNone/>
            </a:pPr>
            <a:r>
              <a:t/>
            </a:r>
            <a:endParaRPr/>
          </a:p>
          <a:p>
            <a:pPr indent="0" lvl="0" marL="0" rtl="0" algn="l">
              <a:lnSpc>
                <a:spcPct val="100000"/>
              </a:lnSpc>
              <a:spcBef>
                <a:spcPts val="480"/>
              </a:spcBef>
              <a:spcAft>
                <a:spcPts val="0"/>
              </a:spcAft>
              <a:buClr>
                <a:schemeClr val="dk1"/>
              </a:buClr>
              <a:buSzPts val="2400"/>
              <a:buNone/>
            </a:pPr>
            <a:r>
              <a:rPr lang="en-MY"/>
              <a:t>- Low Emotional Intelligence</a:t>
            </a:r>
            <a:endParaRPr/>
          </a:p>
          <a:p>
            <a:pPr indent="-190500" lvl="0" marL="342900" rtl="0" algn="l">
              <a:lnSpc>
                <a:spcPct val="100000"/>
              </a:lnSpc>
              <a:spcBef>
                <a:spcPts val="480"/>
              </a:spcBef>
              <a:spcAft>
                <a:spcPts val="0"/>
              </a:spcAft>
              <a:buClr>
                <a:schemeClr val="dk1"/>
              </a:buClr>
              <a:buSzPts val="2400"/>
              <a:buFont typeface="Calibri"/>
              <a:buNone/>
            </a:pPr>
            <a:r>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Find your EI score through the test link</a:t>
            </a:r>
            <a:endParaRPr/>
          </a:p>
        </p:txBody>
      </p:sp>
      <p:sp>
        <p:nvSpPr>
          <p:cNvPr id="429" name="Google Shape;429;p34"/>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430" name="Google Shape;430;p3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Pursuing Happiness is a Choice; From the movie Pursuit of Happiness" id="431" name="Google Shape;431;p34"/>
          <p:cNvPicPr preferRelativeResize="0"/>
          <p:nvPr/>
        </p:nvPicPr>
        <p:blipFill rotWithShape="1">
          <a:blip r:embed="rId3">
            <a:alphaModFix/>
          </a:blip>
          <a:srcRect b="0" l="0" r="0" t="0"/>
          <a:stretch/>
        </p:blipFill>
        <p:spPr>
          <a:xfrm>
            <a:off x="6284684" y="1332803"/>
            <a:ext cx="5509624" cy="4519357"/>
          </a:xfrm>
          <a:prstGeom prst="rect">
            <a:avLst/>
          </a:prstGeom>
          <a:noFill/>
          <a:ln>
            <a:noFill/>
          </a:ln>
        </p:spPr>
      </p:pic>
      <p:sp>
        <p:nvSpPr>
          <p:cNvPr id="432" name="Google Shape;432;p34"/>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35"/>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438" name="Google Shape;438;p3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Warren G. Bennis quote: Emotional intelligence, more than any ..." id="439" name="Google Shape;439;p35"/>
          <p:cNvPicPr preferRelativeResize="0"/>
          <p:nvPr/>
        </p:nvPicPr>
        <p:blipFill rotWithShape="1">
          <a:blip r:embed="rId3">
            <a:alphaModFix/>
          </a:blip>
          <a:srcRect b="0" l="0" r="0" t="0"/>
          <a:stretch/>
        </p:blipFill>
        <p:spPr>
          <a:xfrm>
            <a:off x="2047875" y="548640"/>
            <a:ext cx="8096250" cy="5401994"/>
          </a:xfrm>
          <a:prstGeom prst="rect">
            <a:avLst/>
          </a:prstGeom>
          <a:noFill/>
          <a:ln>
            <a:noFill/>
          </a:ln>
        </p:spPr>
      </p:pic>
      <p:sp>
        <p:nvSpPr>
          <p:cNvPr id="440" name="Google Shape;440;p35"/>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4" name="Shape 444"/>
        <p:cNvGrpSpPr/>
        <p:nvPr/>
      </p:nvGrpSpPr>
      <p:grpSpPr>
        <a:xfrm>
          <a:off x="0" y="0"/>
          <a:ext cx="0" cy="0"/>
          <a:chOff x="0" y="0"/>
          <a:chExt cx="0" cy="0"/>
        </a:xfrm>
      </p:grpSpPr>
      <p:sp>
        <p:nvSpPr>
          <p:cNvPr id="445" name="Google Shape;445;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Session 2</a:t>
            </a:r>
            <a:endParaRPr/>
          </a:p>
        </p:txBody>
      </p:sp>
      <p:sp>
        <p:nvSpPr>
          <p:cNvPr id="446" name="Google Shape;446;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Activities for building EI</a:t>
            </a:r>
            <a:endParaRPr/>
          </a:p>
        </p:txBody>
      </p:sp>
      <p:sp>
        <p:nvSpPr>
          <p:cNvPr id="447" name="Google Shape;447;p36"/>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13-04-2020</a:t>
            </a:r>
            <a:endParaRPr/>
          </a:p>
        </p:txBody>
      </p:sp>
      <p:sp>
        <p:nvSpPr>
          <p:cNvPr id="448" name="Google Shape;448;p36"/>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449" name="Google Shape;449;p36"/>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pic>
        <p:nvPicPr>
          <p:cNvPr descr="There are three things extremely hard: steel, a diamond, and to ..." id="455" name="Google Shape;455;p37"/>
          <p:cNvPicPr preferRelativeResize="0"/>
          <p:nvPr/>
        </p:nvPicPr>
        <p:blipFill rotWithShape="1">
          <a:blip r:embed="rId3">
            <a:alphaModFix/>
          </a:blip>
          <a:srcRect b="36678" l="11616" r="11361" t="22584"/>
          <a:stretch/>
        </p:blipFill>
        <p:spPr>
          <a:xfrm>
            <a:off x="2869809" y="1257714"/>
            <a:ext cx="5921772" cy="4130213"/>
          </a:xfrm>
          <a:prstGeom prst="rect">
            <a:avLst/>
          </a:prstGeom>
          <a:noFill/>
          <a:ln>
            <a:noFill/>
          </a:ln>
        </p:spPr>
      </p:pic>
      <p:sp>
        <p:nvSpPr>
          <p:cNvPr id="456" name="Google Shape;456;p37"/>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457" name="Google Shape;457;p37"/>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458" name="Google Shape;458;p37"/>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38"/>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chemeClr val="dk1"/>
              </a:buClr>
              <a:buSzPts val="2400"/>
              <a:buChar char="•"/>
            </a:pPr>
            <a:r>
              <a:rPr lang="en-MY"/>
              <a:t>In one word describe yourself (15 seconds)</a:t>
            </a:r>
            <a:endParaRPr/>
          </a:p>
          <a:p>
            <a:pPr indent="-190500" lvl="0" marL="342900" rtl="0" algn="l">
              <a:lnSpc>
                <a:spcPct val="90000"/>
              </a:lnSpc>
              <a:spcBef>
                <a:spcPts val="480"/>
              </a:spcBef>
              <a:spcAft>
                <a:spcPts val="0"/>
              </a:spcAft>
              <a:buClr>
                <a:schemeClr val="dk1"/>
              </a:buClr>
              <a:buSzPts val="2400"/>
              <a:buNone/>
            </a:pPr>
            <a:r>
              <a:t/>
            </a:r>
            <a:endParaRPr/>
          </a:p>
          <a:p>
            <a:pPr indent="-342900" lvl="0" marL="342900" rtl="0" algn="l">
              <a:lnSpc>
                <a:spcPct val="90000"/>
              </a:lnSpc>
              <a:spcBef>
                <a:spcPts val="480"/>
              </a:spcBef>
              <a:spcAft>
                <a:spcPts val="0"/>
              </a:spcAft>
              <a:buClr>
                <a:schemeClr val="dk1"/>
              </a:buClr>
              <a:buSzPts val="2400"/>
              <a:buChar char="•"/>
            </a:pPr>
            <a:r>
              <a:rPr lang="en-MY"/>
              <a:t>In three words describe yourself (1 minute)</a:t>
            </a:r>
            <a:endParaRPr/>
          </a:p>
          <a:p>
            <a:pPr indent="-190500" lvl="0" marL="342900" rtl="0" algn="l">
              <a:lnSpc>
                <a:spcPct val="90000"/>
              </a:lnSpc>
              <a:spcBef>
                <a:spcPts val="480"/>
              </a:spcBef>
              <a:spcAft>
                <a:spcPts val="0"/>
              </a:spcAft>
              <a:buClr>
                <a:schemeClr val="dk1"/>
              </a:buClr>
              <a:buSzPts val="2400"/>
              <a:buNone/>
            </a:pPr>
            <a:r>
              <a:t/>
            </a:r>
            <a:endParaRPr/>
          </a:p>
          <a:p>
            <a:pPr indent="-342900" lvl="0" marL="342900" rtl="0" algn="l">
              <a:lnSpc>
                <a:spcPct val="90000"/>
              </a:lnSpc>
              <a:spcBef>
                <a:spcPts val="480"/>
              </a:spcBef>
              <a:spcAft>
                <a:spcPts val="0"/>
              </a:spcAft>
              <a:buClr>
                <a:schemeClr val="dk1"/>
              </a:buClr>
              <a:buSzPts val="2400"/>
              <a:buChar char="•"/>
            </a:pPr>
            <a:r>
              <a:rPr lang="en-MY"/>
              <a:t>In ten words describe yourself  (Positive &amp; Negative) (3 minutes)</a:t>
            </a:r>
            <a:endParaRPr/>
          </a:p>
          <a:p>
            <a:pPr indent="-190500" lvl="0" marL="342900" rtl="0" algn="l">
              <a:lnSpc>
                <a:spcPct val="90000"/>
              </a:lnSpc>
              <a:spcBef>
                <a:spcPts val="480"/>
              </a:spcBef>
              <a:spcAft>
                <a:spcPts val="0"/>
              </a:spcAft>
              <a:buClr>
                <a:schemeClr val="dk1"/>
              </a:buClr>
              <a:buSzPts val="2400"/>
              <a:buNone/>
            </a:pPr>
            <a:r>
              <a:t/>
            </a:r>
            <a:endParaRPr/>
          </a:p>
          <a:p>
            <a:pPr indent="-342900" lvl="0" marL="342900" rtl="0" algn="l">
              <a:lnSpc>
                <a:spcPct val="90000"/>
              </a:lnSpc>
              <a:spcBef>
                <a:spcPts val="480"/>
              </a:spcBef>
              <a:spcAft>
                <a:spcPts val="0"/>
              </a:spcAft>
              <a:buClr>
                <a:schemeClr val="dk1"/>
              </a:buClr>
              <a:buSzPts val="2400"/>
              <a:buChar char="•"/>
            </a:pPr>
            <a:r>
              <a:rPr lang="en-MY"/>
              <a:t>Were ten words hard?  </a:t>
            </a:r>
            <a:endParaRPr/>
          </a:p>
          <a:p>
            <a:pPr indent="-190500" lvl="0" marL="342900" rtl="0" algn="l">
              <a:lnSpc>
                <a:spcPct val="90000"/>
              </a:lnSpc>
              <a:spcBef>
                <a:spcPts val="480"/>
              </a:spcBef>
              <a:spcAft>
                <a:spcPts val="0"/>
              </a:spcAft>
              <a:buClr>
                <a:schemeClr val="dk1"/>
              </a:buClr>
              <a:buSzPts val="2400"/>
              <a:buNone/>
            </a:pPr>
            <a:r>
              <a:t/>
            </a:r>
            <a:endParaRPr/>
          </a:p>
          <a:p>
            <a:pPr indent="-342900" lvl="0" marL="342900" rtl="0" algn="l">
              <a:lnSpc>
                <a:spcPct val="90000"/>
              </a:lnSpc>
              <a:spcBef>
                <a:spcPts val="640"/>
              </a:spcBef>
              <a:spcAft>
                <a:spcPts val="0"/>
              </a:spcAft>
              <a:buClr>
                <a:schemeClr val="dk1"/>
              </a:buClr>
              <a:buSzPts val="3200"/>
              <a:buChar char="•"/>
            </a:pPr>
            <a:r>
              <a:rPr lang="en-MY" sz="3200"/>
              <a:t>Yes, because we’re complex people</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465" name="Google Shape;465;p38"/>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466" name="Google Shape;466;p38"/>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467" name="Google Shape;467;p38"/>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468" name="Google Shape;468;p38"/>
          <p:cNvSpPr txBox="1"/>
          <p:nvPr/>
        </p:nvSpPr>
        <p:spPr>
          <a:xfrm>
            <a:off x="956570" y="211227"/>
            <a:ext cx="9517966" cy="1143000"/>
          </a:xfrm>
          <a:prstGeom prst="rect">
            <a:avLst/>
          </a:prstGeom>
          <a:noFill/>
          <a:ln>
            <a:noFill/>
          </a:ln>
        </p:spPr>
        <p:txBody>
          <a:bodyPr anchorCtr="0" anchor="ctr" bIns="45700" lIns="91425" spcFirstLastPara="1" rIns="91425" wrap="square" tIns="45700">
            <a:noAutofit/>
          </a:bodyPr>
          <a:lstStyle/>
          <a:p>
            <a:pPr indent="-914400" lvl="0" marL="914400" marR="0" rtl="0" algn="ctr">
              <a:lnSpc>
                <a:spcPct val="100000"/>
              </a:lnSpc>
              <a:spcBef>
                <a:spcPts val="0"/>
              </a:spcBef>
              <a:spcAft>
                <a:spcPts val="0"/>
              </a:spcAft>
              <a:buClr>
                <a:srgbClr val="000000"/>
              </a:buClr>
              <a:buSzPts val="5400"/>
              <a:buFont typeface="Arial"/>
              <a:buNone/>
            </a:pPr>
            <a:r>
              <a:rPr b="1" i="0" lang="en-MY" sz="5400" u="none" cap="none" strike="noStrike">
                <a:solidFill>
                  <a:srgbClr val="00FF00"/>
                </a:solidFill>
                <a:latin typeface="Calibri"/>
                <a:ea typeface="Calibri"/>
                <a:cs typeface="Calibri"/>
                <a:sym typeface="Calibri"/>
              </a:rPr>
              <a:t>Activity 1- Who are you?</a:t>
            </a:r>
            <a:endParaRPr b="0" i="0" sz="5400" u="none" cap="none" strike="noStrike">
              <a:solidFill>
                <a:schemeClr val="dk1"/>
              </a:solidFill>
              <a:latin typeface="Calibri"/>
              <a:ea typeface="Calibri"/>
              <a:cs typeface="Calibri"/>
              <a:sym typeface="Calibri"/>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0" st="0"/>
                                            </p:txEl>
                                          </p:spTgt>
                                        </p:tgtEl>
                                        <p:attrNameLst>
                                          <p:attrName>style.visibility</p:attrName>
                                        </p:attrNameLst>
                                      </p:cBhvr>
                                      <p:to>
                                        <p:strVal val="visible"/>
                                      </p:to>
                                    </p:set>
                                    <p:anim calcmode="lin" valueType="num">
                                      <p:cBhvr additive="base">
                                        <p:cTn dur="500"/>
                                        <p:tgtEl>
                                          <p:spTgt spid="464">
                                            <p:txEl>
                                              <p:pRg end="0" st="0"/>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1" st="1"/>
                                            </p:txEl>
                                          </p:spTgt>
                                        </p:tgtEl>
                                        <p:attrNameLst>
                                          <p:attrName>style.visibility</p:attrName>
                                        </p:attrNameLst>
                                      </p:cBhvr>
                                      <p:to>
                                        <p:strVal val="visible"/>
                                      </p:to>
                                    </p:set>
                                    <p:anim calcmode="lin" valueType="num">
                                      <p:cBhvr additive="base">
                                        <p:cTn dur="500"/>
                                        <p:tgtEl>
                                          <p:spTgt spid="464">
                                            <p:txEl>
                                              <p:pRg end="1" st="1"/>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2" st="2"/>
                                            </p:txEl>
                                          </p:spTgt>
                                        </p:tgtEl>
                                        <p:attrNameLst>
                                          <p:attrName>style.visibility</p:attrName>
                                        </p:attrNameLst>
                                      </p:cBhvr>
                                      <p:to>
                                        <p:strVal val="visible"/>
                                      </p:to>
                                    </p:set>
                                    <p:anim calcmode="lin" valueType="num">
                                      <p:cBhvr additive="base">
                                        <p:cTn dur="500"/>
                                        <p:tgtEl>
                                          <p:spTgt spid="464">
                                            <p:txEl>
                                              <p:pRg end="2" st="2"/>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3" st="3"/>
                                            </p:txEl>
                                          </p:spTgt>
                                        </p:tgtEl>
                                        <p:attrNameLst>
                                          <p:attrName>style.visibility</p:attrName>
                                        </p:attrNameLst>
                                      </p:cBhvr>
                                      <p:to>
                                        <p:strVal val="visible"/>
                                      </p:to>
                                    </p:set>
                                    <p:anim calcmode="lin" valueType="num">
                                      <p:cBhvr additive="base">
                                        <p:cTn dur="500"/>
                                        <p:tgtEl>
                                          <p:spTgt spid="464">
                                            <p:txEl>
                                              <p:pRg end="3" st="3"/>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4" st="4"/>
                                            </p:txEl>
                                          </p:spTgt>
                                        </p:tgtEl>
                                        <p:attrNameLst>
                                          <p:attrName>style.visibility</p:attrName>
                                        </p:attrNameLst>
                                      </p:cBhvr>
                                      <p:to>
                                        <p:strVal val="visible"/>
                                      </p:to>
                                    </p:set>
                                    <p:anim calcmode="lin" valueType="num">
                                      <p:cBhvr additive="base">
                                        <p:cTn dur="500"/>
                                        <p:tgtEl>
                                          <p:spTgt spid="464">
                                            <p:txEl>
                                              <p:pRg end="4" st="4"/>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5" st="5"/>
                                            </p:txEl>
                                          </p:spTgt>
                                        </p:tgtEl>
                                        <p:attrNameLst>
                                          <p:attrName>style.visibility</p:attrName>
                                        </p:attrNameLst>
                                      </p:cBhvr>
                                      <p:to>
                                        <p:strVal val="visible"/>
                                      </p:to>
                                    </p:set>
                                    <p:anim calcmode="lin" valueType="num">
                                      <p:cBhvr additive="base">
                                        <p:cTn dur="500"/>
                                        <p:tgtEl>
                                          <p:spTgt spid="464">
                                            <p:txEl>
                                              <p:pRg end="5" st="5"/>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6" st="6"/>
                                            </p:txEl>
                                          </p:spTgt>
                                        </p:tgtEl>
                                        <p:attrNameLst>
                                          <p:attrName>style.visibility</p:attrName>
                                        </p:attrNameLst>
                                      </p:cBhvr>
                                      <p:to>
                                        <p:strVal val="visible"/>
                                      </p:to>
                                    </p:set>
                                    <p:anim calcmode="lin" valueType="num">
                                      <p:cBhvr additive="base">
                                        <p:cTn dur="500"/>
                                        <p:tgtEl>
                                          <p:spTgt spid="464">
                                            <p:txEl>
                                              <p:pRg end="6" st="6"/>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7" st="7"/>
                                            </p:txEl>
                                          </p:spTgt>
                                        </p:tgtEl>
                                        <p:attrNameLst>
                                          <p:attrName>style.visibility</p:attrName>
                                        </p:attrNameLst>
                                      </p:cBhvr>
                                      <p:to>
                                        <p:strVal val="visible"/>
                                      </p:to>
                                    </p:set>
                                    <p:anim calcmode="lin" valueType="num">
                                      <p:cBhvr additive="base">
                                        <p:cTn dur="500"/>
                                        <p:tgtEl>
                                          <p:spTgt spid="464">
                                            <p:txEl>
                                              <p:pRg end="7" st="7"/>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8" st="8"/>
                                            </p:txEl>
                                          </p:spTgt>
                                        </p:tgtEl>
                                        <p:attrNameLst>
                                          <p:attrName>style.visibility</p:attrName>
                                        </p:attrNameLst>
                                      </p:cBhvr>
                                      <p:to>
                                        <p:strVal val="visible"/>
                                      </p:to>
                                    </p:set>
                                    <p:anim calcmode="lin" valueType="num">
                                      <p:cBhvr additive="base">
                                        <p:cTn dur="500"/>
                                        <p:tgtEl>
                                          <p:spTgt spid="464">
                                            <p:txEl>
                                              <p:pRg end="8" st="8"/>
                                            </p:txEl>
                                          </p:spTgt>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64">
                                            <p:txEl>
                                              <p:pRg end="9" st="9"/>
                                            </p:txEl>
                                          </p:spTgt>
                                        </p:tgtEl>
                                        <p:attrNameLst>
                                          <p:attrName>style.visibility</p:attrName>
                                        </p:attrNameLst>
                                      </p:cBhvr>
                                      <p:to>
                                        <p:strVal val="visible"/>
                                      </p:to>
                                    </p:set>
                                    <p:anim calcmode="lin" valueType="num">
                                      <p:cBhvr additive="base">
                                        <p:cTn dur="500"/>
                                        <p:tgtEl>
                                          <p:spTgt spid="464">
                                            <p:txEl>
                                              <p:pRg end="9" st="9"/>
                                            </p:txEl>
                                          </p:spTgt>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4"/>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sz="7200"/>
              <a:t>Emotional Intelligence</a:t>
            </a:r>
            <a:endParaRPr/>
          </a:p>
        </p:txBody>
      </p:sp>
      <p:sp>
        <p:nvSpPr>
          <p:cNvPr id="128" name="Google Shape;128;p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129" name="Google Shape;129;p4"/>
          <p:cNvSpPr txBox="1"/>
          <p:nvPr>
            <p:ph idx="12" type="sldNum"/>
          </p:nvPr>
        </p:nvSpPr>
        <p:spPr>
          <a:xfrm>
            <a:off x="10933614" y="6578422"/>
            <a:ext cx="1092926"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130" name="Google Shape;130;p4"/>
          <p:cNvSpPr txBox="1"/>
          <p:nvPr>
            <p:ph idx="10" type="dt"/>
          </p:nvPr>
        </p:nvSpPr>
        <p:spPr>
          <a:xfrm>
            <a:off x="-213360" y="6538914"/>
            <a:ext cx="2844800" cy="235131"/>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13-04-2020</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39"/>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474" name="Google Shape;474;p3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Related image" id="475" name="Google Shape;475;p3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76" name="Google Shape;476;p39"/>
          <p:cNvSpPr txBox="1"/>
          <p:nvPr/>
        </p:nvSpPr>
        <p:spPr>
          <a:xfrm>
            <a:off x="3049451" y="2274499"/>
            <a:ext cx="5583316" cy="14465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8800"/>
              <a:buFont typeface="Arial"/>
              <a:buNone/>
            </a:pPr>
            <a:r>
              <a:rPr b="1" i="0" lang="en-MY" sz="8800" u="none" cap="none" strike="noStrike">
                <a:solidFill>
                  <a:schemeClr val="dk1"/>
                </a:solidFill>
                <a:latin typeface="Calibri"/>
                <a:ea typeface="Calibri"/>
                <a:cs typeface="Calibri"/>
                <a:sym typeface="Calibri"/>
              </a:rPr>
              <a:t>Be the Fog</a:t>
            </a:r>
            <a:endParaRPr b="0" i="0" sz="1400" u="none" cap="none" strike="noStrike">
              <a:solidFill>
                <a:srgbClr val="000000"/>
              </a:solidFill>
              <a:latin typeface="Arial"/>
              <a:ea typeface="Arial"/>
              <a:cs typeface="Arial"/>
              <a:sym typeface="Arial"/>
            </a:endParaRPr>
          </a:p>
        </p:txBody>
      </p:sp>
      <p:sp>
        <p:nvSpPr>
          <p:cNvPr id="477" name="Google Shape;477;p39"/>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40"/>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Activity 2 – Regulate your emotions</a:t>
            </a:r>
            <a:endParaRPr/>
          </a:p>
        </p:txBody>
      </p:sp>
      <p:sp>
        <p:nvSpPr>
          <p:cNvPr id="484" name="Google Shape;484;p40"/>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Imagine you are a fog.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Act like a fog!</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Ask someone you know well to </a:t>
            </a:r>
            <a:r>
              <a:rPr b="1" lang="en-MY"/>
              <a:t>criticize</a:t>
            </a:r>
            <a:r>
              <a:rPr lang="en-MY"/>
              <a:t> you at rapid speed, one after the other, and employ the fogging technique to counter it.</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When you accept the criticism that is thrown your way (without actually taking it to heart), you will find that you disarm the person criticizing you. </a:t>
            </a:r>
            <a:endParaRPr/>
          </a:p>
        </p:txBody>
      </p:sp>
      <p:sp>
        <p:nvSpPr>
          <p:cNvPr id="485" name="Google Shape;485;p40"/>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486" name="Google Shape;486;p4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487" name="Google Shape;487;p40"/>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4">
                                            <p:txEl>
                                              <p:pRg end="0" st="0"/>
                                            </p:txEl>
                                          </p:spTgt>
                                        </p:tgtEl>
                                        <p:attrNameLst>
                                          <p:attrName>style.visibility</p:attrName>
                                        </p:attrNameLst>
                                      </p:cBhvr>
                                      <p:to>
                                        <p:strVal val="visible"/>
                                      </p:to>
                                    </p:set>
                                    <p:anim calcmode="lin" valueType="num">
                                      <p:cBhvr additive="base">
                                        <p:cTn dur="500"/>
                                        <p:tgtEl>
                                          <p:spTgt spid="484">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4">
                                            <p:txEl>
                                              <p:pRg end="1" st="1"/>
                                            </p:txEl>
                                          </p:spTgt>
                                        </p:tgtEl>
                                        <p:attrNameLst>
                                          <p:attrName>style.visibility</p:attrName>
                                        </p:attrNameLst>
                                      </p:cBhvr>
                                      <p:to>
                                        <p:strVal val="visible"/>
                                      </p:to>
                                    </p:set>
                                    <p:anim calcmode="lin" valueType="num">
                                      <p:cBhvr additive="base">
                                        <p:cTn dur="500"/>
                                        <p:tgtEl>
                                          <p:spTgt spid="484">
                                            <p:txEl>
                                              <p:pRg end="1" st="1"/>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4">
                                            <p:txEl>
                                              <p:pRg end="2" st="2"/>
                                            </p:txEl>
                                          </p:spTgt>
                                        </p:tgtEl>
                                        <p:attrNameLst>
                                          <p:attrName>style.visibility</p:attrName>
                                        </p:attrNameLst>
                                      </p:cBhvr>
                                      <p:to>
                                        <p:strVal val="visible"/>
                                      </p:to>
                                    </p:set>
                                    <p:anim calcmode="lin" valueType="num">
                                      <p:cBhvr additive="base">
                                        <p:cTn dur="500"/>
                                        <p:tgtEl>
                                          <p:spTgt spid="484">
                                            <p:txEl>
                                              <p:pRg end="2" st="2"/>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4">
                                            <p:txEl>
                                              <p:pRg end="3" st="3"/>
                                            </p:txEl>
                                          </p:spTgt>
                                        </p:tgtEl>
                                        <p:attrNameLst>
                                          <p:attrName>style.visibility</p:attrName>
                                        </p:attrNameLst>
                                      </p:cBhvr>
                                      <p:to>
                                        <p:strVal val="visible"/>
                                      </p:to>
                                    </p:set>
                                    <p:anim calcmode="lin" valueType="num">
                                      <p:cBhvr additive="base">
                                        <p:cTn dur="500"/>
                                        <p:tgtEl>
                                          <p:spTgt spid="484">
                                            <p:txEl>
                                              <p:pRg end="3" st="3"/>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4">
                                            <p:txEl>
                                              <p:pRg end="4" st="4"/>
                                            </p:txEl>
                                          </p:spTgt>
                                        </p:tgtEl>
                                        <p:attrNameLst>
                                          <p:attrName>style.visibility</p:attrName>
                                        </p:attrNameLst>
                                      </p:cBhvr>
                                      <p:to>
                                        <p:strVal val="visible"/>
                                      </p:to>
                                    </p:set>
                                    <p:anim calcmode="lin" valueType="num">
                                      <p:cBhvr additive="base">
                                        <p:cTn dur="500"/>
                                        <p:tgtEl>
                                          <p:spTgt spid="484">
                                            <p:txEl>
                                              <p:pRg end="4" st="4"/>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4">
                                            <p:txEl>
                                              <p:pRg end="5" st="5"/>
                                            </p:txEl>
                                          </p:spTgt>
                                        </p:tgtEl>
                                        <p:attrNameLst>
                                          <p:attrName>style.visibility</p:attrName>
                                        </p:attrNameLst>
                                      </p:cBhvr>
                                      <p:to>
                                        <p:strVal val="visible"/>
                                      </p:to>
                                    </p:set>
                                    <p:anim calcmode="lin" valueType="num">
                                      <p:cBhvr additive="base">
                                        <p:cTn dur="500"/>
                                        <p:tgtEl>
                                          <p:spTgt spid="484">
                                            <p:txEl>
                                              <p:pRg end="5" st="5"/>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484">
                                            <p:txEl>
                                              <p:pRg end="6" st="6"/>
                                            </p:txEl>
                                          </p:spTgt>
                                        </p:tgtEl>
                                        <p:attrNameLst>
                                          <p:attrName>style.visibility</p:attrName>
                                        </p:attrNameLst>
                                      </p:cBhvr>
                                      <p:to>
                                        <p:strVal val="visible"/>
                                      </p:to>
                                    </p:set>
                                    <p:anim calcmode="lin" valueType="num">
                                      <p:cBhvr additive="base">
                                        <p:cTn dur="500"/>
                                        <p:tgtEl>
                                          <p:spTgt spid="484">
                                            <p:txEl>
                                              <p:pRg end="6" st="6"/>
                                            </p:txEl>
                                          </p:spTgt>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41"/>
          <p:cNvSpPr txBox="1"/>
          <p:nvPr>
            <p:ph idx="1" type="body"/>
          </p:nvPr>
        </p:nvSpPr>
        <p:spPr>
          <a:xfrm>
            <a:off x="840318" y="1034050"/>
            <a:ext cx="5158316" cy="8239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None/>
            </a:pPr>
            <a:r>
              <a:rPr lang="en-MY" sz="2800"/>
              <a:t>Critique</a:t>
            </a:r>
            <a:endParaRPr/>
          </a:p>
        </p:txBody>
      </p:sp>
      <p:sp>
        <p:nvSpPr>
          <p:cNvPr id="494" name="Google Shape;494;p41"/>
          <p:cNvSpPr txBox="1"/>
          <p:nvPr>
            <p:ph idx="2" type="body"/>
          </p:nvPr>
        </p:nvSpPr>
        <p:spPr>
          <a:xfrm>
            <a:off x="840318" y="2505075"/>
            <a:ext cx="5158316" cy="368458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You just don’t understand</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You are lazy</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You are always late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You don’t feel responsible</a:t>
            </a:r>
            <a:endParaRPr/>
          </a:p>
        </p:txBody>
      </p:sp>
      <p:sp>
        <p:nvSpPr>
          <p:cNvPr id="495" name="Google Shape;495;p41"/>
          <p:cNvSpPr txBox="1"/>
          <p:nvPr>
            <p:ph idx="3" type="body"/>
          </p:nvPr>
        </p:nvSpPr>
        <p:spPr>
          <a:xfrm>
            <a:off x="6172200" y="1034050"/>
            <a:ext cx="5183717" cy="823912"/>
          </a:xfrm>
          <a:prstGeom prst="rect">
            <a:avLst/>
          </a:prstGeom>
          <a:noFill/>
          <a:ln>
            <a:noFill/>
          </a:ln>
        </p:spPr>
        <p:txBody>
          <a:bodyPr anchorCtr="0" anchor="b"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None/>
            </a:pPr>
            <a:r>
              <a:rPr lang="en-MY" sz="2800"/>
              <a:t>Your Response</a:t>
            </a:r>
            <a:endParaRPr/>
          </a:p>
        </p:txBody>
      </p:sp>
      <p:sp>
        <p:nvSpPr>
          <p:cNvPr id="496" name="Google Shape;496;p41"/>
          <p:cNvSpPr txBox="1"/>
          <p:nvPr>
            <p:ph idx="4" type="body"/>
          </p:nvPr>
        </p:nvSpPr>
        <p:spPr>
          <a:xfrm>
            <a:off x="7058463" y="2505075"/>
            <a:ext cx="5183717" cy="3684588"/>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Yes, I just don’t understand</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Yes, I am lazy sometimes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Yes, I was late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Yes, I just don’t take responsibility</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497" name="Google Shape;497;p41"/>
          <p:cNvSpPr txBox="1"/>
          <p:nvPr>
            <p:ph idx="11" type="ftr"/>
          </p:nvPr>
        </p:nvSpPr>
        <p:spPr>
          <a:xfrm>
            <a:off x="4165600" y="6525164"/>
            <a:ext cx="38608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498" name="Google Shape;498;p41"/>
          <p:cNvSpPr txBox="1"/>
          <p:nvPr>
            <p:ph idx="12" type="sldNum"/>
          </p:nvPr>
        </p:nvSpPr>
        <p:spPr>
          <a:xfrm>
            <a:off x="10860258" y="6525164"/>
            <a:ext cx="122857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499" name="Google Shape;499;p41"/>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For Example</a:t>
            </a:r>
            <a:endParaRPr/>
          </a:p>
        </p:txBody>
      </p:sp>
      <p:sp>
        <p:nvSpPr>
          <p:cNvPr id="500" name="Google Shape;500;p41"/>
          <p:cNvSpPr txBox="1"/>
          <p:nvPr>
            <p:ph idx="10" type="dt"/>
          </p:nvPr>
        </p:nvSpPr>
        <p:spPr>
          <a:xfrm>
            <a:off x="609600" y="6525164"/>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42"/>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l">
              <a:lnSpc>
                <a:spcPct val="100000"/>
              </a:lnSpc>
              <a:spcBef>
                <a:spcPts val="0"/>
              </a:spcBef>
              <a:spcAft>
                <a:spcPts val="0"/>
              </a:spcAft>
              <a:buSzPts val="1400"/>
              <a:buNone/>
            </a:pPr>
            <a:r>
              <a:rPr lang="en-MY"/>
              <a:t>Activity 3 – How well do you know your </a:t>
            </a:r>
            <a:endParaRPr/>
          </a:p>
        </p:txBody>
      </p:sp>
      <p:sp>
        <p:nvSpPr>
          <p:cNvPr id="507" name="Google Shape;507;p42"/>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190500" lvl="0" marL="342900" rtl="0" algn="just">
              <a:lnSpc>
                <a:spcPct val="100000"/>
              </a:lnSpc>
              <a:spcBef>
                <a:spcPts val="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Write names of three people (Family member, classmate, professional acquaintance)</a:t>
            </a:r>
            <a:endParaRPr/>
          </a:p>
          <a:p>
            <a:pPr indent="-190500" lvl="0" marL="342900" rtl="0" algn="just">
              <a:lnSpc>
                <a:spcPct val="100000"/>
              </a:lnSpc>
              <a:spcBef>
                <a:spcPts val="480"/>
              </a:spcBef>
              <a:spcAft>
                <a:spcPts val="0"/>
              </a:spcAft>
              <a:buClr>
                <a:schemeClr val="dk1"/>
              </a:buClr>
              <a:buSzPts val="2400"/>
              <a:buNone/>
            </a:pPr>
            <a:r>
              <a:t/>
            </a:r>
            <a:endParaRPr/>
          </a:p>
          <a:p>
            <a:pPr indent="-190500" lvl="0" marL="342900" rtl="0" algn="just">
              <a:lnSpc>
                <a:spcPct val="100000"/>
              </a:lnSpc>
              <a:spcBef>
                <a:spcPts val="48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Think what you know about each person and list </a:t>
            </a:r>
            <a:r>
              <a:rPr b="1" lang="en-MY"/>
              <a:t>5 </a:t>
            </a:r>
            <a:r>
              <a:rPr lang="en-MY"/>
              <a:t>traits, hobbies, or features of each of them (e.g., someone runs marathons , tells funny jokes etc).</a:t>
            </a:r>
            <a:endParaRPr/>
          </a:p>
          <a:p>
            <a:pPr indent="-190500" lvl="0" marL="342900" rtl="0" algn="just">
              <a:lnSpc>
                <a:spcPct val="100000"/>
              </a:lnSpc>
              <a:spcBef>
                <a:spcPts val="480"/>
              </a:spcBef>
              <a:spcAft>
                <a:spcPts val="0"/>
              </a:spcAft>
              <a:buClr>
                <a:schemeClr val="dk1"/>
              </a:buClr>
              <a:buSzPts val="2400"/>
              <a:buNone/>
            </a:pPr>
            <a:r>
              <a:t/>
            </a:r>
            <a:endParaRPr/>
          </a:p>
          <a:p>
            <a:pPr indent="-190500" lvl="0" marL="342900" rtl="0" algn="just">
              <a:lnSpc>
                <a:spcPct val="100000"/>
              </a:lnSpc>
              <a:spcBef>
                <a:spcPts val="480"/>
              </a:spcBef>
              <a:spcAft>
                <a:spcPts val="0"/>
              </a:spcAft>
              <a:buClr>
                <a:schemeClr val="dk1"/>
              </a:buClr>
              <a:buSzPts val="2400"/>
              <a:buNone/>
            </a:pPr>
            <a:r>
              <a:t/>
            </a:r>
            <a:endParaRPr/>
          </a:p>
        </p:txBody>
      </p:sp>
      <p:sp>
        <p:nvSpPr>
          <p:cNvPr id="508" name="Google Shape;508;p42"/>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509" name="Google Shape;509;p42"/>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510" name="Google Shape;510;p4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511" name="Google Shape;511;p42"/>
          <p:cNvSpPr/>
          <p:nvPr/>
        </p:nvSpPr>
        <p:spPr>
          <a:xfrm>
            <a:off x="9039496" y="494893"/>
            <a:ext cx="639076" cy="583256"/>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sp>
        <p:nvSpPr>
          <p:cNvPr id="517" name="Google Shape;517;p43"/>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t/>
            </a:r>
            <a:endParaRPr/>
          </a:p>
        </p:txBody>
      </p:sp>
      <p:sp>
        <p:nvSpPr>
          <p:cNvPr id="518" name="Google Shape;518;p43"/>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u="sng"/>
              <a:t>Finally, the worksheet provides a tip if you’re having trouble</a:t>
            </a:r>
            <a:endParaRPr/>
          </a:p>
          <a:p>
            <a:pPr indent="-190500" lvl="0" marL="342900" rtl="0" algn="ctr">
              <a:lnSpc>
                <a:spcPct val="100000"/>
              </a:lnSpc>
              <a:spcBef>
                <a:spcPts val="48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If you had trouble listing something about the people in your life, you may want to pay more attention to those around you. </a:t>
            </a:r>
            <a:endParaRPr/>
          </a:p>
          <a:p>
            <a:pPr indent="-190500" lvl="0" marL="342900" rtl="0" algn="just">
              <a:lnSpc>
                <a:spcPct val="100000"/>
              </a:lnSpc>
              <a:spcBef>
                <a:spcPts val="480"/>
              </a:spcBef>
              <a:spcAft>
                <a:spcPts val="0"/>
              </a:spcAft>
              <a:buClr>
                <a:schemeClr val="dk1"/>
              </a:buClr>
              <a:buSzPts val="2400"/>
              <a:buNone/>
            </a:pPr>
            <a:r>
              <a:t/>
            </a:r>
            <a:endParaRPr/>
          </a:p>
          <a:p>
            <a:pPr indent="-342900" lvl="0" marL="342900" rtl="0" algn="just">
              <a:lnSpc>
                <a:spcPct val="100000"/>
              </a:lnSpc>
              <a:spcBef>
                <a:spcPts val="480"/>
              </a:spcBef>
              <a:spcAft>
                <a:spcPts val="0"/>
              </a:spcAft>
              <a:buClr>
                <a:schemeClr val="dk1"/>
              </a:buClr>
              <a:buSzPts val="2400"/>
              <a:buChar char="•"/>
            </a:pPr>
            <a:r>
              <a:rPr lang="en-MY"/>
              <a:t>Learning something unique or personal about the individuals in your life can help you maintain caring and positive relationships, eventually help in developing Social Skills</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519" name="Google Shape;519;p43"/>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520" name="Google Shape;520;p43"/>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521" name="Google Shape;521;p4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44"/>
          <p:cNvSpPr txBox="1"/>
          <p:nvPr>
            <p:ph type="title"/>
          </p:nvPr>
        </p:nvSpPr>
        <p:spPr>
          <a:xfrm>
            <a:off x="2032000" y="1553526"/>
            <a:ext cx="8717187" cy="1133476"/>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Best Boss-Worst Boss</a:t>
            </a:r>
            <a:endParaRPr/>
          </a:p>
        </p:txBody>
      </p:sp>
      <p:sp>
        <p:nvSpPr>
          <p:cNvPr id="527" name="Google Shape;527;p44"/>
          <p:cNvSpPr txBox="1"/>
          <p:nvPr>
            <p:ph idx="1" type="body"/>
          </p:nvPr>
        </p:nvSpPr>
        <p:spPr>
          <a:xfrm>
            <a:off x="5261316" y="3724824"/>
            <a:ext cx="3019377" cy="1500187"/>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400"/>
              <a:buNone/>
            </a:pPr>
            <a:r>
              <a:rPr lang="en-MY"/>
              <a:t>Activity 4</a:t>
            </a:r>
            <a:endParaRPr/>
          </a:p>
        </p:txBody>
      </p:sp>
      <p:sp>
        <p:nvSpPr>
          <p:cNvPr id="528" name="Google Shape;528;p44"/>
          <p:cNvSpPr txBox="1"/>
          <p:nvPr>
            <p:ph idx="10" type="dt"/>
          </p:nvPr>
        </p:nvSpPr>
        <p:spPr>
          <a:xfrm>
            <a:off x="553328" y="6539234"/>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
        <p:nvSpPr>
          <p:cNvPr id="529" name="Google Shape;529;p44"/>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t>‹#›</a:t>
            </a:fld>
            <a:endParaRPr/>
          </a:p>
        </p:txBody>
      </p:sp>
      <p:sp>
        <p:nvSpPr>
          <p:cNvPr id="530" name="Google Shape;530;p4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The Best Boss and the Worst Boss You Ever Worked For? | Psychology ..." id="531" name="Google Shape;531;p44"/>
          <p:cNvPicPr preferRelativeResize="0"/>
          <p:nvPr/>
        </p:nvPicPr>
        <p:blipFill rotWithShape="1">
          <a:blip r:embed="rId3">
            <a:alphaModFix/>
          </a:blip>
          <a:srcRect b="5746" l="3621" r="6387" t="6897"/>
          <a:stretch/>
        </p:blipFill>
        <p:spPr>
          <a:xfrm>
            <a:off x="173502" y="2560320"/>
            <a:ext cx="4285957" cy="3773672"/>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46"/>
          <p:cNvSpPr txBox="1"/>
          <p:nvPr>
            <p:ph idx="2" type="body"/>
          </p:nvPr>
        </p:nvSpPr>
        <p:spPr>
          <a:xfrm>
            <a:off x="309489" y="1645920"/>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MY"/>
              <a:t>    </a:t>
            </a:r>
            <a:endParaRPr/>
          </a:p>
          <a:p>
            <a:pPr indent="0" lvl="0" marL="0" rtl="0" algn="l">
              <a:lnSpc>
                <a:spcPct val="100000"/>
              </a:lnSpc>
              <a:spcBef>
                <a:spcPts val="480"/>
              </a:spcBef>
              <a:spcAft>
                <a:spcPts val="0"/>
              </a:spcAft>
              <a:buClr>
                <a:schemeClr val="dk1"/>
              </a:buClr>
              <a:buSzPts val="2400"/>
              <a:buNone/>
            </a:pPr>
            <a:r>
              <a:rPr lang="en-MY" u="sng"/>
              <a:t>Characteristics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Easy-going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Flexible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Authentic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Open minded</a:t>
            </a:r>
            <a:endParaRPr/>
          </a:p>
        </p:txBody>
      </p:sp>
      <p:sp>
        <p:nvSpPr>
          <p:cNvPr id="538" name="Google Shape;538;p46"/>
          <p:cNvSpPr txBox="1"/>
          <p:nvPr>
            <p:ph idx="10" type="dt"/>
          </p:nvPr>
        </p:nvSpPr>
        <p:spPr>
          <a:xfrm>
            <a:off x="609600" y="6567367"/>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
        <p:nvSpPr>
          <p:cNvPr id="539" name="Google Shape;539;p46"/>
          <p:cNvSpPr txBox="1"/>
          <p:nvPr>
            <p:ph idx="11" type="ftr"/>
          </p:nvPr>
        </p:nvSpPr>
        <p:spPr>
          <a:xfrm>
            <a:off x="4165600" y="6567367"/>
            <a:ext cx="38608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540" name="Google Shape;540;p46"/>
          <p:cNvSpPr txBox="1"/>
          <p:nvPr>
            <p:ph idx="12" type="sldNum"/>
          </p:nvPr>
        </p:nvSpPr>
        <p:spPr>
          <a:xfrm>
            <a:off x="11394828" y="6567367"/>
            <a:ext cx="750277"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541" name="Google Shape;541;p46"/>
          <p:cNvSpPr txBox="1"/>
          <p:nvPr/>
        </p:nvSpPr>
        <p:spPr>
          <a:xfrm>
            <a:off x="6281221" y="1645919"/>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MY" sz="2400" u="sng" cap="none" strike="noStrike">
                <a:solidFill>
                  <a:schemeClr val="dk1"/>
                </a:solidFill>
                <a:latin typeface="Calibri"/>
                <a:ea typeface="Calibri"/>
                <a:cs typeface="Calibri"/>
                <a:sym typeface="Calibri"/>
              </a:rPr>
              <a:t>Characteristics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Judgmental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Aggressive</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Micromanager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Inflexible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pic>
        <p:nvPicPr>
          <p:cNvPr descr="4 Ways To Be The World's Best Boss - Be Leaderly" id="542" name="Google Shape;542;p46"/>
          <p:cNvPicPr preferRelativeResize="0"/>
          <p:nvPr/>
        </p:nvPicPr>
        <p:blipFill rotWithShape="1">
          <a:blip r:embed="rId3">
            <a:alphaModFix/>
          </a:blip>
          <a:srcRect b="4540" l="20015" r="22078" t="4914"/>
          <a:stretch/>
        </p:blipFill>
        <p:spPr>
          <a:xfrm>
            <a:off x="28137" y="58958"/>
            <a:ext cx="2257986" cy="2123417"/>
          </a:xfrm>
          <a:prstGeom prst="rect">
            <a:avLst/>
          </a:prstGeom>
          <a:noFill/>
          <a:ln>
            <a:noFill/>
          </a:ln>
        </p:spPr>
      </p:pic>
      <p:grpSp>
        <p:nvGrpSpPr>
          <p:cNvPr id="543" name="Google Shape;543;p46"/>
          <p:cNvGrpSpPr/>
          <p:nvPr/>
        </p:nvGrpSpPr>
        <p:grpSpPr>
          <a:xfrm>
            <a:off x="8426547" y="147839"/>
            <a:ext cx="3606013" cy="2262210"/>
            <a:chOff x="6666396" y="50136"/>
            <a:chExt cx="5319279" cy="3191567"/>
          </a:xfrm>
        </p:grpSpPr>
        <p:pic>
          <p:nvPicPr>
            <p:cNvPr id="544" name="Google Shape;544;p46"/>
            <p:cNvPicPr preferRelativeResize="0"/>
            <p:nvPr/>
          </p:nvPicPr>
          <p:blipFill rotWithShape="1">
            <a:blip r:embed="rId4">
              <a:alphaModFix/>
            </a:blip>
            <a:srcRect b="0" l="0" r="0" t="0"/>
            <a:stretch/>
          </p:blipFill>
          <p:spPr>
            <a:xfrm>
              <a:off x="6666396" y="50136"/>
              <a:ext cx="5319279" cy="3191567"/>
            </a:xfrm>
            <a:prstGeom prst="rect">
              <a:avLst/>
            </a:prstGeom>
            <a:noFill/>
            <a:ln>
              <a:noFill/>
            </a:ln>
          </p:spPr>
        </p:pic>
        <p:sp>
          <p:nvSpPr>
            <p:cNvPr id="545" name="Google Shape;545;p46"/>
            <p:cNvSpPr txBox="1"/>
            <p:nvPr/>
          </p:nvSpPr>
          <p:spPr>
            <a:xfrm>
              <a:off x="7076050" y="1434903"/>
              <a:ext cx="1772528" cy="180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cxnSp>
        <p:nvCxnSpPr>
          <p:cNvPr id="546" name="Google Shape;546;p46"/>
          <p:cNvCxnSpPr/>
          <p:nvPr/>
        </p:nvCxnSpPr>
        <p:spPr>
          <a:xfrm>
            <a:off x="3277775" y="1645920"/>
            <a:ext cx="0" cy="4587301"/>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47" name="Google Shape;547;p46"/>
          <p:cNvSpPr/>
          <p:nvPr/>
        </p:nvSpPr>
        <p:spPr>
          <a:xfrm>
            <a:off x="3806064" y="2039910"/>
            <a:ext cx="11964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2400" u="sng" cap="none" strike="noStrike">
                <a:solidFill>
                  <a:schemeClr val="dk1"/>
                </a:solidFill>
                <a:latin typeface="Calibri"/>
                <a:ea typeface="Calibri"/>
                <a:cs typeface="Calibri"/>
                <a:sym typeface="Calibri"/>
              </a:rPr>
              <a:t>Feelings</a:t>
            </a:r>
            <a:endParaRPr b="0" i="0" sz="1400" u="none" cap="none" strike="noStrike">
              <a:solidFill>
                <a:srgbClr val="000000"/>
              </a:solidFill>
              <a:latin typeface="Arial"/>
              <a:ea typeface="Arial"/>
              <a:cs typeface="Arial"/>
              <a:sym typeface="Arial"/>
            </a:endParaRPr>
          </a:p>
        </p:txBody>
      </p:sp>
      <p:sp>
        <p:nvSpPr>
          <p:cNvPr id="548" name="Google Shape;548;p46"/>
          <p:cNvSpPr/>
          <p:nvPr/>
        </p:nvSpPr>
        <p:spPr>
          <a:xfrm>
            <a:off x="3522363" y="2994168"/>
            <a:ext cx="2140651" cy="304698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Happy</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Excited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Confident</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Independent</a:t>
            </a:r>
            <a:endParaRPr b="0" i="0" sz="1400" u="none" cap="none" strike="noStrike">
              <a:solidFill>
                <a:srgbClr val="000000"/>
              </a:solidFill>
              <a:latin typeface="Arial"/>
              <a:ea typeface="Arial"/>
              <a:cs typeface="Arial"/>
              <a:sym typeface="Arial"/>
            </a:endParaRPr>
          </a:p>
        </p:txBody>
      </p:sp>
      <p:cxnSp>
        <p:nvCxnSpPr>
          <p:cNvPr id="549" name="Google Shape;549;p46"/>
          <p:cNvCxnSpPr/>
          <p:nvPr/>
        </p:nvCxnSpPr>
        <p:spPr>
          <a:xfrm>
            <a:off x="9057255" y="1657640"/>
            <a:ext cx="0" cy="4587301"/>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50" name="Google Shape;550;p46"/>
          <p:cNvSpPr/>
          <p:nvPr/>
        </p:nvSpPr>
        <p:spPr>
          <a:xfrm>
            <a:off x="9669949" y="2501800"/>
            <a:ext cx="11964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2400" u="sng" cap="none" strike="noStrike">
                <a:solidFill>
                  <a:schemeClr val="dk1"/>
                </a:solidFill>
                <a:latin typeface="Calibri"/>
                <a:ea typeface="Calibri"/>
                <a:cs typeface="Calibri"/>
                <a:sym typeface="Calibri"/>
              </a:rPr>
              <a:t>Feelings</a:t>
            </a:r>
            <a:endParaRPr b="0" i="0" sz="1400" u="none" cap="none" strike="noStrike">
              <a:solidFill>
                <a:srgbClr val="000000"/>
              </a:solidFill>
              <a:latin typeface="Arial"/>
              <a:ea typeface="Arial"/>
              <a:cs typeface="Arial"/>
              <a:sym typeface="Arial"/>
            </a:endParaRPr>
          </a:p>
        </p:txBody>
      </p:sp>
      <p:sp>
        <p:nvSpPr>
          <p:cNvPr id="551" name="Google Shape;551;p46"/>
          <p:cNvSpPr/>
          <p:nvPr/>
        </p:nvSpPr>
        <p:spPr>
          <a:xfrm>
            <a:off x="9329979" y="3062160"/>
            <a:ext cx="2133084" cy="2677656"/>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Frustrated</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Stressed</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Annoyed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Incompetent</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6"/>
                                        </p:tgtEl>
                                        <p:attrNameLst>
                                          <p:attrName>style.visibility</p:attrName>
                                        </p:attrNameLst>
                                      </p:cBhvr>
                                      <p:to>
                                        <p:strVal val="visible"/>
                                      </p:to>
                                    </p:set>
                                    <p:anim calcmode="lin" valueType="num">
                                      <p:cBhvr additive="base">
                                        <p:cTn dur="500"/>
                                        <p:tgtEl>
                                          <p:spTgt spid="54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7"/>
                                        </p:tgtEl>
                                        <p:attrNameLst>
                                          <p:attrName>style.visibility</p:attrName>
                                        </p:attrNameLst>
                                      </p:cBhvr>
                                      <p:to>
                                        <p:strVal val="visible"/>
                                      </p:to>
                                    </p:set>
                                    <p:anim calcmode="lin" valueType="num">
                                      <p:cBhvr additive="base">
                                        <p:cTn dur="500"/>
                                        <p:tgtEl>
                                          <p:spTgt spid="54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8"/>
                                        </p:tgtEl>
                                        <p:attrNameLst>
                                          <p:attrName>style.visibility</p:attrName>
                                        </p:attrNameLst>
                                      </p:cBhvr>
                                      <p:to>
                                        <p:strVal val="visible"/>
                                      </p:to>
                                    </p:set>
                                    <p:anim calcmode="lin" valueType="num">
                                      <p:cBhvr additive="base">
                                        <p:cTn dur="500"/>
                                        <p:tgtEl>
                                          <p:spTgt spid="54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1"/>
                                        </p:tgtEl>
                                        <p:attrNameLst>
                                          <p:attrName>style.visibility</p:attrName>
                                        </p:attrNameLst>
                                      </p:cBhvr>
                                      <p:to>
                                        <p:strVal val="visible"/>
                                      </p:to>
                                    </p:set>
                                    <p:anim calcmode="lin" valueType="num">
                                      <p:cBhvr additive="base">
                                        <p:cTn dur="500"/>
                                        <p:tgtEl>
                                          <p:spTgt spid="54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43"/>
                                        </p:tgtEl>
                                        <p:attrNameLst>
                                          <p:attrName>style.visibility</p:attrName>
                                        </p:attrNameLst>
                                      </p:cBhvr>
                                      <p:to>
                                        <p:strVal val="visible"/>
                                      </p:to>
                                    </p:set>
                                    <p:anim calcmode="lin" valueType="num">
                                      <p:cBhvr additive="base">
                                        <p:cTn dur="500"/>
                                        <p:tgtEl>
                                          <p:spTgt spid="54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500"/>
                                        <p:tgtEl>
                                          <p:spTgt spid="54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0"/>
                                        </p:tgtEl>
                                        <p:attrNameLst>
                                          <p:attrName>style.visibility</p:attrName>
                                        </p:attrNameLst>
                                      </p:cBhvr>
                                      <p:to>
                                        <p:strVal val="visible"/>
                                      </p:to>
                                    </p:set>
                                    <p:anim calcmode="lin" valueType="num">
                                      <p:cBhvr additive="base">
                                        <p:cTn dur="500"/>
                                        <p:tgtEl>
                                          <p:spTgt spid="5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1"/>
                                        </p:tgtEl>
                                        <p:attrNameLst>
                                          <p:attrName>style.visibility</p:attrName>
                                        </p:attrNameLst>
                                      </p:cBhvr>
                                      <p:to>
                                        <p:strVal val="visible"/>
                                      </p:to>
                                    </p:set>
                                    <p:anim calcmode="lin" valueType="num">
                                      <p:cBhvr additive="base">
                                        <p:cTn dur="500"/>
                                        <p:tgtEl>
                                          <p:spTgt spid="551"/>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47"/>
          <p:cNvSpPr txBox="1"/>
          <p:nvPr>
            <p:ph idx="10" type="dt"/>
          </p:nvPr>
        </p:nvSpPr>
        <p:spPr>
          <a:xfrm>
            <a:off x="609600" y="6567367"/>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
        <p:nvSpPr>
          <p:cNvPr id="558" name="Google Shape;558;p47"/>
          <p:cNvSpPr txBox="1"/>
          <p:nvPr>
            <p:ph idx="11" type="ftr"/>
          </p:nvPr>
        </p:nvSpPr>
        <p:spPr>
          <a:xfrm>
            <a:off x="4165600" y="6567367"/>
            <a:ext cx="38608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559" name="Google Shape;559;p47"/>
          <p:cNvSpPr txBox="1"/>
          <p:nvPr>
            <p:ph idx="12" type="sldNum"/>
          </p:nvPr>
        </p:nvSpPr>
        <p:spPr>
          <a:xfrm>
            <a:off x="11394828" y="6567367"/>
            <a:ext cx="750277"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sp>
        <p:nvSpPr>
          <p:cNvPr id="560" name="Google Shape;560;p47"/>
          <p:cNvSpPr txBox="1"/>
          <p:nvPr/>
        </p:nvSpPr>
        <p:spPr>
          <a:xfrm>
            <a:off x="323946" y="1278944"/>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rPr b="0" i="0" lang="en-MY" sz="2400" u="sng" cap="none" strike="noStrike">
                <a:solidFill>
                  <a:schemeClr val="dk1"/>
                </a:solidFill>
                <a:latin typeface="Calibri"/>
                <a:ea typeface="Calibri"/>
                <a:cs typeface="Calibri"/>
                <a:sym typeface="Calibri"/>
              </a:rPr>
              <a:t>Characteristics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Judgmental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Aggressive</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Micromanager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48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Inflexible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48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grpSp>
        <p:nvGrpSpPr>
          <p:cNvPr id="561" name="Google Shape;561;p47"/>
          <p:cNvGrpSpPr/>
          <p:nvPr/>
        </p:nvGrpSpPr>
        <p:grpSpPr>
          <a:xfrm>
            <a:off x="8426547" y="147839"/>
            <a:ext cx="3606013" cy="2262210"/>
            <a:chOff x="6666396" y="50136"/>
            <a:chExt cx="5319279" cy="3191567"/>
          </a:xfrm>
        </p:grpSpPr>
        <p:pic>
          <p:nvPicPr>
            <p:cNvPr id="562" name="Google Shape;562;p47"/>
            <p:cNvPicPr preferRelativeResize="0"/>
            <p:nvPr/>
          </p:nvPicPr>
          <p:blipFill rotWithShape="1">
            <a:blip r:embed="rId3">
              <a:alphaModFix/>
            </a:blip>
            <a:srcRect b="0" l="0" r="0" t="0"/>
            <a:stretch/>
          </p:blipFill>
          <p:spPr>
            <a:xfrm>
              <a:off x="6666396" y="50136"/>
              <a:ext cx="5319279" cy="3191567"/>
            </a:xfrm>
            <a:prstGeom prst="rect">
              <a:avLst/>
            </a:prstGeom>
            <a:noFill/>
            <a:ln>
              <a:noFill/>
            </a:ln>
          </p:spPr>
        </p:pic>
        <p:sp>
          <p:nvSpPr>
            <p:cNvPr id="563" name="Google Shape;563;p47"/>
            <p:cNvSpPr txBox="1"/>
            <p:nvPr/>
          </p:nvSpPr>
          <p:spPr>
            <a:xfrm>
              <a:off x="7076050" y="1434903"/>
              <a:ext cx="1772528" cy="18068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cxnSp>
        <p:nvCxnSpPr>
          <p:cNvPr id="564" name="Google Shape;564;p47"/>
          <p:cNvCxnSpPr/>
          <p:nvPr/>
        </p:nvCxnSpPr>
        <p:spPr>
          <a:xfrm>
            <a:off x="2909674" y="1278944"/>
            <a:ext cx="0" cy="4587301"/>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65" name="Google Shape;565;p47"/>
          <p:cNvSpPr/>
          <p:nvPr/>
        </p:nvSpPr>
        <p:spPr>
          <a:xfrm>
            <a:off x="3423893" y="1320113"/>
            <a:ext cx="11964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2400" u="sng" cap="none" strike="noStrike">
                <a:solidFill>
                  <a:schemeClr val="dk1"/>
                </a:solidFill>
                <a:latin typeface="Calibri"/>
                <a:ea typeface="Calibri"/>
                <a:cs typeface="Calibri"/>
                <a:sym typeface="Calibri"/>
              </a:rPr>
              <a:t>Feelings</a:t>
            </a:r>
            <a:endParaRPr b="0" i="0" sz="1400" u="none" cap="none" strike="noStrike">
              <a:solidFill>
                <a:srgbClr val="000000"/>
              </a:solidFill>
              <a:latin typeface="Arial"/>
              <a:ea typeface="Arial"/>
              <a:cs typeface="Arial"/>
              <a:sym typeface="Arial"/>
            </a:endParaRPr>
          </a:p>
        </p:txBody>
      </p:sp>
      <p:sp>
        <p:nvSpPr>
          <p:cNvPr id="566" name="Google Shape;566;p47"/>
          <p:cNvSpPr/>
          <p:nvPr/>
        </p:nvSpPr>
        <p:spPr>
          <a:xfrm>
            <a:off x="3083923" y="1810133"/>
            <a:ext cx="2133084" cy="3416320"/>
          </a:xfrm>
          <a:prstGeom prst="rect">
            <a:avLst/>
          </a:prstGeom>
          <a:noFill/>
          <a:ln>
            <a:noFill/>
          </a:ln>
        </p:spPr>
        <p:txBody>
          <a:bodyPr anchorCtr="0" anchor="t" bIns="45700" lIns="91425" spcFirstLastPara="1" rIns="91425" wrap="square" tIns="45700">
            <a:spAutoFit/>
          </a:bodyPr>
          <a:lstStyle/>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Frustrated</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Stressed</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Annoyed </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Incompetent</a:t>
            </a:r>
            <a:endParaRPr b="0" i="0" sz="1400" u="none" cap="none" strike="noStrike">
              <a:solidFill>
                <a:srgbClr val="000000"/>
              </a:solidFill>
              <a:latin typeface="Arial"/>
              <a:ea typeface="Arial"/>
              <a:cs typeface="Arial"/>
              <a:sym typeface="Arial"/>
            </a:endParaRPr>
          </a:p>
        </p:txBody>
      </p:sp>
      <p:sp>
        <p:nvSpPr>
          <p:cNvPr id="567" name="Google Shape;567;p47"/>
          <p:cNvSpPr/>
          <p:nvPr/>
        </p:nvSpPr>
        <p:spPr>
          <a:xfrm>
            <a:off x="5943145" y="1264876"/>
            <a:ext cx="3440003" cy="4587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MY" sz="2400" u="sng" cap="none" strike="noStrike">
                <a:solidFill>
                  <a:schemeClr val="dk1"/>
                </a:solidFill>
                <a:latin typeface="Arial"/>
                <a:ea typeface="Arial"/>
                <a:cs typeface="Arial"/>
                <a:sym typeface="Arial"/>
              </a:rPr>
              <a:t>Actions</a:t>
            </a:r>
            <a:endParaRPr b="0" i="0" sz="2400" u="sng" cap="none" strike="noStrike">
              <a:solidFill>
                <a:schemeClr val="dk1"/>
              </a:solidFill>
              <a:latin typeface="Arial"/>
              <a:ea typeface="Arial"/>
              <a:cs typeface="Arial"/>
              <a:sym typeface="Arial"/>
            </a:endParaRPr>
          </a:p>
        </p:txBody>
      </p:sp>
      <p:sp>
        <p:nvSpPr>
          <p:cNvPr id="568" name="Google Shape;568;p47"/>
          <p:cNvSpPr/>
          <p:nvPr/>
        </p:nvSpPr>
        <p:spPr>
          <a:xfrm>
            <a:off x="6096000" y="1740895"/>
            <a:ext cx="27947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2400" u="none" cap="none" strike="noStrike">
                <a:solidFill>
                  <a:schemeClr val="dk1"/>
                </a:solidFill>
                <a:latin typeface="Calibri"/>
                <a:ea typeface="Calibri"/>
                <a:cs typeface="Calibri"/>
                <a:sym typeface="Calibri"/>
              </a:rPr>
              <a:t>Dos                 Don’ts</a:t>
            </a:r>
            <a:endParaRPr b="0" i="0" sz="1400" u="none" cap="none" strike="noStrike">
              <a:solidFill>
                <a:srgbClr val="000000"/>
              </a:solidFill>
              <a:latin typeface="Arial"/>
              <a:ea typeface="Arial"/>
              <a:cs typeface="Arial"/>
              <a:sym typeface="Arial"/>
            </a:endParaRPr>
          </a:p>
        </p:txBody>
      </p:sp>
      <p:cxnSp>
        <p:nvCxnSpPr>
          <p:cNvPr id="569" name="Google Shape;569;p47"/>
          <p:cNvCxnSpPr>
            <a:endCxn id="567" idx="2"/>
          </p:cNvCxnSpPr>
          <p:nvPr/>
        </p:nvCxnSpPr>
        <p:spPr>
          <a:xfrm>
            <a:off x="7633147" y="1810276"/>
            <a:ext cx="30000" cy="404190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70" name="Google Shape;570;p47"/>
          <p:cNvSpPr txBox="1"/>
          <p:nvPr/>
        </p:nvSpPr>
        <p:spPr>
          <a:xfrm>
            <a:off x="7938322" y="2352146"/>
            <a:ext cx="1344004"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MY" sz="1800" u="none" cap="none" strike="noStrike">
                <a:solidFill>
                  <a:schemeClr val="dk1"/>
                </a:solidFill>
                <a:latin typeface="Calibri"/>
                <a:ea typeface="Calibri"/>
                <a:cs typeface="Calibri"/>
                <a:sym typeface="Calibri"/>
              </a:rPr>
              <a:t>Don’t offer any ideas or opinions</a:t>
            </a:r>
            <a:endParaRPr b="0" i="0" sz="1400" u="none" cap="none" strike="noStrike">
              <a:solidFill>
                <a:srgbClr val="000000"/>
              </a:solidFill>
              <a:latin typeface="Arial"/>
              <a:ea typeface="Arial"/>
              <a:cs typeface="Arial"/>
              <a:sym typeface="Arial"/>
            </a:endParaRPr>
          </a:p>
        </p:txBody>
      </p:sp>
      <p:sp>
        <p:nvSpPr>
          <p:cNvPr id="571" name="Google Shape;571;p47"/>
          <p:cNvSpPr txBox="1"/>
          <p:nvPr/>
        </p:nvSpPr>
        <p:spPr>
          <a:xfrm>
            <a:off x="6014085" y="2308768"/>
            <a:ext cx="1488378" cy="175432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MY" sz="1800" u="none" cap="none" strike="noStrike">
                <a:solidFill>
                  <a:schemeClr val="dk1"/>
                </a:solidFill>
                <a:latin typeface="Calibri"/>
                <a:ea typeface="Calibri"/>
                <a:cs typeface="Calibri"/>
                <a:sym typeface="Calibri"/>
              </a:rPr>
              <a:t>Keep my mouth shut in meetings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MY" sz="1800" u="none" cap="none" strike="noStrike">
                <a:solidFill>
                  <a:schemeClr val="dk1"/>
                </a:solidFill>
                <a:latin typeface="Calibri"/>
                <a:ea typeface="Calibri"/>
                <a:cs typeface="Calibri"/>
                <a:sym typeface="Calibri"/>
              </a:rPr>
              <a:t>Call in sick</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67"/>
                                        </p:tgtEl>
                                        <p:attrNameLst>
                                          <p:attrName>style.visibility</p:attrName>
                                        </p:attrNameLst>
                                      </p:cBhvr>
                                      <p:to>
                                        <p:strVal val="visible"/>
                                      </p:to>
                                    </p:set>
                                    <p:anim calcmode="lin" valueType="num">
                                      <p:cBhvr additive="base">
                                        <p:cTn dur="500"/>
                                        <p:tgtEl>
                                          <p:spTgt spid="56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9"/>
                                        </p:tgtEl>
                                        <p:attrNameLst>
                                          <p:attrName>style.visibility</p:attrName>
                                        </p:attrNameLst>
                                      </p:cBhvr>
                                      <p:to>
                                        <p:strVal val="visible"/>
                                      </p:to>
                                    </p:set>
                                    <p:anim calcmode="lin" valueType="num">
                                      <p:cBhvr additive="base">
                                        <p:cTn dur="500"/>
                                        <p:tgtEl>
                                          <p:spTgt spid="56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68"/>
                                        </p:tgtEl>
                                        <p:attrNameLst>
                                          <p:attrName>style.visibility</p:attrName>
                                        </p:attrNameLst>
                                      </p:cBhvr>
                                      <p:to>
                                        <p:strVal val="visible"/>
                                      </p:to>
                                    </p:set>
                                    <p:anim calcmode="lin" valueType="num">
                                      <p:cBhvr additive="base">
                                        <p:cTn dur="500"/>
                                        <p:tgtEl>
                                          <p:spTgt spid="56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1"/>
                                        </p:tgtEl>
                                        <p:attrNameLst>
                                          <p:attrName>style.visibility</p:attrName>
                                        </p:attrNameLst>
                                      </p:cBhvr>
                                      <p:to>
                                        <p:strVal val="visible"/>
                                      </p:to>
                                    </p:set>
                                    <p:animEffect filter="fade" transition="in">
                                      <p:cBhvr>
                                        <p:cTn dur="1000"/>
                                        <p:tgtEl>
                                          <p:spTgt spid="571"/>
                                        </p:tgtEl>
                                      </p:cBhvr>
                                    </p:animEffect>
                                  </p:childTnLst>
                                </p:cTn>
                              </p:par>
                              <p:par>
                                <p:cTn fill="hold" nodeType="withEffect" presetClass="entr" presetID="10" presetSubtype="0">
                                  <p:stCondLst>
                                    <p:cond delay="0"/>
                                  </p:stCondLst>
                                  <p:childTnLst>
                                    <p:set>
                                      <p:cBhvr>
                                        <p:cTn dur="1" fill="hold">
                                          <p:stCondLst>
                                            <p:cond delay="0"/>
                                          </p:stCondLst>
                                        </p:cTn>
                                        <p:tgtEl>
                                          <p:spTgt spid="570"/>
                                        </p:tgtEl>
                                        <p:attrNameLst>
                                          <p:attrName>style.visibility</p:attrName>
                                        </p:attrNameLst>
                                      </p:cBhvr>
                                      <p:to>
                                        <p:strVal val="visible"/>
                                      </p:to>
                                    </p:set>
                                    <p:animEffect filter="fade" transition="in">
                                      <p:cBhvr>
                                        <p:cTn dur="1000"/>
                                        <p:tgtEl>
                                          <p:spTgt spid="5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8"/>
          <p:cNvSpPr txBox="1"/>
          <p:nvPr>
            <p:ph idx="2" type="body"/>
          </p:nvPr>
        </p:nvSpPr>
        <p:spPr>
          <a:xfrm>
            <a:off x="309489" y="1645920"/>
            <a:ext cx="5601290" cy="4587301"/>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MY"/>
              <a:t>    </a:t>
            </a:r>
            <a:endParaRPr/>
          </a:p>
          <a:p>
            <a:pPr indent="0" lvl="0" marL="0" rtl="0" algn="l">
              <a:lnSpc>
                <a:spcPct val="100000"/>
              </a:lnSpc>
              <a:spcBef>
                <a:spcPts val="480"/>
              </a:spcBef>
              <a:spcAft>
                <a:spcPts val="0"/>
              </a:spcAft>
              <a:buClr>
                <a:schemeClr val="dk1"/>
              </a:buClr>
              <a:buSzPts val="2400"/>
              <a:buNone/>
            </a:pPr>
            <a:r>
              <a:rPr lang="en-MY" u="sng"/>
              <a:t>Characteristics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Easy-going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Flexible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Authentic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Open minded</a:t>
            </a:r>
            <a:endParaRPr/>
          </a:p>
        </p:txBody>
      </p:sp>
      <p:sp>
        <p:nvSpPr>
          <p:cNvPr id="578" name="Google Shape;578;p48"/>
          <p:cNvSpPr txBox="1"/>
          <p:nvPr>
            <p:ph idx="10" type="dt"/>
          </p:nvPr>
        </p:nvSpPr>
        <p:spPr>
          <a:xfrm>
            <a:off x="609600" y="6567367"/>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latin typeface="Calibri"/>
                <a:ea typeface="Calibri"/>
                <a:cs typeface="Calibri"/>
                <a:sym typeface="Calibri"/>
              </a:rPr>
              <a:t>13-04-2020</a:t>
            </a:r>
            <a:endParaRPr>
              <a:latin typeface="Calibri"/>
              <a:ea typeface="Calibri"/>
              <a:cs typeface="Calibri"/>
              <a:sym typeface="Calibri"/>
            </a:endParaRPr>
          </a:p>
        </p:txBody>
      </p:sp>
      <p:sp>
        <p:nvSpPr>
          <p:cNvPr id="579" name="Google Shape;579;p48"/>
          <p:cNvSpPr txBox="1"/>
          <p:nvPr>
            <p:ph idx="11" type="ftr"/>
          </p:nvPr>
        </p:nvSpPr>
        <p:spPr>
          <a:xfrm>
            <a:off x="4165600" y="6567367"/>
            <a:ext cx="386080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latin typeface="Calibri"/>
                <a:ea typeface="Calibri"/>
                <a:cs typeface="Calibri"/>
                <a:sym typeface="Calibri"/>
              </a:rPr>
              <a:t>Emotional Intelligence</a:t>
            </a:r>
            <a:endParaRPr>
              <a:latin typeface="Calibri"/>
              <a:ea typeface="Calibri"/>
              <a:cs typeface="Calibri"/>
              <a:sym typeface="Calibri"/>
            </a:endParaRPr>
          </a:p>
        </p:txBody>
      </p:sp>
      <p:sp>
        <p:nvSpPr>
          <p:cNvPr id="580" name="Google Shape;580;p48"/>
          <p:cNvSpPr txBox="1"/>
          <p:nvPr>
            <p:ph idx="12" type="sldNum"/>
          </p:nvPr>
        </p:nvSpPr>
        <p:spPr>
          <a:xfrm>
            <a:off x="11394828" y="6567367"/>
            <a:ext cx="750277"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800"/>
              <a:buNone/>
            </a:pPr>
            <a:fld id="{00000000-1234-1234-1234-123412341234}" type="slidenum">
              <a:rPr lang="en-MY">
                <a:latin typeface="Calibri"/>
                <a:ea typeface="Calibri"/>
                <a:cs typeface="Calibri"/>
                <a:sym typeface="Calibri"/>
              </a:rPr>
              <a:t>‹#›</a:t>
            </a:fld>
            <a:endParaRPr>
              <a:latin typeface="Calibri"/>
              <a:ea typeface="Calibri"/>
              <a:cs typeface="Calibri"/>
              <a:sym typeface="Calibri"/>
            </a:endParaRPr>
          </a:p>
        </p:txBody>
      </p:sp>
      <p:pic>
        <p:nvPicPr>
          <p:cNvPr descr="4 Ways To Be The World's Best Boss - Be Leaderly" id="581" name="Google Shape;581;p48"/>
          <p:cNvPicPr preferRelativeResize="0"/>
          <p:nvPr/>
        </p:nvPicPr>
        <p:blipFill rotWithShape="1">
          <a:blip r:embed="rId3">
            <a:alphaModFix/>
          </a:blip>
          <a:srcRect b="4540" l="20015" r="22078" t="4914"/>
          <a:stretch/>
        </p:blipFill>
        <p:spPr>
          <a:xfrm>
            <a:off x="28136" y="58958"/>
            <a:ext cx="2546237" cy="2123417"/>
          </a:xfrm>
          <a:prstGeom prst="rect">
            <a:avLst/>
          </a:prstGeom>
          <a:noFill/>
          <a:ln>
            <a:noFill/>
          </a:ln>
        </p:spPr>
      </p:pic>
      <p:cxnSp>
        <p:nvCxnSpPr>
          <p:cNvPr id="582" name="Google Shape;582;p48"/>
          <p:cNvCxnSpPr/>
          <p:nvPr/>
        </p:nvCxnSpPr>
        <p:spPr>
          <a:xfrm>
            <a:off x="3277775" y="1645920"/>
            <a:ext cx="0" cy="4587301"/>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83" name="Google Shape;583;p48"/>
          <p:cNvSpPr/>
          <p:nvPr/>
        </p:nvSpPr>
        <p:spPr>
          <a:xfrm>
            <a:off x="3806064" y="2039910"/>
            <a:ext cx="11964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2400" u="sng" cap="none" strike="noStrike">
                <a:solidFill>
                  <a:schemeClr val="dk1"/>
                </a:solidFill>
                <a:latin typeface="Calibri"/>
                <a:ea typeface="Calibri"/>
                <a:cs typeface="Calibri"/>
                <a:sym typeface="Calibri"/>
              </a:rPr>
              <a:t>Feelings</a:t>
            </a:r>
            <a:endParaRPr b="0" i="0" sz="1400" u="none" cap="none" strike="noStrike">
              <a:solidFill>
                <a:srgbClr val="000000"/>
              </a:solidFill>
              <a:latin typeface="Arial"/>
              <a:ea typeface="Arial"/>
              <a:cs typeface="Arial"/>
              <a:sym typeface="Arial"/>
            </a:endParaRPr>
          </a:p>
        </p:txBody>
      </p:sp>
      <p:sp>
        <p:nvSpPr>
          <p:cNvPr id="584" name="Google Shape;584;p48"/>
          <p:cNvSpPr/>
          <p:nvPr/>
        </p:nvSpPr>
        <p:spPr>
          <a:xfrm>
            <a:off x="3522363" y="2994168"/>
            <a:ext cx="2140651" cy="304698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Happy</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Excited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Confident</a:t>
            </a:r>
            <a:endParaRPr b="0" i="0" sz="1400" u="none" cap="none" strike="noStrike">
              <a:solidFill>
                <a:srgbClr val="000000"/>
              </a:solidFill>
              <a:latin typeface="Arial"/>
              <a:ea typeface="Arial"/>
              <a:cs typeface="Arial"/>
              <a:sym typeface="Arial"/>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chemeClr val="dk1"/>
              </a:buClr>
              <a:buSzPts val="2400"/>
              <a:buFont typeface="Arial"/>
              <a:buChar char="•"/>
            </a:pPr>
            <a:r>
              <a:rPr b="0" i="0" lang="en-MY" sz="2400" u="none" cap="none" strike="noStrike">
                <a:solidFill>
                  <a:schemeClr val="dk1"/>
                </a:solidFill>
                <a:latin typeface="Calibri"/>
                <a:ea typeface="Calibri"/>
                <a:cs typeface="Calibri"/>
                <a:sym typeface="Calibri"/>
              </a:rPr>
              <a:t>Independent</a:t>
            </a:r>
            <a:endParaRPr b="0" i="0" sz="1400" u="none" cap="none" strike="noStrike">
              <a:solidFill>
                <a:srgbClr val="000000"/>
              </a:solidFill>
              <a:latin typeface="Arial"/>
              <a:ea typeface="Arial"/>
              <a:cs typeface="Arial"/>
              <a:sym typeface="Arial"/>
            </a:endParaRPr>
          </a:p>
        </p:txBody>
      </p:sp>
      <p:sp>
        <p:nvSpPr>
          <p:cNvPr id="585" name="Google Shape;585;p48"/>
          <p:cNvSpPr/>
          <p:nvPr/>
        </p:nvSpPr>
        <p:spPr>
          <a:xfrm>
            <a:off x="5929077" y="1644704"/>
            <a:ext cx="3440003" cy="45873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0" i="0" lang="en-MY" sz="2400" u="sng" cap="none" strike="noStrike">
                <a:solidFill>
                  <a:schemeClr val="dk1"/>
                </a:solidFill>
                <a:latin typeface="Arial"/>
                <a:ea typeface="Arial"/>
                <a:cs typeface="Arial"/>
                <a:sym typeface="Arial"/>
              </a:rPr>
              <a:t>Actions</a:t>
            </a:r>
            <a:endParaRPr b="0" i="0" sz="2400" u="sng" cap="none" strike="noStrike">
              <a:solidFill>
                <a:schemeClr val="dk1"/>
              </a:solidFill>
              <a:latin typeface="Arial"/>
              <a:ea typeface="Arial"/>
              <a:cs typeface="Arial"/>
              <a:sym typeface="Arial"/>
            </a:endParaRPr>
          </a:p>
        </p:txBody>
      </p:sp>
      <p:sp>
        <p:nvSpPr>
          <p:cNvPr id="586" name="Google Shape;586;p48"/>
          <p:cNvSpPr/>
          <p:nvPr/>
        </p:nvSpPr>
        <p:spPr>
          <a:xfrm>
            <a:off x="6081932" y="2120723"/>
            <a:ext cx="2794781"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MY" sz="2400" u="none" cap="none" strike="noStrike">
                <a:solidFill>
                  <a:schemeClr val="dk1"/>
                </a:solidFill>
                <a:latin typeface="Calibri"/>
                <a:ea typeface="Calibri"/>
                <a:cs typeface="Calibri"/>
                <a:sym typeface="Calibri"/>
              </a:rPr>
              <a:t>Dos                 Don’ts</a:t>
            </a:r>
            <a:endParaRPr b="0" i="0" sz="1400" u="none" cap="none" strike="noStrike">
              <a:solidFill>
                <a:srgbClr val="000000"/>
              </a:solidFill>
              <a:latin typeface="Arial"/>
              <a:ea typeface="Arial"/>
              <a:cs typeface="Arial"/>
              <a:sym typeface="Arial"/>
            </a:endParaRPr>
          </a:p>
        </p:txBody>
      </p:sp>
      <p:cxnSp>
        <p:nvCxnSpPr>
          <p:cNvPr id="587" name="Google Shape;587;p48"/>
          <p:cNvCxnSpPr>
            <a:endCxn id="585" idx="2"/>
          </p:cNvCxnSpPr>
          <p:nvPr/>
        </p:nvCxnSpPr>
        <p:spPr>
          <a:xfrm>
            <a:off x="7619079" y="2190104"/>
            <a:ext cx="30000" cy="404190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588" name="Google Shape;588;p48"/>
          <p:cNvSpPr txBox="1"/>
          <p:nvPr/>
        </p:nvSpPr>
        <p:spPr>
          <a:xfrm>
            <a:off x="6014085" y="2815207"/>
            <a:ext cx="1398399" cy="1200329"/>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MY" sz="1800" u="none" cap="none" strike="noStrike">
                <a:solidFill>
                  <a:schemeClr val="dk1"/>
                </a:solidFill>
                <a:latin typeface="Calibri"/>
                <a:ea typeface="Calibri"/>
                <a:cs typeface="Calibri"/>
                <a:sym typeface="Calibri"/>
              </a:rPr>
              <a:t>Work harder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MY" sz="1800" u="none" cap="none" strike="noStrike">
                <a:solidFill>
                  <a:schemeClr val="dk1"/>
                </a:solidFill>
                <a:latin typeface="Calibri"/>
                <a:ea typeface="Calibri"/>
                <a:cs typeface="Calibri"/>
                <a:sym typeface="Calibri"/>
              </a:rPr>
              <a:t>Stay late</a:t>
            </a:r>
            <a:endParaRPr b="0" i="0" sz="1400" u="none" cap="none" strike="noStrike">
              <a:solidFill>
                <a:srgbClr val="000000"/>
              </a:solidFill>
              <a:latin typeface="Arial"/>
              <a:ea typeface="Arial"/>
              <a:cs typeface="Arial"/>
              <a:sym typeface="Arial"/>
            </a:endParaRPr>
          </a:p>
        </p:txBody>
      </p:sp>
      <p:sp>
        <p:nvSpPr>
          <p:cNvPr id="589" name="Google Shape;589;p48"/>
          <p:cNvSpPr txBox="1"/>
          <p:nvPr/>
        </p:nvSpPr>
        <p:spPr>
          <a:xfrm>
            <a:off x="7727999" y="2840997"/>
            <a:ext cx="1398399" cy="258532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MY" sz="1800" u="none" cap="none" strike="noStrike">
                <a:solidFill>
                  <a:schemeClr val="dk1"/>
                </a:solidFill>
                <a:latin typeface="Calibri"/>
                <a:ea typeface="Calibri"/>
                <a:cs typeface="Calibri"/>
                <a:sym typeface="Calibri"/>
              </a:rPr>
              <a:t>Demean about the company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285750" lvl="0" marL="285750" marR="0" rtl="0" algn="l">
              <a:lnSpc>
                <a:spcPct val="100000"/>
              </a:lnSpc>
              <a:spcBef>
                <a:spcPts val="0"/>
              </a:spcBef>
              <a:spcAft>
                <a:spcPts val="0"/>
              </a:spcAft>
              <a:buClr>
                <a:schemeClr val="dk1"/>
              </a:buClr>
              <a:buSzPts val="1800"/>
              <a:buFont typeface="Arial"/>
              <a:buChar char="•"/>
            </a:pPr>
            <a:r>
              <a:rPr b="0" i="0" lang="en-MY" sz="1800" u="none" cap="none" strike="noStrike">
                <a:solidFill>
                  <a:schemeClr val="dk1"/>
                </a:solidFill>
                <a:latin typeface="Calibri"/>
                <a:ea typeface="Calibri"/>
                <a:cs typeface="Calibri"/>
                <a:sym typeface="Calibri"/>
              </a:rPr>
              <a:t>Have a negative attitude towards work</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1500">
        <p14:window dir="vert"/>
      </p:transition>
    </mc:Choice>
    <mc:Fallback>
      <p:transition spd="med">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5"/>
                                        </p:tgtEl>
                                        <p:attrNameLst>
                                          <p:attrName>style.visibility</p:attrName>
                                        </p:attrNameLst>
                                      </p:cBhvr>
                                      <p:to>
                                        <p:strVal val="visible"/>
                                      </p:to>
                                    </p:set>
                                    <p:anim calcmode="lin" valueType="num">
                                      <p:cBhvr additive="base">
                                        <p:cTn dur="500"/>
                                        <p:tgtEl>
                                          <p:spTgt spid="58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7"/>
                                        </p:tgtEl>
                                        <p:attrNameLst>
                                          <p:attrName>style.visibility</p:attrName>
                                        </p:attrNameLst>
                                      </p:cBhvr>
                                      <p:to>
                                        <p:strVal val="visible"/>
                                      </p:to>
                                    </p:set>
                                    <p:anim calcmode="lin" valueType="num">
                                      <p:cBhvr additive="base">
                                        <p:cTn dur="500"/>
                                        <p:tgtEl>
                                          <p:spTgt spid="58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6"/>
                                        </p:tgtEl>
                                        <p:attrNameLst>
                                          <p:attrName>style.visibility</p:attrName>
                                        </p:attrNameLst>
                                      </p:cBhvr>
                                      <p:to>
                                        <p:strVal val="visible"/>
                                      </p:to>
                                    </p:set>
                                    <p:anim calcmode="lin" valueType="num">
                                      <p:cBhvr additive="base">
                                        <p:cTn dur="500"/>
                                        <p:tgtEl>
                                          <p:spTgt spid="58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88"/>
                                        </p:tgtEl>
                                        <p:attrNameLst>
                                          <p:attrName>style.visibility</p:attrName>
                                        </p:attrNameLst>
                                      </p:cBhvr>
                                      <p:to>
                                        <p:strVal val="visible"/>
                                      </p:to>
                                    </p:set>
                                    <p:anim calcmode="lin" valueType="num">
                                      <p:cBhvr additive="base">
                                        <p:cTn dur="500"/>
                                        <p:tgtEl>
                                          <p:spTgt spid="588"/>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89"/>
                                        </p:tgtEl>
                                        <p:attrNameLst>
                                          <p:attrName>style.visibility</p:attrName>
                                        </p:attrNameLst>
                                      </p:cBhvr>
                                      <p:to>
                                        <p:strVal val="visible"/>
                                      </p:to>
                                    </p:set>
                                    <p:anim calcmode="lin" valueType="num">
                                      <p:cBhvr additive="base">
                                        <p:cTn dur="500"/>
                                        <p:tgtEl>
                                          <p:spTgt spid="58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49"/>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Learnings</a:t>
            </a:r>
            <a:endParaRPr/>
          </a:p>
        </p:txBody>
      </p:sp>
      <p:sp>
        <p:nvSpPr>
          <p:cNvPr id="596" name="Google Shape;596;p49"/>
          <p:cNvSpPr txBox="1"/>
          <p:nvPr>
            <p:ph idx="1" type="body"/>
          </p:nvPr>
        </p:nvSpPr>
        <p:spPr>
          <a:xfrm>
            <a:off x="599918" y="1463937"/>
            <a:ext cx="11339533"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Other people’s behaviour can definitely influence your feelings</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The way you feel influences your performance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 Emotions and feelings do affect our performance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 Behaviours, esp. those of the leader, will have a direct effect on performance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Emotional Intelligence is highly correlated with performance improvement, so we all need to focus on emotional intelligence</a:t>
            </a:r>
            <a:endParaRPr/>
          </a:p>
        </p:txBody>
      </p:sp>
      <p:sp>
        <p:nvSpPr>
          <p:cNvPr id="597" name="Google Shape;597;p49"/>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598" name="Google Shape;598;p49"/>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599" name="Google Shape;599;p4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5"/>
          <p:cNvSpPr txBox="1"/>
          <p:nvPr>
            <p:ph type="title"/>
          </p:nvPr>
        </p:nvSpPr>
        <p:spPr>
          <a:xfrm>
            <a:off x="609600" y="73413"/>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Learning Objectives</a:t>
            </a:r>
            <a:endParaRPr/>
          </a:p>
        </p:txBody>
      </p:sp>
      <p:sp>
        <p:nvSpPr>
          <p:cNvPr id="136" name="Google Shape;136;p5"/>
          <p:cNvSpPr txBox="1"/>
          <p:nvPr>
            <p:ph idx="1" type="body"/>
          </p:nvPr>
        </p:nvSpPr>
        <p:spPr>
          <a:xfrm>
            <a:off x="609600" y="1182652"/>
            <a:ext cx="10972800" cy="4713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MY"/>
              <a:t>The participants will be able to:</a:t>
            </a:r>
            <a:endParaRPr/>
          </a:p>
          <a:p>
            <a:pPr indent="0" lvl="0" marL="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Understand the concept and importance of Emotional Intelligence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Identify how much they know themselves and their closer circle</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Apply EI elements in a professional and personal setting</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Evaluate a stand or decision on the basis of Emotional Intelligence</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137" name="Google Shape;137;p5"/>
          <p:cNvSpPr txBox="1"/>
          <p:nvPr>
            <p:ph idx="11" type="ftr"/>
          </p:nvPr>
        </p:nvSpPr>
        <p:spPr>
          <a:xfrm>
            <a:off x="4621348" y="6560414"/>
            <a:ext cx="5084354"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138" name="Google Shape;138;p5"/>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139" name="Google Shape;139;p5"/>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600">
    <p:blinds dir="vert"/>
  </p:transition>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p50"/>
          <p:cNvSpPr txBox="1"/>
          <p:nvPr>
            <p:ph type="title"/>
          </p:nvPr>
        </p:nvSpPr>
        <p:spPr>
          <a:xfrm>
            <a:off x="831851" y="1978170"/>
            <a:ext cx="10515600" cy="3794127"/>
          </a:xfrm>
          <a:prstGeom prst="rect">
            <a:avLst/>
          </a:prstGeom>
          <a:noFill/>
          <a:ln>
            <a:noFill/>
          </a:ln>
        </p:spPr>
        <p:txBody>
          <a:bodyPr anchorCtr="0" anchor="b" bIns="45700" lIns="91425" spcFirstLastPara="1" rIns="91425" wrap="square" tIns="45700">
            <a:noAutofit/>
          </a:bodyPr>
          <a:lstStyle/>
          <a:p>
            <a:pPr indent="-914400" lvl="0" marL="914400" rtl="0" algn="ctr">
              <a:lnSpc>
                <a:spcPct val="100000"/>
              </a:lnSpc>
              <a:spcBef>
                <a:spcPts val="0"/>
              </a:spcBef>
              <a:spcAft>
                <a:spcPts val="0"/>
              </a:spcAft>
              <a:buSzPts val="1400"/>
              <a:buNone/>
            </a:pPr>
            <a:r>
              <a:rPr b="1" lang="en-MY"/>
              <a:t>What the FBI's Best Negotiator Taught Me About Empathy</a:t>
            </a:r>
            <a:br>
              <a:rPr b="1" lang="en-MY"/>
            </a:br>
            <a:br>
              <a:rPr b="1" lang="en-MY"/>
            </a:br>
            <a:endParaRPr/>
          </a:p>
        </p:txBody>
      </p:sp>
      <p:sp>
        <p:nvSpPr>
          <p:cNvPr id="605" name="Google Shape;605;p50"/>
          <p:cNvSpPr txBox="1"/>
          <p:nvPr>
            <p:ph idx="12" type="sldNum"/>
          </p:nvPr>
        </p:nvSpPr>
        <p:spPr>
          <a:xfrm>
            <a:off x="11325496" y="6526169"/>
            <a:ext cx="1171303"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t>‹#›</a:t>
            </a:fld>
            <a:endParaRPr/>
          </a:p>
        </p:txBody>
      </p:sp>
      <p:sp>
        <p:nvSpPr>
          <p:cNvPr id="606" name="Google Shape;606;p50"/>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607" name="Google Shape;607;p50"/>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51"/>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614" name="Google Shape;614;p51"/>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615" name="Google Shape;615;p51"/>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Chris Voss FBI Negotiation Strategy Expert - How To Improve Your ..." id="616" name="Google Shape;616;p5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1" name="Shape 621"/>
        <p:cNvGrpSpPr/>
        <p:nvPr/>
      </p:nvGrpSpPr>
      <p:grpSpPr>
        <a:xfrm>
          <a:off x="0" y="0"/>
          <a:ext cx="0" cy="0"/>
          <a:chOff x="0" y="0"/>
          <a:chExt cx="0" cy="0"/>
        </a:xfrm>
      </p:grpSpPr>
      <p:sp>
        <p:nvSpPr>
          <p:cNvPr id="622" name="Google Shape;622;p52"/>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623" name="Google Shape;623;p52"/>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624" name="Google Shape;624;p52"/>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id="625" name="Google Shape;625;p52"/>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53"/>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632" name="Google Shape;632;p53"/>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633" name="Google Shape;633;p53"/>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GTA 5 - SWAT Team Making Arrests &quot;KICK IN THE DOOR&quot; LSPDFR Patrol ..." id="634" name="Google Shape;634;p53"/>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p54"/>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641" name="Google Shape;641;p54"/>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642" name="Google Shape;642;p54"/>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DJMag.com - Living &amp; Breathing Dance Music" id="643" name="Google Shape;643;p54"/>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8" name="Shape 648"/>
        <p:cNvGrpSpPr/>
        <p:nvPr/>
      </p:nvGrpSpPr>
      <p:grpSpPr>
        <a:xfrm>
          <a:off x="0" y="0"/>
          <a:ext cx="0" cy="0"/>
          <a:chOff x="0" y="0"/>
          <a:chExt cx="0" cy="0"/>
        </a:xfrm>
      </p:grpSpPr>
      <p:sp>
        <p:nvSpPr>
          <p:cNvPr id="649" name="Google Shape;649;p55"/>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650" name="Google Shape;650;p55"/>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651" name="Google Shape;651;p55"/>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id="652" name="Google Shape;652;p55"/>
          <p:cNvPicPr preferRelativeResize="0"/>
          <p:nvPr/>
        </p:nvPicPr>
        <p:blipFill rotWithShape="1">
          <a:blip r:embed="rId3">
            <a:alphaModFix/>
          </a:blip>
          <a:srcRect b="0" l="0" r="0" t="0"/>
          <a:stretch/>
        </p:blipFill>
        <p:spPr>
          <a:xfrm>
            <a:off x="2762250" y="1204913"/>
            <a:ext cx="6667500" cy="4448175"/>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6"/>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
        <p:nvSpPr>
          <p:cNvPr id="658" name="Google Shape;658;p56"/>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659" name="Google Shape;659;p56"/>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Does Emotional Intelligence Get You Paid More in Tech? | The Rithm ..." id="660" name="Google Shape;660;p56"/>
          <p:cNvPicPr preferRelativeResize="0"/>
          <p:nvPr/>
        </p:nvPicPr>
        <p:blipFill rotWithShape="1">
          <a:blip r:embed="rId3">
            <a:alphaModFix/>
          </a:blip>
          <a:srcRect b="0" l="0" r="0" t="0"/>
          <a:stretch/>
        </p:blipFill>
        <p:spPr>
          <a:xfrm>
            <a:off x="1588" y="0"/>
            <a:ext cx="12190412" cy="6858000"/>
          </a:xfrm>
          <a:prstGeom prst="rect">
            <a:avLst/>
          </a:prstGeom>
          <a:noFill/>
          <a:ln>
            <a:noFill/>
          </a:ln>
        </p:spPr>
      </p:pic>
    </p:spTree>
  </p:cSld>
  <p:clrMapOvr>
    <a:masterClrMapping/>
  </p:clrMapOvr>
  <mc:AlternateContent>
    <mc:Choice Requires="p14">
      <p:transition spd="slow" p14:dur="1500">
        <p14:window dir="vert"/>
      </p:transition>
    </mc:Choice>
    <mc:Fallback>
      <p:transition spd="med">
        <p:fade/>
      </p:transition>
    </mc:Fallback>
  </mc:AlternateContent>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57"/>
          <p:cNvSpPr txBox="1"/>
          <p:nvPr>
            <p:ph idx="11" type="ftr"/>
          </p:nvPr>
        </p:nvSpPr>
        <p:spPr>
          <a:xfrm>
            <a:off x="4621348" y="6560414"/>
            <a:ext cx="5084354"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666" name="Google Shape;666;p57"/>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pic>
        <p:nvPicPr>
          <p:cNvPr descr="Are we saying Thank You enough and can we measure that? – flex.bi" id="667" name="Google Shape;667;p57"/>
          <p:cNvPicPr preferRelativeResize="0"/>
          <p:nvPr/>
        </p:nvPicPr>
        <p:blipFill rotWithShape="1">
          <a:blip r:embed="rId3">
            <a:alphaModFix/>
          </a:blip>
          <a:srcRect b="0" l="0" r="0" t="0"/>
          <a:stretch/>
        </p:blipFill>
        <p:spPr>
          <a:xfrm>
            <a:off x="2571749" y="1113182"/>
            <a:ext cx="6969815" cy="4296461"/>
          </a:xfrm>
          <a:prstGeom prst="rect">
            <a:avLst/>
          </a:prstGeom>
          <a:noFill/>
          <a:ln>
            <a:noFill/>
          </a:ln>
        </p:spPr>
      </p:pic>
      <p:sp>
        <p:nvSpPr>
          <p:cNvPr id="668" name="Google Shape;668;p57"/>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mc:AlternateContent>
    <mc:Choice Requires="p14">
      <p:transition spd="slow" p14:dur="1500">
        <p14:window dir="vert"/>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6"/>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Outline</a:t>
            </a:r>
            <a:endParaRPr/>
          </a:p>
        </p:txBody>
      </p:sp>
      <p:sp>
        <p:nvSpPr>
          <p:cNvPr id="145" name="Google Shape;145;p6"/>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What is Emotional Intelligence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When to use or manage EI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Why is EI important ?</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Skills of EI</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How to build EI ? (Activities)</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146" name="Google Shape;146;p6"/>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147" name="Google Shape;147;p6"/>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148" name="Google Shape;148;p6"/>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wheel spokes="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idx="12" type="sldNum"/>
          </p:nvPr>
        </p:nvSpPr>
        <p:spPr>
          <a:xfrm>
            <a:off x="10855233" y="6513741"/>
            <a:ext cx="1349830"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600"/>
              <a:buNone/>
            </a:pPr>
            <a:fld id="{00000000-1234-1234-1234-123412341234}" type="slidenum">
              <a:rPr lang="en-MY"/>
              <a:t>‹#›</a:t>
            </a:fld>
            <a:endParaRPr/>
          </a:p>
        </p:txBody>
      </p:sp>
      <p:sp>
        <p:nvSpPr>
          <p:cNvPr id="154" name="Google Shape;154;p7"/>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How communicators can bolster workplace emotional intelligence ..." id="155" name="Google Shape;155;p7"/>
          <p:cNvPicPr preferRelativeResize="0"/>
          <p:nvPr/>
        </p:nvPicPr>
        <p:blipFill rotWithShape="1">
          <a:blip r:embed="rId3">
            <a:alphaModFix/>
          </a:blip>
          <a:srcRect b="0" l="0" r="0" t="0"/>
          <a:stretch/>
        </p:blipFill>
        <p:spPr>
          <a:xfrm>
            <a:off x="2381250" y="460062"/>
            <a:ext cx="7429500" cy="5572125"/>
          </a:xfrm>
          <a:prstGeom prst="rect">
            <a:avLst/>
          </a:prstGeom>
          <a:noFill/>
          <a:ln>
            <a:noFill/>
          </a:ln>
        </p:spPr>
      </p:pic>
      <p:sp>
        <p:nvSpPr>
          <p:cNvPr id="156" name="Google Shape;156;p7"/>
          <p:cNvSpPr txBox="1"/>
          <p:nvPr>
            <p:ph idx="10" type="dt"/>
          </p:nvPr>
        </p:nvSpPr>
        <p:spPr>
          <a:xfrm>
            <a:off x="204651" y="6571253"/>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8"/>
          <p:cNvSpPr txBox="1"/>
          <p:nvPr>
            <p:ph type="title"/>
          </p:nvPr>
        </p:nvSpPr>
        <p:spPr>
          <a:xfrm>
            <a:off x="609600" y="28102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rPr lang="en-MY"/>
              <a:t>What is EI / EQ?</a:t>
            </a:r>
            <a:endParaRPr/>
          </a:p>
        </p:txBody>
      </p:sp>
      <p:sp>
        <p:nvSpPr>
          <p:cNvPr id="162" name="Google Shape;162;p8"/>
          <p:cNvSpPr txBox="1"/>
          <p:nvPr>
            <p:ph idx="1" type="body"/>
          </p:nvPr>
        </p:nvSpPr>
        <p:spPr>
          <a:xfrm>
            <a:off x="599919" y="1463937"/>
            <a:ext cx="10972800" cy="4713125"/>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2400"/>
              <a:buChar char="•"/>
            </a:pPr>
            <a:r>
              <a:rPr lang="en-MY"/>
              <a:t>A term created by two researchers – Peter Salavoy and John Mayer – and popularized by Dan Goleman in his 1996 book of the same name.</a:t>
            </a:r>
            <a:endParaRPr/>
          </a:p>
          <a:p>
            <a:pPr indent="0" lvl="0" marL="0" rtl="0" algn="l">
              <a:lnSpc>
                <a:spcPct val="100000"/>
              </a:lnSpc>
              <a:spcBef>
                <a:spcPts val="480"/>
              </a:spcBef>
              <a:spcAft>
                <a:spcPts val="0"/>
              </a:spcAft>
              <a:buClr>
                <a:schemeClr val="dk1"/>
              </a:buClr>
              <a:buSzPts val="2400"/>
              <a:buNone/>
            </a:pPr>
            <a:r>
              <a:t/>
            </a:r>
            <a:endParaRPr/>
          </a:p>
          <a:p>
            <a:pPr indent="0" lvl="0" marL="0" rtl="0" algn="l">
              <a:lnSpc>
                <a:spcPct val="100000"/>
              </a:lnSpc>
              <a:spcBef>
                <a:spcPts val="480"/>
              </a:spcBef>
              <a:spcAft>
                <a:spcPts val="0"/>
              </a:spcAft>
              <a:buClr>
                <a:schemeClr val="dk1"/>
              </a:buClr>
              <a:buSzPts val="2400"/>
              <a:buNone/>
            </a:pPr>
            <a:r>
              <a:t/>
            </a:r>
            <a:endParaRPr/>
          </a:p>
          <a:p>
            <a:pPr indent="0" lvl="0" marL="0" rtl="0" algn="l">
              <a:lnSpc>
                <a:spcPct val="100000"/>
              </a:lnSpc>
              <a:spcBef>
                <a:spcPts val="480"/>
              </a:spcBef>
              <a:spcAft>
                <a:spcPts val="0"/>
              </a:spcAft>
              <a:buClr>
                <a:schemeClr val="dk1"/>
              </a:buClr>
              <a:buSzPts val="2400"/>
              <a:buNone/>
            </a:pPr>
            <a:r>
              <a:rPr lang="en-MY"/>
              <a:t>EI or EQ is defined as the ability to:</a:t>
            </a:r>
            <a:endParaRPr/>
          </a:p>
          <a:p>
            <a:pPr indent="-190500" lvl="0" marL="34290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Recognize, understand and manage our </a:t>
            </a:r>
            <a:r>
              <a:rPr b="1" lang="en-MY"/>
              <a:t>own</a:t>
            </a:r>
            <a:r>
              <a:rPr lang="en-MY"/>
              <a:t> emotions</a:t>
            </a:r>
            <a:endParaRPr/>
          </a:p>
          <a:p>
            <a:pPr indent="0" lvl="0" marL="0" rtl="0" algn="l">
              <a:lnSpc>
                <a:spcPct val="100000"/>
              </a:lnSpc>
              <a:spcBef>
                <a:spcPts val="480"/>
              </a:spcBef>
              <a:spcAft>
                <a:spcPts val="0"/>
              </a:spcAft>
              <a:buClr>
                <a:schemeClr val="dk1"/>
              </a:buClr>
              <a:buSzPts val="2400"/>
              <a:buNone/>
            </a:pPr>
            <a:r>
              <a:t/>
            </a:r>
            <a:endParaRPr/>
          </a:p>
          <a:p>
            <a:pPr indent="-342900" lvl="0" marL="342900" rtl="0" algn="l">
              <a:lnSpc>
                <a:spcPct val="100000"/>
              </a:lnSpc>
              <a:spcBef>
                <a:spcPts val="480"/>
              </a:spcBef>
              <a:spcAft>
                <a:spcPts val="0"/>
              </a:spcAft>
              <a:buClr>
                <a:schemeClr val="dk1"/>
              </a:buClr>
              <a:buSzPts val="2400"/>
              <a:buChar char="•"/>
            </a:pPr>
            <a:r>
              <a:rPr lang="en-MY"/>
              <a:t>Recognize, understand and influence the emotions of </a:t>
            </a:r>
            <a:r>
              <a:rPr b="1" lang="en-MY"/>
              <a:t>others</a:t>
            </a:r>
            <a:endParaRPr/>
          </a:p>
          <a:p>
            <a:pPr indent="-190500" lvl="0" marL="342900" rtl="0" algn="l">
              <a:lnSpc>
                <a:spcPct val="100000"/>
              </a:lnSpc>
              <a:spcBef>
                <a:spcPts val="480"/>
              </a:spcBef>
              <a:spcAft>
                <a:spcPts val="0"/>
              </a:spcAft>
              <a:buClr>
                <a:schemeClr val="dk1"/>
              </a:buClr>
              <a:buSzPts val="2400"/>
              <a:buNone/>
            </a:pPr>
            <a:r>
              <a:t/>
            </a:r>
            <a:endParaRPr/>
          </a:p>
        </p:txBody>
      </p:sp>
      <p:sp>
        <p:nvSpPr>
          <p:cNvPr id="163" name="Google Shape;163;p8"/>
          <p:cNvSpPr txBox="1"/>
          <p:nvPr>
            <p:ph idx="12" type="sldNum"/>
          </p:nvPr>
        </p:nvSpPr>
        <p:spPr>
          <a:xfrm>
            <a:off x="11271796" y="6554200"/>
            <a:ext cx="667656"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MY"/>
              <a:t>‹#›</a:t>
            </a:fld>
            <a:endParaRPr/>
          </a:p>
        </p:txBody>
      </p:sp>
      <p:sp>
        <p:nvSpPr>
          <p:cNvPr id="164" name="Google Shape;164;p8"/>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sp>
        <p:nvSpPr>
          <p:cNvPr id="165" name="Google Shape;165;p8"/>
          <p:cNvSpPr txBox="1"/>
          <p:nvPr>
            <p:ph idx="10" type="dt"/>
          </p:nvPr>
        </p:nvSpPr>
        <p:spPr>
          <a:xfrm>
            <a:off x="573314" y="6562850"/>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9"/>
          <p:cNvSpPr txBox="1"/>
          <p:nvPr>
            <p:ph type="title"/>
          </p:nvPr>
        </p:nvSpPr>
        <p:spPr>
          <a:xfrm>
            <a:off x="609600" y="233680"/>
            <a:ext cx="10972800" cy="901632"/>
          </a:xfrm>
          <a:prstGeom prst="rect">
            <a:avLst/>
          </a:prstGeom>
          <a:noFill/>
          <a:ln>
            <a:noFill/>
          </a:ln>
        </p:spPr>
        <p:txBody>
          <a:bodyPr anchorCtr="0" anchor="ctr" bIns="45700" lIns="91425" spcFirstLastPara="1" rIns="91425" wrap="square" tIns="45700">
            <a:noAutofit/>
          </a:bodyPr>
          <a:lstStyle/>
          <a:p>
            <a:pPr indent="-914400" lvl="0" marL="914400" rtl="0" algn="ctr">
              <a:lnSpc>
                <a:spcPct val="100000"/>
              </a:lnSpc>
              <a:spcBef>
                <a:spcPts val="0"/>
              </a:spcBef>
              <a:spcAft>
                <a:spcPts val="0"/>
              </a:spcAft>
              <a:buSzPts val="1400"/>
              <a:buNone/>
            </a:pPr>
            <a:r>
              <a:t/>
            </a:r>
            <a:endParaRPr/>
          </a:p>
        </p:txBody>
      </p:sp>
      <p:sp>
        <p:nvSpPr>
          <p:cNvPr id="171" name="Google Shape;171;p9"/>
          <p:cNvSpPr txBox="1"/>
          <p:nvPr>
            <p:ph idx="12" type="sldNum"/>
          </p:nvPr>
        </p:nvSpPr>
        <p:spPr>
          <a:xfrm>
            <a:off x="11413923" y="6516122"/>
            <a:ext cx="600889"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fld id="{00000000-1234-1234-1234-123412341234}" type="slidenum">
              <a:rPr lang="en-MY"/>
              <a:t>‹#›</a:t>
            </a:fld>
            <a:endParaRPr/>
          </a:p>
        </p:txBody>
      </p:sp>
      <p:sp>
        <p:nvSpPr>
          <p:cNvPr id="172" name="Google Shape;172;p9"/>
          <p:cNvSpPr txBox="1"/>
          <p:nvPr>
            <p:ph idx="11" type="ftr"/>
          </p:nvPr>
        </p:nvSpPr>
        <p:spPr>
          <a:xfrm>
            <a:off x="3616958" y="6552296"/>
            <a:ext cx="5422538" cy="365125"/>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SzPts val="1400"/>
              <a:buNone/>
            </a:pPr>
            <a:r>
              <a:rPr lang="en-MY"/>
              <a:t>Emotional Intelligence</a:t>
            </a:r>
            <a:endParaRPr/>
          </a:p>
        </p:txBody>
      </p:sp>
      <p:pic>
        <p:nvPicPr>
          <p:cNvPr descr="Elon Musk - Education, Tesla &amp; SpaceX - Biography" id="173" name="Google Shape;173;p9"/>
          <p:cNvPicPr preferRelativeResize="0"/>
          <p:nvPr>
            <p:ph idx="1" type="body"/>
          </p:nvPr>
        </p:nvPicPr>
        <p:blipFill rotWithShape="1">
          <a:blip r:embed="rId3">
            <a:alphaModFix/>
          </a:blip>
          <a:srcRect b="0" l="0" r="0" t="0"/>
          <a:stretch/>
        </p:blipFill>
        <p:spPr>
          <a:xfrm>
            <a:off x="1039018" y="1600200"/>
            <a:ext cx="4525963" cy="4525963"/>
          </a:xfrm>
          <a:prstGeom prst="rect">
            <a:avLst/>
          </a:prstGeom>
          <a:noFill/>
          <a:ln>
            <a:noFill/>
          </a:ln>
        </p:spPr>
      </p:pic>
      <p:sp>
        <p:nvSpPr>
          <p:cNvPr id="174" name="Google Shape;174;p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MY"/>
              <a:t>“</a:t>
            </a:r>
            <a:r>
              <a:rPr lang="en-MY" sz="2800"/>
              <a:t>The coronavirus panic is dumb”</a:t>
            </a:r>
            <a:endParaRPr/>
          </a:p>
          <a:p>
            <a:pPr indent="0" lvl="0" marL="0" rtl="0" algn="l">
              <a:lnSpc>
                <a:spcPct val="100000"/>
              </a:lnSpc>
              <a:spcBef>
                <a:spcPts val="560"/>
              </a:spcBef>
              <a:spcAft>
                <a:spcPts val="0"/>
              </a:spcAft>
              <a:buClr>
                <a:schemeClr val="dk1"/>
              </a:buClr>
              <a:buSzPts val="2800"/>
              <a:buNone/>
            </a:pPr>
            <a:r>
              <a:t/>
            </a:r>
            <a:endParaRPr sz="2800"/>
          </a:p>
          <a:p>
            <a:pPr indent="0" lvl="0" marL="0" rtl="0" algn="l">
              <a:lnSpc>
                <a:spcPct val="100000"/>
              </a:lnSpc>
              <a:spcBef>
                <a:spcPts val="560"/>
              </a:spcBef>
              <a:spcAft>
                <a:spcPts val="0"/>
              </a:spcAft>
              <a:buClr>
                <a:schemeClr val="dk1"/>
              </a:buClr>
              <a:buSzPts val="2800"/>
              <a:buNone/>
            </a:pPr>
            <a:r>
              <a:t/>
            </a:r>
            <a:endParaRPr sz="2800"/>
          </a:p>
          <a:p>
            <a:pPr indent="0" lvl="0" marL="0" rtl="0" algn="l">
              <a:lnSpc>
                <a:spcPct val="100000"/>
              </a:lnSpc>
              <a:spcBef>
                <a:spcPts val="560"/>
              </a:spcBef>
              <a:spcAft>
                <a:spcPts val="0"/>
              </a:spcAft>
              <a:buClr>
                <a:schemeClr val="dk1"/>
              </a:buClr>
              <a:buSzPts val="2800"/>
              <a:buNone/>
            </a:pPr>
            <a:r>
              <a:t/>
            </a:r>
            <a:endParaRPr sz="2800"/>
          </a:p>
          <a:p>
            <a:pPr indent="0" lvl="0" marL="0" rtl="0" algn="l">
              <a:lnSpc>
                <a:spcPct val="100000"/>
              </a:lnSpc>
              <a:spcBef>
                <a:spcPts val="560"/>
              </a:spcBef>
              <a:spcAft>
                <a:spcPts val="0"/>
              </a:spcAft>
              <a:buClr>
                <a:schemeClr val="dk1"/>
              </a:buClr>
              <a:buSzPts val="2800"/>
              <a:buNone/>
            </a:pPr>
            <a:r>
              <a:t/>
            </a:r>
            <a:endParaRPr sz="2800"/>
          </a:p>
          <a:p>
            <a:pPr indent="0" lvl="0" marL="0" rtl="0" algn="l">
              <a:lnSpc>
                <a:spcPct val="100000"/>
              </a:lnSpc>
              <a:spcBef>
                <a:spcPts val="560"/>
              </a:spcBef>
              <a:spcAft>
                <a:spcPts val="0"/>
              </a:spcAft>
              <a:buClr>
                <a:schemeClr val="dk1"/>
              </a:buClr>
              <a:buSzPts val="2800"/>
              <a:buNone/>
            </a:pPr>
            <a:r>
              <a:t/>
            </a:r>
            <a:endParaRPr sz="2800"/>
          </a:p>
          <a:p>
            <a:pPr indent="0" lvl="0" marL="0" rtl="0" algn="l">
              <a:lnSpc>
                <a:spcPct val="100000"/>
              </a:lnSpc>
              <a:spcBef>
                <a:spcPts val="560"/>
              </a:spcBef>
              <a:spcAft>
                <a:spcPts val="0"/>
              </a:spcAft>
              <a:buClr>
                <a:schemeClr val="dk1"/>
              </a:buClr>
              <a:buSzPts val="2800"/>
              <a:buNone/>
            </a:pPr>
            <a:r>
              <a:t/>
            </a:r>
            <a:endParaRPr sz="2800"/>
          </a:p>
          <a:p>
            <a:pPr indent="0" lvl="0" marL="0" rtl="0" algn="ctr">
              <a:lnSpc>
                <a:spcPct val="100000"/>
              </a:lnSpc>
              <a:spcBef>
                <a:spcPts val="560"/>
              </a:spcBef>
              <a:spcAft>
                <a:spcPts val="0"/>
              </a:spcAft>
              <a:buClr>
                <a:schemeClr val="dk1"/>
              </a:buClr>
              <a:buSzPts val="2800"/>
              <a:buNone/>
            </a:pPr>
            <a:r>
              <a:rPr lang="en-MY" sz="2800"/>
              <a:t>Co-founder &amp; CEO - Tesla</a:t>
            </a:r>
            <a:endParaRPr/>
          </a:p>
        </p:txBody>
      </p:sp>
      <p:pic>
        <p:nvPicPr>
          <p:cNvPr descr="Express yourself: Users rejoice as Twitter finally adds emoji ..." id="175" name="Google Shape;175;p9"/>
          <p:cNvPicPr preferRelativeResize="0"/>
          <p:nvPr/>
        </p:nvPicPr>
        <p:blipFill rotWithShape="1">
          <a:blip r:embed="rId4">
            <a:alphaModFix/>
          </a:blip>
          <a:srcRect b="0" l="0" r="0" t="0"/>
          <a:stretch/>
        </p:blipFill>
        <p:spPr>
          <a:xfrm>
            <a:off x="7296724" y="2611723"/>
            <a:ext cx="3338953" cy="2502916"/>
          </a:xfrm>
          <a:prstGeom prst="rect">
            <a:avLst/>
          </a:prstGeom>
          <a:noFill/>
          <a:ln>
            <a:noFill/>
          </a:ln>
        </p:spPr>
      </p:pic>
      <p:sp>
        <p:nvSpPr>
          <p:cNvPr id="176" name="Google Shape;176;p9"/>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MY"/>
              <a:t>13-04-2020</a:t>
            </a:r>
            <a:endParaRPr/>
          </a:p>
        </p:txBody>
      </p:sp>
    </p:spTree>
  </p:cSld>
  <p:clrMapOvr>
    <a:masterClrMapping/>
  </p:clrMapOvr>
  <p:transition spd="slow" p14:dur="1500">
    <p:split orient="ver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0" st="0"/>
                                            </p:txEl>
                                          </p:spTgt>
                                        </p:tgtEl>
                                        <p:attrNameLst>
                                          <p:attrName>style.visibility</p:attrName>
                                        </p:attrNameLst>
                                      </p:cBhvr>
                                      <p:to>
                                        <p:strVal val="visible"/>
                                      </p:to>
                                    </p:set>
                                    <p:animEffect filter="fade" transition="in">
                                      <p:cBhvr>
                                        <p:cTn dur="2000"/>
                                        <p:tgtEl>
                                          <p:spTgt spid="17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1" st="1"/>
                                            </p:txEl>
                                          </p:spTgt>
                                        </p:tgtEl>
                                        <p:attrNameLst>
                                          <p:attrName>style.visibility</p:attrName>
                                        </p:attrNameLst>
                                      </p:cBhvr>
                                      <p:to>
                                        <p:strVal val="visible"/>
                                      </p:to>
                                    </p:set>
                                    <p:animEffect filter="fade" transition="in">
                                      <p:cBhvr>
                                        <p:cTn dur="2000"/>
                                        <p:tgtEl>
                                          <p:spTgt spid="17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2" st="2"/>
                                            </p:txEl>
                                          </p:spTgt>
                                        </p:tgtEl>
                                        <p:attrNameLst>
                                          <p:attrName>style.visibility</p:attrName>
                                        </p:attrNameLst>
                                      </p:cBhvr>
                                      <p:to>
                                        <p:strVal val="visible"/>
                                      </p:to>
                                    </p:set>
                                    <p:animEffect filter="fade" transition="in">
                                      <p:cBhvr>
                                        <p:cTn dur="2000"/>
                                        <p:tgtEl>
                                          <p:spTgt spid="17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3" st="3"/>
                                            </p:txEl>
                                          </p:spTgt>
                                        </p:tgtEl>
                                        <p:attrNameLst>
                                          <p:attrName>style.visibility</p:attrName>
                                        </p:attrNameLst>
                                      </p:cBhvr>
                                      <p:to>
                                        <p:strVal val="visible"/>
                                      </p:to>
                                    </p:set>
                                    <p:animEffect filter="fade" transition="in">
                                      <p:cBhvr>
                                        <p:cTn dur="2000"/>
                                        <p:tgtEl>
                                          <p:spTgt spid="17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4" st="4"/>
                                            </p:txEl>
                                          </p:spTgt>
                                        </p:tgtEl>
                                        <p:attrNameLst>
                                          <p:attrName>style.visibility</p:attrName>
                                        </p:attrNameLst>
                                      </p:cBhvr>
                                      <p:to>
                                        <p:strVal val="visible"/>
                                      </p:to>
                                    </p:set>
                                    <p:animEffect filter="fade" transition="in">
                                      <p:cBhvr>
                                        <p:cTn dur="2000"/>
                                        <p:tgtEl>
                                          <p:spTgt spid="17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5" st="5"/>
                                            </p:txEl>
                                          </p:spTgt>
                                        </p:tgtEl>
                                        <p:attrNameLst>
                                          <p:attrName>style.visibility</p:attrName>
                                        </p:attrNameLst>
                                      </p:cBhvr>
                                      <p:to>
                                        <p:strVal val="visible"/>
                                      </p:to>
                                    </p:set>
                                    <p:animEffect filter="fade" transition="in">
                                      <p:cBhvr>
                                        <p:cTn dur="2000"/>
                                        <p:tgtEl>
                                          <p:spTgt spid="17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6" st="6"/>
                                            </p:txEl>
                                          </p:spTgt>
                                        </p:tgtEl>
                                        <p:attrNameLst>
                                          <p:attrName>style.visibility</p:attrName>
                                        </p:attrNameLst>
                                      </p:cBhvr>
                                      <p:to>
                                        <p:strVal val="visible"/>
                                      </p:to>
                                    </p:set>
                                    <p:animEffect filter="fade" transition="in">
                                      <p:cBhvr>
                                        <p:cTn dur="2000"/>
                                        <p:tgtEl>
                                          <p:spTgt spid="17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4">
                                            <p:txEl>
                                              <p:pRg end="7" st="7"/>
                                            </p:txEl>
                                          </p:spTgt>
                                        </p:tgtEl>
                                        <p:attrNameLst>
                                          <p:attrName>style.visibility</p:attrName>
                                        </p:attrNameLst>
                                      </p:cBhvr>
                                      <p:to>
                                        <p:strVal val="visible"/>
                                      </p:to>
                                    </p:set>
                                    <p:animEffect filter="fade" transition="in">
                                      <p:cBhvr>
                                        <p:cTn dur="2000"/>
                                        <p:tgtEl>
                                          <p:spTgt spid="17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pt. Template">
  <a:themeElements>
    <a:clrScheme name="">
      <a:dk1>
        <a:srgbClr val="4C4C4C"/>
      </a:dk1>
      <a:lt1>
        <a:srgbClr val="FFFFFF"/>
      </a:lt1>
      <a:dk2>
        <a:srgbClr val="1F497D"/>
      </a:dk2>
      <a:lt2>
        <a:srgbClr val="EEECE1"/>
      </a:lt2>
      <a:accent1>
        <a:srgbClr val="4F81BD"/>
      </a:accent1>
      <a:accent2>
        <a:srgbClr val="C0504D"/>
      </a:accent2>
      <a:accent3>
        <a:srgbClr val="FFFFFF"/>
      </a:accent3>
      <a:accent4>
        <a:srgbClr val="404040"/>
      </a:accent4>
      <a:accent5>
        <a:srgbClr val="B2C1DB"/>
      </a:accent5>
      <a:accent6>
        <a:srgbClr val="AE484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2019-05-06T06:44:37Z</dcterms:created>
  <dc:creator>Firoz Shaikh</dc:creator>
</cp:coreProperties>
</file>