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9" roundtripDataSignature="AMtx7miq9f8igc0vJCsJ/SALDDu71hCic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MY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7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4" name="Google Shape;234;p7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7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4" name="Google Shape;244;p7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9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54" name="Google Shape;254;p9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9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67" name="Google Shape;267;p9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9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84" name="Google Shape;284;p9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3" name="Google Shape;113;p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8" name="Google Shape;128;p6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6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p6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8" name="Google Shape;168;p6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6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p6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0" name="Google Shape;200;p6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7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0" name="Google Shape;210;p7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8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8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1" name="Google Shape;21;p83"/>
          <p:cNvSpPr txBox="1"/>
          <p:nvPr>
            <p:ph idx="10" type="dt"/>
          </p:nvPr>
        </p:nvSpPr>
        <p:spPr>
          <a:xfrm>
            <a:off x="-213360" y="6538914"/>
            <a:ext cx="2844800" cy="2351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83"/>
          <p:cNvSpPr txBox="1"/>
          <p:nvPr>
            <p:ph idx="11" type="ftr"/>
          </p:nvPr>
        </p:nvSpPr>
        <p:spPr>
          <a:xfrm>
            <a:off x="4152536" y="6552296"/>
            <a:ext cx="435138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83"/>
          <p:cNvSpPr txBox="1"/>
          <p:nvPr>
            <p:ph idx="12" type="sldNum"/>
          </p:nvPr>
        </p:nvSpPr>
        <p:spPr>
          <a:xfrm>
            <a:off x="10933614" y="6578422"/>
            <a:ext cx="109292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1"/>
          <p:cNvSpPr txBox="1"/>
          <p:nvPr>
            <p:ph type="title"/>
          </p:nvPr>
        </p:nvSpPr>
        <p:spPr>
          <a:xfrm rot="5400000">
            <a:off x="7285037" y="1828802"/>
            <a:ext cx="5851525" cy="2743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91"/>
          <p:cNvSpPr txBox="1"/>
          <p:nvPr>
            <p:ph idx="1" type="body"/>
          </p:nvPr>
        </p:nvSpPr>
        <p:spPr>
          <a:xfrm rot="5400000">
            <a:off x="1697037" y="-812799"/>
            <a:ext cx="5851525" cy="802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91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91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9" name="Google Shape;79;p91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2"/>
          <p:cNvSpPr txBox="1"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2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92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92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2"/>
          <p:cNvSpPr txBox="1"/>
          <p:nvPr>
            <p:ph type="title"/>
          </p:nvPr>
        </p:nvSpPr>
        <p:spPr>
          <a:xfrm>
            <a:off x="609600" y="281020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82"/>
          <p:cNvSpPr txBox="1"/>
          <p:nvPr>
            <p:ph idx="1" type="body"/>
          </p:nvPr>
        </p:nvSpPr>
        <p:spPr>
          <a:xfrm>
            <a:off x="599919" y="1463937"/>
            <a:ext cx="10972800" cy="4713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82"/>
          <p:cNvSpPr txBox="1"/>
          <p:nvPr>
            <p:ph idx="10" type="dt"/>
          </p:nvPr>
        </p:nvSpPr>
        <p:spPr>
          <a:xfrm>
            <a:off x="573314" y="6562850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82"/>
          <p:cNvSpPr txBox="1"/>
          <p:nvPr>
            <p:ph idx="11" type="ftr"/>
          </p:nvPr>
        </p:nvSpPr>
        <p:spPr>
          <a:xfrm>
            <a:off x="4621348" y="6560414"/>
            <a:ext cx="508435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82"/>
          <p:cNvSpPr txBox="1"/>
          <p:nvPr>
            <p:ph idx="12" type="sldNum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81"/>
          <p:cNvSpPr txBox="1"/>
          <p:nvPr>
            <p:ph idx="10" type="dt"/>
          </p:nvPr>
        </p:nvSpPr>
        <p:spPr>
          <a:xfrm>
            <a:off x="204651" y="6571253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81"/>
          <p:cNvSpPr txBox="1"/>
          <p:nvPr>
            <p:ph idx="11" type="ftr"/>
          </p:nvPr>
        </p:nvSpPr>
        <p:spPr>
          <a:xfrm>
            <a:off x="3454401" y="6532064"/>
            <a:ext cx="568815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81"/>
          <p:cNvSpPr txBox="1"/>
          <p:nvPr>
            <p:ph idx="12" type="sldNum"/>
          </p:nvPr>
        </p:nvSpPr>
        <p:spPr>
          <a:xfrm>
            <a:off x="10842170" y="6513741"/>
            <a:ext cx="134983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84"/>
          <p:cNvSpPr txBox="1"/>
          <p:nvPr>
            <p:ph type="title"/>
          </p:nvPr>
        </p:nvSpPr>
        <p:spPr>
          <a:xfrm>
            <a:off x="831851" y="1709739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84"/>
          <p:cNvSpPr txBox="1"/>
          <p:nvPr>
            <p:ph idx="1" type="body"/>
          </p:nvPr>
        </p:nvSpPr>
        <p:spPr>
          <a:xfrm>
            <a:off x="831851" y="4589464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37" name="Google Shape;37;p84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84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84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6"/>
          <p:cNvSpPr txBox="1"/>
          <p:nvPr>
            <p:ph type="title"/>
          </p:nvPr>
        </p:nvSpPr>
        <p:spPr>
          <a:xfrm>
            <a:off x="840317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86"/>
          <p:cNvSpPr txBox="1"/>
          <p:nvPr>
            <p:ph idx="1" type="body"/>
          </p:nvPr>
        </p:nvSpPr>
        <p:spPr>
          <a:xfrm>
            <a:off x="840318" y="1681163"/>
            <a:ext cx="5158316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86"/>
          <p:cNvSpPr txBox="1"/>
          <p:nvPr>
            <p:ph idx="2" type="body"/>
          </p:nvPr>
        </p:nvSpPr>
        <p:spPr>
          <a:xfrm>
            <a:off x="840318" y="2505075"/>
            <a:ext cx="5158316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86"/>
          <p:cNvSpPr txBox="1"/>
          <p:nvPr>
            <p:ph idx="3" type="body"/>
          </p:nvPr>
        </p:nvSpPr>
        <p:spPr>
          <a:xfrm>
            <a:off x="6172200" y="1681163"/>
            <a:ext cx="518371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86"/>
          <p:cNvSpPr txBox="1"/>
          <p:nvPr>
            <p:ph idx="4" type="body"/>
          </p:nvPr>
        </p:nvSpPr>
        <p:spPr>
          <a:xfrm>
            <a:off x="6172200" y="2505075"/>
            <a:ext cx="518371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86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86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86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7"/>
          <p:cNvSpPr txBox="1"/>
          <p:nvPr>
            <p:ph type="title"/>
          </p:nvPr>
        </p:nvSpPr>
        <p:spPr>
          <a:xfrm>
            <a:off x="609600" y="233680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7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87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87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8"/>
          <p:cNvSpPr txBox="1"/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88"/>
          <p:cNvSpPr txBox="1"/>
          <p:nvPr>
            <p:ph idx="1" type="body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88"/>
          <p:cNvSpPr txBox="1"/>
          <p:nvPr>
            <p:ph idx="2" type="body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88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88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88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89"/>
          <p:cNvSpPr txBox="1"/>
          <p:nvPr>
            <p:ph type="title"/>
          </p:nvPr>
        </p:nvSpPr>
        <p:spPr>
          <a:xfrm>
            <a:off x="840318" y="457200"/>
            <a:ext cx="393276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89"/>
          <p:cNvSpPr/>
          <p:nvPr>
            <p:ph idx="2" type="pic"/>
          </p:nvPr>
        </p:nvSpPr>
        <p:spPr>
          <a:xfrm>
            <a:off x="5183717" y="987426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89"/>
          <p:cNvSpPr txBox="1"/>
          <p:nvPr>
            <p:ph idx="1" type="body"/>
          </p:nvPr>
        </p:nvSpPr>
        <p:spPr>
          <a:xfrm>
            <a:off x="840318" y="2057400"/>
            <a:ext cx="393276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89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89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89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90"/>
          <p:cNvSpPr txBox="1"/>
          <p:nvPr>
            <p:ph type="title"/>
          </p:nvPr>
        </p:nvSpPr>
        <p:spPr>
          <a:xfrm>
            <a:off x="609600" y="233680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90"/>
          <p:cNvSpPr txBox="1"/>
          <p:nvPr>
            <p:ph idx="1" type="body"/>
          </p:nvPr>
        </p:nvSpPr>
        <p:spPr>
          <a:xfrm rot="5400000">
            <a:off x="3729756" y="-1665900"/>
            <a:ext cx="4713125" cy="109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90"/>
          <p:cNvSpPr txBox="1"/>
          <p:nvPr>
            <p:ph idx="10" type="dt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90"/>
          <p:cNvSpPr txBox="1"/>
          <p:nvPr>
            <p:ph idx="11" type="ftr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90"/>
          <p:cNvSpPr txBox="1"/>
          <p:nvPr>
            <p:ph idx="12" type="sldNum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MY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0"/>
          <p:cNvSpPr txBox="1"/>
          <p:nvPr>
            <p:ph type="title"/>
          </p:nvPr>
        </p:nvSpPr>
        <p:spPr>
          <a:xfrm>
            <a:off x="609600" y="233680"/>
            <a:ext cx="10972800" cy="90163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80"/>
          <p:cNvSpPr txBox="1"/>
          <p:nvPr>
            <p:ph idx="1" type="body"/>
          </p:nvPr>
        </p:nvSpPr>
        <p:spPr>
          <a:xfrm>
            <a:off x="599919" y="1463937"/>
            <a:ext cx="10972800" cy="4713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»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12" name="Google Shape;12;p8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10319657" y="248193"/>
            <a:ext cx="1253062" cy="52251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80"/>
          <p:cNvSpPr/>
          <p:nvPr/>
        </p:nvSpPr>
        <p:spPr>
          <a:xfrm>
            <a:off x="157728" y="6387919"/>
            <a:ext cx="10691284" cy="221888"/>
          </a:xfrm>
          <a:prstGeom prst="rect">
            <a:avLst/>
          </a:prstGeom>
          <a:solidFill>
            <a:srgbClr val="484848"/>
          </a:solidFill>
          <a:ln cap="flat" cmpd="sng" w="9525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4;p80"/>
          <p:cNvSpPr/>
          <p:nvPr/>
        </p:nvSpPr>
        <p:spPr>
          <a:xfrm>
            <a:off x="10959737" y="6387918"/>
            <a:ext cx="171541" cy="236401"/>
          </a:xfrm>
          <a:prstGeom prst="ellipse">
            <a:avLst/>
          </a:prstGeom>
          <a:solidFill>
            <a:srgbClr val="FF8C0B"/>
          </a:solidFill>
          <a:ln cap="flat" cmpd="sng" w="9525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;p80"/>
          <p:cNvSpPr/>
          <p:nvPr/>
        </p:nvSpPr>
        <p:spPr>
          <a:xfrm flipH="1" rot="10800000">
            <a:off x="11897828" y="6387918"/>
            <a:ext cx="188695" cy="236401"/>
          </a:xfrm>
          <a:prstGeom prst="ellipse">
            <a:avLst/>
          </a:prstGeom>
          <a:solidFill>
            <a:srgbClr val="00AF00"/>
          </a:solidFill>
          <a:ln cap="flat" cmpd="sng" w="9525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80"/>
          <p:cNvSpPr/>
          <p:nvPr/>
        </p:nvSpPr>
        <p:spPr>
          <a:xfrm>
            <a:off x="11265974" y="6387918"/>
            <a:ext cx="188695" cy="236401"/>
          </a:xfrm>
          <a:prstGeom prst="ellipse">
            <a:avLst/>
          </a:prstGeom>
          <a:solidFill>
            <a:srgbClr val="FF0000"/>
          </a:solidFill>
          <a:ln cap="flat" cmpd="sng" w="9525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80"/>
          <p:cNvSpPr/>
          <p:nvPr/>
        </p:nvSpPr>
        <p:spPr>
          <a:xfrm>
            <a:off x="11581901" y="6391366"/>
            <a:ext cx="188695" cy="236401"/>
          </a:xfrm>
          <a:prstGeom prst="ellipse">
            <a:avLst/>
          </a:prstGeom>
          <a:solidFill>
            <a:srgbClr val="00AEDA"/>
          </a:solidFill>
          <a:ln cap="flat" cmpd="sng" w="9525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5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/>
          <p:cNvPicPr preferRelativeResize="0"/>
          <p:nvPr/>
        </p:nvPicPr>
        <p:blipFill rotWithShape="1">
          <a:blip r:embed="rId3">
            <a:alphaModFix/>
          </a:blip>
          <a:srcRect b="8362" l="14958" r="14737" t="1822"/>
          <a:stretch/>
        </p:blipFill>
        <p:spPr>
          <a:xfrm>
            <a:off x="4794007" y="2547162"/>
            <a:ext cx="2814156" cy="3595137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"/>
          <p:cNvSpPr txBox="1"/>
          <p:nvPr>
            <p:ph idx="12" type="sldNum"/>
          </p:nvPr>
        </p:nvSpPr>
        <p:spPr>
          <a:xfrm>
            <a:off x="11327906" y="6576511"/>
            <a:ext cx="399496" cy="2796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4414605" y="122176"/>
            <a:ext cx="2967726" cy="2085295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MY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Supplier</a:t>
            </a:r>
            <a:endParaRPr/>
          </a:p>
        </p:txBody>
      </p:sp>
      <p:sp>
        <p:nvSpPr>
          <p:cNvPr id="92" name="Google Shape;92;p1"/>
          <p:cNvSpPr/>
          <p:nvPr/>
        </p:nvSpPr>
        <p:spPr>
          <a:xfrm rot="1145019">
            <a:off x="7090523" y="1134075"/>
            <a:ext cx="3133467" cy="2129513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MY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Selection Procedure</a:t>
            </a:r>
            <a:endParaRPr/>
          </a:p>
        </p:txBody>
      </p:sp>
      <p:sp>
        <p:nvSpPr>
          <p:cNvPr id="93" name="Google Shape;93;p1"/>
          <p:cNvSpPr/>
          <p:nvPr/>
        </p:nvSpPr>
        <p:spPr>
          <a:xfrm rot="3437506">
            <a:off x="8085543" y="3687878"/>
            <a:ext cx="2972193" cy="2101262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MY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Preliminary</a:t>
            </a:r>
            <a:endParaRPr/>
          </a:p>
        </p:txBody>
      </p:sp>
      <p:sp>
        <p:nvSpPr>
          <p:cNvPr id="94" name="Google Shape;94;p1"/>
          <p:cNvSpPr/>
          <p:nvPr/>
        </p:nvSpPr>
        <p:spPr>
          <a:xfrm rot="-3757368">
            <a:off x="1820431" y="1043334"/>
            <a:ext cx="2802298" cy="2125627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MY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Bidding Process</a:t>
            </a:r>
            <a:endParaRPr/>
          </a:p>
        </p:txBody>
      </p:sp>
      <p:sp>
        <p:nvSpPr>
          <p:cNvPr id="95" name="Google Shape;95;p1"/>
          <p:cNvSpPr/>
          <p:nvPr/>
        </p:nvSpPr>
        <p:spPr>
          <a:xfrm rot="-4815291">
            <a:off x="1167825" y="3794142"/>
            <a:ext cx="2819380" cy="2224150"/>
          </a:xfrm>
          <a:prstGeom prst="cloudCallout">
            <a:avLst>
              <a:gd fmla="val -20833" name="adj1"/>
              <a:gd fmla="val 62500" name="adj2"/>
            </a:avLst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MY" sz="2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Procurement</a:t>
            </a:r>
            <a:endParaRPr/>
          </a:p>
        </p:txBody>
      </p:sp>
      <p:sp>
        <p:nvSpPr>
          <p:cNvPr id="96" name="Google Shape;96;p1"/>
          <p:cNvSpPr txBox="1"/>
          <p:nvPr>
            <p:ph idx="10" type="dt"/>
          </p:nvPr>
        </p:nvSpPr>
        <p:spPr>
          <a:xfrm>
            <a:off x="85042" y="6556680"/>
            <a:ext cx="15484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97" name="Google Shape;97;p1"/>
          <p:cNvSpPr txBox="1"/>
          <p:nvPr>
            <p:ph idx="11" type="ftr"/>
          </p:nvPr>
        </p:nvSpPr>
        <p:spPr>
          <a:xfrm>
            <a:off x="5068670" y="6583313"/>
            <a:ext cx="2054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71"/>
          <p:cNvSpPr txBox="1"/>
          <p:nvPr>
            <p:ph type="title"/>
          </p:nvPr>
        </p:nvSpPr>
        <p:spPr>
          <a:xfrm>
            <a:off x="-1" y="177479"/>
            <a:ext cx="4864964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Table of Contents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71"/>
          <p:cNvSpPr txBox="1"/>
          <p:nvPr>
            <p:ph idx="1" type="body"/>
          </p:nvPr>
        </p:nvSpPr>
        <p:spPr>
          <a:xfrm>
            <a:off x="428624" y="1141795"/>
            <a:ext cx="7172326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238" name="Google Shape;238;p71"/>
          <p:cNvSpPr txBox="1"/>
          <p:nvPr>
            <p:ph idx="11" type="ftr"/>
          </p:nvPr>
        </p:nvSpPr>
        <p:spPr>
          <a:xfrm>
            <a:off x="5291846" y="6554200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71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240" name="Google Shape;240;p71"/>
          <p:cNvSpPr txBox="1"/>
          <p:nvPr>
            <p:ph idx="12" type="sldNum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1" name="Google Shape;241;p71"/>
          <p:cNvPicPr preferRelativeResize="0"/>
          <p:nvPr/>
        </p:nvPicPr>
        <p:blipFill rotWithShape="1">
          <a:blip r:embed="rId3">
            <a:alphaModFix/>
          </a:blip>
          <a:srcRect b="7744" l="26073" r="31799" t="18840"/>
          <a:stretch/>
        </p:blipFill>
        <p:spPr>
          <a:xfrm>
            <a:off x="1975578" y="1152524"/>
            <a:ext cx="8529116" cy="5225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p14:dur="1600">
    <p:blinds dir="vert"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6" name="Google Shape;246;p72"/>
          <p:cNvPicPr preferRelativeResize="0"/>
          <p:nvPr/>
        </p:nvPicPr>
        <p:blipFill rotWithShape="1">
          <a:blip r:embed="rId3">
            <a:alphaModFix/>
          </a:blip>
          <a:srcRect b="22542" l="8279" r="9837" t="7898"/>
          <a:stretch/>
        </p:blipFill>
        <p:spPr>
          <a:xfrm>
            <a:off x="3852909" y="1011231"/>
            <a:ext cx="4465467" cy="5368824"/>
          </a:xfrm>
          <a:prstGeom prst="rect">
            <a:avLst/>
          </a:prstGeom>
          <a:noFill/>
          <a:ln>
            <a:noFill/>
          </a:ln>
        </p:spPr>
      </p:pic>
      <p:sp>
        <p:nvSpPr>
          <p:cNvPr id="247" name="Google Shape;247;p72"/>
          <p:cNvSpPr txBox="1"/>
          <p:nvPr>
            <p:ph type="title"/>
          </p:nvPr>
        </p:nvSpPr>
        <p:spPr>
          <a:xfrm>
            <a:off x="-1" y="177479"/>
            <a:ext cx="4864964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List of Illustrations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72"/>
          <p:cNvSpPr txBox="1"/>
          <p:nvPr>
            <p:ph idx="1" type="body"/>
          </p:nvPr>
        </p:nvSpPr>
        <p:spPr>
          <a:xfrm>
            <a:off x="428624" y="1141795"/>
            <a:ext cx="7172326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249" name="Google Shape;249;p72"/>
          <p:cNvSpPr txBox="1"/>
          <p:nvPr>
            <p:ph idx="11" type="ftr"/>
          </p:nvPr>
        </p:nvSpPr>
        <p:spPr>
          <a:xfrm>
            <a:off x="5291846" y="6554200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72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251" name="Google Shape;251;p72"/>
          <p:cNvSpPr txBox="1"/>
          <p:nvPr>
            <p:ph idx="12" type="sldNum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 p14:dur="1600">
    <p:blinds dir="vert"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93"/>
          <p:cNvSpPr txBox="1"/>
          <p:nvPr>
            <p:ph type="title"/>
          </p:nvPr>
        </p:nvSpPr>
        <p:spPr>
          <a:xfrm>
            <a:off x="-1" y="177479"/>
            <a:ext cx="2583403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Abstract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93"/>
          <p:cNvSpPr txBox="1"/>
          <p:nvPr>
            <p:ph idx="11" type="ftr"/>
          </p:nvPr>
        </p:nvSpPr>
        <p:spPr>
          <a:xfrm>
            <a:off x="5291846" y="6554200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93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259" name="Google Shape;259;p93"/>
          <p:cNvSpPr txBox="1"/>
          <p:nvPr>
            <p:ph idx="12" type="sldNum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93"/>
          <p:cNvSpPr/>
          <p:nvPr/>
        </p:nvSpPr>
        <p:spPr>
          <a:xfrm>
            <a:off x="157160" y="1693521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93"/>
          <p:cNvSpPr txBox="1"/>
          <p:nvPr>
            <p:ph idx="1" type="body"/>
          </p:nvPr>
        </p:nvSpPr>
        <p:spPr>
          <a:xfrm>
            <a:off x="338135" y="1420282"/>
            <a:ext cx="11731375" cy="4713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</a:pPr>
            <a:r>
              <a:rPr b="1" lang="en-MY" sz="2100">
                <a:latin typeface="Arial"/>
                <a:ea typeface="Arial"/>
                <a:cs typeface="Arial"/>
                <a:sym typeface="Arial"/>
              </a:rPr>
              <a:t>Abstract is a brief overview of key points.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</a:pPr>
            <a:r>
              <a:rPr b="1" lang="en-MY" sz="2100">
                <a:latin typeface="Arial"/>
                <a:ea typeface="Arial"/>
                <a:cs typeface="Arial"/>
                <a:sym typeface="Arial"/>
              </a:rPr>
              <a:t>Abstract should  focus on the following: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</a:pPr>
            <a:r>
              <a:rPr b="1" lang="en-MY" sz="2100">
                <a:latin typeface="Arial"/>
                <a:ea typeface="Arial"/>
                <a:cs typeface="Arial"/>
                <a:sym typeface="Arial"/>
              </a:rPr>
              <a:t>    The Problem necessitating your proposal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</a:pPr>
            <a:r>
              <a:rPr b="1" lang="en-MY" sz="2100">
                <a:latin typeface="Arial"/>
                <a:ea typeface="Arial"/>
                <a:cs typeface="Arial"/>
                <a:sym typeface="Arial"/>
              </a:rPr>
              <a:t>    Your suggested Solutions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</a:pPr>
            <a:r>
              <a:rPr b="1" lang="en-MY" sz="2100">
                <a:latin typeface="Arial"/>
                <a:ea typeface="Arial"/>
                <a:cs typeface="Arial"/>
                <a:sym typeface="Arial"/>
              </a:rPr>
              <a:t>    The Benefits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</a:pPr>
            <a:r>
              <a:rPr b="1" lang="en-MY" sz="2100">
                <a:latin typeface="Arial"/>
                <a:ea typeface="Arial"/>
                <a:cs typeface="Arial"/>
                <a:sym typeface="Arial"/>
              </a:rPr>
              <a:t>Avoid High tech terminology and Concepts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accent3"/>
              </a:buClr>
              <a:buSzPts val="1800"/>
              <a:buNone/>
            </a:pPr>
            <a:r>
              <a:t/>
            </a:r>
            <a:endParaRPr b="1" sz="2100">
              <a:latin typeface="Arial"/>
              <a:ea typeface="Arial"/>
              <a:cs typeface="Arial"/>
              <a:sym typeface="Arial"/>
            </a:endParaRPr>
          </a:p>
          <a:p>
            <a:pPr indent="-228600" lvl="0" marL="4572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/>
          </a:p>
        </p:txBody>
      </p:sp>
      <p:sp>
        <p:nvSpPr>
          <p:cNvPr id="262" name="Google Shape;262;p93"/>
          <p:cNvSpPr/>
          <p:nvPr/>
        </p:nvSpPr>
        <p:spPr>
          <a:xfrm>
            <a:off x="157160" y="2203112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93"/>
          <p:cNvSpPr/>
          <p:nvPr/>
        </p:nvSpPr>
        <p:spPr>
          <a:xfrm>
            <a:off x="157160" y="4399720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64" name="Google Shape;264;p93"/>
          <p:cNvCxnSpPr>
            <a:stCxn id="260" idx="0"/>
            <a:endCxn id="263" idx="4"/>
          </p:cNvCxnSpPr>
          <p:nvPr/>
        </p:nvCxnSpPr>
        <p:spPr>
          <a:xfrm>
            <a:off x="247647" y="1693521"/>
            <a:ext cx="0" cy="2868000"/>
          </a:xfrm>
          <a:prstGeom prst="straightConnector1">
            <a:avLst/>
          </a:prstGeom>
          <a:noFill/>
          <a:ln cap="flat" cmpd="sng" w="28575">
            <a:solidFill>
              <a:srgbClr val="244061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 p14:dur="1600">
    <p:blinds dir="vert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94"/>
          <p:cNvSpPr txBox="1"/>
          <p:nvPr>
            <p:ph type="title"/>
          </p:nvPr>
        </p:nvSpPr>
        <p:spPr>
          <a:xfrm>
            <a:off x="-1" y="177479"/>
            <a:ext cx="5902961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Procedure of Proposal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94"/>
          <p:cNvSpPr txBox="1"/>
          <p:nvPr>
            <p:ph idx="11" type="ftr"/>
          </p:nvPr>
        </p:nvSpPr>
        <p:spPr>
          <a:xfrm>
            <a:off x="5291846" y="6554200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94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272" name="Google Shape;272;p94"/>
          <p:cNvSpPr txBox="1"/>
          <p:nvPr>
            <p:ph idx="12" type="sldNum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94"/>
          <p:cNvSpPr/>
          <p:nvPr/>
        </p:nvSpPr>
        <p:spPr>
          <a:xfrm>
            <a:off x="157160" y="1712395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94"/>
          <p:cNvSpPr txBox="1"/>
          <p:nvPr>
            <p:ph idx="1" type="body"/>
          </p:nvPr>
        </p:nvSpPr>
        <p:spPr>
          <a:xfrm>
            <a:off x="599919" y="1463937"/>
            <a:ext cx="10972800" cy="4713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b="1" lang="en-MY" sz="2800">
                <a:latin typeface="Arial"/>
                <a:ea typeface="Arial"/>
                <a:cs typeface="Arial"/>
                <a:sym typeface="Arial"/>
              </a:rPr>
              <a:t>The Primary Sections are: </a:t>
            </a:r>
            <a:endParaRPr/>
          </a:p>
        </p:txBody>
      </p:sp>
      <p:grpSp>
        <p:nvGrpSpPr>
          <p:cNvPr id="275" name="Google Shape;275;p94"/>
          <p:cNvGrpSpPr/>
          <p:nvPr/>
        </p:nvGrpSpPr>
        <p:grpSpPr>
          <a:xfrm>
            <a:off x="4194357" y="2233289"/>
            <a:ext cx="5148011" cy="3928672"/>
            <a:chOff x="1065077" y="0"/>
            <a:chExt cx="5148011" cy="3928672"/>
          </a:xfrm>
        </p:grpSpPr>
        <p:sp>
          <p:nvSpPr>
            <p:cNvPr id="276" name="Google Shape;276;p94"/>
            <p:cNvSpPr/>
            <p:nvPr/>
          </p:nvSpPr>
          <p:spPr>
            <a:xfrm rot="5400000">
              <a:off x="1832730" y="1870816"/>
              <a:ext cx="1564183" cy="1780767"/>
            </a:xfrm>
            <a:prstGeom prst="bentUpArrow">
              <a:avLst>
                <a:gd fmla="val 32840" name="adj1"/>
                <a:gd fmla="val 25000" name="adj2"/>
                <a:gd fmla="val 35780" name="adj3"/>
              </a:avLst>
            </a:prstGeom>
            <a:solidFill>
              <a:srgbClr val="C0CCE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7" name="Google Shape;277;p94"/>
            <p:cNvSpPr/>
            <p:nvPr/>
          </p:nvSpPr>
          <p:spPr>
            <a:xfrm>
              <a:off x="1065077" y="0"/>
              <a:ext cx="2633164" cy="1843129"/>
            </a:xfrm>
            <a:prstGeom prst="roundRect">
              <a:avLst>
                <a:gd fmla="val 16670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8" name="Google Shape;278;p94"/>
            <p:cNvSpPr txBox="1"/>
            <p:nvPr/>
          </p:nvSpPr>
          <p:spPr>
            <a:xfrm>
              <a:off x="1155067" y="89990"/>
              <a:ext cx="2453184" cy="166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700"/>
                <a:buFont typeface="Arial"/>
                <a:buNone/>
              </a:pPr>
              <a:r>
                <a:rPr b="0" i="0" lang="en-MY" sz="4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Purpose</a:t>
              </a:r>
              <a:endParaRPr/>
            </a:p>
          </p:txBody>
        </p:sp>
        <p:sp>
          <p:nvSpPr>
            <p:cNvPr id="279" name="Google Shape;279;p94"/>
            <p:cNvSpPr/>
            <p:nvPr/>
          </p:nvSpPr>
          <p:spPr>
            <a:xfrm>
              <a:off x="4029915" y="190884"/>
              <a:ext cx="1915112" cy="148969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94"/>
            <p:cNvSpPr/>
            <p:nvPr/>
          </p:nvSpPr>
          <p:spPr>
            <a:xfrm>
              <a:off x="3579924" y="2085543"/>
              <a:ext cx="2633164" cy="1843129"/>
            </a:xfrm>
            <a:prstGeom prst="roundRect">
              <a:avLst>
                <a:gd fmla="val 16670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94"/>
            <p:cNvSpPr txBox="1"/>
            <p:nvPr/>
          </p:nvSpPr>
          <p:spPr>
            <a:xfrm>
              <a:off x="3669914" y="2175533"/>
              <a:ext cx="2453184" cy="16631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79050" lIns="179050" spcFirstLastPara="1" rIns="179050" wrap="square" tIns="17905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700"/>
                <a:buFont typeface="Arial"/>
                <a:buNone/>
              </a:pPr>
              <a:r>
                <a:rPr b="0" i="0" lang="en-MY" sz="47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Problem</a:t>
              </a:r>
              <a:endParaRPr/>
            </a:p>
          </p:txBody>
        </p:sp>
      </p:grpSp>
    </p:spTree>
  </p:cSld>
  <p:clrMapOvr>
    <a:masterClrMapping/>
  </p:clrMapOvr>
  <p:transition spd="slow" p14:dur="1600">
    <p:blinds dir="vert"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95"/>
          <p:cNvSpPr txBox="1"/>
          <p:nvPr/>
        </p:nvSpPr>
        <p:spPr>
          <a:xfrm>
            <a:off x="695569" y="1303401"/>
            <a:ext cx="11332261" cy="38431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marR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MY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Sum up your proposal.</a:t>
            </a:r>
            <a:br>
              <a:rPr b="1" i="0" lang="en-MY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MY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 your reader a sense of closure.</a:t>
            </a:r>
            <a:endParaRPr/>
          </a:p>
          <a:p>
            <a:pPr indent="0" lvl="0" marL="114300" marR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MY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 specified –state amount and percentage clearly.</a:t>
            </a:r>
            <a:endParaRPr/>
          </a:p>
          <a:p>
            <a:pPr indent="0" lvl="0" marL="114300" marR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MY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 be made accessible through highlighting techniques.</a:t>
            </a:r>
            <a:endParaRPr b="1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114300" marR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b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MY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95"/>
          <p:cNvSpPr txBox="1"/>
          <p:nvPr>
            <p:ph type="title"/>
          </p:nvPr>
        </p:nvSpPr>
        <p:spPr>
          <a:xfrm>
            <a:off x="-1" y="177479"/>
            <a:ext cx="3027681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95"/>
          <p:cNvSpPr txBox="1"/>
          <p:nvPr>
            <p:ph idx="1" type="body"/>
          </p:nvPr>
        </p:nvSpPr>
        <p:spPr>
          <a:xfrm>
            <a:off x="428624" y="1141795"/>
            <a:ext cx="7172326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289" name="Google Shape;289;p95"/>
          <p:cNvSpPr txBox="1"/>
          <p:nvPr>
            <p:ph idx="11" type="ftr"/>
          </p:nvPr>
        </p:nvSpPr>
        <p:spPr>
          <a:xfrm>
            <a:off x="5291846" y="6554200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95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291" name="Google Shape;291;p95"/>
          <p:cNvSpPr txBox="1"/>
          <p:nvPr>
            <p:ph idx="12" type="sldNum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95"/>
          <p:cNvSpPr/>
          <p:nvPr/>
        </p:nvSpPr>
        <p:spPr>
          <a:xfrm>
            <a:off x="163539" y="1720964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95"/>
          <p:cNvSpPr/>
          <p:nvPr/>
        </p:nvSpPr>
        <p:spPr>
          <a:xfrm>
            <a:off x="163539" y="2414985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4" name="Google Shape;294;p95"/>
          <p:cNvCxnSpPr>
            <a:stCxn id="292" idx="0"/>
            <a:endCxn id="295" idx="4"/>
          </p:cNvCxnSpPr>
          <p:nvPr/>
        </p:nvCxnSpPr>
        <p:spPr>
          <a:xfrm>
            <a:off x="254027" y="1720964"/>
            <a:ext cx="3300" cy="2439600"/>
          </a:xfrm>
          <a:prstGeom prst="straightConnector1">
            <a:avLst/>
          </a:prstGeom>
          <a:noFill/>
          <a:ln cap="flat" cmpd="sng" w="28575">
            <a:solidFill>
              <a:srgbClr val="244061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296" name="Google Shape;296;p95"/>
          <p:cNvSpPr/>
          <p:nvPr/>
        </p:nvSpPr>
        <p:spPr>
          <a:xfrm>
            <a:off x="163539" y="3224980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95"/>
          <p:cNvSpPr/>
          <p:nvPr/>
        </p:nvSpPr>
        <p:spPr>
          <a:xfrm>
            <a:off x="166760" y="3998632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 p14:dur="1600">
    <p:blinds dir="vert"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"/>
          <p:cNvSpPr txBox="1"/>
          <p:nvPr>
            <p:ph type="title"/>
          </p:nvPr>
        </p:nvSpPr>
        <p:spPr>
          <a:xfrm>
            <a:off x="0" y="177479"/>
            <a:ext cx="5295900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Learning Objectives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2"/>
          <p:cNvSpPr txBox="1"/>
          <p:nvPr>
            <p:ph idx="1" type="body"/>
          </p:nvPr>
        </p:nvSpPr>
        <p:spPr>
          <a:xfrm>
            <a:off x="1" y="1119250"/>
            <a:ext cx="12192000" cy="525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600">
                <a:latin typeface="Arial"/>
                <a:ea typeface="Arial"/>
                <a:cs typeface="Arial"/>
                <a:sym typeface="Arial"/>
              </a:rPr>
              <a:t>The participants will be able to:</a:t>
            </a:r>
            <a:endParaRPr b="1" sz="3600"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MY" sz="3200">
                <a:latin typeface="Arial"/>
                <a:ea typeface="Arial"/>
                <a:cs typeface="Arial"/>
                <a:sym typeface="Arial"/>
              </a:rPr>
              <a:t>    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Understand the importance of business proposal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Create own proposals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Identify various types of proposal and their significance</a:t>
            </a:r>
            <a:endParaRPr/>
          </a:p>
          <a:p>
            <a:pPr indent="-190500" lvl="0" marL="34290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04" name="Google Shape;104;p2"/>
          <p:cNvSpPr txBox="1"/>
          <p:nvPr>
            <p:ph idx="11" type="ftr"/>
          </p:nvPr>
        </p:nvSpPr>
        <p:spPr>
          <a:xfrm>
            <a:off x="5068670" y="6583313"/>
            <a:ext cx="205466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Google Shape;105;p2"/>
          <p:cNvSpPr txBox="1"/>
          <p:nvPr>
            <p:ph idx="10" type="dt"/>
          </p:nvPr>
        </p:nvSpPr>
        <p:spPr>
          <a:xfrm>
            <a:off x="129430" y="6554200"/>
            <a:ext cx="16461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106" name="Google Shape;106;p2"/>
          <p:cNvSpPr txBox="1"/>
          <p:nvPr>
            <p:ph idx="12" type="sldNum"/>
          </p:nvPr>
        </p:nvSpPr>
        <p:spPr>
          <a:xfrm>
            <a:off x="11271796" y="6554200"/>
            <a:ext cx="34907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2"/>
          <p:cNvSpPr/>
          <p:nvPr/>
        </p:nvSpPr>
        <p:spPr>
          <a:xfrm>
            <a:off x="247649" y="2967036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2"/>
          <p:cNvSpPr/>
          <p:nvPr/>
        </p:nvSpPr>
        <p:spPr>
          <a:xfrm>
            <a:off x="247649" y="3680809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"/>
          <p:cNvSpPr/>
          <p:nvPr/>
        </p:nvSpPr>
        <p:spPr>
          <a:xfrm>
            <a:off x="247649" y="4485070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10" name="Google Shape;110;p2"/>
          <p:cNvCxnSpPr>
            <a:stCxn id="107" idx="0"/>
            <a:endCxn id="109" idx="4"/>
          </p:cNvCxnSpPr>
          <p:nvPr/>
        </p:nvCxnSpPr>
        <p:spPr>
          <a:xfrm>
            <a:off x="338137" y="2967036"/>
            <a:ext cx="0" cy="1680000"/>
          </a:xfrm>
          <a:prstGeom prst="straightConnector1">
            <a:avLst/>
          </a:prstGeom>
          <a:noFill/>
          <a:ln cap="flat" cmpd="sng" w="28575">
            <a:solidFill>
              <a:srgbClr val="244061"/>
            </a:solidFill>
            <a:prstDash val="dot"/>
            <a:round/>
            <a:headEnd len="sm" w="sm" type="none"/>
            <a:tailEnd len="sm" w="sm" type="none"/>
          </a:ln>
        </p:spPr>
      </p:cxnSp>
    </p:spTree>
  </p:cSld>
  <p:clrMapOvr>
    <a:masterClrMapping/>
  </p:clrMapOvr>
  <p:transition spd="slow" p14:dur="1600">
    <p:blinds dir="vert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4"/>
          <p:cNvSpPr txBox="1"/>
          <p:nvPr>
            <p:ph type="title"/>
          </p:nvPr>
        </p:nvSpPr>
        <p:spPr>
          <a:xfrm>
            <a:off x="0" y="177479"/>
            <a:ext cx="2699657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Definition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4"/>
          <p:cNvSpPr txBox="1"/>
          <p:nvPr>
            <p:ph idx="1" type="body"/>
          </p:nvPr>
        </p:nvSpPr>
        <p:spPr>
          <a:xfrm>
            <a:off x="1" y="1119250"/>
            <a:ext cx="12192000" cy="525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MY" sz="3200">
                <a:latin typeface="Arial"/>
                <a:ea typeface="Arial"/>
                <a:cs typeface="Arial"/>
                <a:sym typeface="Arial"/>
              </a:rPr>
              <a:t>    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    </a:t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17" name="Google Shape;117;p64"/>
          <p:cNvSpPr txBox="1"/>
          <p:nvPr>
            <p:ph idx="11" type="ftr"/>
          </p:nvPr>
        </p:nvSpPr>
        <p:spPr>
          <a:xfrm>
            <a:off x="5077548" y="6573587"/>
            <a:ext cx="203690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64"/>
          <p:cNvSpPr txBox="1"/>
          <p:nvPr>
            <p:ph idx="10" type="dt"/>
          </p:nvPr>
        </p:nvSpPr>
        <p:spPr>
          <a:xfrm>
            <a:off x="85042" y="6556680"/>
            <a:ext cx="1548449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119" name="Google Shape;119;p64"/>
          <p:cNvSpPr txBox="1"/>
          <p:nvPr>
            <p:ph idx="12" type="sldNum"/>
          </p:nvPr>
        </p:nvSpPr>
        <p:spPr>
          <a:xfrm>
            <a:off x="11271796" y="6554200"/>
            <a:ext cx="34019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64"/>
          <p:cNvSpPr/>
          <p:nvPr/>
        </p:nvSpPr>
        <p:spPr>
          <a:xfrm>
            <a:off x="213604" y="1991418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64"/>
          <p:cNvSpPr/>
          <p:nvPr/>
        </p:nvSpPr>
        <p:spPr>
          <a:xfrm>
            <a:off x="213605" y="3154163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4"/>
          <p:cNvSpPr/>
          <p:nvPr/>
        </p:nvSpPr>
        <p:spPr>
          <a:xfrm>
            <a:off x="215637" y="3767978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23" name="Google Shape;123;p64"/>
          <p:cNvCxnSpPr>
            <a:stCxn id="120" idx="0"/>
            <a:endCxn id="124" idx="4"/>
          </p:cNvCxnSpPr>
          <p:nvPr/>
        </p:nvCxnSpPr>
        <p:spPr>
          <a:xfrm>
            <a:off x="304092" y="1991418"/>
            <a:ext cx="2100" cy="2567100"/>
          </a:xfrm>
          <a:prstGeom prst="straightConnector1">
            <a:avLst/>
          </a:prstGeom>
          <a:noFill/>
          <a:ln cap="flat" cmpd="sng" w="28575">
            <a:solidFill>
              <a:srgbClr val="244061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24" name="Google Shape;124;p64"/>
          <p:cNvSpPr/>
          <p:nvPr/>
        </p:nvSpPr>
        <p:spPr>
          <a:xfrm>
            <a:off x="215638" y="4396595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4"/>
          <p:cNvSpPr txBox="1"/>
          <p:nvPr/>
        </p:nvSpPr>
        <p:spPr>
          <a:xfrm>
            <a:off x="500972" y="1719011"/>
            <a:ext cx="11618681" cy="35918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MY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Written document whose purpose is to persuade an audience to accept a suggested plan.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en-MY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Document sent to a prospective client in order to obtain a specific job.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en-MY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Written offer from a seller to a prospective buyer.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en-MY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Offer where purchasing company actively seeks proposals that meet specific need of the buyer</a:t>
            </a:r>
            <a:r>
              <a:rPr b="0" i="0" lang="en-MY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</p:txBody>
      </p:sp>
    </p:spTree>
  </p:cSld>
  <p:clrMapOvr>
    <a:masterClrMapping/>
  </p:clrMapOvr>
  <p:transition spd="slow" p14:dur="1600">
    <p:blinds dir="vert"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65"/>
          <p:cNvSpPr txBox="1"/>
          <p:nvPr>
            <p:ph type="title"/>
          </p:nvPr>
        </p:nvSpPr>
        <p:spPr>
          <a:xfrm>
            <a:off x="0" y="177479"/>
            <a:ext cx="7652551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Need for a Business Proposal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5"/>
          <p:cNvSpPr txBox="1"/>
          <p:nvPr>
            <p:ph idx="1" type="body"/>
          </p:nvPr>
        </p:nvSpPr>
        <p:spPr>
          <a:xfrm>
            <a:off x="1" y="1119250"/>
            <a:ext cx="12192000" cy="525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MY" sz="3200">
                <a:latin typeface="Arial"/>
                <a:ea typeface="Arial"/>
                <a:cs typeface="Arial"/>
                <a:sym typeface="Arial"/>
              </a:rPr>
              <a:t>    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    </a:t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32" name="Google Shape;132;p65"/>
          <p:cNvSpPr txBox="1"/>
          <p:nvPr>
            <p:ph idx="11" type="ftr"/>
          </p:nvPr>
        </p:nvSpPr>
        <p:spPr>
          <a:xfrm>
            <a:off x="5019843" y="6547573"/>
            <a:ext cx="2152314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65"/>
          <p:cNvSpPr txBox="1"/>
          <p:nvPr>
            <p:ph idx="10" type="dt"/>
          </p:nvPr>
        </p:nvSpPr>
        <p:spPr>
          <a:xfrm>
            <a:off x="131565" y="6547574"/>
            <a:ext cx="1564070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134" name="Google Shape;134;p65"/>
          <p:cNvSpPr txBox="1"/>
          <p:nvPr>
            <p:ph idx="12" type="sldNum"/>
          </p:nvPr>
        </p:nvSpPr>
        <p:spPr>
          <a:xfrm>
            <a:off x="11271796" y="6554200"/>
            <a:ext cx="375707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5" name="Google Shape;135;p65"/>
          <p:cNvGrpSpPr/>
          <p:nvPr/>
        </p:nvGrpSpPr>
        <p:grpSpPr>
          <a:xfrm>
            <a:off x="2202649" y="1841116"/>
            <a:ext cx="8128000" cy="4024800"/>
            <a:chOff x="0" y="696933"/>
            <a:chExt cx="8128000" cy="4024800"/>
          </a:xfrm>
        </p:grpSpPr>
        <p:sp>
          <p:nvSpPr>
            <p:cNvPr id="136" name="Google Shape;136;p65"/>
            <p:cNvSpPr/>
            <p:nvPr/>
          </p:nvSpPr>
          <p:spPr>
            <a:xfrm>
              <a:off x="0" y="696933"/>
              <a:ext cx="8128000" cy="1216800"/>
            </a:xfrm>
            <a:prstGeom prst="roundRect">
              <a:avLst>
                <a:gd fmla="val 16667" name="adj"/>
              </a:avLst>
            </a:prstGeom>
            <a:solidFill>
              <a:srgbClr val="2440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7" name="Google Shape;137;p65"/>
            <p:cNvSpPr txBox="1"/>
            <p:nvPr/>
          </p:nvSpPr>
          <p:spPr>
            <a:xfrm>
              <a:off x="59399" y="756332"/>
              <a:ext cx="800920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en-MY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Convince the reader to see the world in the same way that you do</a:t>
              </a:r>
              <a:r>
                <a:rPr b="1" i="0" lang="en-MY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65"/>
            <p:cNvSpPr/>
            <p:nvPr/>
          </p:nvSpPr>
          <p:spPr>
            <a:xfrm>
              <a:off x="0" y="2156275"/>
              <a:ext cx="8128000" cy="1216800"/>
            </a:xfrm>
            <a:prstGeom prst="roundRect">
              <a:avLst>
                <a:gd fmla="val 16667" name="adj"/>
              </a:avLst>
            </a:prstGeom>
            <a:solidFill>
              <a:srgbClr val="2440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65"/>
            <p:cNvSpPr txBox="1"/>
            <p:nvPr/>
          </p:nvSpPr>
          <p:spPr>
            <a:xfrm>
              <a:off x="59399" y="2215674"/>
              <a:ext cx="800920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en-MY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Persuade the reader to make </a:t>
              </a:r>
              <a:r>
                <a:rPr b="1" i="0" lang="en-MY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 Change </a:t>
              </a:r>
              <a:r>
                <a:rPr b="0" i="0" lang="en-MY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that will make your proposed idea </a:t>
              </a:r>
              <a:r>
                <a:rPr b="1" i="0" lang="en-MY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A Reality</a:t>
              </a:r>
              <a:endPara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0" name="Google Shape;140;p65"/>
            <p:cNvSpPr/>
            <p:nvPr/>
          </p:nvSpPr>
          <p:spPr>
            <a:xfrm>
              <a:off x="0" y="3504933"/>
              <a:ext cx="8128000" cy="1216800"/>
            </a:xfrm>
            <a:prstGeom prst="roundRect">
              <a:avLst>
                <a:gd fmla="val 16667" name="adj"/>
              </a:avLst>
            </a:prstGeom>
            <a:solidFill>
              <a:srgbClr val="24406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1" name="Google Shape;141;p65"/>
            <p:cNvSpPr txBox="1"/>
            <p:nvPr/>
          </p:nvSpPr>
          <p:spPr>
            <a:xfrm>
              <a:off x="59399" y="3564332"/>
              <a:ext cx="8009202" cy="109800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rPr b="0" i="0" lang="en-MY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Understand your ideas by identifying the key issues, methods, sources of your plan to develop the project.</a:t>
              </a:r>
              <a:endParaRPr/>
            </a:p>
          </p:txBody>
        </p:sp>
      </p:grpSp>
    </p:spTree>
  </p:cSld>
  <p:clrMapOvr>
    <a:masterClrMapping/>
  </p:clrMapOvr>
  <p:transition spd="slow" p14:dur="1600">
    <p:blinds dir="vert"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6"/>
          <p:cNvSpPr txBox="1"/>
          <p:nvPr>
            <p:ph type="title"/>
          </p:nvPr>
        </p:nvSpPr>
        <p:spPr>
          <a:xfrm>
            <a:off x="-1" y="177479"/>
            <a:ext cx="7172326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Types of Business Proposal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66"/>
          <p:cNvSpPr txBox="1"/>
          <p:nvPr>
            <p:ph idx="11" type="ftr"/>
          </p:nvPr>
        </p:nvSpPr>
        <p:spPr>
          <a:xfrm>
            <a:off x="5291844" y="6563967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66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149" name="Google Shape;149;p66"/>
          <p:cNvSpPr txBox="1"/>
          <p:nvPr>
            <p:ph idx="12" type="sldNum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50" name="Google Shape;150;p66"/>
          <p:cNvGrpSpPr/>
          <p:nvPr/>
        </p:nvGrpSpPr>
        <p:grpSpPr>
          <a:xfrm>
            <a:off x="1919493" y="1473536"/>
            <a:ext cx="8875076" cy="4159498"/>
            <a:chOff x="0" y="629584"/>
            <a:chExt cx="8875076" cy="4159498"/>
          </a:xfrm>
        </p:grpSpPr>
        <p:sp>
          <p:nvSpPr>
            <p:cNvPr id="151" name="Google Shape;151;p66"/>
            <p:cNvSpPr/>
            <p:nvPr/>
          </p:nvSpPr>
          <p:spPr>
            <a:xfrm>
              <a:off x="4298865" y="2214617"/>
              <a:ext cx="3050807" cy="725953"/>
            </a:xfrm>
            <a:custGeom>
              <a:rect b="b" l="l" r="r" t="t"/>
              <a:pathLst>
                <a:path extrusionOk="0" h="120000" w="120000">
                  <a:moveTo>
                    <a:pt x="0" y="0"/>
                  </a:moveTo>
                  <a:lnTo>
                    <a:pt x="0" y="81777"/>
                  </a:lnTo>
                  <a:lnTo>
                    <a:pt x="120000" y="81777"/>
                  </a:lnTo>
                  <a:lnTo>
                    <a:pt x="120000" y="120000"/>
                  </a:lnTo>
                </a:path>
              </a:pathLst>
            </a:custGeom>
            <a:noFill/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2" name="Google Shape;152;p66"/>
            <p:cNvSpPr/>
            <p:nvPr/>
          </p:nvSpPr>
          <p:spPr>
            <a:xfrm>
              <a:off x="4253145" y="2214617"/>
              <a:ext cx="91440" cy="725953"/>
            </a:xfrm>
            <a:custGeom>
              <a:rect b="b" l="l" r="r" t="t"/>
              <a:pathLst>
                <a:path extrusionOk="0" h="120000" w="12000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3" name="Google Shape;153;p66"/>
            <p:cNvSpPr/>
            <p:nvPr/>
          </p:nvSpPr>
          <p:spPr>
            <a:xfrm>
              <a:off x="1248057" y="2214617"/>
              <a:ext cx="3050807" cy="725953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81777"/>
                  </a:lnTo>
                  <a:lnTo>
                    <a:pt x="0" y="81777"/>
                  </a:lnTo>
                  <a:lnTo>
                    <a:pt x="0" y="120000"/>
                  </a:lnTo>
                </a:path>
              </a:pathLst>
            </a:custGeom>
            <a:noFill/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</p:sp>
        <p:sp>
          <p:nvSpPr>
            <p:cNvPr id="154" name="Google Shape;154;p66"/>
            <p:cNvSpPr/>
            <p:nvPr/>
          </p:nvSpPr>
          <p:spPr>
            <a:xfrm>
              <a:off x="3050807" y="629584"/>
              <a:ext cx="2496115" cy="1585033"/>
            </a:xfrm>
            <a:prstGeom prst="roundRect">
              <a:avLst>
                <a:gd fmla="val 10000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5" name="Google Shape;155;p66"/>
            <p:cNvSpPr/>
            <p:nvPr/>
          </p:nvSpPr>
          <p:spPr>
            <a:xfrm>
              <a:off x="3328153" y="893062"/>
              <a:ext cx="2496115" cy="15850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6" name="Google Shape;156;p66"/>
            <p:cNvSpPr txBox="1"/>
            <p:nvPr/>
          </p:nvSpPr>
          <p:spPr>
            <a:xfrm>
              <a:off x="3374577" y="939486"/>
              <a:ext cx="2403267" cy="14921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en-MY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BUSINESS PROPOSAL</a:t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66"/>
            <p:cNvSpPr/>
            <p:nvPr/>
          </p:nvSpPr>
          <p:spPr>
            <a:xfrm>
              <a:off x="0" y="2940570"/>
              <a:ext cx="2496115" cy="1585033"/>
            </a:xfrm>
            <a:prstGeom prst="roundRect">
              <a:avLst>
                <a:gd fmla="val 10000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8" name="Google Shape;158;p66"/>
            <p:cNvSpPr/>
            <p:nvPr/>
          </p:nvSpPr>
          <p:spPr>
            <a:xfrm>
              <a:off x="277346" y="3204049"/>
              <a:ext cx="2496115" cy="15850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9" name="Google Shape;159;p66"/>
            <p:cNvSpPr txBox="1"/>
            <p:nvPr/>
          </p:nvSpPr>
          <p:spPr>
            <a:xfrm>
              <a:off x="323770" y="3250473"/>
              <a:ext cx="2403267" cy="14921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en-MY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Formally Solicited Proposals</a:t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0" name="Google Shape;160;p66"/>
            <p:cNvSpPr/>
            <p:nvPr/>
          </p:nvSpPr>
          <p:spPr>
            <a:xfrm>
              <a:off x="3050807" y="2940570"/>
              <a:ext cx="2496115" cy="1585033"/>
            </a:xfrm>
            <a:prstGeom prst="roundRect">
              <a:avLst>
                <a:gd fmla="val 10000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1" name="Google Shape;161;p66"/>
            <p:cNvSpPr/>
            <p:nvPr/>
          </p:nvSpPr>
          <p:spPr>
            <a:xfrm>
              <a:off x="3328153" y="3204049"/>
              <a:ext cx="2496115" cy="15850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2" name="Google Shape;162;p66"/>
            <p:cNvSpPr txBox="1"/>
            <p:nvPr/>
          </p:nvSpPr>
          <p:spPr>
            <a:xfrm>
              <a:off x="3374577" y="3250473"/>
              <a:ext cx="2403267" cy="14921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en-MY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Informally Solicited Proposals</a:t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3" name="Google Shape;163;p66"/>
            <p:cNvSpPr/>
            <p:nvPr/>
          </p:nvSpPr>
          <p:spPr>
            <a:xfrm>
              <a:off x="6101615" y="2940570"/>
              <a:ext cx="2496115" cy="1585033"/>
            </a:xfrm>
            <a:prstGeom prst="roundRect">
              <a:avLst>
                <a:gd fmla="val 10000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4" name="Google Shape;164;p66"/>
            <p:cNvSpPr/>
            <p:nvPr/>
          </p:nvSpPr>
          <p:spPr>
            <a:xfrm>
              <a:off x="6378961" y="3204049"/>
              <a:ext cx="2496115" cy="158503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65" name="Google Shape;165;p66"/>
            <p:cNvSpPr txBox="1"/>
            <p:nvPr/>
          </p:nvSpPr>
          <p:spPr>
            <a:xfrm>
              <a:off x="6425385" y="3250473"/>
              <a:ext cx="2403267" cy="14921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14300" lIns="114300" spcFirstLastPara="1" rIns="114300" wrap="square" tIns="1143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en-MY" sz="30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rPr>
                <a:t>Unsolicited Proposals</a:t>
              </a:r>
              <a:endParaRPr b="0" i="0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ransition spd="slow" p14:dur="1600">
    <p:blinds dir="vert"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67"/>
          <p:cNvSpPr txBox="1"/>
          <p:nvPr>
            <p:ph type="title"/>
          </p:nvPr>
        </p:nvSpPr>
        <p:spPr>
          <a:xfrm>
            <a:off x="0" y="177479"/>
            <a:ext cx="7040880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Types of Business Proposal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67"/>
          <p:cNvSpPr txBox="1"/>
          <p:nvPr>
            <p:ph idx="1" type="body"/>
          </p:nvPr>
        </p:nvSpPr>
        <p:spPr>
          <a:xfrm>
            <a:off x="1" y="1119250"/>
            <a:ext cx="12192000" cy="525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MY" sz="3200">
                <a:latin typeface="Arial"/>
                <a:ea typeface="Arial"/>
                <a:cs typeface="Arial"/>
                <a:sym typeface="Arial"/>
              </a:rPr>
              <a:t>    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    </a:t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72" name="Google Shape;172;p67"/>
          <p:cNvSpPr txBox="1"/>
          <p:nvPr>
            <p:ph idx="12" type="sldNum"/>
          </p:nvPr>
        </p:nvSpPr>
        <p:spPr>
          <a:xfrm>
            <a:off x="11380311" y="6554200"/>
            <a:ext cx="41121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7</a:t>
            </a:r>
            <a:endParaRPr/>
          </a:p>
        </p:txBody>
      </p:sp>
      <p:sp>
        <p:nvSpPr>
          <p:cNvPr id="173" name="Google Shape;173;p67"/>
          <p:cNvSpPr/>
          <p:nvPr/>
        </p:nvSpPr>
        <p:spPr>
          <a:xfrm>
            <a:off x="213605" y="1913310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67"/>
          <p:cNvSpPr/>
          <p:nvPr/>
        </p:nvSpPr>
        <p:spPr>
          <a:xfrm>
            <a:off x="213605" y="3139093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75" name="Google Shape;175;p67"/>
          <p:cNvCxnSpPr>
            <a:stCxn id="173" idx="0"/>
            <a:endCxn id="176" idx="4"/>
          </p:cNvCxnSpPr>
          <p:nvPr/>
        </p:nvCxnSpPr>
        <p:spPr>
          <a:xfrm>
            <a:off x="304093" y="1913310"/>
            <a:ext cx="2100" cy="2645100"/>
          </a:xfrm>
          <a:prstGeom prst="straightConnector1">
            <a:avLst/>
          </a:prstGeom>
          <a:noFill/>
          <a:ln cap="flat" cmpd="sng" w="28575">
            <a:solidFill>
              <a:srgbClr val="244061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76" name="Google Shape;176;p67"/>
          <p:cNvSpPr/>
          <p:nvPr/>
        </p:nvSpPr>
        <p:spPr>
          <a:xfrm>
            <a:off x="215638" y="4396595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67"/>
          <p:cNvSpPr txBox="1"/>
          <p:nvPr/>
        </p:nvSpPr>
        <p:spPr>
          <a:xfrm>
            <a:off x="483035" y="1595472"/>
            <a:ext cx="11308494" cy="464738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MY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</a:t>
            </a:r>
            <a:r>
              <a:rPr b="1" i="0" lang="en-MY" sz="2400" u="none" cap="none" strike="noStrike">
                <a:solidFill>
                  <a:schemeClr val="dk1"/>
                </a:solidFill>
                <a:highlight>
                  <a:srgbClr val="C0C0C0"/>
                </a:highlight>
                <a:latin typeface="Arial"/>
                <a:ea typeface="Arial"/>
                <a:cs typeface="Arial"/>
                <a:sym typeface="Arial"/>
              </a:rPr>
              <a:t>formally solicited business proposal </a:t>
            </a:r>
            <a:r>
              <a:rPr b="1" i="0" lang="en-MY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made when you aim to respond to an official request for proposal. It is commonly known as </a:t>
            </a:r>
            <a:r>
              <a:rPr b="1" i="1" lang="en-MY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RFP’s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MY" sz="2400" u="none" cap="none" strike="noStrike">
                <a:solidFill>
                  <a:schemeClr val="dk1"/>
                </a:solidFill>
                <a:highlight>
                  <a:srgbClr val="C0C0C0"/>
                </a:highlight>
                <a:latin typeface="Arial"/>
                <a:ea typeface="Arial"/>
                <a:cs typeface="Arial"/>
                <a:sym typeface="Arial"/>
              </a:rPr>
              <a:t>Informally solicited business proposals </a:t>
            </a:r>
            <a:r>
              <a:rPr b="1" i="0" lang="en-MY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come in where there isn't an official request for a proposal.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n-MY" sz="2400" u="none" cap="none" strike="noStrike">
                <a:solidFill>
                  <a:schemeClr val="dk1"/>
                </a:solidFill>
                <a:highlight>
                  <a:srgbClr val="C0C0C0"/>
                </a:highlight>
                <a:latin typeface="Arial"/>
                <a:ea typeface="Arial"/>
                <a:cs typeface="Arial"/>
                <a:sym typeface="Arial"/>
              </a:rPr>
              <a:t>Unsolicited Proposals </a:t>
            </a:r>
            <a:r>
              <a:rPr b="1" i="0" lang="en-MY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needs to demonstrate unidentified needs and also should use why one would deal with it. They are also known as </a:t>
            </a:r>
            <a:r>
              <a:rPr b="1" i="1" lang="en-MY" sz="2400" u="sng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Prospecting Proposals</a:t>
            </a:r>
            <a:r>
              <a:rPr b="1" i="1" lang="en-MY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114300" marR="0" rtl="0" algn="l">
              <a:lnSpc>
                <a:spcPct val="100000"/>
              </a:lnSpc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67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179" name="Google Shape;179;p67"/>
          <p:cNvSpPr txBox="1"/>
          <p:nvPr>
            <p:ph idx="11" type="ftr"/>
          </p:nvPr>
        </p:nvSpPr>
        <p:spPr>
          <a:xfrm>
            <a:off x="5291844" y="6563967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 p14:dur="1600">
    <p:blinds dir="vert"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8"/>
          <p:cNvSpPr txBox="1"/>
          <p:nvPr>
            <p:ph type="title"/>
          </p:nvPr>
        </p:nvSpPr>
        <p:spPr>
          <a:xfrm>
            <a:off x="-1" y="177479"/>
            <a:ext cx="7422220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Format of Business Proposal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68"/>
          <p:cNvSpPr txBox="1"/>
          <p:nvPr>
            <p:ph idx="1" type="body"/>
          </p:nvPr>
        </p:nvSpPr>
        <p:spPr>
          <a:xfrm>
            <a:off x="428624" y="1141795"/>
            <a:ext cx="7172326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186" name="Google Shape;186;p68"/>
          <p:cNvSpPr txBox="1"/>
          <p:nvPr>
            <p:ph idx="11" type="ftr"/>
          </p:nvPr>
        </p:nvSpPr>
        <p:spPr>
          <a:xfrm>
            <a:off x="5291846" y="6554200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68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188" name="Google Shape;188;p68"/>
          <p:cNvSpPr txBox="1"/>
          <p:nvPr>
            <p:ph idx="12" type="sldNum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68"/>
          <p:cNvSpPr/>
          <p:nvPr/>
        </p:nvSpPr>
        <p:spPr>
          <a:xfrm>
            <a:off x="163540" y="1501525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68"/>
          <p:cNvSpPr/>
          <p:nvPr/>
        </p:nvSpPr>
        <p:spPr>
          <a:xfrm>
            <a:off x="164169" y="2184313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68"/>
          <p:cNvSpPr/>
          <p:nvPr/>
        </p:nvSpPr>
        <p:spPr>
          <a:xfrm>
            <a:off x="163540" y="4965657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2" name="Google Shape;192;p68"/>
          <p:cNvCxnSpPr>
            <a:stCxn id="189" idx="0"/>
            <a:endCxn id="193" idx="4"/>
          </p:cNvCxnSpPr>
          <p:nvPr/>
        </p:nvCxnSpPr>
        <p:spPr>
          <a:xfrm>
            <a:off x="254028" y="1501525"/>
            <a:ext cx="0" cy="4356000"/>
          </a:xfrm>
          <a:prstGeom prst="straightConnector1">
            <a:avLst/>
          </a:prstGeom>
          <a:noFill/>
          <a:ln cap="flat" cmpd="sng" w="28575">
            <a:solidFill>
              <a:srgbClr val="244061"/>
            </a:solidFill>
            <a:prstDash val="dot"/>
            <a:round/>
            <a:headEnd len="sm" w="sm" type="none"/>
            <a:tailEnd len="sm" w="sm" type="none"/>
          </a:ln>
        </p:spPr>
      </p:cxnSp>
      <p:sp>
        <p:nvSpPr>
          <p:cNvPr id="194" name="Google Shape;194;p68"/>
          <p:cNvSpPr txBox="1"/>
          <p:nvPr/>
        </p:nvSpPr>
        <p:spPr>
          <a:xfrm>
            <a:off x="338135" y="1141796"/>
            <a:ext cx="8504307" cy="49574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marR="0" rtl="0" algn="l">
              <a:lnSpc>
                <a:spcPct val="15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Title Page</a:t>
            </a:r>
            <a:b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Cover Letter</a:t>
            </a:r>
            <a:b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Table of Content</a:t>
            </a:r>
            <a:br>
              <a:rPr b="0" i="0" lang="en-MY" sz="30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Arial"/>
                <a:ea typeface="Arial"/>
                <a:cs typeface="Arial"/>
                <a:sym typeface="Arial"/>
              </a:rPr>
            </a:br>
            <a: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List of Illustration</a:t>
            </a:r>
            <a:b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Executive Summary</a:t>
            </a:r>
            <a:b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Introduction and Discussion</a:t>
            </a:r>
            <a:b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MY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Conclusion</a:t>
            </a:r>
            <a:br>
              <a:rPr b="0" i="0" lang="en-MY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68"/>
          <p:cNvSpPr/>
          <p:nvPr/>
        </p:nvSpPr>
        <p:spPr>
          <a:xfrm>
            <a:off x="163540" y="2872671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68"/>
          <p:cNvSpPr/>
          <p:nvPr/>
        </p:nvSpPr>
        <p:spPr>
          <a:xfrm>
            <a:off x="163540" y="3576996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68"/>
          <p:cNvSpPr/>
          <p:nvPr/>
        </p:nvSpPr>
        <p:spPr>
          <a:xfrm>
            <a:off x="163540" y="4288294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68"/>
          <p:cNvSpPr/>
          <p:nvPr/>
        </p:nvSpPr>
        <p:spPr>
          <a:xfrm>
            <a:off x="163540" y="5695514"/>
            <a:ext cx="180975" cy="161925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 p14:dur="1600">
    <p:blinds dir="vert"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9"/>
          <p:cNvSpPr txBox="1"/>
          <p:nvPr>
            <p:ph type="title"/>
          </p:nvPr>
        </p:nvSpPr>
        <p:spPr>
          <a:xfrm>
            <a:off x="-1" y="177479"/>
            <a:ext cx="2894121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Title Page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69"/>
          <p:cNvSpPr txBox="1"/>
          <p:nvPr>
            <p:ph idx="1" type="body"/>
          </p:nvPr>
        </p:nvSpPr>
        <p:spPr>
          <a:xfrm>
            <a:off x="428624" y="1141795"/>
            <a:ext cx="7172326" cy="3505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204" name="Google Shape;204;p69"/>
          <p:cNvSpPr txBox="1"/>
          <p:nvPr>
            <p:ph idx="11" type="ftr"/>
          </p:nvPr>
        </p:nvSpPr>
        <p:spPr>
          <a:xfrm>
            <a:off x="5291846" y="6554200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69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206" name="Google Shape;206;p69"/>
          <p:cNvSpPr txBox="1"/>
          <p:nvPr>
            <p:ph idx="12" type="sldNum"/>
          </p:nvPr>
        </p:nvSpPr>
        <p:spPr>
          <a:xfrm>
            <a:off x="11271796" y="6554200"/>
            <a:ext cx="6676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usiness proposal template free word pdf documents download sample ..." id="207" name="Google Shape;207;p69"/>
          <p:cNvPicPr preferRelativeResize="0"/>
          <p:nvPr/>
        </p:nvPicPr>
        <p:blipFill rotWithShape="1">
          <a:blip r:embed="rId3">
            <a:alphaModFix/>
          </a:blip>
          <a:srcRect b="-3" l="10763" r="16390" t="0"/>
          <a:stretch/>
        </p:blipFill>
        <p:spPr>
          <a:xfrm>
            <a:off x="1964462" y="1152524"/>
            <a:ext cx="8084031" cy="50780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 p14:dur="1600">
    <p:blinds dir="vert"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70"/>
          <p:cNvSpPr txBox="1"/>
          <p:nvPr>
            <p:ph type="title"/>
          </p:nvPr>
        </p:nvSpPr>
        <p:spPr>
          <a:xfrm>
            <a:off x="0" y="177479"/>
            <a:ext cx="3418114" cy="975045"/>
          </a:xfrm>
          <a:prstGeom prst="rect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914400" lvl="0" marL="9144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Cover Letter</a:t>
            </a:r>
            <a:endParaRPr b="1" sz="44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70"/>
          <p:cNvSpPr txBox="1"/>
          <p:nvPr>
            <p:ph idx="1" type="body"/>
          </p:nvPr>
        </p:nvSpPr>
        <p:spPr>
          <a:xfrm>
            <a:off x="1" y="1119250"/>
            <a:ext cx="12192000" cy="52529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MY" sz="3200">
                <a:latin typeface="Arial"/>
                <a:ea typeface="Arial"/>
                <a:cs typeface="Arial"/>
                <a:sym typeface="Arial"/>
              </a:rPr>
              <a:t>       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</a:t>
            </a:r>
            <a:endParaRPr/>
          </a:p>
          <a:p>
            <a:pPr indent="0" lvl="0" marL="0" rtl="0" algn="l">
              <a:lnSpc>
                <a:spcPct val="15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b="1" lang="en-MY" sz="3200">
                <a:latin typeface="Arial"/>
                <a:ea typeface="Arial"/>
                <a:cs typeface="Arial"/>
                <a:sym typeface="Arial"/>
              </a:rPr>
              <a:t>        </a:t>
            </a:r>
            <a:endParaRPr b="1"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  <a:p>
            <a:pPr indent="-190500" lvl="0" marL="34290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t/>
            </a:r>
            <a:endParaRPr/>
          </a:p>
        </p:txBody>
      </p:sp>
      <p:sp>
        <p:nvSpPr>
          <p:cNvPr id="214" name="Google Shape;214;p70"/>
          <p:cNvSpPr txBox="1"/>
          <p:nvPr>
            <p:ph idx="12" type="sldNum"/>
          </p:nvPr>
        </p:nvSpPr>
        <p:spPr>
          <a:xfrm>
            <a:off x="11360572" y="6554200"/>
            <a:ext cx="393462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fld id="{00000000-1234-1234-1234-123412341234}" type="slidenum">
              <a:rPr b="1" lang="en-MY" sz="1800">
                <a:latin typeface="Arial"/>
                <a:ea typeface="Arial"/>
                <a:cs typeface="Arial"/>
                <a:sym typeface="Arial"/>
              </a:rPr>
              <a:t>‹#›</a:t>
            </a:fld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70"/>
          <p:cNvSpPr/>
          <p:nvPr/>
        </p:nvSpPr>
        <p:spPr>
          <a:xfrm>
            <a:off x="260778" y="1526959"/>
            <a:ext cx="138717" cy="127064"/>
          </a:xfrm>
          <a:prstGeom prst="ellipse">
            <a:avLst/>
          </a:prstGeom>
          <a:solidFill>
            <a:srgbClr val="24406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70"/>
          <p:cNvSpPr txBox="1"/>
          <p:nvPr/>
        </p:nvSpPr>
        <p:spPr>
          <a:xfrm>
            <a:off x="337352" y="1334499"/>
            <a:ext cx="11854648" cy="49165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14300" marR="0" rtl="0" algn="l">
              <a:lnSpc>
                <a:spcPct val="90000"/>
              </a:lnSpc>
              <a:spcBef>
                <a:spcPts val="360"/>
              </a:spcBef>
              <a:spcAft>
                <a:spcPts val="60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MY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MY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Cover Letter provides the reader an overview of what is to follow. </a:t>
            </a:r>
            <a:endParaRPr b="1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17" name="Google Shape;217;p70"/>
          <p:cNvGrpSpPr/>
          <p:nvPr/>
        </p:nvGrpSpPr>
        <p:grpSpPr>
          <a:xfrm>
            <a:off x="1709057" y="2027778"/>
            <a:ext cx="8355815" cy="4048921"/>
            <a:chOff x="0" y="13382"/>
            <a:chExt cx="8355815" cy="4048921"/>
          </a:xfrm>
        </p:grpSpPr>
        <p:sp>
          <p:nvSpPr>
            <p:cNvPr id="218" name="Google Shape;218;p70"/>
            <p:cNvSpPr/>
            <p:nvPr/>
          </p:nvSpPr>
          <p:spPr>
            <a:xfrm>
              <a:off x="0" y="352863"/>
              <a:ext cx="8355815" cy="5796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19" name="Google Shape;219;p70"/>
            <p:cNvSpPr/>
            <p:nvPr/>
          </p:nvSpPr>
          <p:spPr>
            <a:xfrm>
              <a:off x="417790" y="13382"/>
              <a:ext cx="5849070" cy="678960"/>
            </a:xfrm>
            <a:prstGeom prst="roundRect">
              <a:avLst>
                <a:gd fmla="val 16667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0" name="Google Shape;220;p70"/>
            <p:cNvSpPr txBox="1"/>
            <p:nvPr/>
          </p:nvSpPr>
          <p:spPr>
            <a:xfrm>
              <a:off x="450934" y="46526"/>
              <a:ext cx="5782782" cy="6126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21075" spcFirstLastPara="1" rIns="2210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MY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Why Are you writing?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0"/>
            <p:cNvSpPr/>
            <p:nvPr/>
          </p:nvSpPr>
          <p:spPr>
            <a:xfrm>
              <a:off x="0" y="1356913"/>
              <a:ext cx="8355815" cy="5796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2" name="Google Shape;222;p70"/>
            <p:cNvSpPr/>
            <p:nvPr/>
          </p:nvSpPr>
          <p:spPr>
            <a:xfrm>
              <a:off x="417790" y="1056662"/>
              <a:ext cx="5849070" cy="678960"/>
            </a:xfrm>
            <a:prstGeom prst="roundRect">
              <a:avLst>
                <a:gd fmla="val 16667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3" name="Google Shape;223;p70"/>
            <p:cNvSpPr txBox="1"/>
            <p:nvPr/>
          </p:nvSpPr>
          <p:spPr>
            <a:xfrm>
              <a:off x="450934" y="1089806"/>
              <a:ext cx="5782782" cy="6126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21075" spcFirstLastPara="1" rIns="2210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MY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What you are writing about? 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4" name="Google Shape;224;p70"/>
            <p:cNvSpPr/>
            <p:nvPr/>
          </p:nvSpPr>
          <p:spPr>
            <a:xfrm>
              <a:off x="0" y="2439423"/>
              <a:ext cx="8355815" cy="5796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5" name="Google Shape;225;p70"/>
            <p:cNvSpPr/>
            <p:nvPr/>
          </p:nvSpPr>
          <p:spPr>
            <a:xfrm>
              <a:off x="417790" y="2099943"/>
              <a:ext cx="5849070" cy="678960"/>
            </a:xfrm>
            <a:prstGeom prst="roundRect">
              <a:avLst>
                <a:gd fmla="val 16667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6" name="Google Shape;226;p70"/>
            <p:cNvSpPr txBox="1"/>
            <p:nvPr/>
          </p:nvSpPr>
          <p:spPr>
            <a:xfrm>
              <a:off x="450934" y="2133087"/>
              <a:ext cx="5782782" cy="6126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21075" spcFirstLastPara="1" rIns="2210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MY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When the action should occur?</a:t>
              </a:r>
              <a:endPara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7" name="Google Shape;227;p70"/>
            <p:cNvSpPr/>
            <p:nvPr/>
          </p:nvSpPr>
          <p:spPr>
            <a:xfrm>
              <a:off x="0" y="3482703"/>
              <a:ext cx="8355815" cy="579600"/>
            </a:xfrm>
            <a:prstGeom prst="rect">
              <a:avLst/>
            </a:prstGeom>
            <a:solidFill>
              <a:schemeClr val="lt1">
                <a:alpha val="89803"/>
              </a:schemeClr>
            </a:solidFill>
            <a:ln cap="flat" cmpd="sng" w="25400">
              <a:solidFill>
                <a:srgbClr val="24406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8" name="Google Shape;228;p70"/>
            <p:cNvSpPr/>
            <p:nvPr/>
          </p:nvSpPr>
          <p:spPr>
            <a:xfrm>
              <a:off x="417790" y="3143223"/>
              <a:ext cx="5849070" cy="678960"/>
            </a:xfrm>
            <a:prstGeom prst="roundRect">
              <a:avLst>
                <a:gd fmla="val 16667" name="adj"/>
              </a:avLst>
            </a:prstGeom>
            <a:solidFill>
              <a:srgbClr val="244061"/>
            </a:solidFill>
            <a:ln cap="flat" cmpd="sng" w="254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9" name="Google Shape;229;p70"/>
            <p:cNvSpPr txBox="1"/>
            <p:nvPr/>
          </p:nvSpPr>
          <p:spPr>
            <a:xfrm>
              <a:off x="450934" y="3176367"/>
              <a:ext cx="5782782" cy="61267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221075" spcFirstLastPara="1" rIns="221075" wrap="square" tIns="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en-MY" sz="18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Why that day is important?</a:t>
              </a:r>
              <a:endParaRPr/>
            </a:p>
          </p:txBody>
        </p:sp>
      </p:grpSp>
      <p:sp>
        <p:nvSpPr>
          <p:cNvPr id="230" name="Google Shape;230;p70"/>
          <p:cNvSpPr txBox="1"/>
          <p:nvPr>
            <p:ph idx="10" type="dt"/>
          </p:nvPr>
        </p:nvSpPr>
        <p:spPr>
          <a:xfrm>
            <a:off x="157160" y="6554200"/>
            <a:ext cx="1584088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28/12/2020</a:t>
            </a:r>
            <a:endParaRPr/>
          </a:p>
        </p:txBody>
      </p:sp>
      <p:sp>
        <p:nvSpPr>
          <p:cNvPr id="231" name="Google Shape;231;p70"/>
          <p:cNvSpPr txBox="1"/>
          <p:nvPr>
            <p:ph idx="11" type="ftr"/>
          </p:nvPr>
        </p:nvSpPr>
        <p:spPr>
          <a:xfrm>
            <a:off x="5291846" y="6554200"/>
            <a:ext cx="2130373" cy="36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b="1" lang="en-MY" sz="1800">
                <a:latin typeface="Arial"/>
                <a:ea typeface="Arial"/>
                <a:cs typeface="Arial"/>
                <a:sym typeface="Arial"/>
              </a:rPr>
              <a:t>Business Proposal</a:t>
            </a:r>
            <a:endParaRPr b="1" sz="180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 p14:dur="1600">
    <p:blinds dir="vert"/>
  </p:transition>
</p:sld>
</file>

<file path=ppt/theme/theme1.xml><?xml version="1.0" encoding="utf-8"?>
<a:theme xmlns:a="http://schemas.openxmlformats.org/drawingml/2006/main" xmlns:r="http://schemas.openxmlformats.org/officeDocument/2006/relationships" name="Ppt. Template">
  <a:themeElements>
    <a:clrScheme name="">
      <a:dk1>
        <a:srgbClr val="4C4C4C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40404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2020-08-19T07:39:22Z</dcterms:created>
  <dc:creator>user</dc:creator>
</cp:coreProperties>
</file>