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4" roundtripDataSignature="AMtx7miUcxdSdbOBd2uBoCST5dVJ1fvf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, logo&#10;&#10;Description automatically generated" id="15" name="Google Shape;15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20438" y="168275"/>
            <a:ext cx="1393775" cy="1391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8.jpg"/><Relationship Id="rId6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 rot="-5400000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690863" y="928768"/>
            <a:ext cx="2880828" cy="1455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Times New Roman"/>
              <a:buNone/>
            </a:pPr>
            <a:r>
              <a:rPr b="1" lang="en-US" sz="3700">
                <a:solidFill>
                  <a:srgbClr val="FFFFFF"/>
                </a:solidFill>
              </a:rPr>
              <a:t>Conflict Management</a:t>
            </a:r>
            <a:endParaRPr/>
          </a:p>
        </p:txBody>
      </p:sp>
      <p:pic>
        <p:nvPicPr>
          <p:cNvPr descr="Text&#10;&#10;Description automatically generated" id="95" name="Google Shape;95;p1"/>
          <p:cNvPicPr preferRelativeResize="0"/>
          <p:nvPr/>
        </p:nvPicPr>
        <p:blipFill rotWithShape="1">
          <a:blip r:embed="rId3">
            <a:alphaModFix/>
          </a:blip>
          <a:srcRect b="17308" l="-645" r="-683" t="650"/>
          <a:stretch/>
        </p:blipFill>
        <p:spPr>
          <a:xfrm>
            <a:off x="4502428" y="1147350"/>
            <a:ext cx="7225748" cy="45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>
            <p:ph type="title"/>
          </p:nvPr>
        </p:nvSpPr>
        <p:spPr>
          <a:xfrm>
            <a:off x="1136397" y="502020"/>
            <a:ext cx="5323715" cy="16429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/>
              <a:t>Dysfunctional Conflict</a:t>
            </a:r>
            <a:endParaRPr b="1" sz="4000"/>
          </a:p>
        </p:txBody>
      </p:sp>
      <p:sp>
        <p:nvSpPr>
          <p:cNvPr id="248" name="Google Shape;248;p10"/>
          <p:cNvSpPr txBox="1"/>
          <p:nvPr>
            <p:ph idx="1" type="body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Blocks and organization or group from reaching its goals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Tension, anxiety, stress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Drives out low conflict tolerant people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Reduce trust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Reduced information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0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967" y="2057297"/>
            <a:ext cx="4170530" cy="277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56" name="Google Shape;2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57" name="Google Shape;2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Ways to manage work place conflict</a:t>
            </a:r>
            <a:endParaRPr/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>
                <a:latin typeface="Times New Roman"/>
                <a:ea typeface="Times New Roman"/>
                <a:cs typeface="Times New Roman"/>
                <a:sym typeface="Times New Roman"/>
              </a:rPr>
              <a:t>Understand the Situation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>
                <a:latin typeface="Times New Roman"/>
                <a:ea typeface="Times New Roman"/>
                <a:cs typeface="Times New Roman"/>
                <a:sym typeface="Times New Roman"/>
              </a:rPr>
              <a:t>Acknowledge the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>
                <a:latin typeface="Times New Roman"/>
                <a:ea typeface="Times New Roman"/>
                <a:cs typeface="Times New Roman"/>
                <a:sym typeface="Times New Roman"/>
              </a:rPr>
              <a:t>Patience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>
                <a:latin typeface="Times New Roman"/>
                <a:ea typeface="Times New Roman"/>
                <a:cs typeface="Times New Roman"/>
                <a:sym typeface="Times New Roman"/>
              </a:rPr>
              <a:t>Keep the Communication Open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close - up of a sign&#10;&#10;Description automatically generated with medium confidence" id="270" name="Google Shape;2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9502" y="2229681"/>
            <a:ext cx="3615776" cy="241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73" name="Google Shape;2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12491" r="13039" t="0"/>
          <a:stretch/>
        </p:blipFill>
        <p:spPr>
          <a:xfrm>
            <a:off x="4040741" y="2528791"/>
            <a:ext cx="8160022" cy="43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 txBox="1"/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How &amp; When Conflict Arises ?</a:t>
            </a:r>
            <a:endParaRPr/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87" name="Google Shape;28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88" name="Google Shape;28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>
            <a:off x="-5" y="0"/>
            <a:ext cx="121920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3">
            <a:alphaModFix/>
          </a:blip>
          <a:srcRect b="0" l="10764" r="12520" t="0"/>
          <a:stretch/>
        </p:blipFill>
        <p:spPr>
          <a:xfrm>
            <a:off x="-1" y="10"/>
            <a:ext cx="4038601" cy="322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"/>
          <p:cNvPicPr preferRelativeResize="0"/>
          <p:nvPr/>
        </p:nvPicPr>
        <p:blipFill rotWithShape="1">
          <a:blip r:embed="rId4">
            <a:alphaModFix/>
          </a:blip>
          <a:srcRect b="0" l="19661" r="1973" t="0"/>
          <a:stretch/>
        </p:blipFill>
        <p:spPr>
          <a:xfrm>
            <a:off x="20" y="3218008"/>
            <a:ext cx="4038581" cy="318236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3"/>
          <p:cNvSpPr txBox="1"/>
          <p:nvPr>
            <p:ph idx="1" type="body"/>
          </p:nvPr>
        </p:nvSpPr>
        <p:spPr>
          <a:xfrm>
            <a:off x="4826001" y="839972"/>
            <a:ext cx="6743700" cy="4898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 cap="none">
                <a:latin typeface="Times New Roman"/>
                <a:ea typeface="Times New Roman"/>
                <a:cs typeface="Times New Roman"/>
                <a:sym typeface="Times New Roman"/>
              </a:rPr>
              <a:t>Conflict in organizations can be caused due to:</a:t>
            </a:r>
            <a:r>
              <a:rPr lang="en-US" sz="2000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cap="none">
                <a:latin typeface="Times New Roman"/>
                <a:ea typeface="Times New Roman"/>
                <a:cs typeface="Times New Roman"/>
                <a:sym typeface="Times New Roman"/>
              </a:rPr>
              <a:t>Status inconsistencies.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Jurisdictional ambiguities.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Communication problems. </a:t>
            </a:r>
            <a:endParaRPr sz="2000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Lack of common performance standards.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Individual differences.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en-US" sz="2000"/>
            </a:br>
            <a:br>
              <a:rPr lang="en-US" sz="2000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3"/>
          <p:cNvSpPr/>
          <p:nvPr/>
        </p:nvSpPr>
        <p:spPr>
          <a:xfrm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 flipH="1" rot="10800000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4472C4">
                  <a:alpha val="60784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01" name="Google Shape;30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02" name="Google Shape;30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 txBox="1"/>
          <p:nvPr>
            <p:ph type="title"/>
          </p:nvPr>
        </p:nvSpPr>
        <p:spPr>
          <a:xfrm>
            <a:off x="0" y="586855"/>
            <a:ext cx="3668088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Factors influencing organizational conflict</a:t>
            </a:r>
            <a:endParaRPr/>
          </a:p>
        </p:txBody>
      </p:sp>
      <p:sp>
        <p:nvSpPr>
          <p:cNvPr id="315" name="Google Shape;315;p14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Unclear Responsibility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: If there is lack of clarity, regarding who is responsible for which section of a task or project, conflict takes place.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Interpersonal Relationship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: Every member of an organization, possesses different personality, which plays a crucial role in conflict in an organization.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Scarcity of Resources: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 One of the main reason for occurrence of conflict in an organization is the inadequacy of resources like time, money, materials etc.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Conflict of Interest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: When there is a disorientation between the personal goals of the individual and the goals of the organization, conflict of interest arises</a:t>
            </a:r>
            <a:endParaRPr/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18" name="Google Shape;3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19" name="Google Shape;31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Tips for managing conflict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2" name="Google Shape;332;p15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Avoids feeling or perceptions that imply the other person is wrong or need to change.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Communicates a desire to work together to explore a problem or seek a solution.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Exhibits behavior that is spontaneous and destruction-free.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Identifies with another team member’s problems, shares feelings, and accepts the team members reaction.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35" name="Google Shape;33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36" name="Google Shape;3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Conflict indicators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9" name="Google Shape;349;p16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Body language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Colleagues not speaking to each other or ignoring each other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Deliberately undermining or not cooperating with each other to the downfall of the team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Contradicting and bad mouthing one another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Strong public statements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Increasing lack of respect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Open this agreement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Desire of power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52" name="Google Shape;3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53" name="Google Shape;3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7"/>
          <p:cNvGrpSpPr/>
          <p:nvPr/>
        </p:nvGrpSpPr>
        <p:grpSpPr>
          <a:xfrm>
            <a:off x="-1783581" y="-217744"/>
            <a:ext cx="11231998" cy="7293488"/>
            <a:chOff x="-1783581" y="-217744"/>
            <a:chExt cx="11231998" cy="7293488"/>
          </a:xfrm>
        </p:grpSpPr>
        <p:sp>
          <p:nvSpPr>
            <p:cNvPr id="359" name="Google Shape;359;p17"/>
            <p:cNvSpPr/>
            <p:nvPr/>
          </p:nvSpPr>
          <p:spPr>
            <a:xfrm>
              <a:off x="-1783581" y="-217744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4853117" y="1058224"/>
              <a:ext cx="4595300" cy="677550"/>
            </a:xfrm>
            <a:custGeom>
              <a:rect b="b" l="l" r="r" t="t"/>
              <a:pathLst>
                <a:path extrusionOk="0" h="677550" w="4595300">
                  <a:moveTo>
                    <a:pt x="0" y="0"/>
                  </a:moveTo>
                  <a:lnTo>
                    <a:pt x="4595300" y="0"/>
                  </a:lnTo>
                  <a:lnTo>
                    <a:pt x="4595300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3975" lIns="537800" spcFirstLastPara="1" rIns="93975" wrap="square" tIns="93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 Rounded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Competing</a:t>
              </a:r>
              <a:endParaRPr b="1" i="0" sz="37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429648" y="973530"/>
              <a:ext cx="846937" cy="846937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38630" y="2074224"/>
              <a:ext cx="4109787" cy="677550"/>
            </a:xfrm>
            <a:custGeom>
              <a:rect b="b" l="l" r="r" t="t"/>
              <a:pathLst>
                <a:path extrusionOk="0" h="677550" w="4109787">
                  <a:moveTo>
                    <a:pt x="0" y="0"/>
                  </a:moveTo>
                  <a:lnTo>
                    <a:pt x="4109787" y="0"/>
                  </a:lnTo>
                  <a:lnTo>
                    <a:pt x="4109787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3975" lIns="537800" spcFirstLastPara="1" rIns="93975" wrap="square" tIns="93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 Rounded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Collaborating</a:t>
              </a:r>
              <a:endParaRPr b="1" i="0" sz="37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915161" y="1989530"/>
              <a:ext cx="846937" cy="846937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5487643" y="3090224"/>
              <a:ext cx="3960774" cy="677550"/>
            </a:xfrm>
            <a:custGeom>
              <a:rect b="b" l="l" r="r" t="t"/>
              <a:pathLst>
                <a:path extrusionOk="0" h="677550" w="3960774">
                  <a:moveTo>
                    <a:pt x="0" y="0"/>
                  </a:moveTo>
                  <a:lnTo>
                    <a:pt x="3960774" y="0"/>
                  </a:lnTo>
                  <a:lnTo>
                    <a:pt x="3960774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3975" lIns="537800" spcFirstLastPara="1" rIns="93975" wrap="square" tIns="93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 Rounded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Compromising</a:t>
              </a:r>
              <a:endParaRPr b="1" i="0" sz="37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064174" y="3005530"/>
              <a:ext cx="846937" cy="846937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5338630" y="4106224"/>
              <a:ext cx="4109787" cy="677550"/>
            </a:xfrm>
            <a:custGeom>
              <a:rect b="b" l="l" r="r" t="t"/>
              <a:pathLst>
                <a:path extrusionOk="0" h="677550" w="4109787">
                  <a:moveTo>
                    <a:pt x="0" y="0"/>
                  </a:moveTo>
                  <a:lnTo>
                    <a:pt x="4109787" y="0"/>
                  </a:lnTo>
                  <a:lnTo>
                    <a:pt x="4109787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3975" lIns="537800" spcFirstLastPara="1" rIns="93975" wrap="square" tIns="93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 Rounded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Avoiding</a:t>
              </a:r>
              <a:endParaRPr b="1" i="0" sz="37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915161" y="4021530"/>
              <a:ext cx="846937" cy="846937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853117" y="5122224"/>
              <a:ext cx="4595300" cy="677550"/>
            </a:xfrm>
            <a:custGeom>
              <a:rect b="b" l="l" r="r" t="t"/>
              <a:pathLst>
                <a:path extrusionOk="0" h="677550" w="4595300">
                  <a:moveTo>
                    <a:pt x="0" y="0"/>
                  </a:moveTo>
                  <a:lnTo>
                    <a:pt x="4595300" y="0"/>
                  </a:lnTo>
                  <a:lnTo>
                    <a:pt x="4595300" y="677550"/>
                  </a:lnTo>
                  <a:lnTo>
                    <a:pt x="0" y="6775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3975" lIns="537800" spcFirstLastPara="1" rIns="93975" wrap="square" tIns="93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Arial Rounded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Accommodating</a:t>
              </a:r>
              <a:endParaRPr b="1" i="0" sz="37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429648" y="5037530"/>
              <a:ext cx="846937" cy="846937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17"/>
          <p:cNvSpPr/>
          <p:nvPr/>
        </p:nvSpPr>
        <p:spPr>
          <a:xfrm>
            <a:off x="1228842" y="1358900"/>
            <a:ext cx="3616208" cy="3784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Management Techniques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72" name="Google Shape;3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73" name="Google Shape;3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 flipH="1" rot="-5400000">
            <a:off x="2666617" y="-2666188"/>
            <a:ext cx="6858000" cy="12191234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 flipH="1" rot="-5400000">
            <a:off x="3649491" y="-1685840"/>
            <a:ext cx="4894564" cy="12193545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557" y="457200"/>
            <a:ext cx="779488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385" name="Google Shape;38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386" name="Google Shape;38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/>
          <p:nvPr/>
        </p:nvSpPr>
        <p:spPr>
          <a:xfrm>
            <a:off x="3047" y="10138"/>
            <a:ext cx="4754332" cy="6847862"/>
          </a:xfrm>
          <a:prstGeom prst="rect">
            <a:avLst/>
          </a:prstGeom>
          <a:gradFill>
            <a:gsLst>
              <a:gs pos="0">
                <a:srgbClr val="0E1F3B"/>
              </a:gs>
              <a:gs pos="50000">
                <a:srgbClr val="142C57"/>
              </a:gs>
              <a:gs pos="100000">
                <a:srgbClr val="193669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9"/>
          <p:cNvSpPr txBox="1"/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Competing</a:t>
            </a:r>
            <a:endParaRPr/>
          </a:p>
        </p:txBody>
      </p:sp>
      <p:grpSp>
        <p:nvGrpSpPr>
          <p:cNvPr id="393" name="Google Shape;393;p19"/>
          <p:cNvGrpSpPr/>
          <p:nvPr/>
        </p:nvGrpSpPr>
        <p:grpSpPr>
          <a:xfrm>
            <a:off x="5214581" y="2438400"/>
            <a:ext cx="6422848" cy="3785418"/>
            <a:chOff x="5214581" y="2438400"/>
            <a:chExt cx="6422848" cy="3785418"/>
          </a:xfrm>
        </p:grpSpPr>
        <p:cxnSp>
          <p:nvCxnSpPr>
            <p:cNvPr id="394" name="Google Shape;394;p19"/>
            <p:cNvCxnSpPr/>
            <p:nvPr/>
          </p:nvCxnSpPr>
          <p:spPr>
            <a:xfrm>
              <a:off x="5214581" y="2438400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5" name="Google Shape;395;p19"/>
            <p:cNvSpPr/>
            <p:nvPr/>
          </p:nvSpPr>
          <p:spPr>
            <a:xfrm>
              <a:off x="5214581" y="2438400"/>
              <a:ext cx="6422848" cy="946354"/>
            </a:xfrm>
            <a:custGeom>
              <a:rect b="b" l="l" r="r" t="t"/>
              <a:pathLst>
                <a:path extrusionOk="0" h="946354" w="6422848">
                  <a:moveTo>
                    <a:pt x="0" y="0"/>
                  </a:moveTo>
                  <a:lnTo>
                    <a:pt x="6422848" y="0"/>
                  </a:lnTo>
                  <a:lnTo>
                    <a:pt x="6422848" y="946354"/>
                  </a:lnTo>
                  <a:lnTo>
                    <a:pt x="0" y="9463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Emergency situations</a:t>
              </a:r>
              <a:endParaRPr/>
            </a:p>
          </p:txBody>
        </p:sp>
        <p:cxnSp>
          <p:nvCxnSpPr>
            <p:cNvPr id="396" name="Google Shape;396;p19"/>
            <p:cNvCxnSpPr/>
            <p:nvPr/>
          </p:nvCxnSpPr>
          <p:spPr>
            <a:xfrm>
              <a:off x="5214581" y="3384754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7" name="Google Shape;397;p19"/>
            <p:cNvSpPr/>
            <p:nvPr/>
          </p:nvSpPr>
          <p:spPr>
            <a:xfrm>
              <a:off x="5214581" y="3384754"/>
              <a:ext cx="6422848" cy="946354"/>
            </a:xfrm>
            <a:custGeom>
              <a:rect b="b" l="l" r="r" t="t"/>
              <a:pathLst>
                <a:path extrusionOk="0" h="946354" w="6422848">
                  <a:moveTo>
                    <a:pt x="0" y="0"/>
                  </a:moveTo>
                  <a:lnTo>
                    <a:pt x="6422848" y="0"/>
                  </a:lnTo>
                  <a:lnTo>
                    <a:pt x="6422848" y="946354"/>
                  </a:lnTo>
                  <a:lnTo>
                    <a:pt x="0" y="9463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Decisive action</a:t>
              </a:r>
              <a:endParaRPr/>
            </a:p>
          </p:txBody>
        </p:sp>
        <p:cxnSp>
          <p:nvCxnSpPr>
            <p:cNvPr id="398" name="Google Shape;398;p19"/>
            <p:cNvCxnSpPr/>
            <p:nvPr/>
          </p:nvCxnSpPr>
          <p:spPr>
            <a:xfrm>
              <a:off x="5214581" y="4331109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9" name="Google Shape;399;p19"/>
            <p:cNvSpPr/>
            <p:nvPr/>
          </p:nvSpPr>
          <p:spPr>
            <a:xfrm>
              <a:off x="5214581" y="4331109"/>
              <a:ext cx="6422848" cy="946354"/>
            </a:xfrm>
            <a:custGeom>
              <a:rect b="b" l="l" r="r" t="t"/>
              <a:pathLst>
                <a:path extrusionOk="0" h="946354" w="6422848">
                  <a:moveTo>
                    <a:pt x="0" y="0"/>
                  </a:moveTo>
                  <a:lnTo>
                    <a:pt x="6422848" y="0"/>
                  </a:lnTo>
                  <a:lnTo>
                    <a:pt x="6422848" y="946354"/>
                  </a:lnTo>
                  <a:lnTo>
                    <a:pt x="0" y="9463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Implementing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unpopular change</a:t>
              </a:r>
              <a:endParaRPr/>
            </a:p>
          </p:txBody>
        </p:sp>
        <p:cxnSp>
          <p:nvCxnSpPr>
            <p:cNvPr id="400" name="Google Shape;400;p19"/>
            <p:cNvCxnSpPr/>
            <p:nvPr/>
          </p:nvCxnSpPr>
          <p:spPr>
            <a:xfrm>
              <a:off x="5214581" y="5277464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01" name="Google Shape;401;p19"/>
            <p:cNvSpPr/>
            <p:nvPr/>
          </p:nvSpPr>
          <p:spPr>
            <a:xfrm>
              <a:off x="5214581" y="5277464"/>
              <a:ext cx="6422848" cy="946354"/>
            </a:xfrm>
            <a:custGeom>
              <a:rect b="b" l="l" r="r" t="t"/>
              <a:pathLst>
                <a:path extrusionOk="0" h="946354" w="6422848">
                  <a:moveTo>
                    <a:pt x="0" y="0"/>
                  </a:moveTo>
                  <a:lnTo>
                    <a:pt x="6422848" y="0"/>
                  </a:lnTo>
                  <a:lnTo>
                    <a:pt x="6422848" y="946354"/>
                  </a:lnTo>
                  <a:lnTo>
                    <a:pt x="0" y="9463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When other methods fail</a:t>
              </a:r>
              <a:endParaRPr/>
            </a:p>
          </p:txBody>
        </p:sp>
      </p:grpSp>
      <p:pic>
        <p:nvPicPr>
          <p:cNvPr descr="Chess checkmate" id="402" name="Google Shape;402;p19"/>
          <p:cNvPicPr preferRelativeResize="0"/>
          <p:nvPr/>
        </p:nvPicPr>
        <p:blipFill rotWithShape="1">
          <a:blip r:embed="rId3">
            <a:alphaModFix/>
          </a:blip>
          <a:srcRect b="-2" l="46196" r="12648" t="0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404" name="Google Shape;40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405" name="Google Shape;40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831850" y="1263195"/>
            <a:ext cx="10515600" cy="481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is expressed struggle between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interdependent parties, who perceive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incompatible goals.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management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opportunity to improve situations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strengthen relationships.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831850" y="3429000"/>
            <a:ext cx="1065942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966" y="1527623"/>
            <a:ext cx="30289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966" y="4141094"/>
            <a:ext cx="3028950" cy="163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106" name="Google Shape;10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Conflict Management</a:t>
            </a:r>
            <a:endParaRPr/>
          </a:p>
        </p:txBody>
      </p: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/>
          <p:nvPr/>
        </p:nvSpPr>
        <p:spPr>
          <a:xfrm>
            <a:off x="3047" y="10138"/>
            <a:ext cx="4754332" cy="6847862"/>
          </a:xfrm>
          <a:prstGeom prst="rect">
            <a:avLst/>
          </a:prstGeom>
          <a:gradFill>
            <a:gsLst>
              <a:gs pos="0">
                <a:srgbClr val="0E1F3B"/>
              </a:gs>
              <a:gs pos="50000">
                <a:srgbClr val="142C57"/>
              </a:gs>
              <a:gs pos="100000">
                <a:srgbClr val="193669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 txBox="1"/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/>
              <a:t>Collaborating</a:t>
            </a:r>
            <a:endParaRPr sz="4000"/>
          </a:p>
        </p:txBody>
      </p:sp>
      <p:grpSp>
        <p:nvGrpSpPr>
          <p:cNvPr id="412" name="Google Shape;412;p20"/>
          <p:cNvGrpSpPr/>
          <p:nvPr/>
        </p:nvGrpSpPr>
        <p:grpSpPr>
          <a:xfrm>
            <a:off x="5214581" y="2440248"/>
            <a:ext cx="6422848" cy="3781722"/>
            <a:chOff x="0" y="1848"/>
            <a:chExt cx="6422848" cy="3781722"/>
          </a:xfrm>
        </p:grpSpPr>
        <p:cxnSp>
          <p:nvCxnSpPr>
            <p:cNvPr id="413" name="Google Shape;413;p20"/>
            <p:cNvCxnSpPr/>
            <p:nvPr/>
          </p:nvCxnSpPr>
          <p:spPr>
            <a:xfrm>
              <a:off x="0" y="1848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4" name="Google Shape;414;p20"/>
            <p:cNvSpPr/>
            <p:nvPr/>
          </p:nvSpPr>
          <p:spPr>
            <a:xfrm>
              <a:off x="0" y="1848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0" y="1848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Merging experiences from people having different  backgrounds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6" name="Google Shape;416;p20"/>
            <p:cNvCxnSpPr/>
            <p:nvPr/>
          </p:nvCxnSpPr>
          <p:spPr>
            <a:xfrm>
              <a:off x="0" y="1262422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7" name="Google Shape;417;p20"/>
            <p:cNvSpPr/>
            <p:nvPr/>
          </p:nvSpPr>
          <p:spPr>
            <a:xfrm>
              <a:off x="0" y="1262422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0" y="1262422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Being creative to explore solutions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9" name="Google Shape;419;p20"/>
            <p:cNvCxnSpPr/>
            <p:nvPr/>
          </p:nvCxnSpPr>
          <p:spPr>
            <a:xfrm>
              <a:off x="0" y="2522996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0" name="Google Shape;420;p20"/>
            <p:cNvSpPr/>
            <p:nvPr/>
          </p:nvSpPr>
          <p:spPr>
            <a:xfrm>
              <a:off x="0" y="2522996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 txBox="1"/>
            <p:nvPr/>
          </p:nvSpPr>
          <p:spPr>
            <a:xfrm>
              <a:off x="0" y="2522996"/>
              <a:ext cx="6422848" cy="126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Looking for solutions where there may not be much  conflict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Sea of hands in the middle" id="422" name="Google Shape;422;p20"/>
          <p:cNvPicPr preferRelativeResize="0"/>
          <p:nvPr/>
        </p:nvPicPr>
        <p:blipFill rotWithShape="1">
          <a:blip r:embed="rId3">
            <a:alphaModFix/>
          </a:blip>
          <a:srcRect b="-2" l="31606" r="27238" t="0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424" name="Google Shape;42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425" name="Google Shape;42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047" y="10138"/>
            <a:ext cx="4754332" cy="6847862"/>
          </a:xfrm>
          <a:prstGeom prst="rect">
            <a:avLst/>
          </a:prstGeom>
          <a:gradFill>
            <a:gsLst>
              <a:gs pos="0">
                <a:srgbClr val="0E1F3B"/>
              </a:gs>
              <a:gs pos="50000">
                <a:srgbClr val="142C57"/>
              </a:gs>
              <a:gs pos="100000">
                <a:srgbClr val="193669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1"/>
          <p:cNvSpPr txBox="1"/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/>
              <a:t>Compromising</a:t>
            </a:r>
            <a:endParaRPr sz="4000"/>
          </a:p>
        </p:txBody>
      </p:sp>
      <p:grpSp>
        <p:nvGrpSpPr>
          <p:cNvPr id="432" name="Google Shape;432;p21"/>
          <p:cNvGrpSpPr/>
          <p:nvPr/>
        </p:nvGrpSpPr>
        <p:grpSpPr>
          <a:xfrm>
            <a:off x="5214581" y="2438400"/>
            <a:ext cx="6422848" cy="3785418"/>
            <a:chOff x="0" y="0"/>
            <a:chExt cx="6422848" cy="3785418"/>
          </a:xfrm>
        </p:grpSpPr>
        <p:cxnSp>
          <p:nvCxnSpPr>
            <p:cNvPr id="433" name="Google Shape;433;p21"/>
            <p:cNvCxnSpPr/>
            <p:nvPr/>
          </p:nvCxnSpPr>
          <p:spPr>
            <a:xfrm>
              <a:off x="0" y="0"/>
              <a:ext cx="6422848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4" name="Google Shape;434;p21"/>
            <p:cNvSpPr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 txBox="1"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reach agreement when both sides have equal power</a:t>
              </a:r>
              <a:endParaRPr/>
            </a:p>
          </p:txBody>
        </p:sp>
        <p:cxnSp>
          <p:nvCxnSpPr>
            <p:cNvPr id="436" name="Google Shape;436;p21"/>
            <p:cNvCxnSpPr/>
            <p:nvPr/>
          </p:nvCxnSpPr>
          <p:spPr>
            <a:xfrm>
              <a:off x="0" y="946354"/>
              <a:ext cx="6422848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7" name="Google Shape;437;p21"/>
            <p:cNvSpPr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find common ground when both parties have  competing goals</a:t>
              </a:r>
              <a:endParaRPr/>
            </a:p>
          </p:txBody>
        </p:sp>
        <p:cxnSp>
          <p:nvCxnSpPr>
            <p:cNvPr id="439" name="Google Shape;439;p21"/>
            <p:cNvCxnSpPr/>
            <p:nvPr/>
          </p:nvCxnSpPr>
          <p:spPr>
            <a:xfrm>
              <a:off x="0" y="1892709"/>
              <a:ext cx="6422848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0" name="Google Shape;440;p21"/>
            <p:cNvSpPr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 txBox="1"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achieve a temporary settlement on a complex issue</a:t>
              </a:r>
              <a:endParaRPr/>
            </a:p>
          </p:txBody>
        </p:sp>
        <p:cxnSp>
          <p:nvCxnSpPr>
            <p:cNvPr id="442" name="Google Shape;442;p21"/>
            <p:cNvCxnSpPr/>
            <p:nvPr/>
          </p:nvCxnSpPr>
          <p:spPr>
            <a:xfrm>
              <a:off x="0" y="2839064"/>
              <a:ext cx="6422848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3" name="Google Shape;443;p21"/>
            <p:cNvSpPr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 txBox="1"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reach a solution due to time pressures</a:t>
              </a:r>
              <a:endParaRPr/>
            </a:p>
          </p:txBody>
        </p:sp>
      </p:grpSp>
      <p:pic>
        <p:nvPicPr>
          <p:cNvPr descr="Business handshake" id="445" name="Google Shape;445;p21"/>
          <p:cNvPicPr preferRelativeResize="0"/>
          <p:nvPr/>
        </p:nvPicPr>
        <p:blipFill rotWithShape="1">
          <a:blip r:embed="rId3">
            <a:alphaModFix/>
          </a:blip>
          <a:srcRect b="-2" l="22326" r="36519" t="0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447" name="Google Shape;4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448" name="Google Shape;4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/>
          <p:nvPr/>
        </p:nvSpPr>
        <p:spPr>
          <a:xfrm>
            <a:off x="3047" y="10138"/>
            <a:ext cx="4754332" cy="6847862"/>
          </a:xfrm>
          <a:prstGeom prst="rect">
            <a:avLst/>
          </a:prstGeom>
          <a:gradFill>
            <a:gsLst>
              <a:gs pos="0">
                <a:srgbClr val="0E1F3B"/>
              </a:gs>
              <a:gs pos="50000">
                <a:srgbClr val="142C57"/>
              </a:gs>
              <a:gs pos="100000">
                <a:srgbClr val="193669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"/>
          <p:cNvSpPr txBox="1"/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Avoiding</a:t>
            </a:r>
            <a:endParaRPr/>
          </a:p>
        </p:txBody>
      </p:sp>
      <p:grpSp>
        <p:nvGrpSpPr>
          <p:cNvPr id="455" name="Google Shape;455;p22"/>
          <p:cNvGrpSpPr/>
          <p:nvPr/>
        </p:nvGrpSpPr>
        <p:grpSpPr>
          <a:xfrm>
            <a:off x="5214581" y="2438400"/>
            <a:ext cx="6422848" cy="3785418"/>
            <a:chOff x="0" y="0"/>
            <a:chExt cx="6422848" cy="3785418"/>
          </a:xfrm>
        </p:grpSpPr>
        <p:cxnSp>
          <p:nvCxnSpPr>
            <p:cNvPr id="456" name="Google Shape;456;p22"/>
            <p:cNvCxnSpPr/>
            <p:nvPr/>
          </p:nvCxnSpPr>
          <p:spPr>
            <a:xfrm>
              <a:off x="0" y="0"/>
              <a:ext cx="6422848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7" name="Google Shape;457;p22"/>
            <p:cNvSpPr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others can resolve conflict more effectively</a:t>
              </a:r>
              <a:endParaRPr/>
            </a:p>
          </p:txBody>
        </p:sp>
        <p:cxnSp>
          <p:nvCxnSpPr>
            <p:cNvPr id="459" name="Google Shape;459;p22"/>
            <p:cNvCxnSpPr/>
            <p:nvPr/>
          </p:nvCxnSpPr>
          <p:spPr>
            <a:xfrm>
              <a:off x="0" y="946354"/>
              <a:ext cx="6422848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0" name="Google Shape;460;p22"/>
            <p:cNvSpPr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 txBox="1"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both parties, see the issue as minor</a:t>
              </a:r>
              <a:endParaRPr/>
            </a:p>
          </p:txBody>
        </p:sp>
        <p:cxnSp>
          <p:nvCxnSpPr>
            <p:cNvPr id="462" name="Google Shape;462;p22"/>
            <p:cNvCxnSpPr/>
            <p:nvPr/>
          </p:nvCxnSpPr>
          <p:spPr>
            <a:xfrm>
              <a:off x="0" y="1892709"/>
              <a:ext cx="6422848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3" name="Google Shape;463;p22"/>
            <p:cNvSpPr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additional time is required</a:t>
              </a:r>
              <a:endParaRPr/>
            </a:p>
          </p:txBody>
        </p:sp>
        <p:cxnSp>
          <p:nvCxnSpPr>
            <p:cNvPr id="465" name="Google Shape;465;p22"/>
            <p:cNvCxnSpPr/>
            <p:nvPr/>
          </p:nvCxnSpPr>
          <p:spPr>
            <a:xfrm>
              <a:off x="0" y="2839064"/>
              <a:ext cx="6422848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6" name="Google Shape;466;p22"/>
            <p:cNvSpPr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 txBox="1"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both parties need a cooling off period</a:t>
              </a:r>
              <a:endParaRPr/>
            </a:p>
          </p:txBody>
        </p:sp>
      </p:grpSp>
      <p:pic>
        <p:nvPicPr>
          <p:cNvPr descr="Icon&#10;&#10;Description automatically generated" id="468" name="Google Shape;468;p22"/>
          <p:cNvPicPr preferRelativeResize="0"/>
          <p:nvPr/>
        </p:nvPicPr>
        <p:blipFill rotWithShape="1">
          <a:blip r:embed="rId3">
            <a:alphaModFix/>
          </a:blip>
          <a:srcRect b="-1" l="18533" r="10598" t="0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470" name="Google Shape;4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471" name="Google Shape;4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>
            <a:off x="3047" y="10138"/>
            <a:ext cx="4754332" cy="6847862"/>
          </a:xfrm>
          <a:prstGeom prst="rect">
            <a:avLst/>
          </a:prstGeom>
          <a:gradFill>
            <a:gsLst>
              <a:gs pos="0">
                <a:srgbClr val="0E1F3B"/>
              </a:gs>
              <a:gs pos="50000">
                <a:srgbClr val="142C57"/>
              </a:gs>
              <a:gs pos="100000">
                <a:srgbClr val="193669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3"/>
          <p:cNvSpPr txBox="1"/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Accommodating</a:t>
            </a: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>
            <a:off x="5214581" y="2438400"/>
            <a:ext cx="6422848" cy="3785418"/>
            <a:chOff x="0" y="0"/>
            <a:chExt cx="6422848" cy="3785418"/>
          </a:xfrm>
        </p:grpSpPr>
        <p:cxnSp>
          <p:nvCxnSpPr>
            <p:cNvPr id="479" name="Google Shape;479;p23"/>
            <p:cNvCxnSpPr/>
            <p:nvPr/>
          </p:nvCxnSpPr>
          <p:spPr>
            <a:xfrm>
              <a:off x="0" y="0"/>
              <a:ext cx="6422848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0" name="Google Shape;480;p23"/>
            <p:cNvSpPr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0" y="0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Preserving the relationship vs arguing the issue</a:t>
              </a:r>
              <a:endParaRPr/>
            </a:p>
          </p:txBody>
        </p:sp>
        <p:cxnSp>
          <p:nvCxnSpPr>
            <p:cNvPr id="482" name="Google Shape;482;p23"/>
            <p:cNvCxnSpPr/>
            <p:nvPr/>
          </p:nvCxnSpPr>
          <p:spPr>
            <a:xfrm>
              <a:off x="0" y="946354"/>
              <a:ext cx="6422848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3" name="Google Shape;483;p23"/>
            <p:cNvSpPr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 txBox="1"/>
            <p:nvPr/>
          </p:nvSpPr>
          <p:spPr>
            <a:xfrm>
              <a:off x="0" y="94635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When the issue is more important to the other person</a:t>
              </a:r>
              <a:endParaRPr/>
            </a:p>
          </p:txBody>
        </p:sp>
        <p:cxnSp>
          <p:nvCxnSpPr>
            <p:cNvPr id="485" name="Google Shape;485;p23"/>
            <p:cNvCxnSpPr/>
            <p:nvPr/>
          </p:nvCxnSpPr>
          <p:spPr>
            <a:xfrm>
              <a:off x="0" y="1892709"/>
              <a:ext cx="6422848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6" name="Google Shape;486;p23"/>
            <p:cNvSpPr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0" y="1892709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When you want others to express their own point of view</a:t>
              </a:r>
              <a:endParaRPr/>
            </a:p>
          </p:txBody>
        </p:sp>
        <p:cxnSp>
          <p:nvCxnSpPr>
            <p:cNvPr id="488" name="Google Shape;488;p23"/>
            <p:cNvCxnSpPr/>
            <p:nvPr/>
          </p:nvCxnSpPr>
          <p:spPr>
            <a:xfrm>
              <a:off x="0" y="2839064"/>
              <a:ext cx="6422848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9" name="Google Shape;489;p23"/>
            <p:cNvSpPr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 txBox="1"/>
            <p:nvPr/>
          </p:nvSpPr>
          <p:spPr>
            <a:xfrm>
              <a:off x="0" y="2839064"/>
              <a:ext cx="6422848" cy="94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When you want others to learn by their own choices</a:t>
              </a:r>
              <a:endParaRPr/>
            </a:p>
          </p:txBody>
        </p:sp>
      </p:grpSp>
      <p:pic>
        <p:nvPicPr>
          <p:cNvPr descr="A picture containing person, sky, sport, dancer&#10;&#10;Description automatically generated" id="491" name="Google Shape;491;p23"/>
          <p:cNvPicPr preferRelativeResize="0"/>
          <p:nvPr/>
        </p:nvPicPr>
        <p:blipFill rotWithShape="1">
          <a:blip r:embed="rId3">
            <a:alphaModFix/>
          </a:blip>
          <a:srcRect b="1" l="35693" r="27777" t="0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493" name="Google Shape;49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494" name="Google Shape;49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4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24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501" name="Google Shape;501;p24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4"/>
          <p:cNvSpPr txBox="1"/>
          <p:nvPr>
            <p:ph type="title"/>
          </p:nvPr>
        </p:nvSpPr>
        <p:spPr>
          <a:xfrm>
            <a:off x="838200" y="365125"/>
            <a:ext cx="10515600" cy="1828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</a:rPr>
              <a:t>Collaborating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24"/>
          <p:cNvSpPr txBox="1"/>
          <p:nvPr>
            <p:ph idx="1" type="body"/>
          </p:nvPr>
        </p:nvSpPr>
        <p:spPr>
          <a:xfrm>
            <a:off x="838200" y="2398626"/>
            <a:ext cx="5158427" cy="3730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Pros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Leads to solving the actual problem.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Leads to a win-win outcome.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Reinforces mutual trust and respect.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Builds a foundation for effective collaboration in the future.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You earn the reputation of a good negotiator.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4"/>
          <p:cNvSpPr txBox="1"/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a commitment from all parties to look for a mutually acceptable solution.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takes lots of time and energy.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may take advantage of other people’s trust and openness.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24"/>
          <p:cNvCxnSpPr/>
          <p:nvPr/>
        </p:nvCxnSpPr>
        <p:spPr>
          <a:xfrm>
            <a:off x="5996627" y="2003461"/>
            <a:ext cx="0" cy="412562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7" name="Google Shape;50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08" name="Google Shape;50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09" name="Google Shape;50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, logo&#10;&#10;Description automatically generated" id="510" name="Google Shape;5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4085" y="154572"/>
            <a:ext cx="1393775" cy="13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5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516" name="Google Shape;516;p25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5"/>
          <p:cNvSpPr txBox="1"/>
          <p:nvPr>
            <p:ph type="title"/>
          </p:nvPr>
        </p:nvSpPr>
        <p:spPr>
          <a:xfrm>
            <a:off x="882502" y="922339"/>
            <a:ext cx="9167953" cy="124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Compromising</a:t>
            </a:r>
            <a:endParaRPr/>
          </a:p>
        </p:txBody>
      </p:sp>
      <p:sp>
        <p:nvSpPr>
          <p:cNvPr id="519" name="Google Shape;519;p25"/>
          <p:cNvSpPr txBox="1"/>
          <p:nvPr>
            <p:ph idx="1" type="body"/>
          </p:nvPr>
        </p:nvSpPr>
        <p:spPr>
          <a:xfrm>
            <a:off x="665626" y="2316036"/>
            <a:ext cx="4800852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Faster issue resolution. Compromising may be more practical when time is a factor.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Can provide a temporary solution while still looking for a win-win solution.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Lowers the levels of tension and stress resulting from the conflict.</a:t>
            </a:r>
            <a:endParaRPr/>
          </a:p>
          <a:p>
            <a:pPr indent="1270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</p:txBody>
      </p:sp>
      <p:sp>
        <p:nvSpPr>
          <p:cNvPr id="520" name="Google Shape;520;p25"/>
          <p:cNvSpPr txBox="1"/>
          <p:nvPr/>
        </p:nvSpPr>
        <p:spPr>
          <a:xfrm>
            <a:off x="6096000" y="2316036"/>
            <a:ext cx="4923781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/>
          </a:p>
          <a:p>
            <a:pPr indent="-228600" lvl="1" marL="685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values and long-term objectives can be derailed in the process.</a:t>
            </a:r>
            <a:endParaRPr/>
          </a:p>
          <a:p>
            <a:pPr indent="-228600" lvl="1" marL="685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require close monitoring and control to ensure the agreements are met.</a:t>
            </a:r>
            <a:endParaRPr/>
          </a:p>
          <a:p>
            <a:pPr indent="-228600" lvl="1" marL="685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not work if initial demands are too great.</a:t>
            </a:r>
            <a:endParaRPr/>
          </a:p>
          <a:p>
            <a:pPr indent="-228600" lvl="1" marL="685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contribute to building trust in the long run.         </a:t>
            </a:r>
            <a:endParaRPr/>
          </a:p>
          <a:p>
            <a:pPr indent="1079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25"/>
          <p:cNvCxnSpPr/>
          <p:nvPr/>
        </p:nvCxnSpPr>
        <p:spPr>
          <a:xfrm>
            <a:off x="5996627" y="2003461"/>
            <a:ext cx="0" cy="412562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2" name="Google Shape;5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23" name="Google Shape;5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24" name="Google Shape;5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530" name="Google Shape;530;p26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6"/>
          <p:cNvSpPr txBox="1"/>
          <p:nvPr>
            <p:ph type="title"/>
          </p:nvPr>
        </p:nvSpPr>
        <p:spPr>
          <a:xfrm>
            <a:off x="921274" y="948672"/>
            <a:ext cx="5355771" cy="11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Accommodating</a:t>
            </a:r>
            <a:endParaRPr/>
          </a:p>
        </p:txBody>
      </p:sp>
      <p:sp>
        <p:nvSpPr>
          <p:cNvPr id="533" name="Google Shape;533;p26"/>
          <p:cNvSpPr txBox="1"/>
          <p:nvPr>
            <p:ph idx="1" type="body"/>
          </p:nvPr>
        </p:nvSpPr>
        <p:spPr>
          <a:xfrm>
            <a:off x="921274" y="2348154"/>
            <a:ext cx="3427283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Pros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Help to protect more important interests while giving up on some less important ones.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Gives an opportunity to reassess the situation from a different angle.</a:t>
            </a:r>
            <a:endParaRPr/>
          </a:p>
          <a:p>
            <a:pPr indent="-10160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id="534" name="Google Shape;534;p26"/>
          <p:cNvSpPr txBox="1"/>
          <p:nvPr/>
        </p:nvSpPr>
        <p:spPr>
          <a:xfrm>
            <a:off x="6096000" y="2348154"/>
            <a:ext cx="5174726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risk to be abused.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negatively affect your confidence in your ability to respond to an aggressive opponent.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makes it more difficult to transition to a win-win solution in the future.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of your supporters may not like your smoothing response and be turned off.</a:t>
            </a:r>
            <a:endParaRPr/>
          </a:p>
          <a:p>
            <a:pPr indent="1079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5" name="Google Shape;535;p26"/>
          <p:cNvCxnSpPr/>
          <p:nvPr/>
        </p:nvCxnSpPr>
        <p:spPr>
          <a:xfrm>
            <a:off x="5996627" y="2003461"/>
            <a:ext cx="0" cy="412562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6" name="Google Shape;53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37" name="Google Shape;53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38" name="Google Shape;53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27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544" name="Google Shape;544;p27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27"/>
          <p:cNvSpPr txBox="1"/>
          <p:nvPr>
            <p:ph type="title"/>
          </p:nvPr>
        </p:nvSpPr>
        <p:spPr>
          <a:xfrm>
            <a:off x="838200" y="952212"/>
            <a:ext cx="2899189" cy="1378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Competing</a:t>
            </a:r>
            <a:endParaRPr/>
          </a:p>
        </p:txBody>
      </p:sp>
      <p:sp>
        <p:nvSpPr>
          <p:cNvPr id="547" name="Google Shape;547;p27"/>
          <p:cNvSpPr txBox="1"/>
          <p:nvPr>
            <p:ph idx="1" type="body"/>
          </p:nvPr>
        </p:nvSpPr>
        <p:spPr>
          <a:xfrm>
            <a:off x="953572" y="2330715"/>
            <a:ext cx="4405237" cy="2932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Pros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May provide a quick resolution to a conflict.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Increases self-esteem and draws respect.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548" name="Google Shape;548;p27"/>
          <p:cNvSpPr txBox="1"/>
          <p:nvPr/>
        </p:nvSpPr>
        <p:spPr>
          <a:xfrm>
            <a:off x="6096000" y="2330715"/>
            <a:ext cx="4642884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negatively affect your relationship with the opponent in the long run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cause the opponent to react in the same way, even if the opponent did not intend to be forceful originally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escalate conflict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27"/>
          <p:cNvCxnSpPr/>
          <p:nvPr/>
        </p:nvCxnSpPr>
        <p:spPr>
          <a:xfrm>
            <a:off x="5996627" y="2003461"/>
            <a:ext cx="0" cy="412562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0" name="Google Shape;5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51" name="Google Shape;5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52" name="Google Shape;5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28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558" name="Google Shape;558;p28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28"/>
          <p:cNvSpPr txBox="1"/>
          <p:nvPr>
            <p:ph type="title"/>
          </p:nvPr>
        </p:nvSpPr>
        <p:spPr>
          <a:xfrm>
            <a:off x="838200" y="850171"/>
            <a:ext cx="2899189" cy="1515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Avoiding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1" name="Google Shape;561;p28"/>
          <p:cNvSpPr txBox="1"/>
          <p:nvPr>
            <p:ph idx="1" type="body"/>
          </p:nvPr>
        </p:nvSpPr>
        <p:spPr>
          <a:xfrm>
            <a:off x="985284" y="2310139"/>
            <a:ext cx="4573772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Pros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Withdrawing is a low stress approach when the conflict is short.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Gives time to focus on more important or more urgent issues instead.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Gives you time to better prepare and collect information before you act.</a:t>
            </a:r>
            <a:endParaRPr/>
          </a:p>
        </p:txBody>
      </p:sp>
      <p:sp>
        <p:nvSpPr>
          <p:cNvPr id="562" name="Google Shape;562;p28"/>
          <p:cNvSpPr txBox="1"/>
          <p:nvPr/>
        </p:nvSpPr>
        <p:spPr>
          <a:xfrm>
            <a:off x="6096000" y="2406829"/>
            <a:ext cx="5015023" cy="436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decisions may be made by default.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Postponing may make matters worse.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3" name="Google Shape;563;p28"/>
          <p:cNvCxnSpPr/>
          <p:nvPr/>
        </p:nvCxnSpPr>
        <p:spPr>
          <a:xfrm>
            <a:off x="5996627" y="2003461"/>
            <a:ext cx="0" cy="412562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4" name="Google Shape;56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65" name="Google Shape;56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66" name="Google Shape;56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9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9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9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9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9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9"/>
          <p:cNvSpPr txBox="1"/>
          <p:nvPr>
            <p:ph type="title"/>
          </p:nvPr>
        </p:nvSpPr>
        <p:spPr>
          <a:xfrm>
            <a:off x="279047" y="586855"/>
            <a:ext cx="3389041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Conflict management strategies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79" name="Google Shape;579;p29"/>
          <p:cNvSpPr txBox="1"/>
          <p:nvPr>
            <p:ph idx="1" type="body"/>
          </p:nvPr>
        </p:nvSpPr>
        <p:spPr>
          <a:xfrm>
            <a:off x="4798453" y="1333891"/>
            <a:ext cx="6555347" cy="4210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Ignoring the Conflict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Physical Separation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Withdrawal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Dominance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Appeal Procedures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Forcing People to Assume another Role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0" name="Google Shape;5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82" name="Google Shape;5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83" name="Google Shape;5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127591" y="586855"/>
            <a:ext cx="3859321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Characteristics of conflict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Conflict is a process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Conflict is Inevitable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Conflict is a normal part of life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Perception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Opposition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Interdependence and Interaction.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123" name="Google Shape;1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124" name="Google Shape;1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5054241" y="521405"/>
            <a:ext cx="5754896" cy="1667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conflict can be managed successfully?</a:t>
            </a:r>
            <a:endParaRPr/>
          </a:p>
        </p:txBody>
      </p:sp>
      <p:pic>
        <p:nvPicPr>
          <p:cNvPr descr=" With the confrontation between workers in Manesar and the Maruti Suzuki management intensifying, the labour department o..." id="590" name="Google Shape;590;p30"/>
          <p:cNvPicPr preferRelativeResize="0"/>
          <p:nvPr/>
        </p:nvPicPr>
        <p:blipFill rotWithShape="1">
          <a:blip r:embed="rId3">
            <a:alphaModFix/>
          </a:blip>
          <a:srcRect b="1" l="3501" r="3501" t="0"/>
          <a:stretch/>
        </p:blipFill>
        <p:spPr>
          <a:xfrm>
            <a:off x="1068130" y="1650148"/>
            <a:ext cx="3876165" cy="312600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0"/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Lose-lose methods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Win-lose methods  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Win-win methods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30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0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596" name="Google Shape;59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597" name="Google Shape;59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1"/>
          <p:cNvSpPr txBox="1"/>
          <p:nvPr/>
        </p:nvSpPr>
        <p:spPr>
          <a:xfrm>
            <a:off x="1150286" y="501594"/>
            <a:ext cx="4790364" cy="1668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Continuum</a:t>
            </a:r>
            <a:endParaRPr/>
          </a:p>
        </p:txBody>
      </p:sp>
      <p:sp>
        <p:nvSpPr>
          <p:cNvPr id="604" name="Google Shape;604;p31"/>
          <p:cNvSpPr txBox="1"/>
          <p:nvPr/>
        </p:nvSpPr>
        <p:spPr>
          <a:xfrm>
            <a:off x="1150286" y="2399857"/>
            <a:ext cx="4870732" cy="342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Win, you Lose ( Competition – A)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lose or Give in ( Accommodate – B)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Both get Something ( Compromise- C)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Both “win” ( Collaborate – D)</a:t>
            </a:r>
            <a:endParaRPr/>
          </a:p>
        </p:txBody>
      </p:sp>
      <p:pic>
        <p:nvPicPr>
          <p:cNvPr descr=" " id="605" name="Google Shape;6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0402" y="4127806"/>
            <a:ext cx="2984321" cy="223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 " id="606" name="Google Shape;6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6735" y="4089443"/>
            <a:ext cx="3113612" cy="2263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ching win-win " id="607" name="Google Shape;60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87" y="3985453"/>
            <a:ext cx="3219893" cy="241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1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1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12" name="Google Shape;61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13" name="Google Shape;61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2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2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2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2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2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2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Summary</a:t>
            </a:r>
            <a:endParaRPr/>
          </a:p>
        </p:txBody>
      </p:sp>
      <p:sp>
        <p:nvSpPr>
          <p:cNvPr id="626" name="Google Shape;626;p32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Lose-lose methods:  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compromise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Win-lose methods:  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dominance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Win-win methods:  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problem solving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27" name="Google Shape;6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29" name="Google Shape;62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30" name="Google Shape;63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3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3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3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3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3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3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Conflict resolution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43" name="Google Shape;643;p33"/>
          <p:cNvSpPr txBox="1"/>
          <p:nvPr>
            <p:ph idx="1" type="body"/>
          </p:nvPr>
        </p:nvSpPr>
        <p:spPr>
          <a:xfrm>
            <a:off x="4810259" y="1871330"/>
            <a:ext cx="6555347" cy="4324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1.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Create an Effective Atmosphere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Preparation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Allow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Choose carefully initial comments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44" name="Google Shape;6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46" name="Google Shape;64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47" name="Google Shape;64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4"/>
          <p:cNvSpPr txBox="1"/>
          <p:nvPr>
            <p:ph type="title"/>
          </p:nvPr>
        </p:nvSpPr>
        <p:spPr>
          <a:xfrm>
            <a:off x="466722" y="597488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2. Focus on individual and shared needs</a:t>
            </a:r>
            <a:endParaRPr/>
          </a:p>
        </p:txBody>
      </p:sp>
      <p:sp>
        <p:nvSpPr>
          <p:cNvPr id="660" name="Google Shape;660;p34"/>
          <p:cNvSpPr txBox="1"/>
          <p:nvPr>
            <p:ph idx="1" type="body"/>
          </p:nvPr>
        </p:nvSpPr>
        <p:spPr>
          <a:xfrm>
            <a:off x="4810259" y="2243470"/>
            <a:ext cx="6555347" cy="3952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Always put yourself in the place of the other party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Identify areas of common interest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61" name="Google Shape;6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63" name="Google Shape;6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64" name="Google Shape;6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3. Look to the future not the past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77" name="Google Shape;677;p35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Don’t let the past rule your thinking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Learn from the past </a:t>
            </a:r>
            <a:endParaRPr/>
          </a:p>
        </p:txBody>
      </p:sp>
      <p:pic>
        <p:nvPicPr>
          <p:cNvPr id="678" name="Google Shape;6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80" name="Google Shape;68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81" name="Google Shape;68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6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6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6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4. Generate options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4" name="Google Shape;694;p36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Prepare some options in advance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Focus on options that deal with shared needs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Seek options and common ground from other party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95" name="Google Shape;69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697" name="Google Shape;69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698" name="Google Shape;69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7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7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7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7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7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7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5. Flexibility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1" name="Google Shape;711;p37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Be conciliatory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Apologizing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Conceding</a:t>
            </a:r>
            <a:endParaRPr/>
          </a:p>
        </p:txBody>
      </p:sp>
      <p:pic>
        <p:nvPicPr>
          <p:cNvPr id="712" name="Google Shape;7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714" name="Google Shape;71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715" name="Google Shape;71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38"/>
          <p:cNvGrpSpPr/>
          <p:nvPr/>
        </p:nvGrpSpPr>
        <p:grpSpPr>
          <a:xfrm>
            <a:off x="0" y="6401226"/>
            <a:ext cx="12192000" cy="456774"/>
            <a:chOff x="0" y="5899576"/>
            <a:chExt cx="12192000" cy="456774"/>
          </a:xfrm>
        </p:grpSpPr>
        <p:sp>
          <p:nvSpPr>
            <p:cNvPr id="721" name="Google Shape;721;p38"/>
            <p:cNvSpPr/>
            <p:nvPr/>
          </p:nvSpPr>
          <p:spPr>
            <a:xfrm>
              <a:off x="4038600" y="5899576"/>
              <a:ext cx="8153400" cy="456774"/>
            </a:xfrm>
            <a:prstGeom prst="rect">
              <a:avLst/>
            </a:prstGeom>
            <a:gradFill>
              <a:gsLst>
                <a:gs pos="0">
                  <a:srgbClr val="162E5A"/>
                </a:gs>
                <a:gs pos="50000">
                  <a:srgbClr val="204483"/>
                </a:gs>
                <a:gs pos="100000">
                  <a:srgbClr val="27519D"/>
                </a:gs>
              </a:gsLst>
              <a:lin ang="18900000" scaled="0"/>
            </a:gradFill>
            <a:ln cap="flat" cmpd="sng" w="12700">
              <a:solidFill>
                <a:srgbClr val="1B305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0" y="5899576"/>
              <a:ext cx="4038600" cy="456774"/>
            </a:xfrm>
            <a:prstGeom prst="rect">
              <a:avLst/>
            </a:prstGeom>
            <a:solidFill>
              <a:srgbClr val="35599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38"/>
          <p:cNvSpPr txBox="1"/>
          <p:nvPr>
            <p:ph type="title"/>
          </p:nvPr>
        </p:nvSpPr>
        <p:spPr>
          <a:xfrm>
            <a:off x="73450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en-US" sz="8000"/>
              <a:t>Thank You</a:t>
            </a:r>
            <a:endParaRPr sz="8000"/>
          </a:p>
        </p:txBody>
      </p:sp>
      <p:sp>
        <p:nvSpPr>
          <p:cNvPr id="724" name="Google Shape;72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725" name="Google Shape;72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Conflict Management</a:t>
            </a:r>
            <a:endParaRPr/>
          </a:p>
        </p:txBody>
      </p:sp>
      <p:sp>
        <p:nvSpPr>
          <p:cNvPr id="726" name="Google Shape;72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Causes of conflict</a:t>
            </a:r>
            <a:endParaRPr/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Information:</a:t>
            </a: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Something was missing, incomplete or ambiguous.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Environment: </a:t>
            </a: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Something in the environment leads to the conflict.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Skills:</a:t>
            </a: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People lack the appropriate skills for doing their work.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Values:</a:t>
            </a: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A clash of personal values leads to conflict.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Identity:</a:t>
            </a:r>
            <a:r>
              <a:rPr b="0" i="0" lang="en-US" sz="1900">
                <a:latin typeface="Times New Roman"/>
                <a:ea typeface="Times New Roman"/>
                <a:cs typeface="Times New Roman"/>
                <a:sym typeface="Times New Roman"/>
              </a:rPr>
              <a:t> The participants' sense of identity puts them at odds with each other.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b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9502" y="2160378"/>
            <a:ext cx="3615776" cy="254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140" name="Google Shape;14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838200" y="339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/>
              <a:t>Types of Conflict Management</a:t>
            </a:r>
            <a:endParaRPr b="1" sz="4000"/>
          </a:p>
        </p:txBody>
      </p:sp>
      <p:grpSp>
        <p:nvGrpSpPr>
          <p:cNvPr id="147" name="Google Shape;147;p5"/>
          <p:cNvGrpSpPr/>
          <p:nvPr/>
        </p:nvGrpSpPr>
        <p:grpSpPr>
          <a:xfrm>
            <a:off x="841794" y="2509993"/>
            <a:ext cx="10508410" cy="2920263"/>
            <a:chOff x="3594" y="716703"/>
            <a:chExt cx="10508410" cy="2920263"/>
          </a:xfrm>
        </p:grpSpPr>
        <p:sp>
          <p:nvSpPr>
            <p:cNvPr id="148" name="Google Shape;148;p5"/>
            <p:cNvSpPr/>
            <p:nvPr/>
          </p:nvSpPr>
          <p:spPr>
            <a:xfrm>
              <a:off x="5160499" y="1828843"/>
              <a:ext cx="4281204" cy="509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9" name="Google Shape;149;p5"/>
            <p:cNvSpPr/>
            <p:nvPr/>
          </p:nvSpPr>
          <p:spPr>
            <a:xfrm>
              <a:off x="5160499" y="1828843"/>
              <a:ext cx="2115259" cy="511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907"/>
                  </a:lnTo>
                  <a:lnTo>
                    <a:pt x="120000" y="8190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0" name="Google Shape;150;p5"/>
            <p:cNvSpPr/>
            <p:nvPr/>
          </p:nvSpPr>
          <p:spPr>
            <a:xfrm>
              <a:off x="5114779" y="1828843"/>
              <a:ext cx="91440" cy="50936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1" name="Google Shape;151;p5"/>
            <p:cNvSpPr/>
            <p:nvPr/>
          </p:nvSpPr>
          <p:spPr>
            <a:xfrm>
              <a:off x="3019897" y="1828843"/>
              <a:ext cx="2140602" cy="5093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2" name="Google Shape;152;p5"/>
            <p:cNvSpPr/>
            <p:nvPr/>
          </p:nvSpPr>
          <p:spPr>
            <a:xfrm>
              <a:off x="879295" y="1828843"/>
              <a:ext cx="4281204" cy="5093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3" name="Google Shape;153;p5"/>
            <p:cNvSpPr/>
            <p:nvPr/>
          </p:nvSpPr>
          <p:spPr>
            <a:xfrm>
              <a:off x="4284798" y="716703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479399" y="901573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4511972" y="934146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Types of Conflict Management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594" y="2338209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98194" y="2523080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230767" y="2555653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Intrapersonal Conflict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144196" y="2338209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38796" y="2523080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2371369" y="2555653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Intragroup Conflict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284798" y="2338209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479399" y="2523080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4511972" y="2555653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Interpersonal Conflict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400058" y="2339955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594658" y="2524826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6627231" y="2557399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Intergroup Conflict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8566003" y="2338209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760603" y="2523080"/>
              <a:ext cx="1751401" cy="11121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8793176" y="2555653"/>
              <a:ext cx="1686255" cy="104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Conflict Resolution</a:t>
              </a:r>
              <a:endPara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1" name="Google Shape;17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172" name="Google Shape;17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173" name="Google Shape;17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>
            <p:ph type="title"/>
          </p:nvPr>
        </p:nvSpPr>
        <p:spPr>
          <a:xfrm>
            <a:off x="279047" y="586855"/>
            <a:ext cx="3389041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Types of conflict management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4180021" y="649480"/>
            <a:ext cx="7185586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Intrapersonal Conflict: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Intrapersonal conflict takes place within an individual.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Thus, it is a type of conflict that is psychological involving the individual’s thoughts, values, principles and emotions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Intragroup Conflict: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Intragroup conflict occurs among individuals within a team.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 starts from interpersonal disagreements like team members have different personalities which may lead to tension or differences in views and ideas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189" name="Google Shape;18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190" name="Google Shape;19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 txBox="1"/>
          <p:nvPr>
            <p:ph type="title"/>
          </p:nvPr>
        </p:nvSpPr>
        <p:spPr>
          <a:xfrm>
            <a:off x="382772" y="586855"/>
            <a:ext cx="328531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Types of conflict management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3" name="Google Shape;203;p7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Interpersonal Conflict: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Interpersonal conflict means a conflict between two individuals.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So, it is a natural occurrence which can eventually help in personal growth or developing our relationships with others.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Intergroup Conflict: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Intergroup conflict occurs when a misunderstanding arises among different teams within an organization.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06" name="Google Shape;20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07" name="Google Shape;20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>
            <p:ph type="title"/>
          </p:nvPr>
        </p:nvSpPr>
        <p:spPr>
          <a:xfrm>
            <a:off x="279047" y="586855"/>
            <a:ext cx="3425389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FFFF"/>
                </a:solidFill>
              </a:rPr>
              <a:t>Identify which type of conflict each statement describes	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20" name="Google Shape;220;p8"/>
          <p:cNvSpPr txBox="1"/>
          <p:nvPr>
            <p:ph idx="1" type="body"/>
          </p:nvPr>
        </p:nvSpPr>
        <p:spPr>
          <a:xfrm>
            <a:off x="4367695" y="1274742"/>
            <a:ext cx="7157998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________ occurs between two individuals with equal powers.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Ans- Interpersonal conflict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________ occurs between groups regardless of the groups size.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Ans- Intergroup conflict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________ occurs within the individual.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Ans- Intrapersonal conflict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________ occurs between individuals of the same group.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Ans- Intragroup conflict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23" name="Google Shape;22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24" name="Google Shape;22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/>
          <p:nvPr>
            <p:ph type="title"/>
          </p:nvPr>
        </p:nvSpPr>
        <p:spPr>
          <a:xfrm>
            <a:off x="103695" y="586855"/>
            <a:ext cx="3564393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FFFF"/>
                </a:solidFill>
              </a:rPr>
              <a:t>Functional conflict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Works toward the goals of an organization or group.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Constructive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Increase information and ideas.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Encourages innovative thinking.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And shakers different points of view reduce stagnation</a:t>
            </a:r>
            <a:r>
              <a:rPr lang="en-US" sz="2000"/>
              <a:t>.</a:t>
            </a:r>
            <a:endParaRPr sz="2000"/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9502" y="2228174"/>
            <a:ext cx="3615776" cy="241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303" y="160158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17-Apr-21</a:t>
            </a:r>
            <a:endParaRPr/>
          </a:p>
        </p:txBody>
      </p:sp>
      <p:sp>
        <p:nvSpPr>
          <p:cNvPr id="240" name="Google Shape;24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Management</a:t>
            </a:r>
            <a:endParaRPr/>
          </a:p>
        </p:txBody>
      </p:sp>
      <p:sp>
        <p:nvSpPr>
          <p:cNvPr id="241" name="Google Shape;24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2021-01-27T16:43:17Z</dcterms:created>
  <dc:creator>Tomin Samuel</dc:creator>
</cp:coreProperties>
</file>