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8" r:id="rId2"/>
    <p:sldId id="2037" r:id="rId3"/>
    <p:sldId id="2038" r:id="rId4"/>
    <p:sldId id="2039" r:id="rId5"/>
    <p:sldId id="2047" r:id="rId6"/>
    <p:sldId id="2048" r:id="rId7"/>
    <p:sldId id="262" r:id="rId8"/>
    <p:sldId id="2041" r:id="rId9"/>
    <p:sldId id="2011" r:id="rId10"/>
    <p:sldId id="2012" r:id="rId11"/>
    <p:sldId id="2042" r:id="rId12"/>
    <p:sldId id="2015" r:id="rId13"/>
    <p:sldId id="2043" r:id="rId14"/>
    <p:sldId id="2044" r:id="rId15"/>
    <p:sldId id="2045" r:id="rId16"/>
    <p:sldId id="2017" r:id="rId17"/>
    <p:sldId id="2018" r:id="rId18"/>
    <p:sldId id="2019" r:id="rId19"/>
    <p:sldId id="204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42" userDrawn="1">
          <p15:clr>
            <a:srgbClr val="A4A3A4"/>
          </p15:clr>
        </p15:guide>
        <p15:guide id="4" pos="3840" userDrawn="1">
          <p15:clr>
            <a:srgbClr val="A4A3A4"/>
          </p15:clr>
        </p15:guide>
        <p15:guide id="5" orient="horz" pos="346" userDrawn="1">
          <p15:clr>
            <a:srgbClr val="A4A3A4"/>
          </p15:clr>
        </p15:guide>
        <p15:guide id="6" orient="horz" pos="3974" userDrawn="1">
          <p15:clr>
            <a:srgbClr val="A4A3A4"/>
          </p15:clr>
        </p15:guide>
        <p15:guide id="7" pos="5541" userDrawn="1">
          <p15:clr>
            <a:srgbClr val="A4A3A4"/>
          </p15:clr>
        </p15:guide>
        <p15:guide id="9" pos="438" userDrawn="1">
          <p15:clr>
            <a:srgbClr val="A4A3A4"/>
          </p15:clr>
        </p15:guide>
        <p15:guide id="11" pos="2139" userDrawn="1">
          <p15:clr>
            <a:srgbClr val="A4A3A4"/>
          </p15:clr>
        </p15:guide>
        <p15:guide id="12" orient="horz" pos="13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F4FD"/>
    <a:srgbClr val="F3F3F3"/>
    <a:srgbClr val="D9D9D8"/>
    <a:srgbClr val="B4B4B5"/>
    <a:srgbClr val="FEFCFB"/>
    <a:srgbClr val="39A9B5"/>
    <a:srgbClr val="3E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0"/>
    <p:restoredTop sz="93321" autoAdjust="0"/>
  </p:normalViewPr>
  <p:slideViewPr>
    <p:cSldViewPr snapToGrid="0" snapToObjects="1" showGuides="1">
      <p:cViewPr varScale="1">
        <p:scale>
          <a:sx n="67" d="100"/>
          <a:sy n="67" d="100"/>
        </p:scale>
        <p:origin x="1098" y="72"/>
      </p:cViewPr>
      <p:guideLst>
        <p:guide orient="horz" pos="2160"/>
        <p:guide pos="7242"/>
        <p:guide pos="3840"/>
        <p:guide orient="horz" pos="346"/>
        <p:guide orient="horz" pos="3974"/>
        <p:guide pos="5541"/>
        <p:guide pos="438"/>
        <p:guide pos="2139"/>
        <p:guide orient="horz" pos="13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ibre Franklin Ligh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ibre Franklin Light" pitchFamily="2" charset="77"/>
              </a:defRPr>
            </a:lvl1pPr>
          </a:lstStyle>
          <a:p>
            <a:fld id="{88EDFB7E-8A14-5F4A-A8BC-FEC574E653A4}"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ibre Franklin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ibre Franklin Light" pitchFamily="2" charset="77"/>
              </a:defRPr>
            </a:lvl1pPr>
          </a:lstStyle>
          <a:p>
            <a:fld id="{4A1814F3-7BF6-CC41-BA5F-F3649E84E65E}" type="slidenum">
              <a:rPr lang="en-US" smtClean="0"/>
              <a:pPr/>
              <a:t>‹#›</a:t>
            </a:fld>
            <a:endParaRPr lang="en-US" dirty="0"/>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ibre Franklin Light" pitchFamily="2" charset="77"/>
        <a:ea typeface="+mn-ea"/>
        <a:cs typeface="+mn-cs"/>
      </a:defRPr>
    </a:lvl1pPr>
    <a:lvl2pPr marL="457200" algn="l" defTabSz="914400" rtl="0" eaLnBrk="1" latinLnBrk="0" hangingPunct="1">
      <a:defRPr sz="1200" b="0" i="0" kern="1200">
        <a:solidFill>
          <a:schemeClr val="tx1"/>
        </a:solidFill>
        <a:latin typeface="Libre Franklin Light" pitchFamily="2" charset="77"/>
        <a:ea typeface="+mn-ea"/>
        <a:cs typeface="+mn-cs"/>
      </a:defRPr>
    </a:lvl2pPr>
    <a:lvl3pPr marL="914400" algn="l" defTabSz="914400" rtl="0" eaLnBrk="1" latinLnBrk="0" hangingPunct="1">
      <a:defRPr sz="1200" b="0" i="0" kern="1200">
        <a:solidFill>
          <a:schemeClr val="tx1"/>
        </a:solidFill>
        <a:latin typeface="Libre Franklin Light" pitchFamily="2" charset="77"/>
        <a:ea typeface="+mn-ea"/>
        <a:cs typeface="+mn-cs"/>
      </a:defRPr>
    </a:lvl3pPr>
    <a:lvl4pPr marL="1371600" algn="l" defTabSz="914400" rtl="0" eaLnBrk="1" latinLnBrk="0" hangingPunct="1">
      <a:defRPr sz="1200" b="0" i="0" kern="1200">
        <a:solidFill>
          <a:schemeClr val="tx1"/>
        </a:solidFill>
        <a:latin typeface="Libre Franklin Light" pitchFamily="2" charset="77"/>
        <a:ea typeface="+mn-ea"/>
        <a:cs typeface="+mn-cs"/>
      </a:defRPr>
    </a:lvl4pPr>
    <a:lvl5pPr marL="1828800" algn="l" defTabSz="914400" rtl="0" eaLnBrk="1" latinLnBrk="0" hangingPunct="1">
      <a:defRPr sz="1200" b="0" i="0" kern="1200">
        <a:solidFill>
          <a:schemeClr val="tx1"/>
        </a:solidFill>
        <a:latin typeface="Libre Franklin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pedrive.com/en/features/sales-management-syst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nagementstudyhq.com/responsibility-of-salespers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228600" indent="-228600">
              <a:buAutoNum type="arabicPeriod"/>
            </a:pPr>
            <a:r>
              <a:rPr lang="en-US" b="0" i="0" dirty="0">
                <a:solidFill>
                  <a:srgbClr val="26292C"/>
                </a:solidFill>
                <a:effectLst/>
                <a:latin typeface="SourceSansPro"/>
              </a:rPr>
              <a:t>If your business brings in any revenue at all, a sales management strategy is an absolute must. When it comes to boosting sales performance for any size of operation, no matter the industry, the secret to success is always precise sales management processes.</a:t>
            </a:r>
          </a:p>
          <a:p>
            <a:pPr marL="228600" indent="-228600">
              <a:buAutoNum type="arabicPeriod"/>
            </a:pPr>
            <a:r>
              <a:rPr lang="en-US" b="0" i="0" dirty="0">
                <a:solidFill>
                  <a:srgbClr val="26292C"/>
                </a:solidFill>
                <a:effectLst/>
                <a:latin typeface="SourceSansPro"/>
              </a:rPr>
              <a:t>Besides helping your company reach its sales objectives, the</a:t>
            </a:r>
            <a:r>
              <a:rPr lang="en-US" b="0" i="0" u="none" dirty="0">
                <a:solidFill>
                  <a:schemeClr val="bg1"/>
                </a:solidFill>
                <a:effectLst/>
                <a:latin typeface="SourceSansPro"/>
              </a:rPr>
              <a:t> </a:t>
            </a:r>
            <a:r>
              <a:rPr lang="en-US" b="0" i="0" u="none" strike="noStrike" dirty="0">
                <a:solidFill>
                  <a:srgbClr val="0563C1"/>
                </a:solidFill>
                <a:effectLst/>
                <a:latin typeface="SourceSansPro"/>
              </a:rPr>
              <a:t>S</a:t>
            </a:r>
            <a:r>
              <a:rPr lang="en-US" b="0" i="0" u="none" strike="noStrike" dirty="0">
                <a:solidFill>
                  <a:srgbClr val="0563C1"/>
                </a:solidFill>
                <a:effectLst/>
                <a:latin typeface="SourceSansPro"/>
                <a:hlinkClick r:id="rId3">
                  <a:extLst>
                    <a:ext uri="{A12FA001-AC4F-418D-AE19-62706E023703}">
                      <ahyp:hlinkClr xmlns:ahyp="http://schemas.microsoft.com/office/drawing/2018/hyperlinkcolor" val="tx"/>
                    </a:ext>
                  </a:extLst>
                </a:hlinkClick>
              </a:rPr>
              <a:t>ales Management Process</a:t>
            </a:r>
            <a:r>
              <a:rPr lang="en-US" b="1" i="0" u="none" strike="noStrike" dirty="0">
                <a:solidFill>
                  <a:schemeClr val="bg1"/>
                </a:solidFill>
                <a:effectLst/>
                <a:latin typeface="SourceSansPro"/>
                <a:hlinkClick r:id="rId3">
                  <a:extLst>
                    <a:ext uri="{A12FA001-AC4F-418D-AE19-62706E023703}">
                      <ahyp:hlinkClr xmlns:ahyp="http://schemas.microsoft.com/office/drawing/2018/hyperlinkcolor" val="tx"/>
                    </a:ext>
                  </a:extLst>
                </a:hlinkClick>
              </a:rPr>
              <a:t> </a:t>
            </a:r>
            <a:r>
              <a:rPr lang="en-US" b="0" i="0" dirty="0">
                <a:solidFill>
                  <a:srgbClr val="26292C"/>
                </a:solidFill>
                <a:effectLst/>
                <a:latin typeface="SourceSansPro"/>
              </a:rPr>
              <a:t>allows you to stay in tune with your industry as it grows and can be the difference between surviving and flourishing in an increasingly competitive marketplace.</a:t>
            </a:r>
            <a:endParaRPr lang="en-US" altLang="en-US" dirty="0"/>
          </a:p>
        </p:txBody>
      </p:sp>
    </p:spTree>
    <p:extLst>
      <p:ext uri="{BB962C8B-B14F-4D97-AF65-F5344CB8AC3E}">
        <p14:creationId xmlns:p14="http://schemas.microsoft.com/office/powerpoint/2010/main" val="208405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4321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0333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5594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Refer this link - </a:t>
            </a:r>
            <a:r>
              <a:rPr lang="en-IN" sz="1200" dirty="0">
                <a:latin typeface="Times New Roman" panose="02020603050405020304" pitchFamily="18" charset="0"/>
                <a:cs typeface="Times New Roman" panose="02020603050405020304" pitchFamily="18" charset="0"/>
                <a:hlinkClick r:id="rId3"/>
              </a:rPr>
              <a:t>https://www.managementstudyhq.com/responsibility-of-salesperson.html</a:t>
            </a:r>
            <a:endParaRPr lang="en-IN" sz="1200"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4A1814F3-7BF6-CC41-BA5F-F3649E84E65E}" type="slidenum">
              <a:rPr lang="en-US" smtClean="0"/>
              <a:pPr/>
              <a:t>19</a:t>
            </a:fld>
            <a:endParaRPr lang="en-US" dirty="0"/>
          </a:p>
        </p:txBody>
      </p:sp>
    </p:spTree>
    <p:extLst>
      <p:ext uri="{BB962C8B-B14F-4D97-AF65-F5344CB8AC3E}">
        <p14:creationId xmlns:p14="http://schemas.microsoft.com/office/powerpoint/2010/main" val="415442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9038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Libre Franklin Light" pitchFamily="2" charset="77"/>
              </a:rPr>
              <a:pPr/>
              <a:t>4</a:t>
            </a:fld>
            <a:endParaRPr lang="en-US" altLang="en-US" dirty="0">
              <a:solidFill>
                <a:srgbClr val="000000"/>
              </a:solidFill>
              <a:latin typeface="Libre Franklin Light" pitchFamily="2" charset="77"/>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8453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Libre Franklin Light" pitchFamily="2" charset="77"/>
              </a:rPr>
              <a:pPr/>
              <a:t>5</a:t>
            </a:fld>
            <a:endParaRPr lang="en-US" altLang="en-US" dirty="0">
              <a:solidFill>
                <a:srgbClr val="000000"/>
              </a:solidFill>
              <a:latin typeface="Libre Franklin Light" pitchFamily="2" charset="77"/>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5897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Libre Franklin Light" pitchFamily="2" charset="77"/>
              </a:rPr>
              <a:pPr/>
              <a:t>6</a:t>
            </a:fld>
            <a:endParaRPr lang="en-US" altLang="en-US" dirty="0">
              <a:solidFill>
                <a:srgbClr val="000000"/>
              </a:solidFill>
              <a:latin typeface="Libre Franklin Light" pitchFamily="2" charset="77"/>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Reference Article - https://www.pipedrive.com/en/blog/sales-management#:~:text=Sales%20management%20is%20the%20process,strategy%20is%20an%20absolute%20must.</a:t>
            </a:r>
          </a:p>
          <a:p>
            <a:endParaRPr lang="en-US" altLang="en-US" dirty="0"/>
          </a:p>
        </p:txBody>
      </p:sp>
    </p:spTree>
    <p:extLst>
      <p:ext uri="{BB962C8B-B14F-4D97-AF65-F5344CB8AC3E}">
        <p14:creationId xmlns:p14="http://schemas.microsoft.com/office/powerpoint/2010/main" val="31642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7498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254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6826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4766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7DD5-2493-8341-812E-B4C1B0D80614}"/>
              </a:ext>
            </a:extLst>
          </p:cNvPr>
          <p:cNvSpPr>
            <a:spLocks noGrp="1"/>
          </p:cNvSpPr>
          <p:nvPr>
            <p:ph type="ctrTitle"/>
          </p:nvPr>
        </p:nvSpPr>
        <p:spPr>
          <a:xfrm>
            <a:off x="1524000" y="1122363"/>
            <a:ext cx="9144000" cy="2387600"/>
          </a:xfrm>
        </p:spPr>
        <p:txBody>
          <a:bodyPr anchor="b"/>
          <a:lstStyle>
            <a:lvl1pPr algn="ctr">
              <a:defRPr sz="6000" b="0" i="0"/>
            </a:lvl1pPr>
          </a:lstStyle>
          <a:p>
            <a:r>
              <a:rPr lang="en-US" dirty="0"/>
              <a:t>Click to edit Master title style</a:t>
            </a:r>
          </a:p>
        </p:txBody>
      </p:sp>
      <p:sp>
        <p:nvSpPr>
          <p:cNvPr id="3" name="Subtitle 2">
            <a:extLst>
              <a:ext uri="{FF2B5EF4-FFF2-40B4-BE49-F238E27FC236}">
                <a16:creationId xmlns:a16="http://schemas.microsoft.com/office/drawing/2014/main"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B8D83-963D-4743-B8D5-7CD2C6F400A4}"/>
              </a:ext>
            </a:extLst>
          </p:cNvPr>
          <p:cNvSpPr>
            <a:spLocks noGrp="1"/>
          </p:cNvSpPr>
          <p:nvPr>
            <p:ph type="dt" sz="half" idx="10"/>
          </p:nvPr>
        </p:nvSpPr>
        <p:spPr/>
        <p:txBody>
          <a:bodyPr/>
          <a:lstStyle/>
          <a:p>
            <a:fld id="{B50CD552-C10E-614A-B810-77E320220E26}" type="datetimeFigureOut">
              <a:rPr lang="en-US" smtClean="0"/>
              <a:t>1/21/2021</a:t>
            </a:fld>
            <a:endParaRPr lang="en-US"/>
          </a:p>
        </p:txBody>
      </p:sp>
      <p:sp>
        <p:nvSpPr>
          <p:cNvPr id="5" name="Footer Placeholder 4">
            <a:extLst>
              <a:ext uri="{FF2B5EF4-FFF2-40B4-BE49-F238E27FC236}">
                <a16:creationId xmlns:a16="http://schemas.microsoft.com/office/drawing/2014/main" id="{DBFC411A-6A7F-2149-854D-61E6BEF90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9527A-3EB5-8245-8C90-4822BBF30572}"/>
              </a:ext>
            </a:extLst>
          </p:cNvPr>
          <p:cNvSpPr>
            <a:spLocks noGrp="1"/>
          </p:cNvSpPr>
          <p:nvPr>
            <p:ph type="sldNum" sz="quarter" idx="12"/>
          </p:nvPr>
        </p:nvSpPr>
        <p:spPr/>
        <p:txBody>
          <a:bodyPr/>
          <a:lstStyle/>
          <a:p>
            <a:fld id="{9998EADF-C030-F84C-ADA0-FD2E39B5A33F}" type="slidenum">
              <a:rPr lang="en-US" smtClean="0"/>
              <a:t>‹#›</a:t>
            </a:fld>
            <a:endParaRPr lang="en-US"/>
          </a:p>
        </p:txBody>
      </p:sp>
    </p:spTree>
    <p:extLst>
      <p:ext uri="{BB962C8B-B14F-4D97-AF65-F5344CB8AC3E}">
        <p14:creationId xmlns:p14="http://schemas.microsoft.com/office/powerpoint/2010/main" val="8142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General Slide_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DF9AA-9249-4F48-9AAD-A49F79DF190B}"/>
              </a:ext>
            </a:extLst>
          </p:cNvPr>
          <p:cNvSpPr/>
          <p:nvPr userDrawn="1"/>
        </p:nvSpPr>
        <p:spPr>
          <a:xfrm>
            <a:off x="0" y="0"/>
            <a:ext cx="12192000" cy="6858000"/>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405269785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reative Break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438FC-50A6-9F44-97D1-49E54513A062}"/>
              </a:ext>
            </a:extLst>
          </p:cNvPr>
          <p:cNvSpPr/>
          <p:nvPr userDrawn="1"/>
        </p:nvSpPr>
        <p:spPr>
          <a:xfrm>
            <a:off x="0" y="-13057"/>
            <a:ext cx="6096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Picture Placeholder 9">
            <a:extLst>
              <a:ext uri="{FF2B5EF4-FFF2-40B4-BE49-F238E27FC236}">
                <a16:creationId xmlns:a16="http://schemas.microsoft.com/office/drawing/2014/main" id="{5E393B5A-1A58-5041-A107-A277FEE28C5A}"/>
              </a:ext>
            </a:extLst>
          </p:cNvPr>
          <p:cNvSpPr>
            <a:spLocks noGrp="1"/>
          </p:cNvSpPr>
          <p:nvPr>
            <p:ph type="pic" sz="quarter" idx="14"/>
          </p:nvPr>
        </p:nvSpPr>
        <p:spPr>
          <a:xfrm>
            <a:off x="276501" y="255814"/>
            <a:ext cx="5529939" cy="6346372"/>
          </a:xfrm>
          <a:prstGeom prst="rect">
            <a:avLst/>
          </a:prstGeom>
          <a:solidFill>
            <a:schemeClr val="bg1"/>
          </a:solidFill>
          <a:effectLst/>
        </p:spPr>
        <p:txBody>
          <a:bodyPr wrap="square">
            <a:noAutofit/>
          </a:bodyPr>
          <a:lstStyle>
            <a:lvl1pPr marL="0" indent="0">
              <a:buNone/>
              <a:defRPr sz="1200" b="0" i="0">
                <a:ln>
                  <a:noFill/>
                </a:ln>
                <a:solidFill>
                  <a:schemeClr val="tx2"/>
                </a:solidFill>
                <a:latin typeface="Libre Franklin Light" pitchFamily="2" charset="77"/>
                <a:ea typeface="Roboto Regular" charset="0"/>
                <a:cs typeface="Rubik Light" panose="02000604000000020004" pitchFamily="2" charset="-79"/>
              </a:defRPr>
            </a:lvl1pPr>
          </a:lstStyle>
          <a:p>
            <a:endParaRPr lang="en-US" dirty="0"/>
          </a:p>
        </p:txBody>
      </p:sp>
    </p:spTree>
    <p:extLst>
      <p:ext uri="{BB962C8B-B14F-4D97-AF65-F5344CB8AC3E}">
        <p14:creationId xmlns:p14="http://schemas.microsoft.com/office/powerpoint/2010/main" val="292813069"/>
      </p:ext>
    </p:extLst>
  </p:cSld>
  <p:clrMapOvr>
    <a:masterClrMapping/>
  </p:clrMapOvr>
  <p:transition advClick="0"/>
  <p:extLst>
    <p:ext uri="{DCECCB84-F9BA-43D5-87BE-67443E8EF086}">
      <p15:sldGuideLst xmlns:p15="http://schemas.microsoft.com/office/powerpoint/2012/main">
        <p15:guide id="1" pos="3840">
          <p15:clr>
            <a:srgbClr val="FBAE40"/>
          </p15:clr>
        </p15:guide>
        <p15:guide id="2"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613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4606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TI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C394FC-27AC-C040-A3DB-49CAE7260925}"/>
              </a:ext>
            </a:extLst>
          </p:cNvPr>
          <p:cNvSpPr/>
          <p:nvPr userDrawn="1"/>
        </p:nvSpPr>
        <p:spPr>
          <a:xfrm>
            <a:off x="0" y="0"/>
            <a:ext cx="12192000" cy="6858000"/>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29718996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F54A7D-8FBD-FD48-ACEA-6844D632CEA1}"/>
              </a:ext>
            </a:extLst>
          </p:cNvPr>
          <p:cNvSpPr/>
          <p:nvPr userDrawn="1"/>
        </p:nvSpPr>
        <p:spPr>
          <a:xfrm>
            <a:off x="0" y="0"/>
            <a:ext cx="12192000" cy="6858000"/>
          </a:xfrm>
          <a:prstGeom prst="rect">
            <a:avLst/>
          </a:prstGeom>
          <a:solidFill>
            <a:srgbClr val="00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
        <p:nvSpPr>
          <p:cNvPr id="32" name="Picture Placeholder 31">
            <a:extLst>
              <a:ext uri="{FF2B5EF4-FFF2-40B4-BE49-F238E27FC236}">
                <a16:creationId xmlns:a16="http://schemas.microsoft.com/office/drawing/2014/main" id="{52B21ECF-A424-1141-9F67-FB81B1D45A56}"/>
              </a:ext>
            </a:extLst>
          </p:cNvPr>
          <p:cNvSpPr>
            <a:spLocks noGrp="1" noChangeAspect="1"/>
          </p:cNvSpPr>
          <p:nvPr>
            <p:ph type="pic" sz="quarter" idx="15"/>
          </p:nvPr>
        </p:nvSpPr>
        <p:spPr>
          <a:xfrm>
            <a:off x="6805751" y="1018905"/>
            <a:ext cx="4759236" cy="4846319"/>
          </a:xfrm>
          <a:prstGeom prst="parallelogram">
            <a:avLst>
              <a:gd name="adj" fmla="val 18183"/>
            </a:avLst>
          </a:prstGeom>
          <a:solidFill>
            <a:schemeClr val="bg1"/>
          </a:solidFill>
          <a:effectLst/>
        </p:spPr>
        <p:txBody>
          <a:bodyPr wrap="square">
            <a:noAutofit/>
          </a:bodyPr>
          <a:lstStyle>
            <a:lvl1pPr marL="0" indent="0">
              <a:buNone/>
              <a:defRPr sz="1200" b="0" i="0">
                <a:ln>
                  <a:noFill/>
                </a:ln>
                <a:solidFill>
                  <a:schemeClr val="tx2"/>
                </a:solidFill>
                <a:latin typeface="Libre Franklin Light" pitchFamily="2" charset="77"/>
                <a:ea typeface="Roboto Regular" charset="0"/>
                <a:cs typeface="Rubik Light" panose="02000604000000020004" pitchFamily="2" charset="-79"/>
              </a:defRPr>
            </a:lvl1pPr>
          </a:lstStyle>
          <a:p>
            <a:endParaRPr lang="en-US" dirty="0"/>
          </a:p>
        </p:txBody>
      </p:sp>
    </p:spTree>
    <p:extLst>
      <p:ext uri="{BB962C8B-B14F-4D97-AF65-F5344CB8AC3E}">
        <p14:creationId xmlns:p14="http://schemas.microsoft.com/office/powerpoint/2010/main" val="338869228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59ADE-3165-AC44-8740-BD255458F73C}"/>
              </a:ext>
            </a:extLst>
          </p:cNvPr>
          <p:cNvSpPr/>
          <p:nvPr userDrawn="1"/>
        </p:nvSpPr>
        <p:spPr>
          <a:xfrm>
            <a:off x="0" y="0"/>
            <a:ext cx="12192000" cy="6858000"/>
          </a:xfrm>
          <a:prstGeom prst="rect">
            <a:avLst/>
          </a:prstGeom>
          <a:solidFill>
            <a:srgbClr val="00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29271131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1E0335-A672-8845-8861-85EA53A76BE2}"/>
              </a:ext>
            </a:extLst>
          </p:cNvPr>
          <p:cNvSpPr/>
          <p:nvPr userDrawn="1"/>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28556702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and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09B422-E105-874F-90AF-A0B8FCD737F0}"/>
              </a:ext>
            </a:extLst>
          </p:cNvPr>
          <p:cNvSpPr/>
          <p:nvPr userDrawn="1"/>
        </p:nvSpPr>
        <p:spPr>
          <a:xfrm>
            <a:off x="0" y="0"/>
            <a:ext cx="1219200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327765718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ld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5F433-C43F-0342-A2BE-EF524ACB34DC}"/>
              </a:ext>
            </a:extLst>
          </p:cNvPr>
          <p:cNvSpPr/>
          <p:nvPr userDrawn="1"/>
        </p:nvSpPr>
        <p:spPr>
          <a:xfrm>
            <a:off x="0" y="0"/>
            <a:ext cx="12192000" cy="6858000"/>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19792630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General Slide_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5E8A43-8335-FF41-B65D-C87804881059}"/>
              </a:ext>
            </a:extLst>
          </p:cNvPr>
          <p:cNvSpPr/>
          <p:nvPr userDrawn="1"/>
        </p:nvSpPr>
        <p:spPr>
          <a:xfrm>
            <a:off x="0" y="0"/>
            <a:ext cx="12192000" cy="6858000"/>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Libre Franklin Light" pitchFamily="2" charset="77"/>
            </a:endParaRPr>
          </a:p>
        </p:txBody>
      </p:sp>
    </p:spTree>
    <p:extLst>
      <p:ext uri="{BB962C8B-B14F-4D97-AF65-F5344CB8AC3E}">
        <p14:creationId xmlns:p14="http://schemas.microsoft.com/office/powerpoint/2010/main" val="121195070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ibre Franklin Light" pitchFamily="2" charset="77"/>
              </a:defRPr>
            </a:lvl1pPr>
          </a:lstStyle>
          <a:p>
            <a:fld id="{B50CD552-C10E-614A-B810-77E320220E26}" type="datetimeFigureOut">
              <a:rPr lang="en-US" smtClean="0"/>
              <a:pPr/>
              <a:t>1/21/2021</a:t>
            </a:fld>
            <a:endParaRPr lang="en-US" dirty="0"/>
          </a:p>
        </p:txBody>
      </p:sp>
      <p:sp>
        <p:nvSpPr>
          <p:cNvPr id="5" name="Footer Placeholder 4">
            <a:extLst>
              <a:ext uri="{FF2B5EF4-FFF2-40B4-BE49-F238E27FC236}">
                <a16:creationId xmlns:a16="http://schemas.microsoft.com/office/drawing/2014/main"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ibre Franklin Light" pitchFamily="2" charset="77"/>
              </a:defRPr>
            </a:lvl1pPr>
          </a:lstStyle>
          <a:p>
            <a:endParaRPr lang="en-US" dirty="0"/>
          </a:p>
        </p:txBody>
      </p:sp>
      <p:sp>
        <p:nvSpPr>
          <p:cNvPr id="6" name="Slide Number Placeholder 5">
            <a:extLst>
              <a:ext uri="{FF2B5EF4-FFF2-40B4-BE49-F238E27FC236}">
                <a16:creationId xmlns:a16="http://schemas.microsoft.com/office/drawing/2014/main"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ibre Franklin Light" pitchFamily="2" charset="77"/>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5" r:id="rId3"/>
    <p:sldLayoutId id="2147483669" r:id="rId4"/>
    <p:sldLayoutId id="2147483661" r:id="rId5"/>
    <p:sldLayoutId id="2147483672" r:id="rId6"/>
    <p:sldLayoutId id="2147483675" r:id="rId7"/>
    <p:sldLayoutId id="2147483671" r:id="rId8"/>
    <p:sldLayoutId id="2147483662" r:id="rId9"/>
    <p:sldLayoutId id="2147483670" r:id="rId10"/>
    <p:sldLayoutId id="2147483663" r:id="rId11"/>
    <p:sldLayoutId id="2147483673" r:id="rId12"/>
  </p:sldLayoutIdLst>
  <p:txStyles>
    <p:titleStyle>
      <a:lvl1pPr algn="l" defTabSz="914400" rtl="0" eaLnBrk="1" latinLnBrk="0" hangingPunct="1">
        <a:lnSpc>
          <a:spcPct val="90000"/>
        </a:lnSpc>
        <a:spcBef>
          <a:spcPct val="0"/>
        </a:spcBef>
        <a:buNone/>
        <a:defRPr sz="4400" b="0" i="0" kern="1200">
          <a:solidFill>
            <a:schemeClr val="tx1"/>
          </a:solidFill>
          <a:latin typeface="Libre Franklin Light" pitchFamily="2" charset="77"/>
          <a:ea typeface="+mj-ea"/>
          <a:cs typeface="Khul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ibre Franklin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ibre Franklin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ibre Franklin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ibre Franklin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ibre Franklin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a:extLst>
              <a:ext uri="{FF2B5EF4-FFF2-40B4-BE49-F238E27FC236}">
                <a16:creationId xmlns:a16="http://schemas.microsoft.com/office/drawing/2014/main" id="{A90D9147-49C0-6A4B-9222-A40E04CA3632}"/>
              </a:ext>
            </a:extLst>
          </p:cNvPr>
          <p:cNvSpPr txBox="1"/>
          <p:nvPr/>
        </p:nvSpPr>
        <p:spPr>
          <a:xfrm>
            <a:off x="695325" y="2225911"/>
            <a:ext cx="10801350" cy="1938992"/>
          </a:xfrm>
          <a:prstGeom prst="rect">
            <a:avLst/>
          </a:prstGeom>
          <a:noFill/>
        </p:spPr>
        <p:txBody>
          <a:bodyPr wrap="square" rtlCol="0" anchor="b">
            <a:spAutoFit/>
          </a:bodyPr>
          <a:lstStyle/>
          <a:p>
            <a:pPr algn="ctr"/>
            <a:r>
              <a:rPr lang="en-US" sz="6000" b="1" dirty="0">
                <a:solidFill>
                  <a:schemeClr val="tx2"/>
                </a:solidFill>
                <a:latin typeface="Times New Roman" panose="02020603050405020304" pitchFamily="18" charset="0"/>
                <a:ea typeface="Zilla Slab SemiBold" pitchFamily="2" charset="77"/>
                <a:cs typeface="Times New Roman" panose="02020603050405020304" pitchFamily="18" charset="0"/>
              </a:rPr>
              <a:t>Overview of</a:t>
            </a:r>
          </a:p>
          <a:p>
            <a:pPr algn="ctr"/>
            <a:r>
              <a:rPr lang="en-US" sz="6000" b="1" dirty="0">
                <a:solidFill>
                  <a:schemeClr val="tx2"/>
                </a:solidFill>
                <a:latin typeface="Times New Roman" panose="02020603050405020304" pitchFamily="18" charset="0"/>
                <a:ea typeface="Zilla Slab SemiBold" pitchFamily="2" charset="77"/>
                <a:cs typeface="Times New Roman" panose="02020603050405020304" pitchFamily="18" charset="0"/>
              </a:rPr>
              <a:t>Sales Management Process</a:t>
            </a:r>
          </a:p>
        </p:txBody>
      </p:sp>
      <p:sp>
        <p:nvSpPr>
          <p:cNvPr id="2" name="TextBox 1">
            <a:extLst>
              <a:ext uri="{FF2B5EF4-FFF2-40B4-BE49-F238E27FC236}">
                <a16:creationId xmlns:a16="http://schemas.microsoft.com/office/drawing/2014/main" id="{06A40143-7CCE-A147-85B9-107C026EA7EB}"/>
              </a:ext>
            </a:extLst>
          </p:cNvPr>
          <p:cNvSpPr txBox="1"/>
          <p:nvPr/>
        </p:nvSpPr>
        <p:spPr>
          <a:xfrm>
            <a:off x="7222435" y="5751268"/>
            <a:ext cx="4969565" cy="830997"/>
          </a:xfrm>
          <a:prstGeom prst="rect">
            <a:avLst/>
          </a:prstGeom>
          <a:noFill/>
        </p:spPr>
        <p:txBody>
          <a:bodyPr wrap="square" rtlCol="0">
            <a:spAutoFit/>
          </a:bodyPr>
          <a:lstStyle/>
          <a:p>
            <a:pPr algn="ctr"/>
            <a:r>
              <a:rPr lang="es-ES_tradnl" sz="2400" b="1" dirty="0">
                <a:solidFill>
                  <a:srgbClr val="FFFF00"/>
                </a:solidFill>
                <a:latin typeface="Times New Roman" panose="02020603050405020304" pitchFamily="18" charset="0"/>
                <a:ea typeface="Zilla Slab Light" pitchFamily="2" charset="77"/>
                <a:cs typeface="Times New Roman" panose="02020603050405020304" pitchFamily="18" charset="0"/>
              </a:rPr>
              <a:t>Prof. Megha </a:t>
            </a:r>
            <a:r>
              <a:rPr lang="es-ES_tradnl" sz="2400" b="1" dirty="0" err="1">
                <a:solidFill>
                  <a:srgbClr val="FFFF00"/>
                </a:solidFill>
                <a:latin typeface="Times New Roman" panose="02020603050405020304" pitchFamily="18" charset="0"/>
                <a:ea typeface="Zilla Slab Light" pitchFamily="2" charset="77"/>
                <a:cs typeface="Times New Roman" panose="02020603050405020304" pitchFamily="18" charset="0"/>
              </a:rPr>
              <a:t>Halyalkar</a:t>
            </a:r>
            <a:endParaRPr lang="es-ES_tradnl" sz="2400" b="1" dirty="0">
              <a:solidFill>
                <a:srgbClr val="FFFF00"/>
              </a:solidFill>
              <a:latin typeface="Times New Roman" panose="02020603050405020304" pitchFamily="18" charset="0"/>
              <a:ea typeface="Zilla Slab Light" pitchFamily="2" charset="77"/>
              <a:cs typeface="Times New Roman" panose="02020603050405020304" pitchFamily="18" charset="0"/>
            </a:endParaRPr>
          </a:p>
          <a:p>
            <a:pPr algn="ctr"/>
            <a:r>
              <a:rPr lang="es-ES_tradnl" sz="2400" b="1" dirty="0">
                <a:solidFill>
                  <a:srgbClr val="FFFF00"/>
                </a:solidFill>
                <a:latin typeface="Times New Roman" panose="02020603050405020304" pitchFamily="18" charset="0"/>
                <a:ea typeface="Zilla Slab Light" pitchFamily="2" charset="77"/>
                <a:cs typeface="Times New Roman" panose="02020603050405020304" pitchFamily="18" charset="0"/>
              </a:rPr>
              <a:t>ITM Business </a:t>
            </a:r>
            <a:r>
              <a:rPr lang="es-ES_tradnl" sz="2400" b="1" dirty="0" err="1">
                <a:solidFill>
                  <a:srgbClr val="FFFF00"/>
                </a:solidFill>
                <a:latin typeface="Times New Roman" panose="02020603050405020304" pitchFamily="18" charset="0"/>
                <a:ea typeface="Zilla Slab Light" pitchFamily="2" charset="77"/>
                <a:cs typeface="Times New Roman" panose="02020603050405020304" pitchFamily="18" charset="0"/>
              </a:rPr>
              <a:t>School</a:t>
            </a:r>
            <a:r>
              <a:rPr lang="es-ES_tradnl" sz="2400" b="1" dirty="0">
                <a:solidFill>
                  <a:srgbClr val="FFFF00"/>
                </a:solidFill>
                <a:latin typeface="Times New Roman" panose="02020603050405020304" pitchFamily="18" charset="0"/>
                <a:ea typeface="Zilla Slab Light" pitchFamily="2" charset="77"/>
                <a:cs typeface="Times New Roman" panose="02020603050405020304" pitchFamily="18" charset="0"/>
              </a:rPr>
              <a:t>, </a:t>
            </a:r>
            <a:r>
              <a:rPr lang="es-ES_tradnl" sz="2400" b="1" dirty="0" err="1">
                <a:solidFill>
                  <a:srgbClr val="FFFF00"/>
                </a:solidFill>
                <a:latin typeface="Times New Roman" panose="02020603050405020304" pitchFamily="18" charset="0"/>
                <a:ea typeface="Zilla Slab Light" pitchFamily="2" charset="77"/>
                <a:cs typeface="Times New Roman" panose="02020603050405020304" pitchFamily="18" charset="0"/>
              </a:rPr>
              <a:t>Kharghar</a:t>
            </a:r>
            <a:endParaRPr lang="es-ES_tradnl" sz="2400" b="1" dirty="0">
              <a:solidFill>
                <a:srgbClr val="FFFF00"/>
              </a:solidFill>
              <a:latin typeface="Times New Roman" panose="02020603050405020304" pitchFamily="18" charset="0"/>
              <a:ea typeface="Zilla Slab Light" pitchFamily="2" charset="77"/>
              <a:cs typeface="Times New Roman" panose="02020603050405020304" pitchFamily="18" charset="0"/>
            </a:endParaRPr>
          </a:p>
        </p:txBody>
      </p:sp>
    </p:spTree>
    <p:extLst>
      <p:ext uri="{BB962C8B-B14F-4D97-AF65-F5344CB8AC3E}">
        <p14:creationId xmlns:p14="http://schemas.microsoft.com/office/powerpoint/2010/main" val="217959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554993" y="2136338"/>
            <a:ext cx="5185522" cy="2585323"/>
          </a:xfrm>
          <a:prstGeom prst="rect">
            <a:avLst/>
          </a:prstGeom>
          <a:noFill/>
        </p:spPr>
        <p:txBody>
          <a:bodyPr wrap="square" rtlCol="0">
            <a:spAutoFit/>
          </a:bodyPr>
          <a:lstStyle/>
          <a:p>
            <a:pPr algn="ctr"/>
            <a:r>
              <a:rPr lang="en-US" sz="5400" b="1" dirty="0">
                <a:solidFill>
                  <a:schemeClr val="accent5"/>
                </a:solidFill>
                <a:latin typeface="Times New Roman" panose="02020603050405020304" pitchFamily="18" charset="0"/>
                <a:cs typeface="Times New Roman" panose="02020603050405020304" pitchFamily="18" charset="0"/>
              </a:rPr>
              <a:t>Skills a Sales Manager should Possess</a:t>
            </a:r>
          </a:p>
        </p:txBody>
      </p:sp>
      <p:pic>
        <p:nvPicPr>
          <p:cNvPr id="4" name="Picture Placeholder 3">
            <a:extLst>
              <a:ext uri="{FF2B5EF4-FFF2-40B4-BE49-F238E27FC236}">
                <a16:creationId xmlns:a16="http://schemas.microsoft.com/office/drawing/2014/main" id="{1AA92956-C05B-41FB-9607-2DCFCB898784}"/>
              </a:ext>
            </a:extLst>
          </p:cNvPr>
          <p:cNvPicPr>
            <a:picLocks noGrp="1" noChangeAspect="1"/>
          </p:cNvPicPr>
          <p:nvPr>
            <p:ph type="pic" sz="quarter" idx="14"/>
          </p:nvPr>
        </p:nvPicPr>
        <p:blipFill>
          <a:blip r:embed="rId3"/>
          <a:srcRect l="25491" r="25491"/>
          <a:stretch>
            <a:fillRect/>
          </a:stretch>
        </p:blipFill>
        <p:spPr>
          <a:prstGeom prst="rect">
            <a:avLst/>
          </a:prstGeom>
        </p:spPr>
      </p:pic>
    </p:spTree>
    <p:extLst>
      <p:ext uri="{BB962C8B-B14F-4D97-AF65-F5344CB8AC3E}">
        <p14:creationId xmlns:p14="http://schemas.microsoft.com/office/powerpoint/2010/main" val="26091335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624C86-2B87-0044-B041-26AB2854986D}"/>
              </a:ext>
            </a:extLst>
          </p:cNvPr>
          <p:cNvSpPr>
            <a:spLocks/>
          </p:cNvSpPr>
          <p:nvPr/>
        </p:nvSpPr>
        <p:spPr bwMode="auto">
          <a:xfrm>
            <a:off x="695325" y="549275"/>
            <a:ext cx="10801350"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t">
            <a:spAutoFit/>
          </a:bodyPr>
          <a:lstStyle/>
          <a:p>
            <a:pPr algn="ctr"/>
            <a:r>
              <a:rPr lang="en-US" sz="4400" b="1" dirty="0">
                <a:solidFill>
                  <a:schemeClr val="tx2"/>
                </a:solidFill>
                <a:latin typeface="Times New Roman" panose="02020603050405020304" pitchFamily="18" charset="0"/>
                <a:ea typeface="Roboto" charset="0"/>
                <a:cs typeface="Times New Roman" panose="02020603050405020304" pitchFamily="18" charset="0"/>
                <a:sym typeface="Bebas Neue" charset="0"/>
              </a:rPr>
              <a:t>Skills of a Sales Manager</a:t>
            </a:r>
            <a:endParaRPr lang="en-US" sz="4400" b="1" dirty="0">
              <a:solidFill>
                <a:schemeClr val="accent2"/>
              </a:solidFill>
              <a:latin typeface="Times New Roman" panose="02020603050405020304" pitchFamily="18" charset="0"/>
              <a:ea typeface="Roboto" charset="0"/>
              <a:cs typeface="Times New Roman" panose="02020603050405020304" pitchFamily="18" charset="0"/>
              <a:sym typeface="Bebas Neue" charset="0"/>
            </a:endParaRPr>
          </a:p>
        </p:txBody>
      </p:sp>
      <p:sp>
        <p:nvSpPr>
          <p:cNvPr id="23" name="Freeform 5"/>
          <p:cNvSpPr>
            <a:spLocks/>
          </p:cNvSpPr>
          <p:nvPr/>
        </p:nvSpPr>
        <p:spPr bwMode="auto">
          <a:xfrm>
            <a:off x="939757" y="1853450"/>
            <a:ext cx="2947494" cy="2922211"/>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noFill/>
            <a:round/>
            <a:headEnd/>
            <a:tailEnd/>
          </a:ln>
        </p:spPr>
        <p:txBody>
          <a:bodyPr vert="horz" wrap="square" lIns="45720" tIns="22860" rIns="45720" bIns="22860" numCol="1" anchor="t" anchorCtr="0" compatLnSpc="1">
            <a:prstTxWarp prst="textNoShape">
              <a:avLst/>
            </a:prstTxWarp>
          </a:bodyPr>
          <a:lstStyle/>
          <a:p>
            <a:endParaRPr lang="en-US" sz="900" dirty="0">
              <a:latin typeface="Libre Franklin Light" pitchFamily="2" charset="77"/>
              <a:cs typeface="Khula" panose="02000000000000000000" pitchFamily="2" charset="0"/>
            </a:endParaRPr>
          </a:p>
        </p:txBody>
      </p:sp>
      <p:sp>
        <p:nvSpPr>
          <p:cNvPr id="40" name="Subtitle 2"/>
          <p:cNvSpPr txBox="1">
            <a:spLocks/>
          </p:cNvSpPr>
          <p:nvPr/>
        </p:nvSpPr>
        <p:spPr>
          <a:xfrm>
            <a:off x="1192697" y="3045193"/>
            <a:ext cx="2467013" cy="402528"/>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20000"/>
              </a:lnSpc>
            </a:pPr>
            <a:r>
              <a:rPr lang="en-US" sz="18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Listening Skills</a:t>
            </a:r>
          </a:p>
        </p:txBody>
      </p:sp>
      <p:sp>
        <p:nvSpPr>
          <p:cNvPr id="26" name="Freeform 7"/>
          <p:cNvSpPr>
            <a:spLocks/>
          </p:cNvSpPr>
          <p:nvPr/>
        </p:nvSpPr>
        <p:spPr bwMode="auto">
          <a:xfrm>
            <a:off x="3078359" y="3995528"/>
            <a:ext cx="2170066" cy="2157422"/>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chemeClr val="accent2"/>
          </a:solidFill>
          <a:ln w="19050" cap="rnd">
            <a:noFill/>
            <a:round/>
            <a:headEnd/>
            <a:tailEnd/>
          </a:ln>
        </p:spPr>
        <p:txBody>
          <a:bodyPr vert="horz" wrap="square" lIns="45720" tIns="22860" rIns="45720" bIns="22860" numCol="1" anchor="t" anchorCtr="0" compatLnSpc="1">
            <a:prstTxWarp prst="textNoShape">
              <a:avLst/>
            </a:prstTxWarp>
          </a:bodyPr>
          <a:lstStyle/>
          <a:p>
            <a:endParaRPr lang="en-US" sz="900" dirty="0">
              <a:latin typeface="Libre Franklin Light" pitchFamily="2" charset="77"/>
              <a:cs typeface="Khula" panose="02000000000000000000" pitchFamily="2" charset="0"/>
            </a:endParaRPr>
          </a:p>
        </p:txBody>
      </p:sp>
      <p:sp>
        <p:nvSpPr>
          <p:cNvPr id="22" name="Subtitle 2">
            <a:extLst>
              <a:ext uri="{FF2B5EF4-FFF2-40B4-BE49-F238E27FC236}">
                <a16:creationId xmlns:a16="http://schemas.microsoft.com/office/drawing/2014/main" id="{8739FDC1-620E-594E-B4D1-554C7BB6CF34}"/>
              </a:ext>
            </a:extLst>
          </p:cNvPr>
          <p:cNvSpPr txBox="1">
            <a:spLocks/>
          </p:cNvSpPr>
          <p:nvPr/>
        </p:nvSpPr>
        <p:spPr>
          <a:xfrm>
            <a:off x="3231503" y="4714482"/>
            <a:ext cx="1857331" cy="734927"/>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20000"/>
              </a:lnSpc>
            </a:pPr>
            <a:r>
              <a:rPr lang="en-US" sz="18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Communication Skills</a:t>
            </a:r>
          </a:p>
        </p:txBody>
      </p:sp>
      <p:sp>
        <p:nvSpPr>
          <p:cNvPr id="25" name="Freeform 6"/>
          <p:cNvSpPr>
            <a:spLocks/>
          </p:cNvSpPr>
          <p:nvPr/>
        </p:nvSpPr>
        <p:spPr bwMode="auto">
          <a:xfrm>
            <a:off x="4964608" y="2567106"/>
            <a:ext cx="2947494" cy="2936956"/>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3"/>
          </a:solidFill>
          <a:ln w="19050" cap="rnd">
            <a:noFill/>
            <a:round/>
            <a:headEnd/>
            <a:tailEnd/>
          </a:ln>
        </p:spPr>
        <p:txBody>
          <a:bodyPr vert="horz" wrap="square" lIns="45720" tIns="22860" rIns="45720" bIns="22860" numCol="1" anchor="t" anchorCtr="0" compatLnSpc="1">
            <a:prstTxWarp prst="textNoShape">
              <a:avLst/>
            </a:prstTxWarp>
          </a:bodyPr>
          <a:lstStyle/>
          <a:p>
            <a:endParaRPr lang="en-US" sz="900" dirty="0">
              <a:latin typeface="Libre Franklin Light" pitchFamily="2" charset="77"/>
              <a:cs typeface="Khula" panose="02000000000000000000" pitchFamily="2" charset="0"/>
            </a:endParaRPr>
          </a:p>
        </p:txBody>
      </p:sp>
      <p:sp>
        <p:nvSpPr>
          <p:cNvPr id="24" name="Subtitle 2">
            <a:extLst>
              <a:ext uri="{FF2B5EF4-FFF2-40B4-BE49-F238E27FC236}">
                <a16:creationId xmlns:a16="http://schemas.microsoft.com/office/drawing/2014/main" id="{BFF2805F-E3EE-594C-862A-EC91EB81AE9E}"/>
              </a:ext>
            </a:extLst>
          </p:cNvPr>
          <p:cNvSpPr txBox="1">
            <a:spLocks/>
          </p:cNvSpPr>
          <p:nvPr/>
        </p:nvSpPr>
        <p:spPr>
          <a:xfrm>
            <a:off x="5208898" y="3834320"/>
            <a:ext cx="2467013" cy="402528"/>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20000"/>
              </a:lnSpc>
            </a:pPr>
            <a:r>
              <a:rPr lang="en-US" sz="18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Problem-solving Skills</a:t>
            </a:r>
          </a:p>
        </p:txBody>
      </p:sp>
      <p:sp>
        <p:nvSpPr>
          <p:cNvPr id="27" name="Freeform 8"/>
          <p:cNvSpPr>
            <a:spLocks/>
          </p:cNvSpPr>
          <p:nvPr/>
        </p:nvSpPr>
        <p:spPr bwMode="auto">
          <a:xfrm>
            <a:off x="7721920" y="3603965"/>
            <a:ext cx="2184812" cy="2157422"/>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4"/>
          </a:solidFill>
          <a:ln w="19050" cap="rnd">
            <a:noFill/>
            <a:round/>
            <a:headEnd/>
            <a:tailEnd/>
          </a:ln>
        </p:spPr>
        <p:txBody>
          <a:bodyPr vert="horz" wrap="square" lIns="45720" tIns="22860" rIns="45720" bIns="22860" numCol="1" anchor="t" anchorCtr="0" compatLnSpc="1">
            <a:prstTxWarp prst="textNoShape">
              <a:avLst/>
            </a:prstTxWarp>
          </a:bodyPr>
          <a:lstStyle/>
          <a:p>
            <a:endParaRPr lang="en-US" sz="900" dirty="0">
              <a:latin typeface="Libre Franklin Light" pitchFamily="2" charset="77"/>
              <a:cs typeface="Khula" panose="02000000000000000000" pitchFamily="2" charset="0"/>
            </a:endParaRPr>
          </a:p>
        </p:txBody>
      </p:sp>
      <p:sp>
        <p:nvSpPr>
          <p:cNvPr id="29" name="Subtitle 2">
            <a:extLst>
              <a:ext uri="{FF2B5EF4-FFF2-40B4-BE49-F238E27FC236}">
                <a16:creationId xmlns:a16="http://schemas.microsoft.com/office/drawing/2014/main" id="{33C58DEA-14FB-CB47-AF65-8918FFCED4F1}"/>
              </a:ext>
            </a:extLst>
          </p:cNvPr>
          <p:cNvSpPr txBox="1">
            <a:spLocks/>
          </p:cNvSpPr>
          <p:nvPr/>
        </p:nvSpPr>
        <p:spPr>
          <a:xfrm>
            <a:off x="7895205" y="4127488"/>
            <a:ext cx="1838241" cy="1060529"/>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20000"/>
              </a:lnSpc>
            </a:pPr>
            <a:r>
              <a:rPr lang="en-US" sz="18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Conflict Management &amp; Resolution Skills</a:t>
            </a:r>
          </a:p>
        </p:txBody>
      </p:sp>
      <p:sp>
        <p:nvSpPr>
          <p:cNvPr id="28" name="Freeform 8"/>
          <p:cNvSpPr>
            <a:spLocks/>
          </p:cNvSpPr>
          <p:nvPr/>
        </p:nvSpPr>
        <p:spPr bwMode="auto">
          <a:xfrm>
            <a:off x="9074860" y="1986947"/>
            <a:ext cx="2184812" cy="2157422"/>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5"/>
          </a:solidFill>
          <a:ln w="19050" cap="rnd">
            <a:noFill/>
            <a:round/>
            <a:headEnd/>
            <a:tailEnd/>
          </a:ln>
        </p:spPr>
        <p:txBody>
          <a:bodyPr vert="horz" wrap="square" lIns="45720" tIns="22860" rIns="45720" bIns="22860" numCol="1" anchor="t" anchorCtr="0" compatLnSpc="1">
            <a:prstTxWarp prst="textNoShape">
              <a:avLst/>
            </a:prstTxWarp>
          </a:bodyPr>
          <a:lstStyle/>
          <a:p>
            <a:endParaRPr lang="en-US" sz="900" dirty="0">
              <a:latin typeface="Libre Franklin Light" pitchFamily="2" charset="77"/>
              <a:cs typeface="Khula" panose="02000000000000000000" pitchFamily="2" charset="0"/>
            </a:endParaRPr>
          </a:p>
        </p:txBody>
      </p:sp>
      <p:sp>
        <p:nvSpPr>
          <p:cNvPr id="35" name="Subtitle 2">
            <a:extLst>
              <a:ext uri="{FF2B5EF4-FFF2-40B4-BE49-F238E27FC236}">
                <a16:creationId xmlns:a16="http://schemas.microsoft.com/office/drawing/2014/main" id="{1594A529-B273-6E44-9957-C88E51543383}"/>
              </a:ext>
            </a:extLst>
          </p:cNvPr>
          <p:cNvSpPr txBox="1">
            <a:spLocks/>
          </p:cNvSpPr>
          <p:nvPr/>
        </p:nvSpPr>
        <p:spPr>
          <a:xfrm>
            <a:off x="9341964" y="2599421"/>
            <a:ext cx="1657339" cy="1060529"/>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20000"/>
              </a:lnSpc>
            </a:pPr>
            <a:r>
              <a:rPr lang="en-US" sz="1800" dirty="0">
                <a:solidFill>
                  <a:schemeClr val="bg1"/>
                </a:solidFill>
                <a:latin typeface="Times New Roman" panose="02020603050405020304" pitchFamily="18" charset="0"/>
                <a:ea typeface="Lato" panose="020F0502020204030203" pitchFamily="34" charset="0"/>
                <a:cs typeface="Times New Roman" panose="02020603050405020304" pitchFamily="18" charset="0"/>
              </a:rPr>
              <a:t>Team Building &amp; Initiative Skills</a:t>
            </a:r>
          </a:p>
        </p:txBody>
      </p:sp>
    </p:spTree>
    <p:extLst>
      <p:ext uri="{BB962C8B-B14F-4D97-AF65-F5344CB8AC3E}">
        <p14:creationId xmlns:p14="http://schemas.microsoft.com/office/powerpoint/2010/main" val="75123892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2827" y="1826865"/>
            <a:ext cx="10645733" cy="3785652"/>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A good listener welcomes new ideas, &amp; stays informed, up-to-date in an organization. </a:t>
            </a:r>
          </a:p>
          <a:p>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Good listening also enhances the impact of what the salesperson  speaks to the customer &amp; increases the ability to negotiate</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Three types of Listening – </a:t>
            </a:r>
          </a:p>
          <a:p>
            <a:pPr marL="342900" indent="-342900">
              <a:buAutoNum type="arabicPeriod"/>
            </a:pPr>
            <a:r>
              <a:rPr lang="en-IN" sz="2400" dirty="0">
                <a:latin typeface="Times New Roman" panose="02020603050405020304" pitchFamily="18" charset="0"/>
                <a:cs typeface="Times New Roman" panose="02020603050405020304" pitchFamily="18" charset="0"/>
              </a:rPr>
              <a:t>Content Listening 	</a:t>
            </a:r>
          </a:p>
          <a:p>
            <a:pPr marL="342900" indent="-342900">
              <a:buAutoNum type="arabicPeriod"/>
            </a:pPr>
            <a:r>
              <a:rPr lang="en-IN" sz="2400" dirty="0">
                <a:latin typeface="Times New Roman" panose="02020603050405020304" pitchFamily="18" charset="0"/>
                <a:cs typeface="Times New Roman" panose="02020603050405020304" pitchFamily="18" charset="0"/>
              </a:rPr>
              <a:t>Critical Listening</a:t>
            </a:r>
          </a:p>
          <a:p>
            <a:pPr marL="342900" indent="-342900">
              <a:buAutoNum type="arabicPeriod"/>
            </a:pPr>
            <a:r>
              <a:rPr lang="en-IN" sz="2400" dirty="0">
                <a:latin typeface="Times New Roman" panose="02020603050405020304" pitchFamily="18" charset="0"/>
                <a:cs typeface="Times New Roman" panose="02020603050405020304" pitchFamily="18" charset="0"/>
              </a:rPr>
              <a:t>Empathetic Listening</a:t>
            </a:r>
            <a:endParaRPr lang="en-US" sz="2400" dirty="0">
              <a:latin typeface="Libre Franklin" pitchFamily="2" charset="77"/>
              <a:ea typeface="Nunito Bold" charset="0"/>
              <a:cs typeface="Arima Madurai Light" pitchFamily="2" charset="77"/>
            </a:endParaRPr>
          </a:p>
        </p:txBody>
      </p:sp>
      <p:sp>
        <p:nvSpPr>
          <p:cNvPr id="13" name="TextBox 12">
            <a:extLst>
              <a:ext uri="{FF2B5EF4-FFF2-40B4-BE49-F238E27FC236}">
                <a16:creationId xmlns:a16="http://schemas.microsoft.com/office/drawing/2014/main" id="{F13223EF-3C28-CD44-8631-B0D3A78B67DB}"/>
              </a:ext>
            </a:extLst>
          </p:cNvPr>
          <p:cNvSpPr txBox="1"/>
          <p:nvPr/>
        </p:nvSpPr>
        <p:spPr>
          <a:xfrm>
            <a:off x="302761" y="267920"/>
            <a:ext cx="4156698" cy="769441"/>
          </a:xfrm>
          <a:prstGeom prst="rect">
            <a:avLst/>
          </a:prstGeom>
          <a:noFill/>
        </p:spPr>
        <p:txBody>
          <a:bodyPr wrap="square" rtlCol="0">
            <a:spAutoFit/>
          </a:bodyPr>
          <a:lstStyle/>
          <a:p>
            <a:pPr algn="ctr"/>
            <a:r>
              <a:rPr lang="en-US" sz="4400" b="1" dirty="0">
                <a:solidFill>
                  <a:schemeClr val="tx2"/>
                </a:solidFill>
                <a:latin typeface="Libre Franklin SemiBold" pitchFamily="2" charset="77"/>
                <a:cs typeface="Rubik Medium" panose="02000604000000020004" pitchFamily="2" charset="-79"/>
              </a:rPr>
              <a:t>Listening Skills</a:t>
            </a:r>
          </a:p>
        </p:txBody>
      </p:sp>
    </p:spTree>
    <p:extLst>
      <p:ext uri="{BB962C8B-B14F-4D97-AF65-F5344CB8AC3E}">
        <p14:creationId xmlns:p14="http://schemas.microsoft.com/office/powerpoint/2010/main" val="25800257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2827" y="1826865"/>
            <a:ext cx="1064573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ability &amp; expertise to communicate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ability to perceive &amp; interpret the customer’s verbal &amp; non-verbal clues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Building a Good long term Relationship with customers on mutual trust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Truth of Words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Predictability of Action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Competency (Ability/Knowledge/Resources)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Intent or Empathy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Likeability </a:t>
            </a:r>
          </a:p>
          <a:p>
            <a:endParaRPr lang="en-US" sz="2400" dirty="0">
              <a:latin typeface="Libre Franklin" pitchFamily="2" charset="77"/>
              <a:ea typeface="Nunito Bold" charset="0"/>
              <a:cs typeface="Arima Madurai Light" pitchFamily="2" charset="77"/>
            </a:endParaRPr>
          </a:p>
        </p:txBody>
      </p:sp>
      <p:sp>
        <p:nvSpPr>
          <p:cNvPr id="13" name="TextBox 12">
            <a:extLst>
              <a:ext uri="{FF2B5EF4-FFF2-40B4-BE49-F238E27FC236}">
                <a16:creationId xmlns:a16="http://schemas.microsoft.com/office/drawing/2014/main" id="{F13223EF-3C28-CD44-8631-B0D3A78B67DB}"/>
              </a:ext>
            </a:extLst>
          </p:cNvPr>
          <p:cNvSpPr txBox="1"/>
          <p:nvPr/>
        </p:nvSpPr>
        <p:spPr>
          <a:xfrm>
            <a:off x="302760" y="267920"/>
            <a:ext cx="5793239" cy="769441"/>
          </a:xfrm>
          <a:prstGeom prst="rect">
            <a:avLst/>
          </a:prstGeom>
          <a:noFill/>
        </p:spPr>
        <p:txBody>
          <a:bodyPr wrap="square" rtlCol="0">
            <a:spAutoFit/>
          </a:bodyPr>
          <a:lstStyle/>
          <a:p>
            <a:pPr algn="ctr"/>
            <a:r>
              <a:rPr lang="en-US" sz="4400" b="1" dirty="0">
                <a:solidFill>
                  <a:schemeClr val="tx2"/>
                </a:solidFill>
                <a:latin typeface="Libre Franklin SemiBold" pitchFamily="2" charset="77"/>
                <a:cs typeface="Rubik Medium" panose="02000604000000020004" pitchFamily="2" charset="-79"/>
              </a:rPr>
              <a:t>Communication Skills</a:t>
            </a:r>
          </a:p>
        </p:txBody>
      </p:sp>
    </p:spTree>
    <p:extLst>
      <p:ext uri="{BB962C8B-B14F-4D97-AF65-F5344CB8AC3E}">
        <p14:creationId xmlns:p14="http://schemas.microsoft.com/office/powerpoint/2010/main" val="9783170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2827" y="2220760"/>
            <a:ext cx="1064573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Effective problem solvers develop mindsets &amp; habits that help them in handling difficult problems.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habits include – Being Proactive, Beginning with an end in Mind, Putting First things First, Always thinking Win-Win, Seeking first to understand and then be understood, Synergizing and Renewal. </a:t>
            </a:r>
          </a:p>
          <a:p>
            <a:endParaRPr lang="en-US" sz="2400" dirty="0">
              <a:latin typeface="Libre Franklin" pitchFamily="2" charset="77"/>
              <a:ea typeface="Nunito Bold" charset="0"/>
              <a:cs typeface="Arima Madurai Light" pitchFamily="2" charset="77"/>
            </a:endParaRPr>
          </a:p>
        </p:txBody>
      </p:sp>
      <p:sp>
        <p:nvSpPr>
          <p:cNvPr id="13" name="TextBox 12">
            <a:extLst>
              <a:ext uri="{FF2B5EF4-FFF2-40B4-BE49-F238E27FC236}">
                <a16:creationId xmlns:a16="http://schemas.microsoft.com/office/drawing/2014/main" id="{F13223EF-3C28-CD44-8631-B0D3A78B67DB}"/>
              </a:ext>
            </a:extLst>
          </p:cNvPr>
          <p:cNvSpPr txBox="1"/>
          <p:nvPr/>
        </p:nvSpPr>
        <p:spPr>
          <a:xfrm>
            <a:off x="302760" y="267920"/>
            <a:ext cx="5793239" cy="769441"/>
          </a:xfrm>
          <a:prstGeom prst="rect">
            <a:avLst/>
          </a:prstGeom>
          <a:noFill/>
        </p:spPr>
        <p:txBody>
          <a:bodyPr wrap="square" rtlCol="0">
            <a:spAutoFit/>
          </a:bodyPr>
          <a:lstStyle/>
          <a:p>
            <a:pPr algn="ctr"/>
            <a:r>
              <a:rPr lang="en-US" sz="4400" b="1" dirty="0">
                <a:solidFill>
                  <a:schemeClr val="tx2"/>
                </a:solidFill>
                <a:latin typeface="Libre Franklin SemiBold" pitchFamily="2" charset="77"/>
                <a:cs typeface="Rubik Medium" panose="02000604000000020004" pitchFamily="2" charset="-79"/>
              </a:rPr>
              <a:t>Problem-Solving Skills</a:t>
            </a:r>
          </a:p>
        </p:txBody>
      </p:sp>
    </p:spTree>
    <p:extLst>
      <p:ext uri="{BB962C8B-B14F-4D97-AF65-F5344CB8AC3E}">
        <p14:creationId xmlns:p14="http://schemas.microsoft.com/office/powerpoint/2010/main" val="242262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8421" y="1059208"/>
            <a:ext cx="11180305"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Conflicts are more evident in sales organizations than in any other organizations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 be classified as Functional conflicts, Dysfunctional conflicts, Task conflicts, Relationship conflicts and Process conflicts.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Functional Conflict </a:t>
            </a:r>
            <a:r>
              <a:rPr lang="en-US" sz="2400" dirty="0">
                <a:latin typeface="Times New Roman" panose="02020603050405020304" pitchFamily="18" charset="0"/>
                <a:cs typeface="Times New Roman" panose="02020603050405020304" pitchFamily="18" charset="0"/>
              </a:rPr>
              <a:t>supports the goals of the group &amp; improves its performance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Dysfunctional Conflict </a:t>
            </a:r>
            <a:r>
              <a:rPr lang="en-US" sz="2400" dirty="0">
                <a:latin typeface="Times New Roman" panose="02020603050405020304" pitchFamily="18" charset="0"/>
                <a:cs typeface="Times New Roman" panose="02020603050405020304" pitchFamily="18" charset="0"/>
              </a:rPr>
              <a:t>hinders group performance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Task Conflicts </a:t>
            </a:r>
            <a:r>
              <a:rPr lang="en-US" sz="2400" dirty="0">
                <a:latin typeface="Times New Roman" panose="02020603050405020304" pitchFamily="18" charset="0"/>
                <a:cs typeface="Times New Roman" panose="02020603050405020304" pitchFamily="18" charset="0"/>
              </a:rPr>
              <a:t>are the disputes over the content or goal of the work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Relationship Conflict </a:t>
            </a:r>
            <a:r>
              <a:rPr lang="en-US" sz="2400" dirty="0">
                <a:latin typeface="Times New Roman" panose="02020603050405020304" pitchFamily="18" charset="0"/>
                <a:cs typeface="Times New Roman" panose="02020603050405020304" pitchFamily="18" charset="0"/>
              </a:rPr>
              <a:t>is tussle based on interpersonal relationships.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Process Conflict </a:t>
            </a:r>
            <a:r>
              <a:rPr lang="en-US" sz="2400" dirty="0">
                <a:latin typeface="Times New Roman" panose="02020603050405020304" pitchFamily="18" charset="0"/>
                <a:cs typeface="Times New Roman" panose="02020603050405020304" pitchFamily="18" charset="0"/>
              </a:rPr>
              <a:t>is fight over how work gets done</a:t>
            </a:r>
          </a:p>
          <a:p>
            <a:endParaRPr lang="en-US" sz="2400" dirty="0">
              <a:latin typeface="Libre Franklin" pitchFamily="2" charset="77"/>
              <a:ea typeface="Nunito Bold" charset="0"/>
              <a:cs typeface="Arima Madurai Light" pitchFamily="2" charset="77"/>
            </a:endParaRPr>
          </a:p>
        </p:txBody>
      </p:sp>
      <p:sp>
        <p:nvSpPr>
          <p:cNvPr id="13" name="TextBox 12">
            <a:extLst>
              <a:ext uri="{FF2B5EF4-FFF2-40B4-BE49-F238E27FC236}">
                <a16:creationId xmlns:a16="http://schemas.microsoft.com/office/drawing/2014/main" id="{F13223EF-3C28-CD44-8631-B0D3A78B67DB}"/>
              </a:ext>
            </a:extLst>
          </p:cNvPr>
          <p:cNvSpPr txBox="1"/>
          <p:nvPr/>
        </p:nvSpPr>
        <p:spPr>
          <a:xfrm>
            <a:off x="302760" y="166481"/>
            <a:ext cx="7124982" cy="769441"/>
          </a:xfrm>
          <a:prstGeom prst="rect">
            <a:avLst/>
          </a:prstGeom>
          <a:noFill/>
        </p:spPr>
        <p:txBody>
          <a:bodyPr wrap="square" rtlCol="0">
            <a:spAutoFit/>
          </a:bodyPr>
          <a:lstStyle/>
          <a:p>
            <a:pPr algn="ctr"/>
            <a:r>
              <a:rPr lang="en-US" sz="4400" b="1" dirty="0">
                <a:solidFill>
                  <a:schemeClr val="tx2"/>
                </a:solidFill>
                <a:latin typeface="Libre Franklin SemiBold" pitchFamily="2" charset="77"/>
                <a:cs typeface="Rubik Medium" panose="02000604000000020004" pitchFamily="2" charset="-79"/>
              </a:rPr>
              <a:t>Conflict Management Skills</a:t>
            </a:r>
          </a:p>
        </p:txBody>
      </p:sp>
    </p:spTree>
    <p:extLst>
      <p:ext uri="{BB962C8B-B14F-4D97-AF65-F5344CB8AC3E}">
        <p14:creationId xmlns:p14="http://schemas.microsoft.com/office/powerpoint/2010/main" val="1680250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7F4A169-AB9F-43D9-BE1C-ACE5B5D8BA6B}"/>
              </a:ext>
            </a:extLst>
          </p:cNvPr>
          <p:cNvSpPr txBox="1"/>
          <p:nvPr/>
        </p:nvSpPr>
        <p:spPr>
          <a:xfrm>
            <a:off x="351691" y="588727"/>
            <a:ext cx="11197883" cy="5478423"/>
          </a:xfrm>
          <a:prstGeom prst="rect">
            <a:avLst/>
          </a:prstGeom>
          <a:noFill/>
        </p:spPr>
        <p:txBody>
          <a:bodyPr wrap="square">
            <a:spAutoFit/>
          </a:bodyPr>
          <a:lstStyle/>
          <a:p>
            <a:r>
              <a:rPr lang="en-US" sz="3600" b="1" dirty="0">
                <a:latin typeface="Libre Franklin"/>
              </a:rPr>
              <a:t>Team building Skills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Make sure that the team goals are totally clear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Make sure there is complete clarity in who is responsible for what and avoid overlapping authority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Build trust with your team members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 your office team members build trust and openness between each other in team building activities and events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Try to involve the whole team in the decision making process</a:t>
            </a:r>
          </a:p>
          <a:p>
            <a:endParaRPr lang="en-US" dirty="0"/>
          </a:p>
          <a:p>
            <a:r>
              <a:rPr lang="en-US" sz="3600" b="1" dirty="0">
                <a:latin typeface="Libre Franklin"/>
              </a:rPr>
              <a:t>Initiative Skills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Never Stand Still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More Than is Required Of You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Think as a Team Member, Not An Employee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Speak Up And Share Your Ideas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Consider Every Opportunity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Always Be Prepared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Ask Too Many Questions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997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95325" y="73248"/>
            <a:ext cx="10801350" cy="830997"/>
          </a:xfrm>
          <a:prstGeom prst="rect">
            <a:avLst/>
          </a:prstGeom>
          <a:noFill/>
        </p:spPr>
        <p:txBody>
          <a:bodyPr wrap="square" rtlCol="0" anchor="b">
            <a:spAutoFit/>
          </a:bodyPr>
          <a:lstStyle/>
          <a:p>
            <a:pPr algn="ctr"/>
            <a:r>
              <a:rPr lang="en-IN" sz="4800" b="1" u="sng" dirty="0">
                <a:latin typeface="Times New Roman" panose="02020603050405020304" pitchFamily="18" charset="0"/>
                <a:cs typeface="Times New Roman" panose="02020603050405020304" pitchFamily="18" charset="0"/>
              </a:rPr>
              <a:t>SALES MANAGEMENT PROCESS</a:t>
            </a:r>
            <a:endParaRPr lang="en-US" sz="4800" b="1" u="sng" dirty="0">
              <a:solidFill>
                <a:schemeClr val="tx2"/>
              </a:solidFill>
              <a:latin typeface="Libre Franklin SemiBold" pitchFamily="2" charset="77"/>
              <a:cs typeface="Rubik Medium" panose="02000604000000020004" pitchFamily="2" charset="-79"/>
            </a:endParaRPr>
          </a:p>
        </p:txBody>
      </p:sp>
      <p:pic>
        <p:nvPicPr>
          <p:cNvPr id="2" name="Picture 1">
            <a:extLst>
              <a:ext uri="{FF2B5EF4-FFF2-40B4-BE49-F238E27FC236}">
                <a16:creationId xmlns:a16="http://schemas.microsoft.com/office/drawing/2014/main" id="{82208894-73E7-4522-9EB4-D997DD30FB31}"/>
              </a:ext>
            </a:extLst>
          </p:cNvPr>
          <p:cNvPicPr>
            <a:picLocks noChangeAspect="1"/>
          </p:cNvPicPr>
          <p:nvPr/>
        </p:nvPicPr>
        <p:blipFill>
          <a:blip r:embed="rId2"/>
          <a:stretch>
            <a:fillRect/>
          </a:stretch>
        </p:blipFill>
        <p:spPr>
          <a:xfrm>
            <a:off x="1258404" y="1239950"/>
            <a:ext cx="9675191" cy="1853345"/>
          </a:xfrm>
          <a:prstGeom prst="rect">
            <a:avLst/>
          </a:prstGeom>
        </p:spPr>
      </p:pic>
      <p:pic>
        <p:nvPicPr>
          <p:cNvPr id="3" name="Picture 2">
            <a:extLst>
              <a:ext uri="{FF2B5EF4-FFF2-40B4-BE49-F238E27FC236}">
                <a16:creationId xmlns:a16="http://schemas.microsoft.com/office/drawing/2014/main" id="{3C90BDD8-3A4A-4885-B3C1-A004C14211DA}"/>
              </a:ext>
            </a:extLst>
          </p:cNvPr>
          <p:cNvPicPr>
            <a:picLocks noChangeAspect="1"/>
          </p:cNvPicPr>
          <p:nvPr/>
        </p:nvPicPr>
        <p:blipFill>
          <a:blip r:embed="rId3"/>
          <a:stretch>
            <a:fillRect/>
          </a:stretch>
        </p:blipFill>
        <p:spPr>
          <a:xfrm>
            <a:off x="1258404" y="5163948"/>
            <a:ext cx="9675191" cy="1542422"/>
          </a:xfrm>
          <a:prstGeom prst="rect">
            <a:avLst/>
          </a:prstGeom>
        </p:spPr>
      </p:pic>
      <p:pic>
        <p:nvPicPr>
          <p:cNvPr id="4" name="Picture 3">
            <a:extLst>
              <a:ext uri="{FF2B5EF4-FFF2-40B4-BE49-F238E27FC236}">
                <a16:creationId xmlns:a16="http://schemas.microsoft.com/office/drawing/2014/main" id="{19C047E7-4534-4A7A-8722-8E3B79683AE8}"/>
              </a:ext>
            </a:extLst>
          </p:cNvPr>
          <p:cNvPicPr>
            <a:picLocks noChangeAspect="1"/>
          </p:cNvPicPr>
          <p:nvPr/>
        </p:nvPicPr>
        <p:blipFill>
          <a:blip r:embed="rId4"/>
          <a:stretch>
            <a:fillRect/>
          </a:stretch>
        </p:blipFill>
        <p:spPr>
          <a:xfrm>
            <a:off x="1258403" y="3357410"/>
            <a:ext cx="9675191" cy="1542422"/>
          </a:xfrm>
          <a:prstGeom prst="rect">
            <a:avLst/>
          </a:prstGeom>
        </p:spPr>
      </p:pic>
    </p:spTree>
    <p:extLst>
      <p:ext uri="{BB962C8B-B14F-4D97-AF65-F5344CB8AC3E}">
        <p14:creationId xmlns:p14="http://schemas.microsoft.com/office/powerpoint/2010/main" val="1173550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Flowchart: Document 1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638175" y="171162"/>
            <a:ext cx="3413320" cy="23711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rgbClr val="FFFFFF"/>
                </a:solidFill>
                <a:latin typeface="Times New Roman" panose="02020603050405020304" pitchFamily="18" charset="0"/>
                <a:ea typeface="+mj-ea"/>
                <a:cs typeface="Times New Roman" panose="02020603050405020304" pitchFamily="18" charset="0"/>
              </a:rPr>
              <a:t>LEVELS OF SALES MANAGEMENT POSITIONS</a:t>
            </a:r>
          </a:p>
        </p:txBody>
      </p:sp>
      <p:pic>
        <p:nvPicPr>
          <p:cNvPr id="8" name="Picture 7" descr="Diagram&#10;&#10;Description automatically generated">
            <a:extLst>
              <a:ext uri="{FF2B5EF4-FFF2-40B4-BE49-F238E27FC236}">
                <a16:creationId xmlns:a16="http://schemas.microsoft.com/office/drawing/2014/main" id="{9A08F9A1-BCE4-4C42-BFC3-7E109DB7920E}"/>
              </a:ext>
            </a:extLst>
          </p:cNvPr>
          <p:cNvPicPr>
            <a:picLocks noChangeAspect="1"/>
          </p:cNvPicPr>
          <p:nvPr/>
        </p:nvPicPr>
        <p:blipFill rotWithShape="1">
          <a:blip r:embed="rId2"/>
          <a:srcRect l="1949" t="19397" r="1282"/>
          <a:stretch/>
        </p:blipFill>
        <p:spPr>
          <a:xfrm>
            <a:off x="4207933" y="674162"/>
            <a:ext cx="7347537" cy="5510652"/>
          </a:xfrm>
          <a:prstGeom prst="rect">
            <a:avLst/>
          </a:prstGeom>
        </p:spPr>
      </p:pic>
    </p:spTree>
    <p:extLst>
      <p:ext uri="{BB962C8B-B14F-4D97-AF65-F5344CB8AC3E}">
        <p14:creationId xmlns:p14="http://schemas.microsoft.com/office/powerpoint/2010/main" val="4361964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68EC8D-CA38-48AA-BA8D-26F6C9450BE7}"/>
              </a:ext>
            </a:extLst>
          </p:cNvPr>
          <p:cNvSpPr txBox="1"/>
          <p:nvPr/>
        </p:nvSpPr>
        <p:spPr>
          <a:xfrm>
            <a:off x="1761393" y="230330"/>
            <a:ext cx="8669214"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RESPONSIBILITIES OF A SALESPERSON</a:t>
            </a:r>
            <a:endParaRPr lang="en-IN"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2FD71E9-6291-49B5-B5A8-2A8D960AF7E1}"/>
              </a:ext>
            </a:extLst>
          </p:cNvPr>
          <p:cNvSpPr txBox="1"/>
          <p:nvPr/>
        </p:nvSpPr>
        <p:spPr>
          <a:xfrm>
            <a:off x="1881553" y="1431676"/>
            <a:ext cx="7797019" cy="5170646"/>
          </a:xfrm>
          <a:prstGeom prst="rect">
            <a:avLst/>
          </a:prstGeom>
          <a:noFill/>
        </p:spPr>
        <p:txBody>
          <a:bodyPr wrap="square">
            <a:spAutoFit/>
          </a:bodyPr>
          <a:lstStyle/>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Primary responsibility – To increase sales</a:t>
            </a:r>
          </a:p>
          <a:p>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Prospecting </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Maintaining customer records &amp; information feedback</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Providing Service</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Handling Complaints</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Tour Management</a:t>
            </a:r>
          </a:p>
          <a:p>
            <a:pPr marL="285750" indent="-285750">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Relationship Management</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53340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9CD399F-23E0-3C4A-B871-1856D5AD4D60}"/>
              </a:ext>
            </a:extLst>
          </p:cNvPr>
          <p:cNvSpPr txBox="1"/>
          <p:nvPr/>
        </p:nvSpPr>
        <p:spPr>
          <a:xfrm>
            <a:off x="695325" y="3000729"/>
            <a:ext cx="10801350" cy="2062103"/>
          </a:xfrm>
          <a:prstGeom prst="rect">
            <a:avLst/>
          </a:prstGeom>
          <a:noFill/>
        </p:spPr>
        <p:txBody>
          <a:bodyPr wrap="square" rtlCol="0">
            <a:spAutoFit/>
          </a:bodyPr>
          <a:lstStyle/>
          <a:p>
            <a:pPr algn="just"/>
            <a:r>
              <a:rPr lang="en-US" sz="3200" dirty="0">
                <a:latin typeface="Libre Franklin Light" pitchFamily="2" charset="77"/>
                <a:ea typeface="Lato Light" panose="020F0502020204030203" pitchFamily="34" charset="0"/>
                <a:cs typeface="Arima Madurai Light" pitchFamily="2" charset="77"/>
              </a:rPr>
              <a:t>Sales management is the process of developing a sales force, coordinating sales operations, and implementing sales techniques that allow a business to consistently hit, and even surpass, its sales targets.</a:t>
            </a:r>
          </a:p>
        </p:txBody>
      </p:sp>
      <p:sp>
        <p:nvSpPr>
          <p:cNvPr id="13" name="TextBox 12">
            <a:extLst>
              <a:ext uri="{FF2B5EF4-FFF2-40B4-BE49-F238E27FC236}">
                <a16:creationId xmlns:a16="http://schemas.microsoft.com/office/drawing/2014/main" id="{52097C74-47E3-8641-B7A9-8841213445E6}"/>
              </a:ext>
            </a:extLst>
          </p:cNvPr>
          <p:cNvSpPr txBox="1"/>
          <p:nvPr/>
        </p:nvSpPr>
        <p:spPr>
          <a:xfrm>
            <a:off x="473558" y="590982"/>
            <a:ext cx="11244884" cy="1015663"/>
          </a:xfrm>
          <a:prstGeom prst="rect">
            <a:avLst/>
          </a:prstGeom>
          <a:noFill/>
        </p:spPr>
        <p:txBody>
          <a:bodyPr wrap="square" rtlCol="0">
            <a:spAutoFit/>
          </a:bodyPr>
          <a:lstStyle/>
          <a:p>
            <a:pPr algn="ctr"/>
            <a:r>
              <a:rPr lang="en-US" sz="6000" b="1" dirty="0">
                <a:solidFill>
                  <a:schemeClr val="tx2"/>
                </a:solidFill>
                <a:latin typeface="Libre Franklin SemiBold" pitchFamily="2" charset="77"/>
                <a:ea typeface="Nunito Bold" charset="0"/>
                <a:cs typeface="Rubik Medium" panose="02000604000000020004" pitchFamily="2" charset="-79"/>
              </a:rPr>
              <a:t>1. What is Sales Management?</a:t>
            </a:r>
          </a:p>
        </p:txBody>
      </p:sp>
    </p:spTree>
    <p:extLst>
      <p:ext uri="{BB962C8B-B14F-4D97-AF65-F5344CB8AC3E}">
        <p14:creationId xmlns:p14="http://schemas.microsoft.com/office/powerpoint/2010/main" val="1133064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1525A2-F477-424F-9D54-B8B625456B18}"/>
              </a:ext>
            </a:extLst>
          </p:cNvPr>
          <p:cNvSpPr txBox="1"/>
          <p:nvPr/>
        </p:nvSpPr>
        <p:spPr>
          <a:xfrm>
            <a:off x="279919" y="428178"/>
            <a:ext cx="11625942" cy="6001643"/>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The Three Key Aspects of Sales Management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There are three “umbrellas” to manage within the sales process:</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Sales Operations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Sales Strategy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Sales Analysis</a:t>
            </a:r>
          </a:p>
          <a:p>
            <a:endParaRPr lang="en-US" sz="3200" dirty="0">
              <a:latin typeface="Times New Roman" panose="02020603050405020304" pitchFamily="18" charset="0"/>
              <a:cs typeface="Times New Roman" panose="02020603050405020304" pitchFamily="18" charset="0"/>
            </a:endParaRPr>
          </a:p>
          <a:p>
            <a:r>
              <a:rPr lang="en-US" sz="3200" b="0" i="0" dirty="0">
                <a:effectLst/>
                <a:latin typeface="Times New Roman" panose="02020603050405020304" pitchFamily="18" charset="0"/>
                <a:cs typeface="Times New Roman" panose="02020603050405020304" pitchFamily="18" charset="0"/>
              </a:rPr>
              <a:t>The process will vary from business to business, especially as you work your way down the line, but </a:t>
            </a:r>
            <a:r>
              <a:rPr lang="en-US" sz="3200" b="1" i="0" u="sng" dirty="0">
                <a:effectLst/>
                <a:latin typeface="Times New Roman" panose="02020603050405020304" pitchFamily="18" charset="0"/>
                <a:cs typeface="Times New Roman" panose="02020603050405020304" pitchFamily="18" charset="0"/>
              </a:rPr>
              <a:t>Operations</a:t>
            </a:r>
            <a:r>
              <a:rPr lang="en-US" sz="3200" b="0" i="0" dirty="0">
                <a:effectLst/>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t>
            </a:r>
            <a:r>
              <a:rPr lang="en-US" sz="3200" b="1" i="0" u="sng" dirty="0">
                <a:effectLst/>
                <a:latin typeface="Times New Roman" panose="02020603050405020304" pitchFamily="18" charset="0"/>
                <a:cs typeface="Times New Roman" panose="02020603050405020304" pitchFamily="18" charset="0"/>
              </a:rPr>
              <a:t>trategy</a:t>
            </a:r>
            <a:r>
              <a:rPr lang="en-US" sz="3200" b="0" i="0" dirty="0">
                <a:effectLst/>
                <a:latin typeface="Times New Roman" panose="02020603050405020304" pitchFamily="18" charset="0"/>
                <a:cs typeface="Times New Roman" panose="02020603050405020304" pitchFamily="18" charset="0"/>
              </a:rPr>
              <a:t> and </a:t>
            </a:r>
            <a:r>
              <a:rPr lang="en-US" sz="3200" b="1" u="sng" dirty="0">
                <a:latin typeface="Times New Roman" panose="02020603050405020304" pitchFamily="18" charset="0"/>
                <a:cs typeface="Times New Roman" panose="02020603050405020304" pitchFamily="18" charset="0"/>
              </a:rPr>
              <a:t>A</a:t>
            </a:r>
            <a:r>
              <a:rPr lang="en-US" sz="3200" b="1" i="0" u="sng" dirty="0">
                <a:effectLst/>
                <a:latin typeface="Times New Roman" panose="02020603050405020304" pitchFamily="18" charset="0"/>
                <a:cs typeface="Times New Roman" panose="02020603050405020304" pitchFamily="18" charset="0"/>
              </a:rPr>
              <a:t>nalysis</a:t>
            </a:r>
            <a:r>
              <a:rPr lang="en-US" sz="3200" b="0" i="0" dirty="0">
                <a:effectLst/>
                <a:latin typeface="Times New Roman" panose="02020603050405020304" pitchFamily="18" charset="0"/>
                <a:cs typeface="Times New Roman" panose="02020603050405020304" pitchFamily="18" charset="0"/>
              </a:rPr>
              <a:t> are the three key starting or focal points</a:t>
            </a:r>
            <a:r>
              <a:rPr lang="en-US" sz="3200" b="0" i="0" dirty="0">
                <a:solidFill>
                  <a:srgbClr val="26292C"/>
                </a:solidFill>
                <a:effectLst/>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631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285A00EB-6E19-6B40-9784-DC91AD0ADC92}"/>
              </a:ext>
            </a:extLst>
          </p:cNvPr>
          <p:cNvSpPr txBox="1"/>
          <p:nvPr/>
        </p:nvSpPr>
        <p:spPr>
          <a:xfrm>
            <a:off x="242596" y="1502531"/>
            <a:ext cx="11737910" cy="4226670"/>
          </a:xfrm>
          <a:prstGeom prst="rect">
            <a:avLst/>
          </a:prstGeom>
          <a:noFill/>
        </p:spPr>
        <p:txBody>
          <a:bodyPr wrap="square" rtlCol="0">
            <a:spAutoFit/>
          </a:bodyPr>
          <a:lstStyle/>
          <a:p>
            <a:pPr marL="342900" indent="-342900" algn="just">
              <a:lnSpc>
                <a:spcPts val="3600"/>
              </a:lnSpc>
              <a:buFont typeface="Arial" panose="020B0604020202020204" pitchFamily="34" charset="0"/>
              <a:buChar char="•"/>
            </a:pPr>
            <a:r>
              <a:rPr lang="en-US" sz="2800" dirty="0">
                <a:solidFill>
                  <a:schemeClr val="accent4">
                    <a:lumMod val="40000"/>
                    <a:lumOff val="60000"/>
                  </a:schemeClr>
                </a:solidFill>
                <a:latin typeface="SourceSansPro"/>
              </a:rPr>
              <a:t>T</a:t>
            </a:r>
            <a:r>
              <a:rPr lang="en-US" sz="2800" b="0" i="0" dirty="0">
                <a:solidFill>
                  <a:schemeClr val="accent4">
                    <a:lumMod val="40000"/>
                    <a:lumOff val="60000"/>
                  </a:schemeClr>
                </a:solidFill>
                <a:effectLst/>
                <a:latin typeface="SourceSansPro"/>
              </a:rPr>
              <a:t>he sales team is the backbone of the company; they are the direct connection between the product and the customer.</a:t>
            </a:r>
          </a:p>
          <a:p>
            <a:pPr marL="342900" indent="-342900" algn="just">
              <a:lnSpc>
                <a:spcPts val="3600"/>
              </a:lnSpc>
              <a:buFont typeface="Arial" panose="020B0604020202020204" pitchFamily="34" charset="0"/>
              <a:buChar char="•"/>
            </a:pPr>
            <a:endParaRPr lang="en-US" sz="2800" b="0" i="0" dirty="0">
              <a:solidFill>
                <a:schemeClr val="accent4">
                  <a:lumMod val="40000"/>
                  <a:lumOff val="60000"/>
                </a:schemeClr>
              </a:solidFill>
              <a:effectLst/>
              <a:latin typeface="SourceSansPro"/>
            </a:endParaRPr>
          </a:p>
          <a:p>
            <a:pPr marL="342900" indent="-342900" algn="just">
              <a:lnSpc>
                <a:spcPts val="3600"/>
              </a:lnSpc>
              <a:buFont typeface="Arial" panose="020B0604020202020204" pitchFamily="34" charset="0"/>
              <a:buChar char="•"/>
            </a:pPr>
            <a:r>
              <a:rPr lang="en-US" sz="2800" b="0" i="0" dirty="0">
                <a:solidFill>
                  <a:schemeClr val="accent4">
                    <a:lumMod val="40000"/>
                    <a:lumOff val="60000"/>
                  </a:schemeClr>
                </a:solidFill>
                <a:effectLst/>
                <a:latin typeface="SourceSansPro"/>
              </a:rPr>
              <a:t>When selecting and </a:t>
            </a:r>
            <a:r>
              <a:rPr lang="en-US" sz="2800" b="0" i="0" strike="noStrike" dirty="0">
                <a:solidFill>
                  <a:schemeClr val="accent4">
                    <a:lumMod val="40000"/>
                    <a:lumOff val="60000"/>
                  </a:schemeClr>
                </a:solidFill>
                <a:effectLst/>
                <a:latin typeface="SourceSansPro"/>
              </a:rPr>
              <a:t>onboarding new talent</a:t>
            </a:r>
            <a:r>
              <a:rPr lang="en-US" sz="2800" b="0" i="0" dirty="0">
                <a:solidFill>
                  <a:schemeClr val="accent4">
                    <a:lumMod val="40000"/>
                    <a:lumOff val="60000"/>
                  </a:schemeClr>
                </a:solidFill>
                <a:effectLst/>
                <a:latin typeface="SourceSansPro"/>
              </a:rPr>
              <a:t>, you should take your time to be thorough in training them and developing their skills, regardless of their experience.</a:t>
            </a:r>
          </a:p>
          <a:p>
            <a:pPr marL="342900" indent="-342900" algn="just">
              <a:lnSpc>
                <a:spcPts val="3600"/>
              </a:lnSpc>
              <a:buFont typeface="Arial" panose="020B0604020202020204" pitchFamily="34" charset="0"/>
              <a:buChar char="•"/>
            </a:pPr>
            <a:r>
              <a:rPr lang="en-US" sz="2800" b="1" i="0" dirty="0">
                <a:solidFill>
                  <a:schemeClr val="accent4">
                    <a:lumMod val="40000"/>
                    <a:lumOff val="60000"/>
                  </a:schemeClr>
                </a:solidFill>
                <a:effectLst/>
                <a:latin typeface="SourceSansPro"/>
              </a:rPr>
              <a:t>Salespeople shouldn’t just become great sellers, but need to be great at selling your product, and become a representative of your organization that customers want to work with.</a:t>
            </a:r>
            <a:endParaRPr lang="en-US" sz="2800" dirty="0">
              <a:solidFill>
                <a:schemeClr val="accent4">
                  <a:lumMod val="40000"/>
                  <a:lumOff val="60000"/>
                </a:schemeClr>
              </a:solidFill>
              <a:latin typeface="Libre Franklin Light" pitchFamily="2" charset="77"/>
              <a:ea typeface="Lato Light" panose="020F0502020204030203" pitchFamily="34" charset="0"/>
              <a:cs typeface="Arima Madurai Light" pitchFamily="2" charset="77"/>
            </a:endParaRPr>
          </a:p>
        </p:txBody>
      </p:sp>
      <p:sp>
        <p:nvSpPr>
          <p:cNvPr id="63" name="TextBox 62">
            <a:extLst>
              <a:ext uri="{FF2B5EF4-FFF2-40B4-BE49-F238E27FC236}">
                <a16:creationId xmlns:a16="http://schemas.microsoft.com/office/drawing/2014/main" id="{60C170A5-2BCC-1641-AC0F-97230E222901}"/>
              </a:ext>
            </a:extLst>
          </p:cNvPr>
          <p:cNvSpPr txBox="1"/>
          <p:nvPr/>
        </p:nvSpPr>
        <p:spPr>
          <a:xfrm>
            <a:off x="694018" y="210317"/>
            <a:ext cx="10801350" cy="769441"/>
          </a:xfrm>
          <a:prstGeom prst="rect">
            <a:avLst/>
          </a:prstGeom>
          <a:noFill/>
        </p:spPr>
        <p:txBody>
          <a:bodyPr wrap="square" rtlCol="0" anchor="t">
            <a:spAutoFit/>
          </a:bodyPr>
          <a:lstStyle/>
          <a:p>
            <a:pPr algn="ctr"/>
            <a:r>
              <a:rPr lang="en-US" sz="4400" b="1" dirty="0">
                <a:solidFill>
                  <a:schemeClr val="tx2"/>
                </a:solidFill>
                <a:latin typeface="Libre Franklin SemiBold" pitchFamily="2" charset="77"/>
                <a:ea typeface="Nunito Bold" charset="0"/>
                <a:cs typeface="Rubik Medium" panose="02000604000000020004" pitchFamily="2" charset="-79"/>
              </a:rPr>
              <a:t>Sales Operations – Building the Team</a:t>
            </a:r>
          </a:p>
        </p:txBody>
      </p:sp>
    </p:spTree>
    <p:extLst>
      <p:ext uri="{BB962C8B-B14F-4D97-AF65-F5344CB8AC3E}">
        <p14:creationId xmlns:p14="http://schemas.microsoft.com/office/powerpoint/2010/main" val="1201655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285A00EB-6E19-6B40-9784-DC91AD0ADC92}"/>
              </a:ext>
            </a:extLst>
          </p:cNvPr>
          <p:cNvSpPr txBox="1"/>
          <p:nvPr/>
        </p:nvSpPr>
        <p:spPr>
          <a:xfrm>
            <a:off x="242596" y="1150839"/>
            <a:ext cx="11737910" cy="5150000"/>
          </a:xfrm>
          <a:prstGeom prst="rect">
            <a:avLst/>
          </a:prstGeom>
          <a:noFill/>
        </p:spPr>
        <p:txBody>
          <a:bodyPr wrap="square" rtlCol="0">
            <a:spAutoFit/>
          </a:bodyPr>
          <a:lstStyle/>
          <a:p>
            <a:pPr marL="342900" indent="-342900" algn="just">
              <a:lnSpc>
                <a:spcPts val="3600"/>
              </a:lnSpc>
              <a:buFont typeface="Arial" panose="020B0604020202020204" pitchFamily="34" charset="0"/>
              <a:buChar char="•"/>
            </a:pPr>
            <a:r>
              <a:rPr lang="en-US" sz="2800" dirty="0">
                <a:solidFill>
                  <a:schemeClr val="accent4">
                    <a:lumMod val="40000"/>
                    <a:lumOff val="60000"/>
                  </a:schemeClr>
                </a:solidFill>
                <a:latin typeface="SourceSansPro"/>
              </a:rPr>
              <a:t>Once you have a team and know your targets, you might be wondering: How do you actually carry out the sales?</a:t>
            </a:r>
          </a:p>
          <a:p>
            <a:pPr marL="342900" indent="-342900" algn="just">
              <a:lnSpc>
                <a:spcPts val="3600"/>
              </a:lnSpc>
              <a:buFont typeface="Arial" panose="020B0604020202020204" pitchFamily="34" charset="0"/>
              <a:buChar char="•"/>
            </a:pPr>
            <a:endParaRPr lang="en-US" sz="2800" dirty="0">
              <a:solidFill>
                <a:schemeClr val="accent4">
                  <a:lumMod val="40000"/>
                  <a:lumOff val="60000"/>
                </a:schemeClr>
              </a:solidFill>
              <a:latin typeface="SourceSansPro"/>
            </a:endParaRPr>
          </a:p>
          <a:p>
            <a:pPr marL="342900" indent="-342900" algn="just">
              <a:lnSpc>
                <a:spcPts val="3600"/>
              </a:lnSpc>
              <a:buFont typeface="Arial" panose="020B0604020202020204" pitchFamily="34" charset="0"/>
              <a:buChar char="•"/>
            </a:pPr>
            <a:r>
              <a:rPr lang="en-US" sz="2800" dirty="0">
                <a:solidFill>
                  <a:schemeClr val="accent4">
                    <a:lumMod val="40000"/>
                    <a:lumOff val="60000"/>
                  </a:schemeClr>
                </a:solidFill>
                <a:latin typeface="SourceSansPro"/>
              </a:rPr>
              <a:t>Every business has a sales cycle, which is a series of tasks that helps a company’s product/service reach its users. Therefore, having a sales pipeline, or sales funnel, will make that easier to maneuver these deals to completion.</a:t>
            </a:r>
          </a:p>
          <a:p>
            <a:pPr marL="342900" indent="-342900" algn="just">
              <a:lnSpc>
                <a:spcPts val="3600"/>
              </a:lnSpc>
              <a:buFont typeface="Arial" panose="020B0604020202020204" pitchFamily="34" charset="0"/>
              <a:buChar char="•"/>
            </a:pPr>
            <a:r>
              <a:rPr lang="en-US" sz="2800" b="1" u="sng" dirty="0">
                <a:solidFill>
                  <a:schemeClr val="accent4">
                    <a:lumMod val="40000"/>
                    <a:lumOff val="60000"/>
                  </a:schemeClr>
                </a:solidFill>
                <a:latin typeface="SourceSansPro"/>
                <a:ea typeface="Lato Light" panose="020F0502020204030203" pitchFamily="34" charset="0"/>
                <a:cs typeface="Arima Madurai Light" pitchFamily="2" charset="77"/>
              </a:rPr>
              <a:t>Sales Pipeline </a:t>
            </a:r>
            <a:r>
              <a:rPr lang="en-US" sz="2800" dirty="0">
                <a:solidFill>
                  <a:schemeClr val="accent4">
                    <a:lumMod val="40000"/>
                    <a:lumOff val="60000"/>
                  </a:schemeClr>
                </a:solidFill>
                <a:latin typeface="SourceSansPro"/>
                <a:ea typeface="Lato Light" panose="020F0502020204030203" pitchFamily="34" charset="0"/>
                <a:cs typeface="Arima Madurai Light" pitchFamily="2" charset="77"/>
              </a:rPr>
              <a:t>- A</a:t>
            </a:r>
            <a:r>
              <a:rPr lang="en-US" sz="2800" b="0" i="0" dirty="0">
                <a:solidFill>
                  <a:schemeClr val="accent4">
                    <a:lumMod val="40000"/>
                    <a:lumOff val="60000"/>
                  </a:schemeClr>
                </a:solidFill>
                <a:effectLst/>
                <a:latin typeface="SourceSansPro"/>
              </a:rPr>
              <a:t> sequence of activities to achieve with each prospect, from the initial lead to the closing of the deal.</a:t>
            </a:r>
            <a:r>
              <a:rPr lang="en-US" sz="2800" b="0" i="0" dirty="0">
                <a:solidFill>
                  <a:schemeClr val="accent4">
                    <a:lumMod val="40000"/>
                    <a:lumOff val="60000"/>
                  </a:schemeClr>
                </a:solidFill>
                <a:effectLst/>
                <a:latin typeface="Libre Franklin Light" pitchFamily="2" charset="77"/>
              </a:rPr>
              <a:t> </a:t>
            </a:r>
            <a:r>
              <a:rPr lang="en-US" sz="2800" dirty="0">
                <a:solidFill>
                  <a:schemeClr val="accent4">
                    <a:lumMod val="40000"/>
                    <a:lumOff val="60000"/>
                  </a:schemeClr>
                </a:solidFill>
                <a:latin typeface="SourceSansPro"/>
              </a:rPr>
              <a:t>I</a:t>
            </a:r>
            <a:r>
              <a:rPr lang="en-US" sz="2800" b="0" i="0" dirty="0">
                <a:solidFill>
                  <a:schemeClr val="accent4">
                    <a:lumMod val="40000"/>
                    <a:lumOff val="60000"/>
                  </a:schemeClr>
                </a:solidFill>
                <a:effectLst/>
                <a:latin typeface="SourceSansPro"/>
              </a:rPr>
              <a:t>t helps them stay organized and take control of their work.</a:t>
            </a:r>
            <a:endParaRPr lang="en-US" sz="2800" dirty="0">
              <a:solidFill>
                <a:schemeClr val="accent4">
                  <a:lumMod val="40000"/>
                  <a:lumOff val="60000"/>
                </a:schemeClr>
              </a:solidFill>
              <a:latin typeface="SourceSansPro"/>
            </a:endParaRPr>
          </a:p>
          <a:p>
            <a:pPr algn="just">
              <a:lnSpc>
                <a:spcPts val="3600"/>
              </a:lnSpc>
            </a:pPr>
            <a:r>
              <a:rPr lang="en-US" sz="2800" b="1" i="0" u="sng" dirty="0">
                <a:effectLst/>
                <a:latin typeface="SourceSansPro"/>
              </a:rPr>
              <a:t>REMEMBER - “There are some things you cannot control – RESULTS.           That’s where managing activities comes into play.”</a:t>
            </a:r>
            <a:endParaRPr lang="en-US" sz="2800" b="0" i="0" u="sng" dirty="0">
              <a:effectLst/>
              <a:latin typeface="SourceSansPro"/>
            </a:endParaRPr>
          </a:p>
        </p:txBody>
      </p:sp>
      <p:sp>
        <p:nvSpPr>
          <p:cNvPr id="63" name="TextBox 62">
            <a:extLst>
              <a:ext uri="{FF2B5EF4-FFF2-40B4-BE49-F238E27FC236}">
                <a16:creationId xmlns:a16="http://schemas.microsoft.com/office/drawing/2014/main" id="{60C170A5-2BCC-1641-AC0F-97230E222901}"/>
              </a:ext>
            </a:extLst>
          </p:cNvPr>
          <p:cNvSpPr txBox="1"/>
          <p:nvPr/>
        </p:nvSpPr>
        <p:spPr>
          <a:xfrm>
            <a:off x="694018" y="210317"/>
            <a:ext cx="10801350" cy="769441"/>
          </a:xfrm>
          <a:prstGeom prst="rect">
            <a:avLst/>
          </a:prstGeom>
          <a:noFill/>
        </p:spPr>
        <p:txBody>
          <a:bodyPr wrap="square" rtlCol="0" anchor="t">
            <a:spAutoFit/>
          </a:bodyPr>
          <a:lstStyle/>
          <a:p>
            <a:pPr algn="ctr"/>
            <a:r>
              <a:rPr lang="en-US" sz="4400" b="1" dirty="0">
                <a:solidFill>
                  <a:schemeClr val="tx2"/>
                </a:solidFill>
                <a:latin typeface="Libre Franklin SemiBold" pitchFamily="2" charset="77"/>
                <a:ea typeface="Nunito Bold" charset="0"/>
                <a:cs typeface="Rubik Medium" panose="02000604000000020004" pitchFamily="2" charset="-79"/>
              </a:rPr>
              <a:t>Sales Strategy: Defining the Sales Process</a:t>
            </a:r>
          </a:p>
        </p:txBody>
      </p:sp>
    </p:spTree>
    <p:extLst>
      <p:ext uri="{BB962C8B-B14F-4D97-AF65-F5344CB8AC3E}">
        <p14:creationId xmlns:p14="http://schemas.microsoft.com/office/powerpoint/2010/main" val="4035792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285A00EB-6E19-6B40-9784-DC91AD0ADC92}"/>
              </a:ext>
            </a:extLst>
          </p:cNvPr>
          <p:cNvSpPr txBox="1"/>
          <p:nvPr/>
        </p:nvSpPr>
        <p:spPr>
          <a:xfrm>
            <a:off x="242596" y="919836"/>
            <a:ext cx="11737910" cy="5950219"/>
          </a:xfrm>
          <a:prstGeom prst="rect">
            <a:avLst/>
          </a:prstGeom>
          <a:noFill/>
        </p:spPr>
        <p:txBody>
          <a:bodyPr wrap="square" rtlCol="0">
            <a:spAutoFit/>
          </a:bodyPr>
          <a:lstStyle/>
          <a:p>
            <a:pPr marL="342900" indent="-342900" algn="just">
              <a:lnSpc>
                <a:spcPts val="3600"/>
              </a:lnSpc>
              <a:buFont typeface="Arial" panose="020B0604020202020204" pitchFamily="34" charset="0"/>
              <a:buChar char="•"/>
            </a:pPr>
            <a:r>
              <a:rPr lang="en-US" sz="2800" dirty="0">
                <a:solidFill>
                  <a:schemeClr val="accent4">
                    <a:lumMod val="40000"/>
                    <a:lumOff val="60000"/>
                  </a:schemeClr>
                </a:solidFill>
                <a:latin typeface="SourceSansPro"/>
              </a:rPr>
              <a:t>Reporting allows you to understand how your current efforts affect your company’s success and gives you insight into what you can do to increase your efforts whether it’s hiring more salespeople or redistributing tasks.</a:t>
            </a:r>
          </a:p>
          <a:p>
            <a:pPr marL="342900" indent="-342900" algn="just">
              <a:lnSpc>
                <a:spcPts val="3600"/>
              </a:lnSpc>
              <a:buFont typeface="Arial" panose="020B0604020202020204" pitchFamily="34" charset="0"/>
              <a:buChar char="•"/>
            </a:pPr>
            <a:r>
              <a:rPr lang="en-US" sz="2800" b="0" i="0" dirty="0">
                <a:solidFill>
                  <a:schemeClr val="accent4">
                    <a:lumMod val="40000"/>
                    <a:lumOff val="60000"/>
                  </a:schemeClr>
                </a:solidFill>
                <a:effectLst/>
                <a:latin typeface="SourceSansPro"/>
              </a:rPr>
              <a:t>Successful reporting involves using sales metrics, or quantifiable indicators, that tell you how each aspect of your sales operations is performing and whether you are achieving your targets.</a:t>
            </a:r>
          </a:p>
          <a:p>
            <a:pPr marL="342900" indent="-342900" algn="just">
              <a:lnSpc>
                <a:spcPts val="3600"/>
              </a:lnSpc>
              <a:buFont typeface="Arial" panose="020B0604020202020204" pitchFamily="34" charset="0"/>
              <a:buChar char="•"/>
            </a:pPr>
            <a:r>
              <a:rPr lang="en-US" sz="2800" b="0" i="0" dirty="0">
                <a:solidFill>
                  <a:schemeClr val="accent4">
                    <a:lumMod val="40000"/>
                    <a:lumOff val="60000"/>
                  </a:schemeClr>
                </a:solidFill>
                <a:effectLst/>
                <a:latin typeface="SourceSansPro"/>
              </a:rPr>
              <a:t>With the standard sales funnel, you should be able to measure the following four metrics:</a:t>
            </a:r>
          </a:p>
          <a:p>
            <a:pPr algn="l">
              <a:buFont typeface="+mj-lt"/>
              <a:buAutoNum type="arabicPeriod"/>
            </a:pPr>
            <a:r>
              <a:rPr lang="en-US" sz="2800" b="0" i="0" dirty="0">
                <a:solidFill>
                  <a:schemeClr val="accent4">
                    <a:lumMod val="40000"/>
                    <a:lumOff val="60000"/>
                  </a:schemeClr>
                </a:solidFill>
                <a:effectLst/>
                <a:latin typeface="SourceSansPro"/>
              </a:rPr>
              <a:t>Number of deals in your funnel</a:t>
            </a:r>
          </a:p>
          <a:p>
            <a:pPr algn="l">
              <a:buFont typeface="+mj-lt"/>
              <a:buAutoNum type="arabicPeriod"/>
            </a:pPr>
            <a:r>
              <a:rPr lang="en-US" sz="2800" b="0" i="0" dirty="0">
                <a:solidFill>
                  <a:schemeClr val="accent4">
                    <a:lumMod val="40000"/>
                    <a:lumOff val="60000"/>
                  </a:schemeClr>
                </a:solidFill>
                <a:effectLst/>
                <a:latin typeface="SourceSansPro"/>
              </a:rPr>
              <a:t>Average size of a deal in your funnel</a:t>
            </a:r>
          </a:p>
          <a:p>
            <a:pPr algn="l">
              <a:buFont typeface="+mj-lt"/>
              <a:buAutoNum type="arabicPeriod"/>
            </a:pPr>
            <a:r>
              <a:rPr lang="en-US" sz="2800" b="0" i="0" dirty="0">
                <a:solidFill>
                  <a:schemeClr val="accent4">
                    <a:lumMod val="40000"/>
                    <a:lumOff val="60000"/>
                  </a:schemeClr>
                </a:solidFill>
                <a:effectLst/>
                <a:latin typeface="SourceSansPro"/>
              </a:rPr>
              <a:t>Close ratio, or average percentage of deals that get won</a:t>
            </a:r>
          </a:p>
          <a:p>
            <a:pPr algn="l">
              <a:buFont typeface="+mj-lt"/>
              <a:buAutoNum type="arabicPeriod"/>
            </a:pPr>
            <a:r>
              <a:rPr lang="en-US" sz="2800" b="0" i="0" dirty="0">
                <a:solidFill>
                  <a:schemeClr val="accent4">
                    <a:lumMod val="40000"/>
                    <a:lumOff val="60000"/>
                  </a:schemeClr>
                </a:solidFill>
                <a:effectLst/>
                <a:latin typeface="SourceSansPro"/>
              </a:rPr>
              <a:t>Sales velocity, or average deal lifetime before it is won</a:t>
            </a:r>
          </a:p>
          <a:p>
            <a:pPr marL="342900" indent="-342900" algn="just">
              <a:lnSpc>
                <a:spcPts val="3600"/>
              </a:lnSpc>
              <a:buFont typeface="Arial" panose="020B0604020202020204" pitchFamily="34" charset="0"/>
              <a:buChar char="•"/>
            </a:pPr>
            <a:endParaRPr lang="en-US" sz="2800" b="0" i="0" u="sng" dirty="0">
              <a:effectLst/>
              <a:latin typeface="SourceSansPro"/>
            </a:endParaRPr>
          </a:p>
        </p:txBody>
      </p:sp>
      <p:sp>
        <p:nvSpPr>
          <p:cNvPr id="63" name="TextBox 62">
            <a:extLst>
              <a:ext uri="{FF2B5EF4-FFF2-40B4-BE49-F238E27FC236}">
                <a16:creationId xmlns:a16="http://schemas.microsoft.com/office/drawing/2014/main" id="{60C170A5-2BCC-1641-AC0F-97230E222901}"/>
              </a:ext>
            </a:extLst>
          </p:cNvPr>
          <p:cNvSpPr txBox="1"/>
          <p:nvPr/>
        </p:nvSpPr>
        <p:spPr>
          <a:xfrm>
            <a:off x="710876" y="13369"/>
            <a:ext cx="10801350" cy="769441"/>
          </a:xfrm>
          <a:prstGeom prst="rect">
            <a:avLst/>
          </a:prstGeom>
          <a:noFill/>
        </p:spPr>
        <p:txBody>
          <a:bodyPr wrap="square" rtlCol="0" anchor="t">
            <a:spAutoFit/>
          </a:bodyPr>
          <a:lstStyle/>
          <a:p>
            <a:pPr algn="ctr"/>
            <a:r>
              <a:rPr lang="en-US" sz="4400" b="1" dirty="0">
                <a:solidFill>
                  <a:schemeClr val="tx2"/>
                </a:solidFill>
                <a:latin typeface="Libre Franklin SemiBold" pitchFamily="2" charset="77"/>
                <a:ea typeface="Nunito Bold" charset="0"/>
                <a:cs typeface="Rubik Medium" panose="02000604000000020004" pitchFamily="2" charset="-79"/>
              </a:rPr>
              <a:t>Sales Analysis: Reporting</a:t>
            </a:r>
          </a:p>
        </p:txBody>
      </p:sp>
    </p:spTree>
    <p:extLst>
      <p:ext uri="{BB962C8B-B14F-4D97-AF65-F5344CB8AC3E}">
        <p14:creationId xmlns:p14="http://schemas.microsoft.com/office/powerpoint/2010/main" val="158179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261">
            <a:extLst>
              <a:ext uri="{FF2B5EF4-FFF2-40B4-BE49-F238E27FC236}">
                <a16:creationId xmlns:a16="http://schemas.microsoft.com/office/drawing/2014/main" id="{B1B915CE-9815-BB42-A094-17ACA8E456EF}"/>
              </a:ext>
            </a:extLst>
          </p:cNvPr>
          <p:cNvSpPr txBox="1"/>
          <p:nvPr/>
        </p:nvSpPr>
        <p:spPr>
          <a:xfrm>
            <a:off x="695325" y="0"/>
            <a:ext cx="10801350" cy="769441"/>
          </a:xfrm>
          <a:prstGeom prst="rect">
            <a:avLst/>
          </a:prstGeom>
          <a:noFill/>
        </p:spPr>
        <p:txBody>
          <a:bodyPr wrap="square" rtlCol="0" anchor="b">
            <a:spAutoFit/>
          </a:bodyPr>
          <a:lstStyle/>
          <a:p>
            <a:pPr algn="ctr"/>
            <a:r>
              <a:rPr lang="en-IN" sz="4400" b="1" dirty="0">
                <a:latin typeface="Times New Roman" panose="02020603050405020304" pitchFamily="18" charset="0"/>
                <a:cs typeface="Times New Roman" panose="02020603050405020304" pitchFamily="18" charset="0"/>
              </a:rPr>
              <a:t>Sales Management Functions </a:t>
            </a:r>
          </a:p>
        </p:txBody>
      </p:sp>
      <p:pic>
        <p:nvPicPr>
          <p:cNvPr id="5" name="Picture 4" descr="Timeline&#10;&#10;Description automatically generated">
            <a:extLst>
              <a:ext uri="{FF2B5EF4-FFF2-40B4-BE49-F238E27FC236}">
                <a16:creationId xmlns:a16="http://schemas.microsoft.com/office/drawing/2014/main" id="{A16A8022-4AB3-4B99-8167-EC9A3A05EE11}"/>
              </a:ext>
            </a:extLst>
          </p:cNvPr>
          <p:cNvPicPr>
            <a:picLocks noChangeAspect="1"/>
          </p:cNvPicPr>
          <p:nvPr/>
        </p:nvPicPr>
        <p:blipFill>
          <a:blip r:embed="rId2"/>
          <a:stretch>
            <a:fillRect/>
          </a:stretch>
        </p:blipFill>
        <p:spPr>
          <a:xfrm>
            <a:off x="724280" y="928468"/>
            <a:ext cx="10937837" cy="5598941"/>
          </a:xfrm>
          <a:prstGeom prst="rect">
            <a:avLst/>
          </a:prstGeom>
        </p:spPr>
      </p:pic>
    </p:spTree>
    <p:extLst>
      <p:ext uri="{BB962C8B-B14F-4D97-AF65-F5344CB8AC3E}">
        <p14:creationId xmlns:p14="http://schemas.microsoft.com/office/powerpoint/2010/main" val="16078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7533A35-5398-2040-A707-D97117D75873}"/>
              </a:ext>
            </a:extLst>
          </p:cNvPr>
          <p:cNvSpPr txBox="1"/>
          <p:nvPr/>
        </p:nvSpPr>
        <p:spPr>
          <a:xfrm>
            <a:off x="180535" y="117693"/>
            <a:ext cx="11830930" cy="6740307"/>
          </a:xfrm>
          <a:prstGeom prst="rect">
            <a:avLst/>
          </a:prstGeom>
          <a:noFill/>
        </p:spPr>
        <p:txBody>
          <a:bodyPr wrap="square" rtlCol="0">
            <a:spAutoFit/>
          </a:bodyPr>
          <a:lstStyle/>
          <a:p>
            <a:r>
              <a:rPr lang="en-US" sz="2400" b="1" u="sng"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Planning </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 Building a profitable customer-oriented sales team. </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b="1" u="sng"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Staffing</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 – Consists of 3 components – Acquisition, Deployment &amp; Retention</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b="1" u="sng"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Training</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 - Provides frontline sales managers with proven skills, knowledge and tools they need to drive margin line performance.</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b="1" u="sng"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Leading </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 Leading is done by the person who possesses the leadership quality, the ability to motivate other people and get the work done. Leading is an effective sales management force that invites the sales management executive to use practical tools and cutting-edge concepts to create an effective sales management model.</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b="1" u="sng"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Controlling</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 - The task assigned to the sales personnel is monitored to find out whether the organization is achieving its target or the goals as per the planning.</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i="1"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Controlling dwells </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in verifying whether everything happens in conformity with the plans adopted, instructions issued and principles authorized.</a:t>
            </a:r>
            <a:b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br>
            <a:r>
              <a:rPr lang="en-US" sz="2400" i="1"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Controlling judges </a:t>
            </a:r>
            <a:r>
              <a:rPr lang="en-US" sz="2400" dirty="0">
                <a:solidFill>
                  <a:schemeClr val="accent1">
                    <a:lumMod val="60000"/>
                    <a:lumOff val="40000"/>
                  </a:schemeClr>
                </a:solidFill>
                <a:latin typeface="Times New Roman" panose="02020603050405020304" pitchFamily="18" charset="0"/>
                <a:ea typeface="Nunito Bold" charset="0"/>
                <a:cs typeface="Times New Roman" panose="02020603050405020304" pitchFamily="18" charset="0"/>
              </a:rPr>
              <a:t>the deviation of actual performance from the standard performance, notices the causes of such deviations and helps in taking corrective actions.</a:t>
            </a:r>
          </a:p>
        </p:txBody>
      </p:sp>
    </p:spTree>
    <p:extLst>
      <p:ext uri="{BB962C8B-B14F-4D97-AF65-F5344CB8AC3E}">
        <p14:creationId xmlns:p14="http://schemas.microsoft.com/office/powerpoint/2010/main" val="1426339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9DF793-B893-8440-A4AE-DA60EE1597BC}"/>
              </a:ext>
            </a:extLst>
          </p:cNvPr>
          <p:cNvSpPr txBox="1"/>
          <p:nvPr/>
        </p:nvSpPr>
        <p:spPr>
          <a:xfrm>
            <a:off x="7797157" y="2809456"/>
            <a:ext cx="3935299" cy="2251770"/>
          </a:xfrm>
          <a:prstGeom prst="rect">
            <a:avLst/>
          </a:prstGeom>
          <a:noFill/>
        </p:spPr>
        <p:txBody>
          <a:bodyPr wrap="square" rtlCol="0">
            <a:spAutoFit/>
          </a:bodyPr>
          <a:lstStyle/>
          <a:p>
            <a:pPr marL="342900" indent="-342900">
              <a:lnSpc>
                <a:spcPts val="2800"/>
              </a:lnSpc>
              <a:buFont typeface="+mj-lt"/>
              <a:buAutoNum type="arabicPeriod"/>
            </a:pPr>
            <a:r>
              <a:rPr lang="en-US" sz="2800" dirty="0">
                <a:latin typeface="Libre Franklin Light" pitchFamily="2" charset="77"/>
                <a:ea typeface="Lato Light" panose="020F0502020204030203" pitchFamily="34" charset="0"/>
                <a:cs typeface="Arima Madurai Light" pitchFamily="2" charset="77"/>
              </a:rPr>
              <a:t>Frontline Salespeople</a:t>
            </a:r>
          </a:p>
          <a:p>
            <a:pPr marL="285750" indent="-285750">
              <a:lnSpc>
                <a:spcPts val="2800"/>
              </a:lnSpc>
              <a:buFont typeface="Arial" panose="020B0604020202020204" pitchFamily="34" charset="0"/>
              <a:buChar char="•"/>
            </a:pPr>
            <a:r>
              <a:rPr lang="en-US" sz="2800" dirty="0">
                <a:latin typeface="Libre Franklin Light" pitchFamily="2" charset="77"/>
                <a:ea typeface="Lato Light" panose="020F0502020204030203" pitchFamily="34" charset="0"/>
                <a:cs typeface="Arima Madurai Light" pitchFamily="2" charset="77"/>
              </a:rPr>
              <a:t>New Business</a:t>
            </a:r>
          </a:p>
          <a:p>
            <a:pPr marL="285750" indent="-285750">
              <a:lnSpc>
                <a:spcPts val="2800"/>
              </a:lnSpc>
              <a:buFont typeface="Arial" panose="020B0604020202020204" pitchFamily="34" charset="0"/>
              <a:buChar char="•"/>
            </a:pPr>
            <a:r>
              <a:rPr lang="en-US" sz="2800" dirty="0">
                <a:latin typeface="Libre Franklin Light" pitchFamily="2" charset="77"/>
                <a:ea typeface="Lato Light" panose="020F0502020204030203" pitchFamily="34" charset="0"/>
                <a:cs typeface="Arima Madurai Light" pitchFamily="2" charset="77"/>
              </a:rPr>
              <a:t>Organizational</a:t>
            </a:r>
          </a:p>
          <a:p>
            <a:pPr marL="285750" indent="-285750">
              <a:lnSpc>
                <a:spcPts val="2800"/>
              </a:lnSpc>
              <a:buFont typeface="Arial" panose="020B0604020202020204" pitchFamily="34" charset="0"/>
              <a:buChar char="•"/>
            </a:pPr>
            <a:r>
              <a:rPr lang="en-US" sz="2800" dirty="0">
                <a:latin typeface="Libre Franklin Light" pitchFamily="2" charset="77"/>
                <a:ea typeface="Lato Light" panose="020F0502020204030203" pitchFamily="34" charset="0"/>
                <a:cs typeface="Arima Madurai Light" pitchFamily="2" charset="77"/>
              </a:rPr>
              <a:t>Consumer Salespeople</a:t>
            </a:r>
          </a:p>
          <a:p>
            <a:pPr>
              <a:lnSpc>
                <a:spcPts val="2800"/>
              </a:lnSpc>
            </a:pPr>
            <a:r>
              <a:rPr lang="en-US" sz="2800" dirty="0">
                <a:latin typeface="Libre Franklin Light" pitchFamily="2" charset="77"/>
                <a:ea typeface="Lato Light" panose="020F0502020204030203" pitchFamily="34" charset="0"/>
                <a:cs typeface="Arima Madurai Light" pitchFamily="2" charset="77"/>
              </a:rPr>
              <a:t>2.   Sales-support Salespeople</a:t>
            </a:r>
          </a:p>
        </p:txBody>
      </p:sp>
      <p:sp>
        <p:nvSpPr>
          <p:cNvPr id="13" name="TextBox 12">
            <a:extLst>
              <a:ext uri="{FF2B5EF4-FFF2-40B4-BE49-F238E27FC236}">
                <a16:creationId xmlns:a16="http://schemas.microsoft.com/office/drawing/2014/main" id="{AC1BE92D-668B-214D-9A50-903EFC23ED2C}"/>
              </a:ext>
            </a:extLst>
          </p:cNvPr>
          <p:cNvSpPr txBox="1"/>
          <p:nvPr/>
        </p:nvSpPr>
        <p:spPr>
          <a:xfrm>
            <a:off x="8311404" y="1923494"/>
            <a:ext cx="2520049" cy="584775"/>
          </a:xfrm>
          <a:prstGeom prst="rect">
            <a:avLst/>
          </a:prstGeom>
          <a:noFill/>
        </p:spPr>
        <p:txBody>
          <a:bodyPr wrap="none" rtlCol="0">
            <a:spAutoFit/>
          </a:bodyPr>
          <a:lstStyle/>
          <a:p>
            <a:pPr algn="ctr"/>
            <a:r>
              <a:rPr lang="en-US" sz="3200" b="1" dirty="0">
                <a:solidFill>
                  <a:schemeClr val="accent1"/>
                </a:solidFill>
                <a:latin typeface="Libre Franklin Medium" pitchFamily="2" charset="77"/>
                <a:cs typeface="Khula Semibold" panose="02000000000000000000" pitchFamily="2" charset="0"/>
              </a:rPr>
              <a:t>Order Getters</a:t>
            </a:r>
          </a:p>
        </p:txBody>
      </p:sp>
      <p:sp>
        <p:nvSpPr>
          <p:cNvPr id="14" name="TextBox 13">
            <a:extLst>
              <a:ext uri="{FF2B5EF4-FFF2-40B4-BE49-F238E27FC236}">
                <a16:creationId xmlns:a16="http://schemas.microsoft.com/office/drawing/2014/main" id="{9C7A32C5-C8AB-DB4B-9B57-02507671854B}"/>
              </a:ext>
            </a:extLst>
          </p:cNvPr>
          <p:cNvSpPr txBox="1"/>
          <p:nvPr/>
        </p:nvSpPr>
        <p:spPr>
          <a:xfrm>
            <a:off x="695325" y="549275"/>
            <a:ext cx="10801350" cy="769441"/>
          </a:xfrm>
          <a:prstGeom prst="rect">
            <a:avLst/>
          </a:prstGeom>
          <a:noFill/>
        </p:spPr>
        <p:txBody>
          <a:bodyPr wrap="square" rtlCol="0">
            <a:spAutoFit/>
          </a:bodyPr>
          <a:lstStyle>
            <a:defPPr>
              <a:defRPr lang="en-US"/>
            </a:defPPr>
            <a:lvl1pPr algn="ctr">
              <a:defRPr sz="4000">
                <a:solidFill>
                  <a:schemeClr val="tx2"/>
                </a:solidFill>
                <a:latin typeface="Rubik Medium" panose="02000604000000020004" pitchFamily="2" charset="-79"/>
                <a:ea typeface="Nunito Bold" charset="0"/>
                <a:cs typeface="Rubik Medium" panose="02000604000000020004" pitchFamily="2" charset="-79"/>
              </a:defRPr>
            </a:lvl1pPr>
          </a:lstStyle>
          <a:p>
            <a:r>
              <a:rPr lang="en-US" sz="4400" b="1" dirty="0">
                <a:latin typeface="Libre Franklin SemiBold" pitchFamily="2" charset="77"/>
              </a:rPr>
              <a:t>Types Of Selling</a:t>
            </a:r>
          </a:p>
        </p:txBody>
      </p:sp>
      <p:sp>
        <p:nvSpPr>
          <p:cNvPr id="15" name="TextBox 14">
            <a:extLst>
              <a:ext uri="{FF2B5EF4-FFF2-40B4-BE49-F238E27FC236}">
                <a16:creationId xmlns:a16="http://schemas.microsoft.com/office/drawing/2014/main" id="{A90290D9-53FD-2042-93BC-0C91873568E4}"/>
              </a:ext>
            </a:extLst>
          </p:cNvPr>
          <p:cNvSpPr txBox="1"/>
          <p:nvPr/>
        </p:nvSpPr>
        <p:spPr>
          <a:xfrm>
            <a:off x="1038149" y="2809456"/>
            <a:ext cx="2845863" cy="1547218"/>
          </a:xfrm>
          <a:prstGeom prst="rect">
            <a:avLst/>
          </a:prstGeom>
          <a:noFill/>
        </p:spPr>
        <p:txBody>
          <a:bodyPr wrap="square" rtlCol="0">
            <a:spAutoFit/>
          </a:bodyPr>
          <a:lstStyle/>
          <a:p>
            <a:pPr marL="342900" indent="-342900">
              <a:lnSpc>
                <a:spcPts val="2800"/>
              </a:lnSpc>
              <a:buFont typeface="+mj-lt"/>
              <a:buAutoNum type="arabicPeriod"/>
            </a:pPr>
            <a:r>
              <a:rPr lang="en-US" sz="3200" dirty="0">
                <a:latin typeface="Libre Franklin Light" pitchFamily="2" charset="77"/>
                <a:ea typeface="Lato Light" panose="020F0502020204030203" pitchFamily="34" charset="0"/>
                <a:cs typeface="Arima Madurai Light" pitchFamily="2" charset="77"/>
              </a:rPr>
              <a:t> </a:t>
            </a:r>
            <a:r>
              <a:rPr lang="en-US" sz="2800" dirty="0">
                <a:latin typeface="Libre Franklin Light" pitchFamily="2" charset="77"/>
                <a:ea typeface="Lato Light" panose="020F0502020204030203" pitchFamily="34" charset="0"/>
                <a:cs typeface="Arima Madurai Light" pitchFamily="2" charset="77"/>
              </a:rPr>
              <a:t>Inside</a:t>
            </a:r>
          </a:p>
          <a:p>
            <a:pPr marL="342900" indent="-342900">
              <a:lnSpc>
                <a:spcPts val="2800"/>
              </a:lnSpc>
              <a:buFont typeface="+mj-lt"/>
              <a:buAutoNum type="arabicPeriod"/>
            </a:pPr>
            <a:r>
              <a:rPr lang="en-US" sz="2800" dirty="0">
                <a:latin typeface="Libre Franklin Light" pitchFamily="2" charset="77"/>
                <a:ea typeface="Lato Light" panose="020F0502020204030203" pitchFamily="34" charset="0"/>
                <a:cs typeface="Arima Madurai Light" pitchFamily="2" charset="77"/>
              </a:rPr>
              <a:t>Outside</a:t>
            </a:r>
          </a:p>
          <a:p>
            <a:pPr marL="342900" indent="-342900">
              <a:lnSpc>
                <a:spcPts val="2800"/>
              </a:lnSpc>
              <a:buFont typeface="+mj-lt"/>
              <a:buAutoNum type="arabicPeriod"/>
            </a:pPr>
            <a:r>
              <a:rPr lang="en-US" sz="2800" dirty="0">
                <a:latin typeface="Libre Franklin Light" pitchFamily="2" charset="77"/>
                <a:ea typeface="Lato Light" panose="020F0502020204030203" pitchFamily="34" charset="0"/>
                <a:cs typeface="Arima Madurai Light" pitchFamily="2" charset="77"/>
              </a:rPr>
              <a:t>Delivery Salespeople</a:t>
            </a:r>
          </a:p>
        </p:txBody>
      </p:sp>
      <p:sp>
        <p:nvSpPr>
          <p:cNvPr id="16" name="TextBox 15">
            <a:extLst>
              <a:ext uri="{FF2B5EF4-FFF2-40B4-BE49-F238E27FC236}">
                <a16:creationId xmlns:a16="http://schemas.microsoft.com/office/drawing/2014/main" id="{812E35F0-4AC2-5F4C-B269-50676F3CE944}"/>
              </a:ext>
            </a:extLst>
          </p:cNvPr>
          <p:cNvSpPr txBox="1"/>
          <p:nvPr/>
        </p:nvSpPr>
        <p:spPr>
          <a:xfrm>
            <a:off x="1038149" y="1916552"/>
            <a:ext cx="2339744" cy="584775"/>
          </a:xfrm>
          <a:prstGeom prst="rect">
            <a:avLst/>
          </a:prstGeom>
          <a:noFill/>
        </p:spPr>
        <p:txBody>
          <a:bodyPr wrap="none" rtlCol="0">
            <a:spAutoFit/>
          </a:bodyPr>
          <a:lstStyle/>
          <a:p>
            <a:pPr algn="ctr"/>
            <a:r>
              <a:rPr lang="en-US" sz="3200" b="1" dirty="0">
                <a:solidFill>
                  <a:schemeClr val="accent1"/>
                </a:solidFill>
                <a:latin typeface="Libre Franklin Medium" pitchFamily="2" charset="77"/>
                <a:cs typeface="Khula Semibold" panose="02000000000000000000" pitchFamily="2" charset="0"/>
              </a:rPr>
              <a:t>Order Takers</a:t>
            </a:r>
          </a:p>
        </p:txBody>
      </p:sp>
      <p:sp>
        <p:nvSpPr>
          <p:cNvPr id="17" name="TextBox 16">
            <a:extLst>
              <a:ext uri="{FF2B5EF4-FFF2-40B4-BE49-F238E27FC236}">
                <a16:creationId xmlns:a16="http://schemas.microsoft.com/office/drawing/2014/main" id="{EF719D93-2190-7B47-9309-CB2E33164E29}"/>
              </a:ext>
            </a:extLst>
          </p:cNvPr>
          <p:cNvSpPr txBox="1"/>
          <p:nvPr/>
        </p:nvSpPr>
        <p:spPr>
          <a:xfrm>
            <a:off x="4421716" y="3046575"/>
            <a:ext cx="2845863" cy="829073"/>
          </a:xfrm>
          <a:prstGeom prst="rect">
            <a:avLst/>
          </a:prstGeom>
          <a:noFill/>
        </p:spPr>
        <p:txBody>
          <a:bodyPr wrap="square" rtlCol="0">
            <a:spAutoFit/>
          </a:bodyPr>
          <a:lstStyle/>
          <a:p>
            <a:pPr algn="ctr">
              <a:lnSpc>
                <a:spcPts val="2800"/>
              </a:lnSpc>
            </a:pPr>
            <a:r>
              <a:rPr lang="en-US" sz="2800" dirty="0">
                <a:latin typeface="Libre Franklin Light" pitchFamily="2" charset="77"/>
                <a:ea typeface="Lato Light" panose="020F0502020204030203" pitchFamily="34" charset="0"/>
                <a:cs typeface="Arima Madurai Light" pitchFamily="2" charset="77"/>
              </a:rPr>
              <a:t>Missionary Salespeople</a:t>
            </a:r>
          </a:p>
        </p:txBody>
      </p:sp>
      <p:sp>
        <p:nvSpPr>
          <p:cNvPr id="19" name="TextBox 18">
            <a:extLst>
              <a:ext uri="{FF2B5EF4-FFF2-40B4-BE49-F238E27FC236}">
                <a16:creationId xmlns:a16="http://schemas.microsoft.com/office/drawing/2014/main" id="{8FBF8B30-86C7-B64F-AD22-C06445ED6F3A}"/>
              </a:ext>
            </a:extLst>
          </p:cNvPr>
          <p:cNvSpPr txBox="1"/>
          <p:nvPr/>
        </p:nvSpPr>
        <p:spPr>
          <a:xfrm>
            <a:off x="4496362" y="1923494"/>
            <a:ext cx="2696572" cy="584775"/>
          </a:xfrm>
          <a:prstGeom prst="rect">
            <a:avLst/>
          </a:prstGeom>
          <a:noFill/>
        </p:spPr>
        <p:txBody>
          <a:bodyPr wrap="none" rtlCol="0">
            <a:spAutoFit/>
          </a:bodyPr>
          <a:lstStyle/>
          <a:p>
            <a:pPr algn="ctr"/>
            <a:r>
              <a:rPr lang="en-US" sz="3200" b="1" dirty="0">
                <a:solidFill>
                  <a:schemeClr val="accent1"/>
                </a:solidFill>
                <a:latin typeface="Libre Franklin Medium" pitchFamily="2" charset="77"/>
                <a:cs typeface="Khula Semibold" panose="02000000000000000000" pitchFamily="2" charset="0"/>
              </a:rPr>
              <a:t>Order Creators</a:t>
            </a:r>
          </a:p>
        </p:txBody>
      </p:sp>
    </p:spTree>
    <p:extLst>
      <p:ext uri="{BB962C8B-B14F-4D97-AF65-F5344CB8AC3E}">
        <p14:creationId xmlns:p14="http://schemas.microsoft.com/office/powerpoint/2010/main" val="1406231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TIFY - Malachite - Dark">
      <a:dk1>
        <a:srgbClr val="F8F8F8"/>
      </a:dk1>
      <a:lt1>
        <a:srgbClr val="000000"/>
      </a:lt1>
      <a:dk2>
        <a:srgbClr val="FFFFFF"/>
      </a:dk2>
      <a:lt2>
        <a:srgbClr val="A3A8AC"/>
      </a:lt2>
      <a:accent1>
        <a:srgbClr val="FDAF8A"/>
      </a:accent1>
      <a:accent2>
        <a:srgbClr val="FC8D76"/>
      </a:accent2>
      <a:accent3>
        <a:srgbClr val="DBD2AF"/>
      </a:accent3>
      <a:accent4>
        <a:srgbClr val="88BBD7"/>
      </a:accent4>
      <a:accent5>
        <a:srgbClr val="356689"/>
      </a:accent5>
      <a:accent6>
        <a:srgbClr val="38434C"/>
      </a:accent6>
      <a:hlink>
        <a:srgbClr val="221775"/>
      </a:hlink>
      <a:folHlink>
        <a:srgbClr val="8AACF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1215</Words>
  <Application>Microsoft Office PowerPoint</Application>
  <PresentationFormat>Widescreen</PresentationFormat>
  <Paragraphs>133</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Libre Franklin</vt:lpstr>
      <vt:lpstr>Libre Franklin Light</vt:lpstr>
      <vt:lpstr>Libre Franklin Medium</vt:lpstr>
      <vt:lpstr>Libre Franklin SemiBold</vt:lpstr>
      <vt:lpstr>SourceSansPro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 Kulkarni</dc:creator>
  <cp:lastModifiedBy>Megha Kulkarni</cp:lastModifiedBy>
  <cp:revision>16</cp:revision>
  <dcterms:created xsi:type="dcterms:W3CDTF">2021-01-17T18:20:41Z</dcterms:created>
  <dcterms:modified xsi:type="dcterms:W3CDTF">2021-01-21T08:28:49Z</dcterms:modified>
</cp:coreProperties>
</file>