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249" autoAdjust="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3B388-E3CF-4D0E-BCB8-83F9CC284E4E}" type="datetimeFigureOut">
              <a:rPr lang="en-IN" smtClean="0"/>
              <a:t>27-01-2021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AF7F2-AD86-4CF9-BA1E-5685841A6062}" type="slidenum">
              <a:rPr lang="en-IN" smtClean="0"/>
              <a:t>‹#›</a:t>
            </a:fld>
            <a:endParaRPr lang="en-IN"/>
          </a:p>
        </p:txBody>
      </p:sp>
    </p:spTree>
    <p:extLst>
      <p:ext uri="{BB962C8B-B14F-4D97-AF65-F5344CB8AC3E}">
        <p14:creationId xmlns:p14="http://schemas.microsoft.com/office/powerpoint/2010/main" val="413483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Refer the Article - https://www.hotjar.com/conversion-rate-optimization/glossary/sales-funnel/</a:t>
            </a:r>
          </a:p>
          <a:p>
            <a:endParaRPr lang="en-IN" dirty="0"/>
          </a:p>
        </p:txBody>
      </p:sp>
      <p:sp>
        <p:nvSpPr>
          <p:cNvPr id="4" name="Slide Number Placeholder 3"/>
          <p:cNvSpPr>
            <a:spLocks noGrp="1"/>
          </p:cNvSpPr>
          <p:nvPr>
            <p:ph type="sldNum" sz="quarter" idx="5"/>
          </p:nvPr>
        </p:nvSpPr>
        <p:spPr/>
        <p:txBody>
          <a:bodyPr/>
          <a:lstStyle/>
          <a:p>
            <a:fld id="{E19AF7F2-AD86-4CF9-BA1E-5685841A6062}" type="slidenum">
              <a:rPr lang="en-IN" smtClean="0"/>
              <a:t>2</a:t>
            </a:fld>
            <a:endParaRPr lang="en-IN"/>
          </a:p>
        </p:txBody>
      </p:sp>
    </p:spTree>
    <p:extLst>
      <p:ext uri="{BB962C8B-B14F-4D97-AF65-F5344CB8AC3E}">
        <p14:creationId xmlns:p14="http://schemas.microsoft.com/office/powerpoint/2010/main" val="345210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0" i="0" dirty="0">
                <a:solidFill>
                  <a:srgbClr val="3C3C3C"/>
                </a:solidFill>
                <a:effectLst/>
                <a:latin typeface="Open Sans"/>
              </a:rPr>
              <a:t>The stages of a sales funnel are traditionally split into three parts:</a:t>
            </a:r>
          </a:p>
          <a:p>
            <a:pPr algn="l">
              <a:buFont typeface="Arial" panose="020B0604020202020204" pitchFamily="34" charset="0"/>
              <a:buChar char="•"/>
            </a:pPr>
            <a:r>
              <a:rPr lang="en-US" sz="2400" b="0" i="0" dirty="0">
                <a:solidFill>
                  <a:srgbClr val="3C3C3C"/>
                </a:solidFill>
                <a:effectLst/>
                <a:latin typeface="Open Sans"/>
              </a:rPr>
              <a:t>‘</a:t>
            </a:r>
            <a:r>
              <a:rPr lang="en-US" sz="2400" b="1" i="0" dirty="0">
                <a:solidFill>
                  <a:srgbClr val="3C3C3C"/>
                </a:solidFill>
                <a:effectLst/>
                <a:latin typeface="Open Sans"/>
              </a:rPr>
              <a:t>Awareness</a:t>
            </a:r>
            <a:r>
              <a:rPr lang="en-US" sz="2400" b="0" i="0" dirty="0">
                <a:solidFill>
                  <a:srgbClr val="3C3C3C"/>
                </a:solidFill>
                <a:effectLst/>
                <a:latin typeface="Open Sans"/>
              </a:rPr>
              <a:t>’ indicates the stage when the prospective customer has discovered your business and is aware of your product in general terms</a:t>
            </a:r>
          </a:p>
          <a:p>
            <a:pPr algn="l">
              <a:buFont typeface="Arial" panose="020B0604020202020204" pitchFamily="34" charset="0"/>
              <a:buChar char="•"/>
            </a:pPr>
            <a:r>
              <a:rPr lang="en-US" sz="2400" b="0" i="0" dirty="0">
                <a:solidFill>
                  <a:srgbClr val="3C3C3C"/>
                </a:solidFill>
                <a:effectLst/>
                <a:latin typeface="Open Sans"/>
              </a:rPr>
              <a:t>‘</a:t>
            </a:r>
            <a:r>
              <a:rPr lang="en-US" sz="2400" b="1" i="0" dirty="0">
                <a:solidFill>
                  <a:srgbClr val="3C3C3C"/>
                </a:solidFill>
                <a:effectLst/>
                <a:latin typeface="Open Sans"/>
              </a:rPr>
              <a:t>Consideration</a:t>
            </a:r>
            <a:r>
              <a:rPr lang="en-US" sz="2400" b="0" i="0" dirty="0">
                <a:solidFill>
                  <a:srgbClr val="3C3C3C"/>
                </a:solidFill>
                <a:effectLst/>
                <a:latin typeface="Open Sans"/>
              </a:rPr>
              <a:t>’ indicates the stage when the prospective customer has shown interest in your product by browsing your site and doing product research and comparisons</a:t>
            </a:r>
          </a:p>
          <a:p>
            <a:pPr algn="l">
              <a:buFont typeface="Arial" panose="020B0604020202020204" pitchFamily="34" charset="0"/>
              <a:buChar char="•"/>
            </a:pPr>
            <a:r>
              <a:rPr lang="en-US" sz="2400" b="0" i="0" dirty="0">
                <a:solidFill>
                  <a:srgbClr val="3C3C3C"/>
                </a:solidFill>
                <a:effectLst/>
                <a:latin typeface="Open Sans"/>
              </a:rPr>
              <a:t>‘</a:t>
            </a:r>
            <a:r>
              <a:rPr lang="en-US" sz="2400" b="1" i="0" dirty="0">
                <a:solidFill>
                  <a:srgbClr val="3C3C3C"/>
                </a:solidFill>
                <a:effectLst/>
                <a:latin typeface="Open Sans"/>
              </a:rPr>
              <a:t>Decision</a:t>
            </a:r>
            <a:r>
              <a:rPr lang="en-US" sz="2400" b="0" i="0" dirty="0">
                <a:solidFill>
                  <a:srgbClr val="3C3C3C"/>
                </a:solidFill>
                <a:effectLst/>
                <a:latin typeface="Open Sans"/>
              </a:rPr>
              <a:t>’ indicates the stage when the prospective customer reaches the point of conversion and decides to either exit the funnel or purchase your product</a:t>
            </a:r>
          </a:p>
          <a:p>
            <a:pPr algn="l"/>
            <a:r>
              <a:rPr lang="en-US" sz="2400" b="0" i="0" dirty="0">
                <a:solidFill>
                  <a:srgbClr val="3C3C3C"/>
                </a:solidFill>
                <a:effectLst/>
                <a:latin typeface="Open Sans"/>
              </a:rPr>
              <a:t>The magic happens when we break these three parts down into different stages, so we can identify potential drop-off points.</a:t>
            </a:r>
          </a:p>
          <a:p>
            <a:br>
              <a:rPr lang="en-US" dirty="0"/>
            </a:br>
            <a:endParaRPr lang="en-IN" dirty="0"/>
          </a:p>
        </p:txBody>
      </p:sp>
      <p:sp>
        <p:nvSpPr>
          <p:cNvPr id="4" name="Slide Number Placeholder 3"/>
          <p:cNvSpPr>
            <a:spLocks noGrp="1"/>
          </p:cNvSpPr>
          <p:nvPr>
            <p:ph type="sldNum" sz="quarter" idx="5"/>
          </p:nvPr>
        </p:nvSpPr>
        <p:spPr/>
        <p:txBody>
          <a:bodyPr/>
          <a:lstStyle/>
          <a:p>
            <a:fld id="{E19AF7F2-AD86-4CF9-BA1E-5685841A6062}" type="slidenum">
              <a:rPr lang="en-IN" smtClean="0"/>
              <a:t>6</a:t>
            </a:fld>
            <a:endParaRPr lang="en-IN"/>
          </a:p>
        </p:txBody>
      </p:sp>
    </p:spTree>
    <p:extLst>
      <p:ext uri="{BB962C8B-B14F-4D97-AF65-F5344CB8AC3E}">
        <p14:creationId xmlns:p14="http://schemas.microsoft.com/office/powerpoint/2010/main" val="411848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19AF7F2-AD86-4CF9-BA1E-5685841A6062}" type="slidenum">
              <a:rPr lang="en-IN" smtClean="0"/>
              <a:t>11</a:t>
            </a:fld>
            <a:endParaRPr lang="en-IN"/>
          </a:p>
        </p:txBody>
      </p:sp>
    </p:spTree>
    <p:extLst>
      <p:ext uri="{BB962C8B-B14F-4D97-AF65-F5344CB8AC3E}">
        <p14:creationId xmlns:p14="http://schemas.microsoft.com/office/powerpoint/2010/main" val="141344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C9D0C5BC-8B90-4E83-8E4D-1990613C37B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369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E531F-73EF-4558-8127-A8B1D8D71D0B}"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0C5BC-8B90-4E83-8E4D-1990613C37BD}" type="slidenum">
              <a:rPr lang="en-IN" smtClean="0"/>
              <a:t>‹#›</a:t>
            </a:fld>
            <a:endParaRPr lang="en-IN"/>
          </a:p>
        </p:txBody>
      </p:sp>
    </p:spTree>
    <p:extLst>
      <p:ext uri="{BB962C8B-B14F-4D97-AF65-F5344CB8AC3E}">
        <p14:creationId xmlns:p14="http://schemas.microsoft.com/office/powerpoint/2010/main" val="24698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93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02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spTree>
    <p:extLst>
      <p:ext uri="{BB962C8B-B14F-4D97-AF65-F5344CB8AC3E}">
        <p14:creationId xmlns:p14="http://schemas.microsoft.com/office/powerpoint/2010/main" val="253703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50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124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29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49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spTree>
    <p:extLst>
      <p:ext uri="{BB962C8B-B14F-4D97-AF65-F5344CB8AC3E}">
        <p14:creationId xmlns:p14="http://schemas.microsoft.com/office/powerpoint/2010/main" val="107548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E531F-73EF-4558-8127-A8B1D8D71D0B}" type="datetimeFigureOut">
              <a:rPr lang="en-IN" smtClean="0"/>
              <a:t>27-01-2021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0C5BC-8B90-4E83-8E4D-1990613C37B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6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E531F-73EF-4558-8127-A8B1D8D71D0B}"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0C5BC-8B90-4E83-8E4D-1990613C37BD}" type="slidenum">
              <a:rPr lang="en-IN" smtClean="0"/>
              <a:t>‹#›</a:t>
            </a:fld>
            <a:endParaRPr lang="en-IN"/>
          </a:p>
        </p:txBody>
      </p:sp>
    </p:spTree>
    <p:extLst>
      <p:ext uri="{BB962C8B-B14F-4D97-AF65-F5344CB8AC3E}">
        <p14:creationId xmlns:p14="http://schemas.microsoft.com/office/powerpoint/2010/main" val="419337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E531F-73EF-4558-8127-A8B1D8D71D0B}" type="datetimeFigureOut">
              <a:rPr lang="en-IN" smtClean="0"/>
              <a:t>27-01-2021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C5BC-8B90-4E83-8E4D-1990613C37B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20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E531F-73EF-4558-8127-A8B1D8D71D0B}" type="datetimeFigureOut">
              <a:rPr lang="en-IN" smtClean="0"/>
              <a:t>27-01-2021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D0C5BC-8B90-4E83-8E4D-1990613C37B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83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E531F-73EF-4558-8127-A8B1D8D71D0B}" type="datetimeFigureOut">
              <a:rPr lang="en-IN" smtClean="0"/>
              <a:t>27-01-2021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D0C5BC-8B90-4E83-8E4D-1990613C37BD}" type="slidenum">
              <a:rPr lang="en-IN" smtClean="0"/>
              <a:t>‹#›</a:t>
            </a:fld>
            <a:endParaRPr lang="en-IN"/>
          </a:p>
        </p:txBody>
      </p:sp>
    </p:spTree>
    <p:extLst>
      <p:ext uri="{BB962C8B-B14F-4D97-AF65-F5344CB8AC3E}">
        <p14:creationId xmlns:p14="http://schemas.microsoft.com/office/powerpoint/2010/main" val="408818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E531F-73EF-4558-8127-A8B1D8D71D0B}"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0C5BC-8B90-4E83-8E4D-1990613C37B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86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E531F-73EF-4558-8127-A8B1D8D71D0B}" type="datetimeFigureOut">
              <a:rPr lang="en-IN" smtClean="0"/>
              <a:t>27-01-2021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0C5BC-8B90-4E83-8E4D-1990613C37BD}" type="slidenum">
              <a:rPr lang="en-IN" smtClean="0"/>
              <a:t>‹#›</a:t>
            </a:fld>
            <a:endParaRPr lang="en-IN"/>
          </a:p>
        </p:txBody>
      </p:sp>
    </p:spTree>
    <p:extLst>
      <p:ext uri="{BB962C8B-B14F-4D97-AF65-F5344CB8AC3E}">
        <p14:creationId xmlns:p14="http://schemas.microsoft.com/office/powerpoint/2010/main" val="242491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FE531F-73EF-4558-8127-A8B1D8D71D0B}" type="datetimeFigureOut">
              <a:rPr lang="en-IN" smtClean="0"/>
              <a:t>27-01-2021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D0C5BC-8B90-4E83-8E4D-1990613C37BD}" type="slidenum">
              <a:rPr lang="en-IN" smtClean="0"/>
              <a:t>‹#›</a:t>
            </a:fld>
            <a:endParaRPr lang="en-IN"/>
          </a:p>
        </p:txBody>
      </p:sp>
    </p:spTree>
    <p:extLst>
      <p:ext uri="{BB962C8B-B14F-4D97-AF65-F5344CB8AC3E}">
        <p14:creationId xmlns:p14="http://schemas.microsoft.com/office/powerpoint/2010/main" val="85914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tjar.com/blog/psychographics-in-marketing/" TargetMode="External"/><Relationship Id="rId2" Type="http://schemas.openxmlformats.org/officeDocument/2006/relationships/hyperlink" Target="https://www.hotjar.com/blog/user-persona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hotjar.com/conversion-rate-optimization/glossary/micro-convers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A6D3-0714-4A49-9590-5B779B256775}"/>
              </a:ext>
            </a:extLst>
          </p:cNvPr>
          <p:cNvSpPr>
            <a:spLocks noGrp="1"/>
          </p:cNvSpPr>
          <p:nvPr>
            <p:ph type="ctrTitle"/>
          </p:nvPr>
        </p:nvSpPr>
        <p:spPr>
          <a:xfrm>
            <a:off x="1950720" y="2591972"/>
            <a:ext cx="8290559" cy="1674055"/>
          </a:xfrm>
        </p:spPr>
        <p:txBody>
          <a:bodyPr>
            <a:normAutofit fontScale="90000"/>
          </a:bodyPr>
          <a:lstStyle/>
          <a:p>
            <a:r>
              <a:rPr lang="en-IN" b="1" dirty="0">
                <a:solidFill>
                  <a:schemeClr val="accent5">
                    <a:lumMod val="75000"/>
                  </a:schemeClr>
                </a:solidFill>
                <a:latin typeface="Times New Roman" panose="02020603050405020304" pitchFamily="18" charset="0"/>
                <a:cs typeface="Times New Roman" panose="02020603050405020304" pitchFamily="18" charset="0"/>
              </a:rPr>
              <a:t>UNDERSTANDING </a:t>
            </a:r>
            <a:br>
              <a:rPr lang="en-IN" b="1" dirty="0">
                <a:solidFill>
                  <a:schemeClr val="accent5">
                    <a:lumMod val="75000"/>
                  </a:schemeClr>
                </a:solidFill>
                <a:latin typeface="Times New Roman" panose="02020603050405020304" pitchFamily="18" charset="0"/>
                <a:cs typeface="Times New Roman" panose="02020603050405020304" pitchFamily="18" charset="0"/>
              </a:rPr>
            </a:br>
            <a:r>
              <a:rPr lang="en-IN" b="1" dirty="0">
                <a:solidFill>
                  <a:schemeClr val="accent5">
                    <a:lumMod val="75000"/>
                  </a:schemeClr>
                </a:solidFill>
                <a:latin typeface="Times New Roman" panose="02020603050405020304" pitchFamily="18" charset="0"/>
                <a:cs typeface="Times New Roman" panose="02020603050405020304" pitchFamily="18" charset="0"/>
              </a:rPr>
              <a:t>SALES FUNNEL</a:t>
            </a:r>
          </a:p>
        </p:txBody>
      </p:sp>
      <p:sp>
        <p:nvSpPr>
          <p:cNvPr id="3" name="Subtitle 2">
            <a:extLst>
              <a:ext uri="{FF2B5EF4-FFF2-40B4-BE49-F238E27FC236}">
                <a16:creationId xmlns:a16="http://schemas.microsoft.com/office/drawing/2014/main" id="{C19BB5DC-179A-4856-A18B-14453468B519}"/>
              </a:ext>
            </a:extLst>
          </p:cNvPr>
          <p:cNvSpPr>
            <a:spLocks noGrp="1"/>
          </p:cNvSpPr>
          <p:nvPr>
            <p:ph type="subTitle" idx="1"/>
          </p:nvPr>
        </p:nvSpPr>
        <p:spPr>
          <a:xfrm>
            <a:off x="7530904" y="5698124"/>
            <a:ext cx="4384431" cy="885556"/>
          </a:xfrm>
        </p:spPr>
        <p:txBody>
          <a:bodyPr/>
          <a:lstStyle/>
          <a:p>
            <a:r>
              <a:rPr lang="en-IN" b="1" i="1" dirty="0">
                <a:latin typeface="Times New Roman" panose="02020603050405020304" pitchFamily="18" charset="0"/>
                <a:cs typeface="Times New Roman" panose="02020603050405020304" pitchFamily="18" charset="0"/>
              </a:rPr>
              <a:t>Prof. Megha </a:t>
            </a:r>
            <a:r>
              <a:rPr lang="en-IN" b="1" i="1" dirty="0" err="1">
                <a:latin typeface="Times New Roman" panose="02020603050405020304" pitchFamily="18" charset="0"/>
                <a:cs typeface="Times New Roman" panose="02020603050405020304" pitchFamily="18" charset="0"/>
              </a:rPr>
              <a:t>Halyalkar</a:t>
            </a:r>
            <a:endParaRPr lang="en-IN" b="1" i="1" dirty="0">
              <a:latin typeface="Times New Roman" panose="02020603050405020304" pitchFamily="18" charset="0"/>
              <a:cs typeface="Times New Roman" panose="02020603050405020304" pitchFamily="18" charset="0"/>
            </a:endParaRPr>
          </a:p>
          <a:p>
            <a:r>
              <a:rPr lang="en-IN" b="1" i="1" dirty="0">
                <a:latin typeface="Times New Roman" panose="02020603050405020304" pitchFamily="18" charset="0"/>
                <a:cs typeface="Times New Roman" panose="02020603050405020304" pitchFamily="18" charset="0"/>
              </a:rPr>
              <a:t>ITM Business School, Kharghar</a:t>
            </a:r>
          </a:p>
        </p:txBody>
      </p:sp>
    </p:spTree>
    <p:extLst>
      <p:ext uri="{BB962C8B-B14F-4D97-AF65-F5344CB8AC3E}">
        <p14:creationId xmlns:p14="http://schemas.microsoft.com/office/powerpoint/2010/main" val="125359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A057D-AA1F-48C8-BD9D-D32139866C15}"/>
              </a:ext>
            </a:extLst>
          </p:cNvPr>
          <p:cNvSpPr txBox="1"/>
          <p:nvPr/>
        </p:nvSpPr>
        <p:spPr>
          <a:xfrm>
            <a:off x="798286" y="775624"/>
            <a:ext cx="10580914" cy="5262979"/>
          </a:xfrm>
          <a:prstGeom prst="rect">
            <a:avLst/>
          </a:prstGeom>
          <a:noFill/>
        </p:spPr>
        <p:txBody>
          <a:bodyPr wrap="square">
            <a:spAutoFit/>
          </a:bodyPr>
          <a:lstStyle/>
          <a:p>
            <a:pPr algn="just"/>
            <a:r>
              <a:rPr lang="en-US" sz="2400" b="1" i="0" u="sng" dirty="0">
                <a:solidFill>
                  <a:srgbClr val="3C3C3C"/>
                </a:solidFill>
                <a:effectLst/>
                <a:latin typeface="+mj-lt"/>
              </a:rPr>
              <a:t>Stage 5: OPPORTUNITY</a:t>
            </a:r>
          </a:p>
          <a:p>
            <a:pPr algn="just"/>
            <a:r>
              <a:rPr lang="en-US" sz="2400" b="0" i="0" dirty="0">
                <a:solidFill>
                  <a:srgbClr val="3C3C3C"/>
                </a:solidFill>
                <a:effectLst/>
                <a:latin typeface="+mj-lt"/>
              </a:rPr>
              <a:t>This is where your offer and </a:t>
            </a:r>
            <a:r>
              <a:rPr lang="en-US" sz="2400" b="0" i="0" dirty="0">
                <a:effectLst/>
                <a:latin typeface="+mj-lt"/>
              </a:rPr>
              <a:t>call to action (CTA) </a:t>
            </a:r>
            <a:r>
              <a:rPr lang="en-US" sz="2400" b="0" i="0" dirty="0">
                <a:solidFill>
                  <a:srgbClr val="3C3C3C"/>
                </a:solidFill>
                <a:effectLst/>
                <a:latin typeface="+mj-lt"/>
              </a:rPr>
              <a:t>take the stage.</a:t>
            </a:r>
          </a:p>
          <a:p>
            <a:pPr algn="just"/>
            <a:r>
              <a:rPr lang="en-US" sz="2400" b="0" i="0" dirty="0">
                <a:solidFill>
                  <a:srgbClr val="3C3C3C"/>
                </a:solidFill>
                <a:effectLst/>
                <a:latin typeface="+mj-lt"/>
              </a:rPr>
              <a:t>When an SQL has made it to this point in the funnel, they are only one step away from converting (so close!). Your USP and CTA could make or break the opportunity stage of the sales funnel. Either your product </a:t>
            </a:r>
            <a:r>
              <a:rPr lang="en-US" sz="2400" b="0" i="1" dirty="0">
                <a:solidFill>
                  <a:srgbClr val="3C3C3C"/>
                </a:solidFill>
                <a:effectLst/>
                <a:latin typeface="+mj-lt"/>
              </a:rPr>
              <a:t>is the one solution</a:t>
            </a:r>
            <a:r>
              <a:rPr lang="en-US" sz="2400" b="0" i="0" dirty="0">
                <a:solidFill>
                  <a:srgbClr val="3C3C3C"/>
                </a:solidFill>
                <a:effectLst/>
                <a:latin typeface="+mj-lt"/>
              </a:rPr>
              <a:t>, or it is not. Your job is to put the customer at ease -</a:t>
            </a:r>
            <a:r>
              <a:rPr lang="en-US" sz="2400" dirty="0">
                <a:solidFill>
                  <a:srgbClr val="3C3C3C"/>
                </a:solidFill>
                <a:latin typeface="+mj-lt"/>
              </a:rPr>
              <a:t> </a:t>
            </a:r>
            <a:r>
              <a:rPr lang="en-US" sz="2400" b="0" i="0" dirty="0">
                <a:solidFill>
                  <a:srgbClr val="3C3C3C"/>
                </a:solidFill>
                <a:effectLst/>
                <a:latin typeface="+mj-lt"/>
              </a:rPr>
              <a:t>be ready to answer their questions and </a:t>
            </a:r>
            <a:r>
              <a:rPr lang="en-US" sz="2400" b="0" i="0" dirty="0">
                <a:effectLst/>
                <a:latin typeface="+mj-lt"/>
              </a:rPr>
              <a:t>provide social proof</a:t>
            </a:r>
            <a:r>
              <a:rPr lang="en-US" sz="2400" b="0" i="0" dirty="0">
                <a:solidFill>
                  <a:srgbClr val="3C3C3C"/>
                </a:solidFill>
                <a:effectLst/>
                <a:latin typeface="+mj-lt"/>
              </a:rPr>
              <a:t>.</a:t>
            </a:r>
          </a:p>
          <a:p>
            <a:pPr algn="just"/>
            <a:endParaRPr lang="en-US" sz="2400" dirty="0">
              <a:solidFill>
                <a:srgbClr val="3C3C3C"/>
              </a:solidFill>
              <a:latin typeface="+mj-lt"/>
            </a:endParaRPr>
          </a:p>
          <a:p>
            <a:pPr algn="just"/>
            <a:r>
              <a:rPr lang="en-US" sz="2400" b="1" i="0" u="sng" dirty="0">
                <a:solidFill>
                  <a:srgbClr val="3C3C3C"/>
                </a:solidFill>
                <a:effectLst/>
                <a:latin typeface="+mj-lt"/>
              </a:rPr>
              <a:t>Stage 6: CUSTOMER</a:t>
            </a:r>
          </a:p>
          <a:p>
            <a:pPr marL="342900" indent="-342900" algn="just">
              <a:buFont typeface="Arial" panose="020B0604020202020204" pitchFamily="34" charset="0"/>
              <a:buChar char="•"/>
            </a:pPr>
            <a:r>
              <a:rPr lang="en-US" sz="2400" b="0" i="0" dirty="0">
                <a:solidFill>
                  <a:srgbClr val="3C3C3C"/>
                </a:solidFill>
                <a:effectLst/>
                <a:latin typeface="+mj-lt"/>
              </a:rPr>
              <a:t>They made it! This point of the funnel is the final stage—where conversion happens—and prospects can now step out of the funnel as your newest official customers. </a:t>
            </a:r>
          </a:p>
          <a:p>
            <a:pPr marL="342900" indent="-342900" algn="just">
              <a:buFont typeface="Arial" panose="020B0604020202020204" pitchFamily="34" charset="0"/>
              <a:buChar char="•"/>
            </a:pPr>
            <a:r>
              <a:rPr lang="en-US" sz="2400" b="0" i="0" dirty="0">
                <a:solidFill>
                  <a:srgbClr val="3C3C3C"/>
                </a:solidFill>
                <a:effectLst/>
                <a:latin typeface="+mj-lt"/>
              </a:rPr>
              <a:t>This final step presents an opportunity for you to motivate the customer to come back and browse more products—to become an advocate for your brand.</a:t>
            </a:r>
          </a:p>
          <a:p>
            <a:pPr algn="just"/>
            <a:endParaRPr lang="en-US" sz="2400" b="0" i="0" dirty="0">
              <a:solidFill>
                <a:srgbClr val="3C3C3C"/>
              </a:solidFill>
              <a:effectLst/>
              <a:latin typeface="+mj-lt"/>
            </a:endParaRPr>
          </a:p>
        </p:txBody>
      </p:sp>
    </p:spTree>
    <p:extLst>
      <p:ext uri="{BB962C8B-B14F-4D97-AF65-F5344CB8AC3E}">
        <p14:creationId xmlns:p14="http://schemas.microsoft.com/office/powerpoint/2010/main" val="245666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0BA57-6344-4468-AA83-F06B14DC29D0}"/>
              </a:ext>
            </a:extLst>
          </p:cNvPr>
          <p:cNvSpPr txBox="1"/>
          <p:nvPr/>
        </p:nvSpPr>
        <p:spPr>
          <a:xfrm>
            <a:off x="1502228" y="751504"/>
            <a:ext cx="9187543" cy="584775"/>
          </a:xfrm>
          <a:prstGeom prst="rect">
            <a:avLst/>
          </a:prstGeom>
          <a:noFill/>
        </p:spPr>
        <p:txBody>
          <a:bodyPr wrap="square">
            <a:spAutoFit/>
          </a:bodyPr>
          <a:lstStyle/>
          <a:p>
            <a:pPr algn="l"/>
            <a:r>
              <a:rPr lang="en-US" sz="3200" b="1" i="0" dirty="0">
                <a:solidFill>
                  <a:srgbClr val="3C3C3C"/>
                </a:solidFill>
                <a:effectLst/>
                <a:latin typeface="+mj-lt"/>
              </a:rPr>
              <a:t>Tailor your funnel to your ideal customers in 3 steps</a:t>
            </a:r>
          </a:p>
        </p:txBody>
      </p:sp>
      <p:sp>
        <p:nvSpPr>
          <p:cNvPr id="4" name="TextBox 3">
            <a:extLst>
              <a:ext uri="{FF2B5EF4-FFF2-40B4-BE49-F238E27FC236}">
                <a16:creationId xmlns:a16="http://schemas.microsoft.com/office/drawing/2014/main" id="{E75645FF-FA00-41ED-A616-B1D9BD8CA0F8}"/>
              </a:ext>
            </a:extLst>
          </p:cNvPr>
          <p:cNvSpPr txBox="1"/>
          <p:nvPr/>
        </p:nvSpPr>
        <p:spPr>
          <a:xfrm>
            <a:off x="1317170" y="1873024"/>
            <a:ext cx="9557657" cy="332398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srgbClr val="3C3C3C"/>
                </a:solidFill>
                <a:latin typeface="+mj-lt"/>
              </a:rPr>
              <a:t>T</a:t>
            </a:r>
            <a:r>
              <a:rPr lang="en-US" sz="2400" b="0" i="0" dirty="0">
                <a:solidFill>
                  <a:srgbClr val="3C3C3C"/>
                </a:solidFill>
                <a:effectLst/>
                <a:latin typeface="+mj-lt"/>
              </a:rPr>
              <a:t>rying to convert </a:t>
            </a:r>
            <a:r>
              <a:rPr lang="en-US" sz="2400" b="0" i="1" dirty="0">
                <a:solidFill>
                  <a:srgbClr val="3C3C3C"/>
                </a:solidFill>
                <a:effectLst/>
                <a:latin typeface="+mj-lt"/>
              </a:rPr>
              <a:t>everyone</a:t>
            </a:r>
            <a:r>
              <a:rPr lang="en-US" sz="2400" b="0" i="0" dirty="0">
                <a:solidFill>
                  <a:srgbClr val="3C3C3C"/>
                </a:solidFill>
                <a:effectLst/>
                <a:latin typeface="+mj-lt"/>
              </a:rPr>
              <a:t> who enters their funnel? Is not only unrealistic, but also inefficient. </a:t>
            </a:r>
          </a:p>
          <a:p>
            <a:pPr marL="285750" indent="-285750" algn="just">
              <a:buFont typeface="Arial" panose="020B0604020202020204" pitchFamily="34" charset="0"/>
              <a:buChar char="•"/>
            </a:pPr>
            <a:r>
              <a:rPr lang="en-US" sz="2400" b="0" i="0" dirty="0">
                <a:solidFill>
                  <a:srgbClr val="3C3C3C"/>
                </a:solidFill>
                <a:effectLst/>
                <a:latin typeface="+mj-lt"/>
              </a:rPr>
              <a:t>A better way to increase conversions is to start at the bottom stages of your funnel (at or near the conversion stage) and work backward to improve the user experience for your ideal customers.</a:t>
            </a:r>
          </a:p>
          <a:p>
            <a:pPr marL="285750" indent="-285750" algn="just">
              <a:buFont typeface="Arial" panose="020B0604020202020204" pitchFamily="34" charset="0"/>
              <a:buChar char="•"/>
            </a:pPr>
            <a:r>
              <a:rPr lang="en-US" sz="2400" dirty="0">
                <a:solidFill>
                  <a:srgbClr val="3C3C3C"/>
                </a:solidFill>
                <a:latin typeface="+mj-lt"/>
              </a:rPr>
              <a:t>Step 1 – Build User Personas</a:t>
            </a:r>
          </a:p>
          <a:p>
            <a:pPr marL="285750" indent="-285750" algn="just">
              <a:buFont typeface="Arial" panose="020B0604020202020204" pitchFamily="34" charset="0"/>
              <a:buChar char="•"/>
            </a:pPr>
            <a:r>
              <a:rPr lang="en-US" sz="2400" b="0" i="0" dirty="0">
                <a:solidFill>
                  <a:srgbClr val="3C3C3C"/>
                </a:solidFill>
                <a:effectLst/>
                <a:latin typeface="+mj-lt"/>
              </a:rPr>
              <a:t>Step 2 – Spot the Problem Pages</a:t>
            </a:r>
          </a:p>
          <a:p>
            <a:pPr marL="285750" indent="-285750" algn="just">
              <a:buFont typeface="Arial" panose="020B0604020202020204" pitchFamily="34" charset="0"/>
              <a:buChar char="•"/>
            </a:pPr>
            <a:r>
              <a:rPr lang="en-US" sz="2400" dirty="0">
                <a:solidFill>
                  <a:srgbClr val="3C3C3C"/>
                </a:solidFill>
                <a:latin typeface="+mj-lt"/>
              </a:rPr>
              <a:t>Step 3 – Understand the issues that need fixing</a:t>
            </a:r>
            <a:endParaRPr lang="en-US" sz="2400" b="0" i="0" dirty="0">
              <a:solidFill>
                <a:srgbClr val="3C3C3C"/>
              </a:solidFill>
              <a:effectLst/>
              <a:latin typeface="+mj-lt"/>
            </a:endParaRPr>
          </a:p>
          <a:p>
            <a:endParaRPr lang="en-IN" dirty="0"/>
          </a:p>
        </p:txBody>
      </p:sp>
    </p:spTree>
    <p:extLst>
      <p:ext uri="{BB962C8B-B14F-4D97-AF65-F5344CB8AC3E}">
        <p14:creationId xmlns:p14="http://schemas.microsoft.com/office/powerpoint/2010/main" val="259379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1A059C-83B9-4061-86A4-05915649BD21}"/>
              </a:ext>
            </a:extLst>
          </p:cNvPr>
          <p:cNvSpPr txBox="1"/>
          <p:nvPr/>
        </p:nvSpPr>
        <p:spPr>
          <a:xfrm>
            <a:off x="939247" y="1028343"/>
            <a:ext cx="10313505" cy="4801314"/>
          </a:xfrm>
          <a:prstGeom prst="rect">
            <a:avLst/>
          </a:prstGeom>
          <a:noFill/>
        </p:spPr>
        <p:txBody>
          <a:bodyPr wrap="square">
            <a:spAutoFit/>
          </a:bodyPr>
          <a:lstStyle/>
          <a:p>
            <a:r>
              <a:rPr lang="en-US" sz="2400" b="1" dirty="0">
                <a:latin typeface="+mj-lt"/>
              </a:rPr>
              <a:t>Step 1 – Build User Personas</a:t>
            </a:r>
          </a:p>
          <a:p>
            <a:endParaRPr lang="en-US" sz="2400" dirty="0">
              <a:latin typeface="+mj-lt"/>
            </a:endParaRPr>
          </a:p>
          <a:p>
            <a:pPr marL="285750" indent="-285750">
              <a:buFont typeface="Arial" panose="020B0604020202020204" pitchFamily="34" charset="0"/>
              <a:buChar char="•"/>
            </a:pPr>
            <a:r>
              <a:rPr lang="en-US" sz="2400" dirty="0">
                <a:latin typeface="+mj-lt"/>
              </a:rPr>
              <a:t>Your ideal customers are the ones who would benefit most from what you have to offer; when you build your funnel around their needs and drives, you can quickly boost conversions.</a:t>
            </a:r>
          </a:p>
          <a:p>
            <a:pPr marL="285750" indent="-285750">
              <a:buFont typeface="Arial" panose="020B0604020202020204" pitchFamily="34" charset="0"/>
              <a:buChar char="•"/>
            </a:pPr>
            <a:r>
              <a:rPr lang="en-US" sz="2400" b="0" i="0" dirty="0">
                <a:solidFill>
                  <a:srgbClr val="3C3C3C"/>
                </a:solidFill>
                <a:effectLst/>
                <a:latin typeface="+mj-lt"/>
              </a:rPr>
              <a:t>To find your ideal customers, start by building a </a:t>
            </a:r>
            <a:r>
              <a:rPr lang="en-US" sz="2400" b="0" i="0" u="sng" dirty="0">
                <a:solidFill>
                  <a:srgbClr val="2C6DCB"/>
                </a:solidFill>
                <a:effectLst/>
                <a:latin typeface="+mj-lt"/>
                <a:hlinkClick r:id="rId2"/>
              </a:rPr>
              <a:t>user persona</a:t>
            </a:r>
            <a:r>
              <a:rPr lang="en-US" sz="2400" b="0" i="0" dirty="0">
                <a:solidFill>
                  <a:srgbClr val="3C3C3C"/>
                </a:solidFill>
                <a:effectLst/>
                <a:latin typeface="+mj-lt"/>
              </a:rPr>
              <a:t>: a semi-fictional character based on demographic and </a:t>
            </a:r>
            <a:r>
              <a:rPr lang="en-US" sz="2400" b="0" i="0" u="sng" dirty="0">
                <a:solidFill>
                  <a:srgbClr val="2C6DCB"/>
                </a:solidFill>
                <a:effectLst/>
                <a:latin typeface="+mj-lt"/>
                <a:hlinkClick r:id="rId3"/>
              </a:rPr>
              <a:t>psychographic</a:t>
            </a:r>
            <a:r>
              <a:rPr lang="en-US" sz="2400" b="0" i="0" dirty="0">
                <a:solidFill>
                  <a:srgbClr val="3C3C3C"/>
                </a:solidFill>
                <a:effectLst/>
                <a:latin typeface="+mj-lt"/>
              </a:rPr>
              <a:t> data of the people who buy your products, which answers these three questions:</a:t>
            </a:r>
          </a:p>
          <a:p>
            <a:pPr algn="l">
              <a:buFont typeface="+mj-lt"/>
              <a:buAutoNum type="arabicPeriod"/>
            </a:pPr>
            <a:r>
              <a:rPr lang="en-US" sz="2400" b="0" i="1" dirty="0">
                <a:solidFill>
                  <a:srgbClr val="3C3C3C"/>
                </a:solidFill>
                <a:effectLst/>
                <a:latin typeface="+mj-lt"/>
              </a:rPr>
              <a:t>Who are your customers?</a:t>
            </a:r>
            <a:endParaRPr lang="en-US" sz="2400" b="0" i="0" dirty="0">
              <a:solidFill>
                <a:srgbClr val="3C3C3C"/>
              </a:solidFill>
              <a:effectLst/>
              <a:latin typeface="+mj-lt"/>
            </a:endParaRPr>
          </a:p>
          <a:p>
            <a:pPr algn="l">
              <a:buFont typeface="+mj-lt"/>
              <a:buAutoNum type="arabicPeriod"/>
            </a:pPr>
            <a:r>
              <a:rPr lang="en-US" sz="2400" b="0" i="1" dirty="0">
                <a:solidFill>
                  <a:srgbClr val="3C3C3C"/>
                </a:solidFill>
                <a:effectLst/>
                <a:latin typeface="+mj-lt"/>
              </a:rPr>
              <a:t>What is their main goal?</a:t>
            </a:r>
            <a:endParaRPr lang="en-US" sz="2400" b="0" i="0" dirty="0">
              <a:solidFill>
                <a:srgbClr val="3C3C3C"/>
              </a:solidFill>
              <a:effectLst/>
              <a:latin typeface="+mj-lt"/>
            </a:endParaRPr>
          </a:p>
          <a:p>
            <a:pPr algn="l">
              <a:buFont typeface="+mj-lt"/>
              <a:buAutoNum type="arabicPeriod"/>
            </a:pPr>
            <a:r>
              <a:rPr lang="en-US" sz="2400" b="0" i="1" dirty="0">
                <a:solidFill>
                  <a:srgbClr val="3C3C3C"/>
                </a:solidFill>
                <a:effectLst/>
                <a:latin typeface="+mj-lt"/>
              </a:rPr>
              <a:t>What is preventing them from getting what they want?</a:t>
            </a:r>
          </a:p>
          <a:p>
            <a:pPr marL="342900" indent="-342900" algn="l">
              <a:buFont typeface="Arial" panose="020B0604020202020204" pitchFamily="34" charset="0"/>
              <a:buChar char="•"/>
            </a:pPr>
            <a:r>
              <a:rPr lang="en-US" sz="2400" dirty="0">
                <a:solidFill>
                  <a:srgbClr val="3C3C3C"/>
                </a:solidFill>
                <a:latin typeface="+mj-lt"/>
              </a:rPr>
              <a:t>O</a:t>
            </a:r>
            <a:r>
              <a:rPr lang="en-US" sz="2400" b="0" i="0" dirty="0">
                <a:solidFill>
                  <a:srgbClr val="3C3C3C"/>
                </a:solidFill>
                <a:effectLst/>
                <a:latin typeface="+mj-lt"/>
              </a:rPr>
              <a:t>n-page surveys to your website, Customer Interviews </a:t>
            </a:r>
            <a:r>
              <a:rPr lang="en-US" sz="2400" b="0" i="0" dirty="0" err="1">
                <a:solidFill>
                  <a:srgbClr val="3C3C3C"/>
                </a:solidFill>
                <a:effectLst/>
                <a:latin typeface="+mj-lt"/>
              </a:rPr>
              <a:t>etc</a:t>
            </a:r>
            <a:r>
              <a:rPr lang="en-US" sz="2400" b="0" i="0" dirty="0">
                <a:solidFill>
                  <a:srgbClr val="3C3C3C"/>
                </a:solidFill>
                <a:effectLst/>
                <a:latin typeface="+mj-lt"/>
              </a:rPr>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8900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34A8C1-04BD-4486-B4DE-78371AA7680F}"/>
              </a:ext>
            </a:extLst>
          </p:cNvPr>
          <p:cNvSpPr txBox="1"/>
          <p:nvPr/>
        </p:nvSpPr>
        <p:spPr>
          <a:xfrm>
            <a:off x="1012135" y="1720840"/>
            <a:ext cx="10167730" cy="3416320"/>
          </a:xfrm>
          <a:prstGeom prst="rect">
            <a:avLst/>
          </a:prstGeom>
          <a:noFill/>
        </p:spPr>
        <p:txBody>
          <a:bodyPr wrap="square">
            <a:spAutoFit/>
          </a:bodyPr>
          <a:lstStyle/>
          <a:p>
            <a:r>
              <a:rPr lang="en-US" sz="2400" b="1" dirty="0">
                <a:latin typeface="+mj-lt"/>
              </a:rPr>
              <a:t>Step 2 – Spot the Problem Pages</a:t>
            </a:r>
          </a:p>
          <a:p>
            <a:endParaRPr lang="en-US" sz="2400" dirty="0">
              <a:latin typeface="+mj-lt"/>
            </a:endParaRPr>
          </a:p>
          <a:p>
            <a:pPr marL="342900" indent="-342900">
              <a:buFont typeface="Arial" panose="020B0604020202020204" pitchFamily="34" charset="0"/>
              <a:buChar char="•"/>
            </a:pPr>
            <a:r>
              <a:rPr lang="en-US" sz="2400" b="0" i="0" dirty="0">
                <a:solidFill>
                  <a:srgbClr val="3C3C3C"/>
                </a:solidFill>
                <a:effectLst/>
                <a:latin typeface="+mj-lt"/>
              </a:rPr>
              <a:t>Set up a </a:t>
            </a:r>
            <a:r>
              <a:rPr lang="en-US" sz="2400" b="0" i="0" dirty="0">
                <a:effectLst/>
                <a:latin typeface="+mj-lt"/>
              </a:rPr>
              <a:t>funnel</a:t>
            </a:r>
            <a:r>
              <a:rPr lang="en-US" sz="2400" b="0" i="0" dirty="0">
                <a:solidFill>
                  <a:srgbClr val="3C3C3C"/>
                </a:solidFill>
                <a:effectLst/>
                <a:latin typeface="+mj-lt"/>
              </a:rPr>
              <a:t> tool to start collecting traffic data. A typical e-commerce funnel might look like this:</a:t>
            </a:r>
            <a:br>
              <a:rPr lang="en-US" sz="2400" b="0" i="0" dirty="0">
                <a:solidFill>
                  <a:srgbClr val="3C3C3C"/>
                </a:solidFill>
                <a:effectLst/>
                <a:latin typeface="+mj-lt"/>
              </a:rPr>
            </a:br>
            <a:r>
              <a:rPr lang="en-US" sz="2400" b="0" i="0" dirty="0">
                <a:solidFill>
                  <a:srgbClr val="3C3C3C"/>
                </a:solidFill>
                <a:effectLst/>
                <a:latin typeface="+mj-lt"/>
              </a:rPr>
              <a:t> </a:t>
            </a:r>
          </a:p>
          <a:p>
            <a:r>
              <a:rPr lang="en-US" sz="2400" b="0" i="1" dirty="0">
                <a:solidFill>
                  <a:srgbClr val="3C3C3C"/>
                </a:solidFill>
                <a:effectLst/>
                <a:latin typeface="+mj-lt"/>
              </a:rPr>
              <a:t>homepage &gt; category page &gt; product page &gt; cart &gt; checkout &gt; thank you page</a:t>
            </a:r>
            <a:endParaRPr lang="en-US" sz="2400" b="0" i="0" dirty="0">
              <a:solidFill>
                <a:srgbClr val="3C3C3C"/>
              </a:solidFill>
              <a:effectLst/>
              <a:latin typeface="+mj-lt"/>
            </a:endParaRPr>
          </a:p>
          <a:p>
            <a:endParaRPr lang="en-US" sz="2400" b="0" i="0" dirty="0">
              <a:solidFill>
                <a:srgbClr val="3C3C3C"/>
              </a:solidFill>
              <a:effectLst/>
              <a:latin typeface="+mj-lt"/>
            </a:endParaRPr>
          </a:p>
          <a:p>
            <a:pPr marL="342900" indent="-342900">
              <a:buFont typeface="Arial" panose="020B0604020202020204" pitchFamily="34" charset="0"/>
              <a:buChar char="•"/>
            </a:pPr>
            <a:r>
              <a:rPr lang="en-US" sz="2400" b="0" i="0" dirty="0">
                <a:solidFill>
                  <a:srgbClr val="3C3C3C"/>
                </a:solidFill>
                <a:effectLst/>
                <a:latin typeface="+mj-lt"/>
              </a:rPr>
              <a:t>As you collect the data, you'll be able to identify the high-traffic, high-exit pages where visitors are leaving your website. </a:t>
            </a:r>
          </a:p>
        </p:txBody>
      </p:sp>
    </p:spTree>
    <p:extLst>
      <p:ext uri="{BB962C8B-B14F-4D97-AF65-F5344CB8AC3E}">
        <p14:creationId xmlns:p14="http://schemas.microsoft.com/office/powerpoint/2010/main" val="12669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292195-536B-490C-98AE-17E34EE51F98}"/>
              </a:ext>
            </a:extLst>
          </p:cNvPr>
          <p:cNvSpPr txBox="1"/>
          <p:nvPr/>
        </p:nvSpPr>
        <p:spPr>
          <a:xfrm>
            <a:off x="1123121" y="1564621"/>
            <a:ext cx="9756913" cy="2954655"/>
          </a:xfrm>
          <a:prstGeom prst="rect">
            <a:avLst/>
          </a:prstGeom>
          <a:noFill/>
        </p:spPr>
        <p:txBody>
          <a:bodyPr wrap="square">
            <a:spAutoFit/>
          </a:bodyPr>
          <a:lstStyle/>
          <a:p>
            <a:pPr algn="just"/>
            <a:r>
              <a:rPr lang="en-US" sz="2400" b="1" dirty="0">
                <a:solidFill>
                  <a:srgbClr val="3C3C3C"/>
                </a:solidFill>
                <a:latin typeface="+mj-lt"/>
              </a:rPr>
              <a:t>Step 3 – Understand the issues that need fixing</a:t>
            </a:r>
          </a:p>
          <a:p>
            <a:pPr algn="just"/>
            <a:endParaRPr lang="en-US" sz="2400" b="0" i="0" dirty="0">
              <a:solidFill>
                <a:srgbClr val="3C3C3C"/>
              </a:solidFill>
              <a:effectLst/>
              <a:latin typeface="+mj-lt"/>
            </a:endParaRPr>
          </a:p>
          <a:p>
            <a:pPr marL="285750" indent="-285750" algn="just">
              <a:buFont typeface="Arial" panose="020B0604020202020204" pitchFamily="34" charset="0"/>
              <a:buChar char="•"/>
            </a:pPr>
            <a:r>
              <a:rPr lang="en-US" sz="2400" b="0" i="0" dirty="0">
                <a:solidFill>
                  <a:srgbClr val="3C3C3C"/>
                </a:solidFill>
                <a:effectLst/>
                <a:latin typeface="+mj-lt"/>
              </a:rPr>
              <a:t>After you've identified your problematic pages, it's time to dig deeper. Using a combination of behavior insight and user feedback tools lets you discover how your customers actually behave and what they think of their experience:  </a:t>
            </a:r>
          </a:p>
          <a:p>
            <a:pPr marL="285750" indent="-285750" algn="just">
              <a:buFont typeface="Arial" panose="020B0604020202020204" pitchFamily="34" charset="0"/>
              <a:buChar char="•"/>
            </a:pPr>
            <a:endParaRPr lang="en-US" sz="2400" dirty="0">
              <a:solidFill>
                <a:srgbClr val="3C3C3C"/>
              </a:solidFill>
              <a:latin typeface="+mj-lt"/>
            </a:endParaRPr>
          </a:p>
          <a:p>
            <a:pPr marL="285750" indent="-285750" algn="just">
              <a:buFont typeface="Arial" panose="020B0604020202020204" pitchFamily="34" charset="0"/>
              <a:buChar char="•"/>
            </a:pPr>
            <a:r>
              <a:rPr lang="en-US" sz="2400" b="0" i="0" dirty="0">
                <a:solidFill>
                  <a:srgbClr val="3C3C3C"/>
                </a:solidFill>
                <a:effectLst/>
                <a:latin typeface="+mj-lt"/>
              </a:rPr>
              <a:t>Heatmaps, Session Recordings, On-page surveys. </a:t>
            </a:r>
          </a:p>
          <a:p>
            <a:pPr marL="285750" indent="-285750" algn="just">
              <a:buFont typeface="Arial" panose="020B0604020202020204" pitchFamily="34" charset="0"/>
              <a:buChar char="•"/>
            </a:pPr>
            <a:endParaRPr lang="en-US" sz="1800" b="0" i="0" dirty="0">
              <a:solidFill>
                <a:srgbClr val="3C3C3C"/>
              </a:solidFill>
              <a:effectLst/>
              <a:latin typeface="+mj-lt"/>
            </a:endParaRPr>
          </a:p>
        </p:txBody>
      </p:sp>
    </p:spTree>
    <p:extLst>
      <p:ext uri="{BB962C8B-B14F-4D97-AF65-F5344CB8AC3E}">
        <p14:creationId xmlns:p14="http://schemas.microsoft.com/office/powerpoint/2010/main" val="152682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FD3A-F038-46DE-8BC0-940E6F2571D9}"/>
              </a:ext>
            </a:extLst>
          </p:cNvPr>
          <p:cNvSpPr>
            <a:spLocks noGrp="1"/>
          </p:cNvSpPr>
          <p:nvPr>
            <p:ph type="title"/>
          </p:nvPr>
        </p:nvSpPr>
        <p:spPr/>
        <p:txBody>
          <a:bodyPr/>
          <a:lstStyle/>
          <a:p>
            <a:r>
              <a:rPr lang="en-IN" dirty="0"/>
              <a:t>What is Sales Funnel?</a:t>
            </a:r>
          </a:p>
        </p:txBody>
      </p:sp>
      <p:sp>
        <p:nvSpPr>
          <p:cNvPr id="3" name="TextBox 2">
            <a:extLst>
              <a:ext uri="{FF2B5EF4-FFF2-40B4-BE49-F238E27FC236}">
                <a16:creationId xmlns:a16="http://schemas.microsoft.com/office/drawing/2014/main" id="{197DC0AC-1301-46B1-9505-F5665260CCC7}"/>
              </a:ext>
            </a:extLst>
          </p:cNvPr>
          <p:cNvSpPr txBox="1"/>
          <p:nvPr/>
        </p:nvSpPr>
        <p:spPr>
          <a:xfrm>
            <a:off x="1295401" y="2855742"/>
            <a:ext cx="6161647" cy="3139321"/>
          </a:xfrm>
          <a:prstGeom prst="rect">
            <a:avLst/>
          </a:prstGeom>
          <a:noFill/>
        </p:spPr>
        <p:txBody>
          <a:bodyPr wrap="square" rtlCol="0">
            <a:spAutoFit/>
          </a:bodyPr>
          <a:lstStyle/>
          <a:p>
            <a:pPr marL="285750" indent="-285750" algn="just">
              <a:buFont typeface="Arial" panose="020B0604020202020204" pitchFamily="34" charset="0"/>
              <a:buChar char="•"/>
            </a:pPr>
            <a:r>
              <a:rPr lang="en-US" sz="2000" b="0" i="0" dirty="0">
                <a:effectLst/>
                <a:latin typeface="+mj-lt"/>
              </a:rPr>
              <a:t>A model to visualize every stage in the customer journey, from the time perspective customers learn about a brand to the moment they make a purchase.</a:t>
            </a:r>
          </a:p>
          <a:p>
            <a:pPr algn="just"/>
            <a:endParaRPr lang="en-US" sz="2000" b="0" i="0" dirty="0">
              <a:effectLst/>
              <a:latin typeface="+mj-lt"/>
            </a:endParaRPr>
          </a:p>
          <a:p>
            <a:pPr marL="285750" indent="-285750" algn="just">
              <a:buFont typeface="Arial" panose="020B0604020202020204" pitchFamily="34" charset="0"/>
              <a:buChar char="•"/>
            </a:pPr>
            <a:r>
              <a:rPr lang="en-US" sz="2000" b="0" i="0" dirty="0">
                <a:effectLst/>
                <a:latin typeface="+mj-lt"/>
              </a:rPr>
              <a:t>The top of the funnel represents ‘awareness,’ when potential customers discover a brand, while the bottom represents the 'decision,' when prospects convert into actual customers. At each stage the number of prospects narrows, with only a fraction converting in the end.</a:t>
            </a:r>
          </a:p>
          <a:p>
            <a:pPr marL="285750" indent="-285750">
              <a:buFont typeface="Arial" panose="020B0604020202020204" pitchFamily="34" charset="0"/>
              <a:buChar char="•"/>
            </a:pPr>
            <a:endParaRPr lang="en-IN" dirty="0"/>
          </a:p>
        </p:txBody>
      </p:sp>
      <p:pic>
        <p:nvPicPr>
          <p:cNvPr id="5" name="Picture 4">
            <a:extLst>
              <a:ext uri="{FF2B5EF4-FFF2-40B4-BE49-F238E27FC236}">
                <a16:creationId xmlns:a16="http://schemas.microsoft.com/office/drawing/2014/main" id="{F9032022-FAC1-4C00-910B-07F04550C64E}"/>
              </a:ext>
            </a:extLst>
          </p:cNvPr>
          <p:cNvPicPr>
            <a:picLocks noChangeAspect="1"/>
          </p:cNvPicPr>
          <p:nvPr/>
        </p:nvPicPr>
        <p:blipFill>
          <a:blip r:embed="rId3"/>
          <a:stretch>
            <a:fillRect/>
          </a:stretch>
        </p:blipFill>
        <p:spPr>
          <a:xfrm>
            <a:off x="7457048" y="2765433"/>
            <a:ext cx="4114800" cy="3229630"/>
          </a:xfrm>
          <a:prstGeom prst="rect">
            <a:avLst/>
          </a:prstGeom>
        </p:spPr>
      </p:pic>
    </p:spTree>
    <p:extLst>
      <p:ext uri="{BB962C8B-B14F-4D97-AF65-F5344CB8AC3E}">
        <p14:creationId xmlns:p14="http://schemas.microsoft.com/office/powerpoint/2010/main" val="398315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B463F-C343-4FEC-A3AC-010091BDE644}"/>
              </a:ext>
            </a:extLst>
          </p:cNvPr>
          <p:cNvSpPr txBox="1"/>
          <p:nvPr/>
        </p:nvSpPr>
        <p:spPr>
          <a:xfrm>
            <a:off x="2262554" y="582022"/>
            <a:ext cx="7666892" cy="769441"/>
          </a:xfrm>
          <a:prstGeom prst="rect">
            <a:avLst/>
          </a:prstGeom>
          <a:noFill/>
        </p:spPr>
        <p:txBody>
          <a:bodyPr wrap="square">
            <a:spAutoFit/>
          </a:bodyPr>
          <a:lstStyle/>
          <a:p>
            <a:r>
              <a:rPr lang="en-US" sz="4400" dirty="0">
                <a:latin typeface="+mj-lt"/>
              </a:rPr>
              <a:t>Why Sales Funnels are Important?</a:t>
            </a:r>
            <a:endParaRPr lang="en-IN" sz="4400" dirty="0">
              <a:latin typeface="+mj-lt"/>
            </a:endParaRPr>
          </a:p>
        </p:txBody>
      </p:sp>
      <p:sp>
        <p:nvSpPr>
          <p:cNvPr id="4" name="TextBox 3">
            <a:extLst>
              <a:ext uri="{FF2B5EF4-FFF2-40B4-BE49-F238E27FC236}">
                <a16:creationId xmlns:a16="http://schemas.microsoft.com/office/drawing/2014/main" id="{EC6CD776-FDCC-48A8-9AD6-23143777EA20}"/>
              </a:ext>
            </a:extLst>
          </p:cNvPr>
          <p:cNvSpPr txBox="1"/>
          <p:nvPr/>
        </p:nvSpPr>
        <p:spPr>
          <a:xfrm>
            <a:off x="1181686" y="1645920"/>
            <a:ext cx="9945859" cy="2246769"/>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solidFill>
                  <a:srgbClr val="3C3C3C"/>
                </a:solidFill>
                <a:latin typeface="+mj-lt"/>
              </a:rPr>
              <a:t>A</a:t>
            </a:r>
            <a:r>
              <a:rPr lang="en-US" sz="2000" b="0" i="0" dirty="0">
                <a:solidFill>
                  <a:srgbClr val="3C3C3C"/>
                </a:solidFill>
                <a:effectLst/>
                <a:latin typeface="+mj-lt"/>
              </a:rPr>
              <a:t>llows companies to visualize each step that prospects take on the path to conversion. </a:t>
            </a:r>
          </a:p>
          <a:p>
            <a:pPr marL="285750" indent="-285750" algn="l">
              <a:buFont typeface="Arial" panose="020B0604020202020204" pitchFamily="34" charset="0"/>
              <a:buChar char="•"/>
            </a:pPr>
            <a:r>
              <a:rPr lang="en-US" sz="2000" b="0" i="0" dirty="0">
                <a:solidFill>
                  <a:srgbClr val="3C3C3C"/>
                </a:solidFill>
                <a:effectLst/>
                <a:latin typeface="+mj-lt"/>
              </a:rPr>
              <a:t>Each step is a </a:t>
            </a:r>
            <a:r>
              <a:rPr lang="en-US" sz="2000" b="0" i="0" u="sng" dirty="0">
                <a:solidFill>
                  <a:srgbClr val="2C6DCB"/>
                </a:solidFill>
                <a:effectLst/>
                <a:latin typeface="+mj-lt"/>
                <a:hlinkClick r:id="rId2"/>
              </a:rPr>
              <a:t>micro-conversion</a:t>
            </a:r>
            <a:r>
              <a:rPr lang="en-US" sz="2000" b="0" i="0" dirty="0">
                <a:solidFill>
                  <a:srgbClr val="3C3C3C"/>
                </a:solidFill>
                <a:effectLst/>
                <a:latin typeface="+mj-lt"/>
              </a:rPr>
              <a:t> that can be optimized to increase conversions in the end; if one of these steps shows a higher-than-expected drop-off rate, it can be analyzed to see what’s wrong and test out possible improvements.</a:t>
            </a:r>
          </a:p>
          <a:p>
            <a:pPr marL="285750" indent="-285750" algn="l">
              <a:buFont typeface="Arial" panose="020B0604020202020204" pitchFamily="34" charset="0"/>
              <a:buChar char="•"/>
            </a:pPr>
            <a:r>
              <a:rPr lang="en-US" sz="2000" b="0" i="0" dirty="0">
                <a:solidFill>
                  <a:srgbClr val="3C3C3C"/>
                </a:solidFill>
                <a:effectLst/>
                <a:latin typeface="+mj-lt"/>
              </a:rPr>
              <a:t>Funnel tools like Google Analytics helps to visualize the flow of customers across your website and spot pages with high drop-off rates, displaying how many visitors exit the funnel at each step.</a:t>
            </a:r>
          </a:p>
        </p:txBody>
      </p:sp>
    </p:spTree>
    <p:extLst>
      <p:ext uri="{BB962C8B-B14F-4D97-AF65-F5344CB8AC3E}">
        <p14:creationId xmlns:p14="http://schemas.microsoft.com/office/powerpoint/2010/main" val="12798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2302-F785-44DA-A36B-6F121188B6E1}"/>
              </a:ext>
            </a:extLst>
          </p:cNvPr>
          <p:cNvSpPr>
            <a:spLocks noGrp="1"/>
          </p:cNvSpPr>
          <p:nvPr>
            <p:ph type="title"/>
          </p:nvPr>
        </p:nvSpPr>
        <p:spPr>
          <a:xfrm>
            <a:off x="1295402" y="1069145"/>
            <a:ext cx="9601196" cy="1223889"/>
          </a:xfrm>
        </p:spPr>
        <p:txBody>
          <a:bodyPr>
            <a:noAutofit/>
          </a:bodyPr>
          <a:lstStyle/>
          <a:p>
            <a:br>
              <a:rPr lang="en-US" b="0" i="0" dirty="0">
                <a:solidFill>
                  <a:srgbClr val="3C3C3C"/>
                </a:solidFill>
                <a:effectLst/>
              </a:rPr>
            </a:br>
            <a:br>
              <a:rPr lang="en-US" b="0" i="0" dirty="0">
                <a:solidFill>
                  <a:srgbClr val="3C3C3C"/>
                </a:solidFill>
                <a:effectLst/>
              </a:rPr>
            </a:br>
            <a:r>
              <a:rPr lang="en-US" b="0" i="0" dirty="0">
                <a:solidFill>
                  <a:srgbClr val="3C3C3C"/>
                </a:solidFill>
                <a:effectLst/>
              </a:rPr>
              <a:t>How does a Sales </a:t>
            </a:r>
            <a:r>
              <a:rPr lang="en-US" dirty="0">
                <a:solidFill>
                  <a:srgbClr val="3C3C3C"/>
                </a:solidFill>
              </a:rPr>
              <a:t>F</a:t>
            </a:r>
            <a:r>
              <a:rPr lang="en-US" b="0" i="0" dirty="0">
                <a:solidFill>
                  <a:srgbClr val="3C3C3C"/>
                </a:solidFill>
                <a:effectLst/>
              </a:rPr>
              <a:t>unnel work?</a:t>
            </a:r>
            <a:br>
              <a:rPr lang="en-US" b="0" i="0" dirty="0">
                <a:solidFill>
                  <a:srgbClr val="3C3C3C"/>
                </a:solidFill>
                <a:effectLst/>
              </a:rPr>
            </a:br>
            <a:endParaRPr lang="en-IN" dirty="0"/>
          </a:p>
        </p:txBody>
      </p:sp>
      <p:sp>
        <p:nvSpPr>
          <p:cNvPr id="4" name="TextBox 3">
            <a:extLst>
              <a:ext uri="{FF2B5EF4-FFF2-40B4-BE49-F238E27FC236}">
                <a16:creationId xmlns:a16="http://schemas.microsoft.com/office/drawing/2014/main" id="{5970DA0B-3AD6-4D6A-AE4F-F06D7B67A42E}"/>
              </a:ext>
            </a:extLst>
          </p:cNvPr>
          <p:cNvSpPr txBox="1"/>
          <p:nvPr/>
        </p:nvSpPr>
        <p:spPr>
          <a:xfrm>
            <a:off x="1295402" y="2822139"/>
            <a:ext cx="9601196" cy="2677656"/>
          </a:xfrm>
          <a:prstGeom prst="rect">
            <a:avLst/>
          </a:prstGeom>
          <a:noFill/>
        </p:spPr>
        <p:txBody>
          <a:bodyPr wrap="square">
            <a:spAutoFit/>
          </a:bodyPr>
          <a:lstStyle/>
          <a:p>
            <a:pPr marL="285750" indent="-285750" algn="just">
              <a:buFont typeface="Arial" panose="020B0604020202020204" pitchFamily="34" charset="0"/>
              <a:buChar char="•"/>
            </a:pPr>
            <a:r>
              <a:rPr lang="en-US" sz="2400" b="0" i="0" dirty="0">
                <a:solidFill>
                  <a:srgbClr val="3C3C3C"/>
                </a:solidFill>
                <a:effectLst/>
                <a:latin typeface="+mj-lt"/>
              </a:rPr>
              <a:t>In a traditional sales funnel, the moment of awareness is at the top: it’s the point of entry, the widest part: anyone can start from there. Once prospects enter the funnel, there are steps they can take to continue down towards the bottom, but they can also exit at any point.</a:t>
            </a:r>
          </a:p>
          <a:p>
            <a:pPr marL="285750" indent="-285750" algn="just">
              <a:buFont typeface="Arial" panose="020B0604020202020204" pitchFamily="34" charset="0"/>
              <a:buChar char="•"/>
            </a:pPr>
            <a:r>
              <a:rPr lang="en-US" sz="2400" b="0" i="0" dirty="0">
                <a:solidFill>
                  <a:srgbClr val="3C3C3C"/>
                </a:solidFill>
                <a:effectLst/>
                <a:latin typeface="+mj-lt"/>
              </a:rPr>
              <a:t>Each step they take downwards is another stage of the funnel, leading them closer and closer to the narrowest point—the point of decision—which you’re hoping is the point of conversion.</a:t>
            </a:r>
          </a:p>
        </p:txBody>
      </p:sp>
    </p:spTree>
    <p:extLst>
      <p:ext uri="{BB962C8B-B14F-4D97-AF65-F5344CB8AC3E}">
        <p14:creationId xmlns:p14="http://schemas.microsoft.com/office/powerpoint/2010/main" val="418465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A3D061-D5E5-4247-99A3-174D51C45EC0}"/>
              </a:ext>
            </a:extLst>
          </p:cNvPr>
          <p:cNvSpPr txBox="1"/>
          <p:nvPr/>
        </p:nvSpPr>
        <p:spPr>
          <a:xfrm>
            <a:off x="953085" y="778971"/>
            <a:ext cx="10385475" cy="646331"/>
          </a:xfrm>
          <a:prstGeom prst="rect">
            <a:avLst/>
          </a:prstGeom>
          <a:noFill/>
        </p:spPr>
        <p:txBody>
          <a:bodyPr wrap="square">
            <a:spAutoFit/>
          </a:bodyPr>
          <a:lstStyle/>
          <a:p>
            <a:pPr algn="l"/>
            <a:r>
              <a:rPr lang="en-US" sz="3600" b="1" i="0" dirty="0">
                <a:solidFill>
                  <a:srgbClr val="3C3C3C"/>
                </a:solidFill>
                <a:effectLst/>
                <a:latin typeface="+mj-lt"/>
              </a:rPr>
              <a:t>Let’s see the Funnel from a Customer’s </a:t>
            </a:r>
            <a:r>
              <a:rPr lang="en-US" sz="3600" b="1" dirty="0">
                <a:solidFill>
                  <a:srgbClr val="3C3C3C"/>
                </a:solidFill>
                <a:latin typeface="+mj-lt"/>
              </a:rPr>
              <a:t>P</a:t>
            </a:r>
            <a:r>
              <a:rPr lang="en-US" sz="3600" b="1" i="0" dirty="0">
                <a:solidFill>
                  <a:srgbClr val="3C3C3C"/>
                </a:solidFill>
                <a:effectLst/>
                <a:latin typeface="+mj-lt"/>
              </a:rPr>
              <a:t>erspective</a:t>
            </a:r>
          </a:p>
        </p:txBody>
      </p:sp>
      <p:sp>
        <p:nvSpPr>
          <p:cNvPr id="5" name="TextBox 4">
            <a:extLst>
              <a:ext uri="{FF2B5EF4-FFF2-40B4-BE49-F238E27FC236}">
                <a16:creationId xmlns:a16="http://schemas.microsoft.com/office/drawing/2014/main" id="{0AB09560-941D-4FD2-9495-15F36B04AB2E}"/>
              </a:ext>
            </a:extLst>
          </p:cNvPr>
          <p:cNvSpPr txBox="1"/>
          <p:nvPr/>
        </p:nvSpPr>
        <p:spPr>
          <a:xfrm>
            <a:off x="953085" y="1761257"/>
            <a:ext cx="10285828" cy="3785652"/>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3C3C3C"/>
                </a:solidFill>
                <a:latin typeface="+mj-lt"/>
              </a:rPr>
              <a:t>T</a:t>
            </a:r>
            <a:r>
              <a:rPr lang="en-US" sz="2400" b="0" i="0" dirty="0">
                <a:solidFill>
                  <a:srgbClr val="3C3C3C"/>
                </a:solidFill>
                <a:effectLst/>
                <a:latin typeface="+mj-lt"/>
              </a:rPr>
              <a:t>hey’re not traveling through a Sales </a:t>
            </a:r>
            <a:r>
              <a:rPr lang="en-US" sz="2400" dirty="0">
                <a:solidFill>
                  <a:srgbClr val="3C3C3C"/>
                </a:solidFill>
                <a:latin typeface="+mj-lt"/>
              </a:rPr>
              <a:t>F</a:t>
            </a:r>
            <a:r>
              <a:rPr lang="en-US" sz="2400" b="0" i="0" dirty="0">
                <a:solidFill>
                  <a:srgbClr val="3C3C3C"/>
                </a:solidFill>
                <a:effectLst/>
                <a:latin typeface="+mj-lt"/>
              </a:rPr>
              <a:t>unnel, and they’re not on a customer journey: they’re simply </a:t>
            </a:r>
            <a:r>
              <a:rPr lang="en-US" sz="2400" dirty="0">
                <a:solidFill>
                  <a:srgbClr val="3C3C3C"/>
                </a:solidFill>
                <a:latin typeface="+mj-lt"/>
              </a:rPr>
              <a:t>shopping.</a:t>
            </a:r>
          </a:p>
          <a:p>
            <a:pPr marL="285750" indent="-285750" algn="just">
              <a:buFont typeface="Arial" panose="020B0604020202020204" pitchFamily="34" charset="0"/>
              <a:buChar char="•"/>
            </a:pPr>
            <a:r>
              <a:rPr lang="en-US" sz="2400" dirty="0">
                <a:solidFill>
                  <a:srgbClr val="3C3C3C"/>
                </a:solidFill>
                <a:latin typeface="+mj-lt"/>
              </a:rPr>
              <a:t>Rather than </a:t>
            </a:r>
            <a:r>
              <a:rPr lang="en-US" sz="2400" i="1" dirty="0">
                <a:solidFill>
                  <a:srgbClr val="3C3C3C"/>
                </a:solidFill>
                <a:latin typeface="+mj-lt"/>
              </a:rPr>
              <a:t>thinking</a:t>
            </a:r>
            <a:r>
              <a:rPr lang="en-US" sz="2400" dirty="0">
                <a:solidFill>
                  <a:srgbClr val="3C3C3C"/>
                </a:solidFill>
                <a:latin typeface="+mj-lt"/>
              </a:rPr>
              <a:t> about each stage in the sales funnel, prospective customers are </a:t>
            </a:r>
            <a:r>
              <a:rPr lang="en-US" sz="2400" i="1" dirty="0">
                <a:solidFill>
                  <a:srgbClr val="3C3C3C"/>
                </a:solidFill>
                <a:latin typeface="+mj-lt"/>
              </a:rPr>
              <a:t>experiencing</a:t>
            </a:r>
            <a:r>
              <a:rPr lang="en-US" sz="2400" dirty="0">
                <a:solidFill>
                  <a:srgbClr val="3C3C3C"/>
                </a:solidFill>
                <a:latin typeface="+mj-lt"/>
              </a:rPr>
              <a:t> each stage.</a:t>
            </a:r>
          </a:p>
          <a:p>
            <a:pPr marL="285750" indent="-285750" algn="just">
              <a:buFont typeface="Arial" panose="020B0604020202020204" pitchFamily="34" charset="0"/>
              <a:buChar char="•"/>
            </a:pPr>
            <a:r>
              <a:rPr lang="en-US" sz="2400" dirty="0">
                <a:solidFill>
                  <a:srgbClr val="3C3C3C"/>
                </a:solidFill>
                <a:latin typeface="+mj-lt"/>
              </a:rPr>
              <a:t>When you learn how a sales funnel works from the customer’s perspective, you can better understand drop-off points, and make improvements to each stage in the sales funnel to increase conversion rates.</a:t>
            </a:r>
          </a:p>
          <a:p>
            <a:pPr marL="285750" indent="-285750" algn="just">
              <a:buFont typeface="Arial" panose="020B0604020202020204" pitchFamily="34" charset="0"/>
              <a:buChar char="•"/>
            </a:pPr>
            <a:r>
              <a:rPr lang="en-US" sz="2400" dirty="0">
                <a:solidFill>
                  <a:srgbClr val="3C3C3C"/>
                </a:solidFill>
                <a:latin typeface="+mj-lt"/>
              </a:rPr>
              <a:t>Your job is to make each stage of the sales funnel as simple and painless as possible (maybe even enjoyable!) for your prospects, to motivate them to keep moving through the funnel to the point of decision.</a:t>
            </a:r>
            <a:endParaRPr lang="en-IN" sz="2400" dirty="0">
              <a:latin typeface="+mj-lt"/>
            </a:endParaRPr>
          </a:p>
        </p:txBody>
      </p:sp>
    </p:spTree>
    <p:extLst>
      <p:ext uri="{BB962C8B-B14F-4D97-AF65-F5344CB8AC3E}">
        <p14:creationId xmlns:p14="http://schemas.microsoft.com/office/powerpoint/2010/main" val="305140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0" name="Picture 19">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F56E3C9-0C90-46BD-AE93-FA6A364ECFC9}"/>
              </a:ext>
            </a:extLst>
          </p:cNvPr>
          <p:cNvSpPr>
            <a:spLocks noGrp="1"/>
          </p:cNvSpPr>
          <p:nvPr>
            <p:ph type="title"/>
          </p:nvPr>
        </p:nvSpPr>
        <p:spPr>
          <a:xfrm>
            <a:off x="1048593" y="2692719"/>
            <a:ext cx="4094017" cy="1470775"/>
          </a:xfrm>
        </p:spPr>
        <p:txBody>
          <a:bodyPr vert="horz" lIns="91440" tIns="45720" rIns="91440" bIns="45720" rtlCol="0" anchor="b">
            <a:normAutofit fontScale="90000"/>
          </a:bodyPr>
          <a:lstStyle/>
          <a:p>
            <a:r>
              <a:rPr lang="en-US" sz="4800" b="1" dirty="0">
                <a:solidFill>
                  <a:srgbClr val="262626"/>
                </a:solidFill>
              </a:rPr>
              <a:t>The 6 Sales Funnel Stages</a:t>
            </a:r>
          </a:p>
        </p:txBody>
      </p:sp>
      <p:pic>
        <p:nvPicPr>
          <p:cNvPr id="4" name="Picture 3">
            <a:extLst>
              <a:ext uri="{FF2B5EF4-FFF2-40B4-BE49-F238E27FC236}">
                <a16:creationId xmlns:a16="http://schemas.microsoft.com/office/drawing/2014/main" id="{D283B17A-3FC4-41D0-BFD3-B4CE09118A02}"/>
              </a:ext>
            </a:extLst>
          </p:cNvPr>
          <p:cNvPicPr>
            <a:picLocks noChangeAspect="1"/>
          </p:cNvPicPr>
          <p:nvPr/>
        </p:nvPicPr>
        <p:blipFill>
          <a:blip r:embed="rId8"/>
          <a:stretch>
            <a:fillRect/>
          </a:stretch>
        </p:blipFill>
        <p:spPr>
          <a:xfrm>
            <a:off x="4895557" y="1181691"/>
            <a:ext cx="6358597" cy="4543858"/>
          </a:xfrm>
          <a:prstGeom prst="rect">
            <a:avLst/>
          </a:prstGeom>
          <a:ln w="57150" cmpd="thickThin">
            <a:solidFill>
              <a:srgbClr val="7F7F7F"/>
            </a:solidFill>
            <a:miter lim="800000"/>
          </a:ln>
        </p:spPr>
      </p:pic>
    </p:spTree>
    <p:extLst>
      <p:ext uri="{BB962C8B-B14F-4D97-AF65-F5344CB8AC3E}">
        <p14:creationId xmlns:p14="http://schemas.microsoft.com/office/powerpoint/2010/main" val="411031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23B7C-8770-425E-8A7A-4B220409B4A8}"/>
              </a:ext>
            </a:extLst>
          </p:cNvPr>
          <p:cNvSpPr txBox="1"/>
          <p:nvPr/>
        </p:nvSpPr>
        <p:spPr>
          <a:xfrm>
            <a:off x="907142" y="822128"/>
            <a:ext cx="10377715" cy="4893647"/>
          </a:xfrm>
          <a:prstGeom prst="rect">
            <a:avLst/>
          </a:prstGeom>
          <a:noFill/>
        </p:spPr>
        <p:txBody>
          <a:bodyPr wrap="square">
            <a:spAutoFit/>
          </a:bodyPr>
          <a:lstStyle/>
          <a:p>
            <a:pPr algn="just"/>
            <a:r>
              <a:rPr lang="en-US" sz="2400" b="1" i="0" u="sng" dirty="0">
                <a:solidFill>
                  <a:srgbClr val="3C3C3C"/>
                </a:solidFill>
                <a:effectLst/>
                <a:latin typeface="+mj-lt"/>
              </a:rPr>
              <a:t>Stage 1: VISIT</a:t>
            </a:r>
          </a:p>
          <a:p>
            <a:pPr algn="just"/>
            <a:r>
              <a:rPr lang="en-US" sz="2400" b="0" i="0" dirty="0">
                <a:solidFill>
                  <a:srgbClr val="3C3C3C"/>
                </a:solidFill>
                <a:effectLst/>
                <a:latin typeface="+mj-lt"/>
              </a:rPr>
              <a:t>At this stage, prospective customers are arriving on your landing page, and are navigating to different pages of your website. They’re at the widest point of the funnel: if they were in a brick and mortar shop and a salesperson approached them at this point, the customer would say, “I’m just looking.”</a:t>
            </a:r>
          </a:p>
          <a:p>
            <a:pPr algn="just"/>
            <a:endParaRPr lang="en-US" sz="2400" b="0" i="0" dirty="0">
              <a:solidFill>
                <a:srgbClr val="3C3C3C"/>
              </a:solidFill>
              <a:effectLst/>
              <a:latin typeface="+mj-lt"/>
            </a:endParaRPr>
          </a:p>
          <a:p>
            <a:pPr algn="just"/>
            <a:r>
              <a:rPr lang="en-US" sz="2400" b="1" i="0" u="sng" dirty="0">
                <a:solidFill>
                  <a:srgbClr val="3C3C3C"/>
                </a:solidFill>
                <a:effectLst/>
                <a:latin typeface="+mj-lt"/>
              </a:rPr>
              <a:t>Stage 2: LEAD</a:t>
            </a:r>
          </a:p>
          <a:p>
            <a:pPr algn="just"/>
            <a:r>
              <a:rPr lang="en-US" sz="2400" b="0" i="0" dirty="0">
                <a:solidFill>
                  <a:srgbClr val="3C3C3C"/>
                </a:solidFill>
                <a:effectLst/>
                <a:latin typeface="+mj-lt"/>
              </a:rPr>
              <a:t>When the customer sees something they like, they take a step downwards in the funnel, and they become a ‘lead.’</a:t>
            </a:r>
          </a:p>
          <a:p>
            <a:pPr algn="just"/>
            <a:r>
              <a:rPr lang="en-US" sz="2400" b="0" i="0" dirty="0">
                <a:solidFill>
                  <a:srgbClr val="3C3C3C"/>
                </a:solidFill>
                <a:effectLst/>
                <a:latin typeface="+mj-lt"/>
              </a:rPr>
              <a:t>At this point, leads have a clear interest in your product, and they may start doing product research and comparisons. This point of the funnel is still pretty wide—the customer has a problem and is aware of your proposed solution, but it’s still unclear whether or not your product will meet their needs.</a:t>
            </a:r>
          </a:p>
        </p:txBody>
      </p:sp>
    </p:spTree>
    <p:extLst>
      <p:ext uri="{BB962C8B-B14F-4D97-AF65-F5344CB8AC3E}">
        <p14:creationId xmlns:p14="http://schemas.microsoft.com/office/powerpoint/2010/main" val="386607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B0069-4847-4599-AB27-BBB1B18A043C}"/>
              </a:ext>
            </a:extLst>
          </p:cNvPr>
          <p:cNvSpPr txBox="1"/>
          <p:nvPr/>
        </p:nvSpPr>
        <p:spPr>
          <a:xfrm>
            <a:off x="950685" y="1720840"/>
            <a:ext cx="10290629" cy="3416320"/>
          </a:xfrm>
          <a:prstGeom prst="rect">
            <a:avLst/>
          </a:prstGeom>
          <a:noFill/>
        </p:spPr>
        <p:txBody>
          <a:bodyPr wrap="square">
            <a:spAutoFit/>
          </a:bodyPr>
          <a:lstStyle/>
          <a:p>
            <a:pPr algn="just"/>
            <a:r>
              <a:rPr lang="en-US" sz="2400" b="1" i="0" u="sng" dirty="0">
                <a:solidFill>
                  <a:srgbClr val="3C3C3C"/>
                </a:solidFill>
                <a:effectLst/>
                <a:latin typeface="+mj-lt"/>
              </a:rPr>
              <a:t>Stage 3: Marketing-Qualified </a:t>
            </a:r>
            <a:r>
              <a:rPr lang="en-US" sz="2400" b="1" u="sng" dirty="0">
                <a:solidFill>
                  <a:srgbClr val="3C3C3C"/>
                </a:solidFill>
                <a:latin typeface="+mj-lt"/>
              </a:rPr>
              <a:t>L</a:t>
            </a:r>
            <a:r>
              <a:rPr lang="en-US" sz="2400" b="1" i="0" u="sng" dirty="0">
                <a:solidFill>
                  <a:srgbClr val="3C3C3C"/>
                </a:solidFill>
                <a:effectLst/>
                <a:latin typeface="+mj-lt"/>
              </a:rPr>
              <a:t>ead (MQL)</a:t>
            </a:r>
          </a:p>
          <a:p>
            <a:pPr marL="342900" indent="-342900" algn="just">
              <a:buFont typeface="Arial" panose="020B0604020202020204" pitchFamily="34" charset="0"/>
              <a:buChar char="•"/>
            </a:pPr>
            <a:r>
              <a:rPr lang="en-US" sz="2400" b="0" i="0" dirty="0">
                <a:solidFill>
                  <a:srgbClr val="3C3C3C"/>
                </a:solidFill>
                <a:effectLst/>
                <a:latin typeface="+mj-lt"/>
              </a:rPr>
              <a:t>At this stage, your leads are going to realize one of two things: either your product has the potential to work for them, or it absolutely does not.</a:t>
            </a:r>
          </a:p>
          <a:p>
            <a:pPr marL="342900" indent="-342900" algn="just">
              <a:buFont typeface="Arial" panose="020B0604020202020204" pitchFamily="34" charset="0"/>
              <a:buChar char="•"/>
            </a:pPr>
            <a:r>
              <a:rPr lang="en-US" sz="2400" b="0" i="0" dirty="0">
                <a:solidFill>
                  <a:srgbClr val="3C3C3C"/>
                </a:solidFill>
                <a:effectLst/>
                <a:latin typeface="+mj-lt"/>
              </a:rPr>
              <a:t>If you’ve done your homework, </a:t>
            </a:r>
            <a:r>
              <a:rPr lang="en-US" sz="2400" dirty="0">
                <a:solidFill>
                  <a:srgbClr val="3C3C3C"/>
                </a:solidFill>
                <a:latin typeface="+mj-lt"/>
              </a:rPr>
              <a:t>like running a </a:t>
            </a:r>
            <a:r>
              <a:rPr lang="en-US" sz="2400" b="0" i="0" dirty="0">
                <a:effectLst/>
                <a:latin typeface="+mj-lt"/>
              </a:rPr>
              <a:t>market research</a:t>
            </a:r>
            <a:r>
              <a:rPr lang="en-US" sz="2400" b="0" i="0" dirty="0">
                <a:solidFill>
                  <a:srgbClr val="3C3C3C"/>
                </a:solidFill>
                <a:effectLst/>
                <a:latin typeface="+mj-lt"/>
              </a:rPr>
              <a:t>, your </a:t>
            </a:r>
            <a:r>
              <a:rPr lang="en-US" sz="2400" b="0" i="0" dirty="0">
                <a:effectLst/>
                <a:latin typeface="+mj-lt"/>
              </a:rPr>
              <a:t>unique selling proposition (USP) </a:t>
            </a:r>
            <a:r>
              <a:rPr lang="en-US" sz="2400" b="0" i="0" dirty="0">
                <a:solidFill>
                  <a:srgbClr val="3C3C3C"/>
                </a:solidFill>
                <a:effectLst/>
                <a:latin typeface="+mj-lt"/>
              </a:rPr>
              <a:t>is clear, and you’ve tailored your sales funnel to attract ‘marketing-qualified leads’ (MQLs) based on user personas that you built from demographic and psychographic data. Don’t fret: </a:t>
            </a:r>
          </a:p>
          <a:p>
            <a:pPr marL="342900" indent="-342900" algn="just">
              <a:buFont typeface="Arial" panose="020B0604020202020204" pitchFamily="34" charset="0"/>
              <a:buChar char="•"/>
            </a:pPr>
            <a:r>
              <a:rPr lang="en-US" sz="2400" dirty="0">
                <a:solidFill>
                  <a:srgbClr val="3C3C3C"/>
                </a:solidFill>
                <a:latin typeface="+mj-lt"/>
              </a:rPr>
              <a:t>L</a:t>
            </a:r>
            <a:r>
              <a:rPr lang="en-US" sz="2400" b="0" i="0" dirty="0">
                <a:solidFill>
                  <a:srgbClr val="3C3C3C"/>
                </a:solidFill>
                <a:effectLst/>
                <a:latin typeface="+mj-lt"/>
              </a:rPr>
              <a:t>eads that are exiting the funnel at this point are most likely </a:t>
            </a:r>
            <a:r>
              <a:rPr lang="en-US" sz="2400" b="0" i="1" dirty="0">
                <a:solidFill>
                  <a:srgbClr val="3C3C3C"/>
                </a:solidFill>
                <a:effectLst/>
                <a:latin typeface="+mj-lt"/>
              </a:rPr>
              <a:t>not</a:t>
            </a:r>
            <a:r>
              <a:rPr lang="en-US" sz="2400" b="0" i="0" dirty="0">
                <a:solidFill>
                  <a:srgbClr val="3C3C3C"/>
                </a:solidFill>
                <a:effectLst/>
                <a:latin typeface="+mj-lt"/>
              </a:rPr>
              <a:t> your ideal customers. So, No need to Fret. </a:t>
            </a:r>
          </a:p>
        </p:txBody>
      </p:sp>
    </p:spTree>
    <p:extLst>
      <p:ext uri="{BB962C8B-B14F-4D97-AF65-F5344CB8AC3E}">
        <p14:creationId xmlns:p14="http://schemas.microsoft.com/office/powerpoint/2010/main" val="50035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15A650-9388-40FB-8C0B-AE14D6F68D5D}"/>
              </a:ext>
            </a:extLst>
          </p:cNvPr>
          <p:cNvSpPr txBox="1"/>
          <p:nvPr/>
        </p:nvSpPr>
        <p:spPr>
          <a:xfrm>
            <a:off x="1190171" y="1724468"/>
            <a:ext cx="9985829" cy="3785652"/>
          </a:xfrm>
          <a:prstGeom prst="rect">
            <a:avLst/>
          </a:prstGeom>
          <a:noFill/>
        </p:spPr>
        <p:txBody>
          <a:bodyPr wrap="square">
            <a:spAutoFit/>
          </a:bodyPr>
          <a:lstStyle/>
          <a:p>
            <a:pPr algn="just"/>
            <a:r>
              <a:rPr lang="en-US" sz="2400" b="1" i="0" u="sng" dirty="0">
                <a:solidFill>
                  <a:srgbClr val="3C3C3C"/>
                </a:solidFill>
                <a:effectLst/>
                <a:latin typeface="+mj-lt"/>
              </a:rPr>
              <a:t>Stage 4: Sales-Qualified </a:t>
            </a:r>
            <a:r>
              <a:rPr lang="en-US" sz="2400" b="1" u="sng" dirty="0">
                <a:solidFill>
                  <a:srgbClr val="3C3C3C"/>
                </a:solidFill>
                <a:latin typeface="+mj-lt"/>
              </a:rPr>
              <a:t>L</a:t>
            </a:r>
            <a:r>
              <a:rPr lang="en-US" sz="2400" b="1" i="0" u="sng" dirty="0">
                <a:solidFill>
                  <a:srgbClr val="3C3C3C"/>
                </a:solidFill>
                <a:effectLst/>
                <a:latin typeface="+mj-lt"/>
              </a:rPr>
              <a:t>ead (SQL)</a:t>
            </a:r>
          </a:p>
          <a:p>
            <a:pPr marL="342900" indent="-342900" algn="just">
              <a:buFont typeface="Arial" panose="020B0604020202020204" pitchFamily="34" charset="0"/>
              <a:buChar char="•"/>
            </a:pPr>
            <a:r>
              <a:rPr lang="en-US" sz="2400" b="0" i="0" dirty="0">
                <a:solidFill>
                  <a:srgbClr val="3C3C3C"/>
                </a:solidFill>
                <a:effectLst/>
                <a:latin typeface="+mj-lt"/>
              </a:rPr>
              <a:t>When a prospect (customers) takes the step from MQLs to SQLs (‘sales-qualified leads’), this means that they are nearing the end of the ‘</a:t>
            </a:r>
            <a:r>
              <a:rPr lang="en-US" sz="2400" dirty="0">
                <a:solidFill>
                  <a:srgbClr val="3C3C3C"/>
                </a:solidFill>
                <a:latin typeface="+mj-lt"/>
              </a:rPr>
              <a:t>C</a:t>
            </a:r>
            <a:r>
              <a:rPr lang="en-US" sz="2400" b="0" i="0" dirty="0">
                <a:solidFill>
                  <a:srgbClr val="3C3C3C"/>
                </a:solidFill>
                <a:effectLst/>
                <a:latin typeface="+mj-lt"/>
              </a:rPr>
              <a:t>onsideration/Interest’ stage and are now close to entering the ‘Decision’ stage of the sales funnel.</a:t>
            </a:r>
          </a:p>
          <a:p>
            <a:pPr marL="342900" indent="-342900" algn="just">
              <a:buFont typeface="Arial" panose="020B0604020202020204" pitchFamily="34" charset="0"/>
              <a:buChar char="•"/>
            </a:pPr>
            <a:r>
              <a:rPr lang="en-US" sz="2400" b="0" i="0" dirty="0">
                <a:solidFill>
                  <a:srgbClr val="3C3C3C"/>
                </a:solidFill>
                <a:effectLst/>
                <a:latin typeface="+mj-lt"/>
              </a:rPr>
              <a:t>SQLs have researched and compared products, and have determined that yes, your product does fit the bill, and is a viable solution to their problem. </a:t>
            </a:r>
          </a:p>
          <a:p>
            <a:pPr marL="342900" indent="-342900" algn="just">
              <a:buFont typeface="Arial" panose="020B0604020202020204" pitchFamily="34" charset="0"/>
              <a:buChar char="•"/>
            </a:pPr>
            <a:r>
              <a:rPr lang="en-US" sz="2400" b="0" i="0" dirty="0">
                <a:solidFill>
                  <a:srgbClr val="3C3C3C"/>
                </a:solidFill>
                <a:effectLst/>
                <a:latin typeface="+mj-lt"/>
              </a:rPr>
              <a:t>The leads that are exiting the funnel at this point are a missed opportunity—they found another solution.</a:t>
            </a:r>
          </a:p>
          <a:p>
            <a:pPr marL="342900" indent="-342900" algn="just">
              <a:buFont typeface="Arial" panose="020B0604020202020204" pitchFamily="34" charset="0"/>
              <a:buChar char="•"/>
            </a:pPr>
            <a:r>
              <a:rPr lang="en-US" sz="2400" b="0" i="0" dirty="0">
                <a:solidFill>
                  <a:srgbClr val="3C3C3C"/>
                </a:solidFill>
                <a:effectLst/>
                <a:latin typeface="+mj-lt"/>
              </a:rPr>
              <a:t>The next </a:t>
            </a:r>
            <a:r>
              <a:rPr lang="en-US" sz="2400" dirty="0">
                <a:solidFill>
                  <a:srgbClr val="3C3C3C"/>
                </a:solidFill>
                <a:latin typeface="+mj-lt"/>
              </a:rPr>
              <a:t>important step is - </a:t>
            </a:r>
            <a:r>
              <a:rPr lang="en-US" sz="2400" b="0" i="0" dirty="0">
                <a:solidFill>
                  <a:srgbClr val="3C3C3C"/>
                </a:solidFill>
                <a:effectLst/>
                <a:latin typeface="+mj-lt"/>
              </a:rPr>
              <a:t>preventing SQLs from exiting the funnel:</a:t>
            </a:r>
            <a:endParaRPr lang="en-US" b="0" i="0" dirty="0">
              <a:solidFill>
                <a:srgbClr val="3C3C3C"/>
              </a:solidFill>
              <a:effectLst/>
              <a:latin typeface="+mj-lt"/>
            </a:endParaRPr>
          </a:p>
        </p:txBody>
      </p:sp>
    </p:spTree>
    <p:extLst>
      <p:ext uri="{BB962C8B-B14F-4D97-AF65-F5344CB8AC3E}">
        <p14:creationId xmlns:p14="http://schemas.microsoft.com/office/powerpoint/2010/main" val="35812147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1418</Words>
  <Application>Microsoft Office PowerPoint</Application>
  <PresentationFormat>Widescreen</PresentationFormat>
  <Paragraphs>77</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Open Sans</vt:lpstr>
      <vt:lpstr>Times New Roman</vt:lpstr>
      <vt:lpstr>Organic</vt:lpstr>
      <vt:lpstr>UNDERSTANDING  SALES FUNNEL</vt:lpstr>
      <vt:lpstr>What is Sales Funnel?</vt:lpstr>
      <vt:lpstr>PowerPoint Presentation</vt:lpstr>
      <vt:lpstr>  How does a Sales Funnel work? </vt:lpstr>
      <vt:lpstr>PowerPoint Presentation</vt:lpstr>
      <vt:lpstr>The 6 Sales Funnel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SALES FUNNEL</dc:title>
  <dc:creator>Megha Kulkarni</dc:creator>
  <cp:lastModifiedBy>Megha Kulkarni</cp:lastModifiedBy>
  <cp:revision>22</cp:revision>
  <dcterms:created xsi:type="dcterms:W3CDTF">2021-01-25T06:35:49Z</dcterms:created>
  <dcterms:modified xsi:type="dcterms:W3CDTF">2021-01-27T09:53:21Z</dcterms:modified>
</cp:coreProperties>
</file>