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FkN1XwD/5cNGdh52nRw6WPIhD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p:nvPr>
            <p:ph idx="2" type="pic"/>
          </p:nvPr>
        </p:nvSpPr>
        <p:spPr>
          <a:xfrm>
            <a:off x="5183188" y="987425"/>
            <a:ext cx="6172200" cy="4873625"/>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796833" y="338591"/>
            <a:ext cx="10816045" cy="39329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600"/>
              <a:buFont typeface="Calibri"/>
              <a:buNone/>
            </a:pPr>
            <a:r>
              <a:rPr b="1" lang="en-US" sz="6600">
                <a:solidFill>
                  <a:schemeClr val="lt1"/>
                </a:solidFill>
                <a:highlight>
                  <a:srgbClr val="008080"/>
                </a:highlight>
              </a:rPr>
              <a:t>Integrated Digital Marketing Communication</a:t>
            </a:r>
            <a:endParaRPr b="1" sz="6600">
              <a:solidFill>
                <a:schemeClr val="lt1"/>
              </a:solidFill>
              <a:highlight>
                <a:srgbClr val="00808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1. </a:t>
            </a:r>
            <a:r>
              <a:rPr b="1" i="0" lang="en-US">
                <a:solidFill>
                  <a:srgbClr val="171923"/>
                </a:solidFill>
              </a:rPr>
              <a:t>Organic Search</a:t>
            </a:r>
            <a:r>
              <a:rPr b="1" lang="en-US"/>
              <a:t> </a:t>
            </a:r>
            <a:endParaRPr b="1"/>
          </a:p>
        </p:txBody>
      </p:sp>
      <p:sp>
        <p:nvSpPr>
          <p:cNvPr id="139" name="Google Shape;139;p10"/>
          <p:cNvSpPr txBox="1"/>
          <p:nvPr>
            <p:ph idx="1" type="body"/>
          </p:nvPr>
        </p:nvSpPr>
        <p:spPr>
          <a:xfrm>
            <a:off x="838200" y="1825625"/>
            <a:ext cx="542192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71923"/>
              </a:buClr>
              <a:buSzPts val="2800"/>
              <a:buChar char="•"/>
            </a:pPr>
            <a:r>
              <a:rPr i="0" lang="en-US">
                <a:solidFill>
                  <a:srgbClr val="171923"/>
                </a:solidFill>
              </a:rPr>
              <a:t>Organic search should lead prospects to pages that represent clearly who you are and what you’re offering. </a:t>
            </a:r>
            <a:endParaRPr/>
          </a:p>
        </p:txBody>
      </p:sp>
      <p:pic>
        <p:nvPicPr>
          <p:cNvPr descr="seo" id="140" name="Google Shape;140;p10"/>
          <p:cNvPicPr preferRelativeResize="0"/>
          <p:nvPr/>
        </p:nvPicPr>
        <p:blipFill rotWithShape="1">
          <a:blip r:embed="rId3">
            <a:alphaModFix/>
          </a:blip>
          <a:srcRect b="0" l="0" r="0" t="0"/>
          <a:stretch/>
        </p:blipFill>
        <p:spPr>
          <a:xfrm>
            <a:off x="6096000" y="528036"/>
            <a:ext cx="5345724" cy="62162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2. Social Media</a:t>
            </a:r>
            <a:endParaRPr b="1"/>
          </a:p>
        </p:txBody>
      </p:sp>
      <p:sp>
        <p:nvSpPr>
          <p:cNvPr id="146" name="Google Shape;146;p11"/>
          <p:cNvSpPr txBox="1"/>
          <p:nvPr>
            <p:ph idx="1" type="body"/>
          </p:nvPr>
        </p:nvSpPr>
        <p:spPr>
          <a:xfrm>
            <a:off x="838200" y="1825625"/>
            <a:ext cx="477715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0" i="0" lang="en-US"/>
              <a:t>Social Media is a term that encompasses many channels of communication. </a:t>
            </a:r>
            <a:endParaRPr/>
          </a:p>
          <a:p>
            <a:pPr indent="-228600" lvl="0" marL="228600" rtl="0" algn="l">
              <a:lnSpc>
                <a:spcPct val="90000"/>
              </a:lnSpc>
              <a:spcBef>
                <a:spcPts val="1000"/>
              </a:spcBef>
              <a:spcAft>
                <a:spcPts val="0"/>
              </a:spcAft>
              <a:buClr>
                <a:schemeClr val="dk1"/>
              </a:buClr>
              <a:buSzPts val="2800"/>
              <a:buChar char="•"/>
            </a:pPr>
            <a:r>
              <a:rPr b="0" i="0" lang="en-US"/>
              <a:t>It’s a set of communities that </a:t>
            </a:r>
            <a:r>
              <a:rPr b="0" i="0" lang="en-US" u="none" strike="noStrike"/>
              <a:t>gathers 3.5 billion people</a:t>
            </a:r>
            <a:r>
              <a:rPr b="0" i="0" lang="en-US"/>
              <a:t>, which is 45% of the world’s population, as the We Are Social study showed last year.</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WhatsApp, Facebook ban unlikely, social media platforms to lose 'safe  harbour' protection" id="147" name="Google Shape;147;p11"/>
          <p:cNvPicPr preferRelativeResize="0"/>
          <p:nvPr/>
        </p:nvPicPr>
        <p:blipFill rotWithShape="1">
          <a:blip r:embed="rId3">
            <a:alphaModFix/>
          </a:blip>
          <a:srcRect b="0" l="19599" r="23798" t="0"/>
          <a:stretch/>
        </p:blipFill>
        <p:spPr>
          <a:xfrm>
            <a:off x="6377355" y="1058862"/>
            <a:ext cx="5343402" cy="49167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3. Content Marketing</a:t>
            </a:r>
            <a:endParaRPr b="1"/>
          </a:p>
        </p:txBody>
      </p:sp>
      <p:sp>
        <p:nvSpPr>
          <p:cNvPr id="153" name="Google Shape;153;p12"/>
          <p:cNvSpPr txBox="1"/>
          <p:nvPr>
            <p:ph idx="1" type="body"/>
          </p:nvPr>
        </p:nvSpPr>
        <p:spPr>
          <a:xfrm>
            <a:off x="838200" y="1825625"/>
            <a:ext cx="58674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0" i="0" lang="en-US"/>
              <a:t>It’s essential to focus on creating useful, powerful, </a:t>
            </a:r>
            <a:r>
              <a:rPr b="0" i="0" lang="en-US" u="none" strike="noStrike"/>
              <a:t>interactive content</a:t>
            </a:r>
            <a:r>
              <a:rPr b="0" i="0" lang="en-US"/>
              <a:t>, with the same language you’re speaking in all the other channels. </a:t>
            </a:r>
            <a:endParaRPr/>
          </a:p>
          <a:p>
            <a:pPr indent="-228600" lvl="0" marL="228600" rtl="0" algn="l">
              <a:lnSpc>
                <a:spcPct val="90000"/>
              </a:lnSpc>
              <a:spcBef>
                <a:spcPts val="1000"/>
              </a:spcBef>
              <a:spcAft>
                <a:spcPts val="0"/>
              </a:spcAft>
              <a:buClr>
                <a:schemeClr val="dk1"/>
              </a:buClr>
              <a:buSzPts val="2800"/>
              <a:buChar char="•"/>
            </a:pPr>
            <a:r>
              <a:rPr b="0" i="0" lang="en-US"/>
              <a:t>If your content follows your Social Media strategy, for instance, you can send people from Facebook or Instagram to sign up for more on the website.</a:t>
            </a:r>
            <a:endParaRPr/>
          </a:p>
        </p:txBody>
      </p:sp>
      <p:pic>
        <p:nvPicPr>
          <p:cNvPr descr="blog" id="154" name="Google Shape;154;p12"/>
          <p:cNvPicPr preferRelativeResize="0"/>
          <p:nvPr/>
        </p:nvPicPr>
        <p:blipFill rotWithShape="1">
          <a:blip r:embed="rId3">
            <a:alphaModFix/>
          </a:blip>
          <a:srcRect b="0" l="0" r="3619" t="0"/>
          <a:stretch/>
        </p:blipFill>
        <p:spPr>
          <a:xfrm>
            <a:off x="6705600" y="2869468"/>
            <a:ext cx="5431333" cy="33074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4. Paid Advertising</a:t>
            </a:r>
            <a:endParaRPr b="1"/>
          </a:p>
        </p:txBody>
      </p:sp>
      <p:sp>
        <p:nvSpPr>
          <p:cNvPr id="160" name="Google Shape;160;p13"/>
          <p:cNvSpPr txBox="1"/>
          <p:nvPr>
            <p:ph idx="1" type="body"/>
          </p:nvPr>
        </p:nvSpPr>
        <p:spPr>
          <a:xfrm>
            <a:off x="838201" y="1825625"/>
            <a:ext cx="5615353"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i="0" lang="en-US"/>
              <a:t>When it comes to paid </a:t>
            </a:r>
            <a:r>
              <a:rPr i="0" lang="en-US" u="none" strike="noStrike"/>
              <a:t>advertising</a:t>
            </a:r>
            <a:r>
              <a:rPr i="0" lang="en-US"/>
              <a:t>, it’s pretty much the same. This channel can complement the others. It doesn’t matter if you’re working with one of these:</a:t>
            </a:r>
            <a:endParaRPr/>
          </a:p>
          <a:p>
            <a:pPr indent="-228600" lvl="0" marL="228600" rtl="0" algn="l">
              <a:lnSpc>
                <a:spcPct val="90000"/>
              </a:lnSpc>
              <a:spcBef>
                <a:spcPts val="1000"/>
              </a:spcBef>
              <a:spcAft>
                <a:spcPts val="0"/>
              </a:spcAft>
              <a:buClr>
                <a:schemeClr val="dk1"/>
              </a:buClr>
              <a:buSzPct val="100000"/>
              <a:buFont typeface="Noto Sans Symbols"/>
              <a:buChar char="✔"/>
            </a:pPr>
            <a:r>
              <a:rPr b="1" i="0" lang="en-US"/>
              <a:t>paid search: </a:t>
            </a:r>
            <a:r>
              <a:rPr i="0" lang="en-US"/>
              <a:t>pages that show up on top of Google results page;</a:t>
            </a:r>
            <a:endParaRPr/>
          </a:p>
          <a:p>
            <a:pPr indent="-228600" lvl="0" marL="228600" rtl="0" algn="l">
              <a:lnSpc>
                <a:spcPct val="90000"/>
              </a:lnSpc>
              <a:spcBef>
                <a:spcPts val="1000"/>
              </a:spcBef>
              <a:spcAft>
                <a:spcPts val="0"/>
              </a:spcAft>
              <a:buClr>
                <a:schemeClr val="dk1"/>
              </a:buClr>
              <a:buSzPct val="100000"/>
              <a:buFont typeface="Noto Sans Symbols"/>
              <a:buChar char="✔"/>
            </a:pPr>
            <a:r>
              <a:rPr b="1" i="0" lang="en-US"/>
              <a:t>display ads: </a:t>
            </a:r>
            <a:r>
              <a:rPr i="0" lang="en-US"/>
              <a:t>banners that communicate through visual and text on sites/blogs;</a:t>
            </a:r>
            <a:endParaRPr/>
          </a:p>
          <a:p>
            <a:pPr indent="-228600" lvl="0" marL="228600" rtl="0" algn="l">
              <a:lnSpc>
                <a:spcPct val="90000"/>
              </a:lnSpc>
              <a:spcBef>
                <a:spcPts val="1000"/>
              </a:spcBef>
              <a:spcAft>
                <a:spcPts val="0"/>
              </a:spcAft>
              <a:buClr>
                <a:schemeClr val="dk1"/>
              </a:buClr>
              <a:buSzPct val="100000"/>
              <a:buFont typeface="Noto Sans Symbols"/>
              <a:buChar char="✔"/>
            </a:pPr>
            <a:r>
              <a:rPr b="1" i="0" lang="en-US"/>
              <a:t>social media ads: </a:t>
            </a:r>
            <a:r>
              <a:rPr i="0" lang="en-US"/>
              <a:t>visual pieces created to spread on social networks.</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descr="paid ads" id="161" name="Google Shape;161;p13"/>
          <p:cNvPicPr preferRelativeResize="0"/>
          <p:nvPr/>
        </p:nvPicPr>
        <p:blipFill rotWithShape="1">
          <a:blip r:embed="rId3">
            <a:alphaModFix/>
          </a:blip>
          <a:srcRect b="0" l="12326" r="2696" t="0"/>
          <a:stretch/>
        </p:blipFill>
        <p:spPr>
          <a:xfrm>
            <a:off x="6453554" y="1027906"/>
            <a:ext cx="5738446" cy="42817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What is Digital Advertising?</a:t>
            </a:r>
            <a:endParaRPr b="1"/>
          </a:p>
        </p:txBody>
      </p:sp>
      <p:sp>
        <p:nvSpPr>
          <p:cNvPr id="167" name="Google Shape;167;p14"/>
          <p:cNvSpPr txBox="1"/>
          <p:nvPr>
            <p:ph idx="1" type="body"/>
          </p:nvPr>
        </p:nvSpPr>
        <p:spPr>
          <a:xfrm>
            <a:off x="838200" y="1825625"/>
            <a:ext cx="467641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i="0" lang="en-US"/>
              <a:t>Digital advertising refers to marketing through online channels, such as websites, streaming content, and more. Digital ads span media formats, including text, image, audio, and video.</a:t>
            </a:r>
            <a:endParaRPr/>
          </a:p>
        </p:txBody>
      </p:sp>
      <p:pic>
        <p:nvPicPr>
          <p:cNvPr descr="Digital advertising is booming: record year 2020 | DMEXCO" id="168" name="Google Shape;168;p14"/>
          <p:cNvPicPr preferRelativeResize="0"/>
          <p:nvPr/>
        </p:nvPicPr>
        <p:blipFill rotWithShape="1">
          <a:blip r:embed="rId3">
            <a:alphaModFix/>
          </a:blip>
          <a:srcRect b="0" l="0" r="0" t="0"/>
          <a:stretch/>
        </p:blipFill>
        <p:spPr>
          <a:xfrm>
            <a:off x="5514609" y="1690688"/>
            <a:ext cx="6560161" cy="42437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1" lang="en-US">
                <a:solidFill>
                  <a:srgbClr val="000000"/>
                </a:solidFill>
              </a:rPr>
              <a:t>What is programmatic advertising?</a:t>
            </a:r>
            <a:endParaRPr b="1" sz="8800"/>
          </a:p>
        </p:txBody>
      </p:sp>
      <p:sp>
        <p:nvSpPr>
          <p:cNvPr id="174" name="Google Shape;17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i="0" lang="en-US"/>
              <a:t>Programmatic advertising is the automated buying and selling of online advertising.</a:t>
            </a:r>
            <a:endParaRPr/>
          </a:p>
          <a:p>
            <a:pPr indent="-228600" lvl="0" marL="228600" rtl="0" algn="l">
              <a:lnSpc>
                <a:spcPct val="90000"/>
              </a:lnSpc>
              <a:spcBef>
                <a:spcPts val="1000"/>
              </a:spcBef>
              <a:spcAft>
                <a:spcPts val="0"/>
              </a:spcAft>
              <a:buClr>
                <a:schemeClr val="dk1"/>
              </a:buClr>
              <a:buSzPts val="2800"/>
              <a:buChar char="•"/>
            </a:pPr>
            <a:r>
              <a:rPr i="0" lang="en-US"/>
              <a:t>This automation makes transactions efficient and more effective, streamlining the process and consolidating your digital advertising efforts in one technology platform.</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An Example of How Programmatic Advertising Works:</a:t>
            </a:r>
            <a:endParaRPr/>
          </a:p>
        </p:txBody>
      </p:sp>
      <p:sp>
        <p:nvSpPr>
          <p:cNvPr id="180" name="Google Shape;180;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b="0" lang="en-US"/>
              <a:t>Advertiser Totally Tubular wants to sell more surfboards </a:t>
            </a:r>
            <a:endParaRPr/>
          </a:p>
          <a:p>
            <a:pPr indent="-228600" lvl="0" marL="228600" rtl="0" algn="l">
              <a:lnSpc>
                <a:spcPct val="90000"/>
              </a:lnSpc>
              <a:spcBef>
                <a:spcPts val="1000"/>
              </a:spcBef>
              <a:spcAft>
                <a:spcPts val="0"/>
              </a:spcAft>
              <a:buClr>
                <a:schemeClr val="dk1"/>
              </a:buClr>
              <a:buSzPct val="100000"/>
              <a:buChar char="•"/>
            </a:pPr>
            <a:r>
              <a:rPr b="0" lang="en-US"/>
              <a:t>It hires a programmatic advertising platform that is able to identify online consumers by things like: </a:t>
            </a:r>
            <a:endParaRPr/>
          </a:p>
          <a:p>
            <a:pPr indent="-228600" lvl="0" marL="228600" rtl="0" algn="l">
              <a:lnSpc>
                <a:spcPct val="90000"/>
              </a:lnSpc>
              <a:spcBef>
                <a:spcPts val="1000"/>
              </a:spcBef>
              <a:spcAft>
                <a:spcPts val="0"/>
              </a:spcAft>
              <a:buClr>
                <a:schemeClr val="dk1"/>
              </a:buClr>
              <a:buSzPct val="100000"/>
              <a:buFont typeface="Arial"/>
              <a:buChar char="•"/>
            </a:pPr>
            <a:r>
              <a:rPr b="0" lang="en-US"/>
              <a:t>demographics (male / female / 18 – 45),</a:t>
            </a:r>
            <a:endParaRPr/>
          </a:p>
          <a:p>
            <a:pPr indent="-228600" lvl="0" marL="228600" rtl="0" algn="l">
              <a:lnSpc>
                <a:spcPct val="90000"/>
              </a:lnSpc>
              <a:spcBef>
                <a:spcPts val="1000"/>
              </a:spcBef>
              <a:spcAft>
                <a:spcPts val="0"/>
              </a:spcAft>
              <a:buClr>
                <a:schemeClr val="dk1"/>
              </a:buClr>
              <a:buSzPct val="100000"/>
              <a:buFont typeface="Arial"/>
              <a:buChar char="•"/>
            </a:pPr>
            <a:r>
              <a:rPr b="0" lang="en-US"/>
              <a:t>geography (3 min from a beach),</a:t>
            </a:r>
            <a:endParaRPr/>
          </a:p>
          <a:p>
            <a:pPr indent="-228600" lvl="0" marL="228600" rtl="0" algn="l">
              <a:lnSpc>
                <a:spcPct val="90000"/>
              </a:lnSpc>
              <a:spcBef>
                <a:spcPts val="1000"/>
              </a:spcBef>
              <a:spcAft>
                <a:spcPts val="0"/>
              </a:spcAft>
              <a:buClr>
                <a:schemeClr val="dk1"/>
              </a:buClr>
              <a:buSzPct val="100000"/>
              <a:buFont typeface="Arial"/>
              <a:buChar char="•"/>
            </a:pPr>
            <a:r>
              <a:rPr b="0" lang="en-US"/>
              <a:t>interests (surfing, saltwater, California),</a:t>
            </a:r>
            <a:endParaRPr/>
          </a:p>
          <a:p>
            <a:pPr indent="-228600" lvl="0" marL="228600" rtl="0" algn="l">
              <a:lnSpc>
                <a:spcPct val="90000"/>
              </a:lnSpc>
              <a:spcBef>
                <a:spcPts val="1000"/>
              </a:spcBef>
              <a:spcAft>
                <a:spcPts val="0"/>
              </a:spcAft>
              <a:buClr>
                <a:schemeClr val="dk1"/>
              </a:buClr>
              <a:buSzPct val="100000"/>
              <a:buFont typeface="Arial"/>
              <a:buChar char="•"/>
            </a:pPr>
            <a:r>
              <a:rPr b="0" lang="en-US"/>
              <a:t>behaviors (consume surfing content on their lunch break),</a:t>
            </a:r>
            <a:endParaRPr/>
          </a:p>
          <a:p>
            <a:pPr indent="-228600" lvl="0" marL="228600" rtl="0" algn="l">
              <a:lnSpc>
                <a:spcPct val="90000"/>
              </a:lnSpc>
              <a:spcBef>
                <a:spcPts val="1000"/>
              </a:spcBef>
              <a:spcAft>
                <a:spcPts val="0"/>
              </a:spcAft>
              <a:buClr>
                <a:schemeClr val="dk1"/>
              </a:buClr>
              <a:buSzPct val="100000"/>
              <a:buFont typeface="Arial"/>
              <a:buChar char="•"/>
            </a:pPr>
            <a:r>
              <a:rPr b="0" lang="en-US"/>
              <a:t>time of day (7-10PM)</a:t>
            </a:r>
            <a:endParaRPr/>
          </a:p>
          <a:p>
            <a:pPr indent="-228600" lvl="0" marL="228600" rtl="0" algn="l">
              <a:lnSpc>
                <a:spcPct val="90000"/>
              </a:lnSpc>
              <a:spcBef>
                <a:spcPts val="1000"/>
              </a:spcBef>
              <a:spcAft>
                <a:spcPts val="0"/>
              </a:spcAft>
              <a:buClr>
                <a:schemeClr val="dk1"/>
              </a:buClr>
              <a:buSzPct val="100000"/>
              <a:buFont typeface="Arial"/>
              <a:buChar char="•"/>
            </a:pPr>
            <a:r>
              <a:rPr b="0" lang="en-US"/>
              <a:t>weather (sunny)</a:t>
            </a:r>
            <a:endParaRPr/>
          </a:p>
          <a:p>
            <a:pPr indent="-228600" lvl="0" marL="228600" rtl="0" algn="l">
              <a:lnSpc>
                <a:spcPct val="90000"/>
              </a:lnSpc>
              <a:spcBef>
                <a:spcPts val="1000"/>
              </a:spcBef>
              <a:spcAft>
                <a:spcPts val="0"/>
              </a:spcAft>
              <a:buClr>
                <a:schemeClr val="dk1"/>
              </a:buClr>
              <a:buSzPct val="100000"/>
              <a:buFont typeface="Arial"/>
              <a:buChar char="•"/>
            </a:pPr>
            <a:r>
              <a:rPr b="0" lang="en-US"/>
              <a:t>device (smartphones)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0" lang="en-US"/>
              <a:t>Benefits Of Programmatic Advertising</a:t>
            </a:r>
            <a:endParaRPr b="1"/>
          </a:p>
        </p:txBody>
      </p:sp>
      <p:sp>
        <p:nvSpPr>
          <p:cNvPr id="186" name="Google Shape;186;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Better Targeting</a:t>
            </a:r>
            <a:endParaRPr/>
          </a:p>
          <a:p>
            <a:pPr indent="-228600" lvl="0" marL="228600" rtl="0" algn="l">
              <a:lnSpc>
                <a:spcPct val="90000"/>
              </a:lnSpc>
              <a:spcBef>
                <a:spcPts val="1000"/>
              </a:spcBef>
              <a:spcAft>
                <a:spcPts val="0"/>
              </a:spcAft>
              <a:buClr>
                <a:schemeClr val="dk1"/>
              </a:buClr>
              <a:buSzPts val="2800"/>
              <a:buChar char="•"/>
            </a:pPr>
            <a:r>
              <a:rPr i="0" lang="en-US"/>
              <a:t>Streamlined campaign management</a:t>
            </a:r>
            <a:endParaRPr/>
          </a:p>
          <a:p>
            <a:pPr indent="-228600" lvl="0" marL="228600" rtl="0" algn="l">
              <a:lnSpc>
                <a:spcPct val="90000"/>
              </a:lnSpc>
              <a:spcBef>
                <a:spcPts val="1000"/>
              </a:spcBef>
              <a:spcAft>
                <a:spcPts val="0"/>
              </a:spcAft>
              <a:buClr>
                <a:schemeClr val="dk1"/>
              </a:buClr>
              <a:buSzPts val="2800"/>
              <a:buChar char="•"/>
            </a:pPr>
            <a:r>
              <a:rPr i="0" lang="en-US"/>
              <a:t>Easy access to ad inventories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How Programmatic Advertising Works?</a:t>
            </a:r>
            <a:endParaRPr b="1"/>
          </a:p>
        </p:txBody>
      </p:sp>
      <p:pic>
        <p:nvPicPr>
          <p:cNvPr descr="What is Programmatic Ad Buying in 2019 | Go Programmatic" id="192" name="Google Shape;192;p18"/>
          <p:cNvPicPr preferRelativeResize="0"/>
          <p:nvPr/>
        </p:nvPicPr>
        <p:blipFill rotWithShape="1">
          <a:blip r:embed="rId3">
            <a:alphaModFix/>
          </a:blip>
          <a:srcRect b="16557" l="0" r="0" t="19334"/>
          <a:stretch/>
        </p:blipFill>
        <p:spPr>
          <a:xfrm>
            <a:off x="685800" y="1796196"/>
            <a:ext cx="11023695" cy="44170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Types of Jobs and opportunities in the Industry</a:t>
            </a:r>
            <a:endParaRPr b="1" sz="8800"/>
          </a:p>
        </p:txBody>
      </p:sp>
      <p:pic>
        <p:nvPicPr>
          <p:cNvPr id="198" name="Google Shape;198;p19"/>
          <p:cNvPicPr preferRelativeResize="0"/>
          <p:nvPr/>
        </p:nvPicPr>
        <p:blipFill rotWithShape="1">
          <a:blip r:embed="rId3">
            <a:alphaModFix/>
          </a:blip>
          <a:srcRect b="12649" l="10362" r="41453" t="18462"/>
          <a:stretch/>
        </p:blipFill>
        <p:spPr>
          <a:xfrm>
            <a:off x="3204836" y="1357522"/>
            <a:ext cx="5896710" cy="52691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Introduction to Digital Ecosystem</a:t>
            </a:r>
            <a:endParaRPr b="1"/>
          </a:p>
        </p:txBody>
      </p:sp>
      <p:sp>
        <p:nvSpPr>
          <p:cNvPr id="90" name="Google Shape;90;p2"/>
          <p:cNvSpPr txBox="1"/>
          <p:nvPr>
            <p:ph idx="1" type="body"/>
          </p:nvPr>
        </p:nvSpPr>
        <p:spPr>
          <a:xfrm>
            <a:off x="838200" y="1825625"/>
            <a:ext cx="458958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0" i="0" lang="en-US"/>
              <a:t>A digital ecosystem is a complex network of stakeholders that connect online and interact digitally in ways that create value for all.</a:t>
            </a:r>
            <a:endParaRPr/>
          </a:p>
          <a:p>
            <a:pPr indent="-228600" lvl="0" marL="228600" rtl="0" algn="l">
              <a:lnSpc>
                <a:spcPct val="90000"/>
              </a:lnSpc>
              <a:spcBef>
                <a:spcPts val="1000"/>
              </a:spcBef>
              <a:spcAft>
                <a:spcPts val="0"/>
              </a:spcAft>
              <a:buClr>
                <a:schemeClr val="dk1"/>
              </a:buClr>
              <a:buSzPts val="2800"/>
              <a:buChar char="•"/>
            </a:pPr>
            <a:r>
              <a:rPr lang="en-US"/>
              <a:t>Example: The Modern Banking</a:t>
            </a:r>
            <a:endParaRPr b="0" i="0"/>
          </a:p>
        </p:txBody>
      </p:sp>
      <p:pic>
        <p:nvPicPr>
          <p:cNvPr descr="What is a Digital Ecosystem?" id="91" name="Google Shape;91;p2"/>
          <p:cNvPicPr preferRelativeResize="0"/>
          <p:nvPr/>
        </p:nvPicPr>
        <p:blipFill rotWithShape="1">
          <a:blip r:embed="rId3">
            <a:alphaModFix/>
          </a:blip>
          <a:srcRect b="6194" l="0" r="0" t="0"/>
          <a:stretch/>
        </p:blipFill>
        <p:spPr>
          <a:xfrm>
            <a:off x="7104762" y="1392707"/>
            <a:ext cx="4249038" cy="51001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1" lang="en-US">
                <a:solidFill>
                  <a:srgbClr val="000000"/>
                </a:solidFill>
              </a:rPr>
              <a:t>Publisher</a:t>
            </a:r>
            <a:endParaRPr b="1" sz="8800"/>
          </a:p>
        </p:txBody>
      </p:sp>
      <p:sp>
        <p:nvSpPr>
          <p:cNvPr id="204" name="Google Shape;204;p20"/>
          <p:cNvSpPr txBox="1"/>
          <p:nvPr>
            <p:ph idx="1" type="body"/>
          </p:nvPr>
        </p:nvSpPr>
        <p:spPr>
          <a:xfrm>
            <a:off x="838200" y="1690688"/>
            <a:ext cx="10515600" cy="448627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02124"/>
              </a:buClr>
              <a:buSzPts val="2800"/>
              <a:buChar char="•"/>
            </a:pPr>
            <a:r>
              <a:rPr i="0" lang="en-US">
                <a:solidFill>
                  <a:srgbClr val="202124"/>
                </a:solidFill>
              </a:rPr>
              <a:t>A publisher is a place to display that message, with a viewership the advertiser is interested in converting.</a:t>
            </a:r>
            <a:endParaRPr/>
          </a:p>
          <a:p>
            <a:pPr indent="-228600" lvl="0" marL="228600" rtl="0" algn="l">
              <a:lnSpc>
                <a:spcPct val="90000"/>
              </a:lnSpc>
              <a:spcBef>
                <a:spcPts val="1000"/>
              </a:spcBef>
              <a:spcAft>
                <a:spcPts val="0"/>
              </a:spcAft>
              <a:buClr>
                <a:srgbClr val="202124"/>
              </a:buClr>
              <a:buSzPts val="2800"/>
              <a:buChar char="•"/>
            </a:pPr>
            <a:r>
              <a:rPr lang="en-US">
                <a:solidFill>
                  <a:srgbClr val="202124"/>
                </a:solidFill>
              </a:rPr>
              <a:t>It's possible to be an advertiser and a publisher at the same time. If an app is running its own advertisements while also hosting ads, it is simultaneously an advertiser and a publisher.</a:t>
            </a:r>
            <a:endParaRPr>
              <a:solidFill>
                <a:srgbClr val="202124"/>
              </a:solidFill>
            </a:endParaRPr>
          </a:p>
        </p:txBody>
      </p:sp>
      <p:pic>
        <p:nvPicPr>
          <p:cNvPr descr="Getting Started with Digital Advertising – Know the Advertising world!" id="205" name="Google Shape;205;p20"/>
          <p:cNvPicPr preferRelativeResize="0"/>
          <p:nvPr/>
        </p:nvPicPr>
        <p:blipFill rotWithShape="1">
          <a:blip r:embed="rId3">
            <a:alphaModFix/>
          </a:blip>
          <a:srcRect b="0" l="0" r="0" t="0"/>
          <a:stretch/>
        </p:blipFill>
        <p:spPr>
          <a:xfrm>
            <a:off x="3165229" y="3903785"/>
            <a:ext cx="7283040" cy="27766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1" lang="en-US">
                <a:solidFill>
                  <a:srgbClr val="000000"/>
                </a:solidFill>
              </a:rPr>
              <a:t>What is inventory Monetization? </a:t>
            </a:r>
            <a:endParaRPr b="1" sz="8800"/>
          </a:p>
        </p:txBody>
      </p:sp>
      <p:sp>
        <p:nvSpPr>
          <p:cNvPr id="211" name="Google Shape;211;p21"/>
          <p:cNvSpPr txBox="1"/>
          <p:nvPr>
            <p:ph idx="1" type="body"/>
          </p:nvPr>
        </p:nvSpPr>
        <p:spPr>
          <a:xfrm>
            <a:off x="838200" y="1825625"/>
            <a:ext cx="10275277"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rgbClr val="202124"/>
              </a:buClr>
              <a:buSzPct val="100000"/>
              <a:buChar char="•"/>
            </a:pPr>
            <a:r>
              <a:rPr i="0" lang="en-US">
                <a:solidFill>
                  <a:srgbClr val="202124"/>
                </a:solidFill>
              </a:rPr>
              <a:t>Publishers typically set aside certain amounts of space within the site for affiliate, banner, text or other forms of advertising and then sell space to advertisers. The ways in which the sites, or blogs, make money from content is known as monetizing inventory.</a:t>
            </a:r>
            <a:endParaRPr/>
          </a:p>
          <a:p>
            <a:pPr indent="-228600" lvl="0" marL="228600" rtl="0" algn="l">
              <a:lnSpc>
                <a:spcPct val="90000"/>
              </a:lnSpc>
              <a:spcBef>
                <a:spcPts val="1000"/>
              </a:spcBef>
              <a:spcAft>
                <a:spcPts val="0"/>
              </a:spcAft>
              <a:buClr>
                <a:srgbClr val="202124"/>
              </a:buClr>
              <a:buSzPct val="100000"/>
              <a:buChar char="•"/>
            </a:pPr>
            <a:r>
              <a:rPr b="1" lang="en-US">
                <a:solidFill>
                  <a:srgbClr val="202124"/>
                </a:solidFill>
              </a:rPr>
              <a:t>Examples:</a:t>
            </a:r>
            <a:endParaRPr/>
          </a:p>
          <a:p>
            <a:pPr indent="-228600" lvl="0" marL="228600" rtl="0" algn="l">
              <a:lnSpc>
                <a:spcPct val="90000"/>
              </a:lnSpc>
              <a:spcBef>
                <a:spcPts val="1000"/>
              </a:spcBef>
              <a:spcAft>
                <a:spcPts val="0"/>
              </a:spcAft>
              <a:buClr>
                <a:srgbClr val="202124"/>
              </a:buClr>
              <a:buSzPct val="100000"/>
              <a:buFont typeface="Noto Sans Symbols"/>
              <a:buChar char="✔"/>
            </a:pPr>
            <a:r>
              <a:rPr b="0" i="0" lang="en-US">
                <a:solidFill>
                  <a:srgbClr val="202124"/>
                </a:solidFill>
              </a:rPr>
              <a:t>Selling ad placements, including display, native, affiliate, and text ads.</a:t>
            </a:r>
            <a:endParaRPr/>
          </a:p>
          <a:p>
            <a:pPr indent="-228600" lvl="0" marL="228600" rtl="0" algn="l">
              <a:lnSpc>
                <a:spcPct val="90000"/>
              </a:lnSpc>
              <a:spcBef>
                <a:spcPts val="1000"/>
              </a:spcBef>
              <a:spcAft>
                <a:spcPts val="0"/>
              </a:spcAft>
              <a:buClr>
                <a:srgbClr val="202124"/>
              </a:buClr>
              <a:buSzPct val="100000"/>
              <a:buFont typeface="Noto Sans Symbols"/>
              <a:buChar char="✔"/>
            </a:pPr>
            <a:r>
              <a:rPr b="0" i="0" lang="en-US">
                <a:solidFill>
                  <a:srgbClr val="202124"/>
                </a:solidFill>
              </a:rPr>
              <a:t>Launching sponsored content, written or produced on behalf of a brand partner.</a:t>
            </a:r>
            <a:endParaRPr/>
          </a:p>
          <a:p>
            <a:pPr indent="-228600" lvl="0" marL="228600" rtl="0" algn="l">
              <a:lnSpc>
                <a:spcPct val="90000"/>
              </a:lnSpc>
              <a:spcBef>
                <a:spcPts val="1000"/>
              </a:spcBef>
              <a:spcAft>
                <a:spcPts val="0"/>
              </a:spcAft>
              <a:buClr>
                <a:srgbClr val="202124"/>
              </a:buClr>
              <a:buSzPct val="100000"/>
              <a:buFont typeface="Noto Sans Symbols"/>
              <a:buChar char="✔"/>
            </a:pPr>
            <a:r>
              <a:rPr b="0" i="0" lang="en-US">
                <a:solidFill>
                  <a:srgbClr val="202124"/>
                </a:solidFill>
              </a:rPr>
              <a:t>Offering paid membership subscriptions, such as for a monthly or yearly fee.</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Types of Monetization</a:t>
            </a:r>
            <a:endParaRPr b="1"/>
          </a:p>
        </p:txBody>
      </p:sp>
      <p:pic>
        <p:nvPicPr>
          <p:cNvPr descr="codete top 8 most popular monetization models for digital products graph1 3cc76e3450" id="217" name="Google Shape;217;p22"/>
          <p:cNvPicPr preferRelativeResize="0"/>
          <p:nvPr>
            <p:ph idx="1" type="body"/>
          </p:nvPr>
        </p:nvPicPr>
        <p:blipFill rotWithShape="1">
          <a:blip r:embed="rId3">
            <a:alphaModFix/>
          </a:blip>
          <a:srcRect b="15601" l="0" r="34924" t="34558"/>
          <a:stretch/>
        </p:blipFill>
        <p:spPr>
          <a:xfrm>
            <a:off x="392723" y="1536578"/>
            <a:ext cx="7517273" cy="49562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1" lang="en-US">
                <a:solidFill>
                  <a:srgbClr val="000000"/>
                </a:solidFill>
              </a:rPr>
              <a:t>How to monetize Inventory? </a:t>
            </a:r>
            <a:endParaRPr b="1" sz="8800"/>
          </a:p>
        </p:txBody>
      </p:sp>
      <p:sp>
        <p:nvSpPr>
          <p:cNvPr id="223" name="Google Shape;223;p23"/>
          <p:cNvSpPr txBox="1"/>
          <p:nvPr>
            <p:ph idx="1" type="body"/>
          </p:nvPr>
        </p:nvSpPr>
        <p:spPr>
          <a:xfrm>
            <a:off x="838200" y="187251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Content Media</a:t>
            </a:r>
            <a:endParaRPr/>
          </a:p>
          <a:p>
            <a:pPr indent="-228600" lvl="0" marL="228600" rtl="0" algn="l">
              <a:lnSpc>
                <a:spcPct val="90000"/>
              </a:lnSpc>
              <a:spcBef>
                <a:spcPts val="1000"/>
              </a:spcBef>
              <a:spcAft>
                <a:spcPts val="0"/>
              </a:spcAft>
              <a:buClr>
                <a:schemeClr val="dk1"/>
              </a:buClr>
              <a:buSzPts val="2800"/>
              <a:buChar char="•"/>
            </a:pPr>
            <a:r>
              <a:rPr lang="en-US"/>
              <a:t>Social Media</a:t>
            </a:r>
            <a:endParaRPr/>
          </a:p>
          <a:p>
            <a:pPr indent="-228600" lvl="0" marL="228600" rtl="0" algn="l">
              <a:lnSpc>
                <a:spcPct val="90000"/>
              </a:lnSpc>
              <a:spcBef>
                <a:spcPts val="1000"/>
              </a:spcBef>
              <a:spcAft>
                <a:spcPts val="0"/>
              </a:spcAft>
              <a:buClr>
                <a:schemeClr val="dk1"/>
              </a:buClr>
              <a:buSzPts val="2800"/>
              <a:buChar char="•"/>
            </a:pPr>
            <a:r>
              <a:rPr lang="en-US"/>
              <a:t>Ad Types</a:t>
            </a:r>
            <a:endParaRPr/>
          </a:p>
          <a:p>
            <a:pPr indent="-228600" lvl="0" marL="228600" rtl="0" algn="l">
              <a:lnSpc>
                <a:spcPct val="90000"/>
              </a:lnSpc>
              <a:spcBef>
                <a:spcPts val="1000"/>
              </a:spcBef>
              <a:spcAft>
                <a:spcPts val="0"/>
              </a:spcAft>
              <a:buClr>
                <a:schemeClr val="dk1"/>
              </a:buClr>
              <a:buSzPts val="2800"/>
              <a:buChar char="•"/>
            </a:pPr>
            <a:r>
              <a:rPr lang="en-US"/>
              <a:t>Sales Approaches</a:t>
            </a:r>
            <a:endParaRPr/>
          </a:p>
          <a:p>
            <a:pPr indent="-228600" lvl="0" marL="228600" rtl="0" algn="l">
              <a:lnSpc>
                <a:spcPct val="90000"/>
              </a:lnSpc>
              <a:spcBef>
                <a:spcPts val="1000"/>
              </a:spcBef>
              <a:spcAft>
                <a:spcPts val="0"/>
              </a:spcAft>
              <a:buClr>
                <a:schemeClr val="dk1"/>
              </a:buClr>
              <a:buSzPts val="2800"/>
              <a:buChar char="•"/>
            </a:pPr>
            <a:r>
              <a:rPr lang="en-US"/>
              <a:t>Sponsored Content</a:t>
            </a:r>
            <a:endParaRPr/>
          </a:p>
          <a:p>
            <a:pPr indent="-228600" lvl="0" marL="228600" rtl="0" algn="l">
              <a:lnSpc>
                <a:spcPct val="90000"/>
              </a:lnSpc>
              <a:spcBef>
                <a:spcPts val="1000"/>
              </a:spcBef>
              <a:spcAft>
                <a:spcPts val="0"/>
              </a:spcAft>
              <a:buClr>
                <a:schemeClr val="dk1"/>
              </a:buClr>
              <a:buSzPts val="2800"/>
              <a:buChar char="•"/>
            </a:pPr>
            <a:r>
              <a:rPr lang="en-US"/>
              <a:t>Membership Website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Direct advertiser’s vs SSPs</a:t>
            </a:r>
            <a:endParaRPr b="1" sz="8800"/>
          </a:p>
        </p:txBody>
      </p:sp>
      <p:pic>
        <p:nvPicPr>
          <p:cNvPr descr="Differences Between DSPs, SSPs, and DMPs | Explained" id="229" name="Google Shape;229;p24"/>
          <p:cNvPicPr preferRelativeResize="0"/>
          <p:nvPr>
            <p:ph idx="1" type="body"/>
          </p:nvPr>
        </p:nvPicPr>
        <p:blipFill rotWithShape="1">
          <a:blip r:embed="rId3">
            <a:alphaModFix/>
          </a:blip>
          <a:srcRect b="0" l="0" r="0" t="8104"/>
          <a:stretch/>
        </p:blipFill>
        <p:spPr>
          <a:xfrm>
            <a:off x="996462" y="1383323"/>
            <a:ext cx="9884797" cy="51095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Example: Amazon</a:t>
            </a:r>
            <a:endParaRPr b="1"/>
          </a:p>
        </p:txBody>
      </p:sp>
      <p:pic>
        <p:nvPicPr>
          <p:cNvPr id="97" name="Google Shape;97;p3"/>
          <p:cNvPicPr preferRelativeResize="0"/>
          <p:nvPr/>
        </p:nvPicPr>
        <p:blipFill rotWithShape="1">
          <a:blip r:embed="rId3">
            <a:alphaModFix/>
          </a:blip>
          <a:srcRect b="16581" l="2083" r="47756" t="24651"/>
          <a:stretch/>
        </p:blipFill>
        <p:spPr>
          <a:xfrm>
            <a:off x="2022229" y="1397610"/>
            <a:ext cx="7027985" cy="51460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0" lang="en-US"/>
              <a:t>5 Key Characteristics of a digital ecosystem</a:t>
            </a:r>
            <a:endParaRPr/>
          </a:p>
        </p:txBody>
      </p:sp>
      <p:sp>
        <p:nvSpPr>
          <p:cNvPr id="103" name="Google Shape;10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Customer Centric</a:t>
            </a:r>
            <a:endParaRPr/>
          </a:p>
          <a:p>
            <a:pPr indent="-228600" lvl="0" marL="228600" rtl="0" algn="l">
              <a:lnSpc>
                <a:spcPct val="90000"/>
              </a:lnSpc>
              <a:spcBef>
                <a:spcPts val="1000"/>
              </a:spcBef>
              <a:spcAft>
                <a:spcPts val="0"/>
              </a:spcAft>
              <a:buClr>
                <a:schemeClr val="dk1"/>
              </a:buClr>
              <a:buSzPts val="2800"/>
              <a:buChar char="•"/>
            </a:pPr>
            <a:r>
              <a:rPr lang="en-US"/>
              <a:t>Data Driven</a:t>
            </a:r>
            <a:endParaRPr/>
          </a:p>
          <a:p>
            <a:pPr indent="-228600" lvl="0" marL="228600" rtl="0" algn="l">
              <a:lnSpc>
                <a:spcPct val="90000"/>
              </a:lnSpc>
              <a:spcBef>
                <a:spcPts val="1000"/>
              </a:spcBef>
              <a:spcAft>
                <a:spcPts val="0"/>
              </a:spcAft>
              <a:buClr>
                <a:schemeClr val="dk1"/>
              </a:buClr>
              <a:buSzPts val="2800"/>
              <a:buChar char="•"/>
            </a:pPr>
            <a:r>
              <a:rPr lang="en-US"/>
              <a:t>Automated</a:t>
            </a:r>
            <a:endParaRPr/>
          </a:p>
          <a:p>
            <a:pPr indent="-228600" lvl="0" marL="228600" rtl="0" algn="l">
              <a:lnSpc>
                <a:spcPct val="90000"/>
              </a:lnSpc>
              <a:spcBef>
                <a:spcPts val="1000"/>
              </a:spcBef>
              <a:spcAft>
                <a:spcPts val="0"/>
              </a:spcAft>
              <a:buClr>
                <a:schemeClr val="dk1"/>
              </a:buClr>
              <a:buSzPts val="2800"/>
              <a:buChar char="•"/>
            </a:pPr>
            <a:r>
              <a:rPr lang="en-US"/>
              <a:t>Global</a:t>
            </a:r>
            <a:endParaRPr/>
          </a:p>
          <a:p>
            <a:pPr indent="-228600" lvl="0" marL="228600" rtl="0" algn="l">
              <a:lnSpc>
                <a:spcPct val="90000"/>
              </a:lnSpc>
              <a:spcBef>
                <a:spcPts val="1000"/>
              </a:spcBef>
              <a:spcAft>
                <a:spcPts val="0"/>
              </a:spcAft>
              <a:buClr>
                <a:schemeClr val="dk1"/>
              </a:buClr>
              <a:buSzPts val="2800"/>
              <a:buChar char="•"/>
            </a:pPr>
            <a:r>
              <a:rPr lang="en-US"/>
              <a:t>Dynamic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1" lang="en-US">
                <a:solidFill>
                  <a:srgbClr val="000000"/>
                </a:solidFill>
              </a:rPr>
              <a:t>Advertising spends of the Industry (India)</a:t>
            </a:r>
            <a:endParaRPr b="1" sz="8800"/>
          </a:p>
        </p:txBody>
      </p:sp>
      <p:pic>
        <p:nvPicPr>
          <p:cNvPr descr="Here are some important Indian advertising statistics for 2021 | SME Futures" id="109" name="Google Shape;109;p5"/>
          <p:cNvPicPr preferRelativeResize="0"/>
          <p:nvPr>
            <p:ph idx="1" type="body"/>
          </p:nvPr>
        </p:nvPicPr>
        <p:blipFill rotWithShape="1">
          <a:blip r:embed="rId3">
            <a:alphaModFix/>
          </a:blip>
          <a:srcRect b="9404" l="0" r="0" t="0"/>
          <a:stretch/>
        </p:blipFill>
        <p:spPr>
          <a:xfrm>
            <a:off x="3239526" y="1472363"/>
            <a:ext cx="5712948" cy="50205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1" lang="en-US">
                <a:solidFill>
                  <a:srgbClr val="000000"/>
                </a:solidFill>
              </a:rPr>
              <a:t>Advertising spends of the Industry (US)</a:t>
            </a:r>
            <a:endParaRPr/>
          </a:p>
        </p:txBody>
      </p:sp>
      <p:pic>
        <p:nvPicPr>
          <p:cNvPr descr="US Digital Ad Spending [Updated Jun 2022] | Oberlo" id="115" name="Google Shape;115;p6"/>
          <p:cNvPicPr preferRelativeResize="0"/>
          <p:nvPr>
            <p:ph idx="1" type="body"/>
          </p:nvPr>
        </p:nvPicPr>
        <p:blipFill rotWithShape="1">
          <a:blip r:embed="rId3">
            <a:alphaModFix/>
          </a:blip>
          <a:srcRect b="10482" l="0" r="0" t="0"/>
          <a:stretch/>
        </p:blipFill>
        <p:spPr>
          <a:xfrm>
            <a:off x="1564045" y="1690688"/>
            <a:ext cx="9789755" cy="44813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1" lang="en-US">
                <a:solidFill>
                  <a:srgbClr val="000000"/>
                </a:solidFill>
              </a:rPr>
              <a:t>Penetration of Programmatic advertising</a:t>
            </a:r>
            <a:endParaRPr b="1">
              <a:solidFill>
                <a:srgbClr val="000000"/>
              </a:solidFill>
            </a:endParaRPr>
          </a:p>
        </p:txBody>
      </p:sp>
      <p:sp>
        <p:nvSpPr>
          <p:cNvPr id="121" name="Google Shape;12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Programmatic mobile video ads see 194% growth in India: InMobi report</a:t>
            </a:r>
            <a:endParaRPr/>
          </a:p>
          <a:p>
            <a:pPr indent="-228600" lvl="0" marL="228600" rtl="0" algn="l">
              <a:lnSpc>
                <a:spcPct val="90000"/>
              </a:lnSpc>
              <a:spcBef>
                <a:spcPts val="1000"/>
              </a:spcBef>
              <a:spcAft>
                <a:spcPts val="0"/>
              </a:spcAft>
              <a:buClr>
                <a:schemeClr val="dk1"/>
              </a:buClr>
              <a:buSzPts val="2800"/>
              <a:buChar char="•"/>
            </a:pPr>
            <a:r>
              <a:rPr i="0" lang="en-US"/>
              <a:t>InMobi's latest report reveals that 42% of all in-app programmatic spending is accounted by video</a:t>
            </a:r>
            <a:endParaRPr/>
          </a:p>
          <a:p>
            <a:pPr indent="-228600" lvl="0" marL="228600" rtl="0" algn="l">
              <a:lnSpc>
                <a:spcPct val="90000"/>
              </a:lnSpc>
              <a:spcBef>
                <a:spcPts val="1000"/>
              </a:spcBef>
              <a:spcAft>
                <a:spcPts val="0"/>
              </a:spcAft>
              <a:buClr>
                <a:schemeClr val="dk1"/>
              </a:buClr>
              <a:buSzPts val="2800"/>
              <a:buChar char="•"/>
            </a:pPr>
            <a:r>
              <a:rPr i="0" lang="en-US"/>
              <a:t>There was a 23% YoY growth in CTR for in-app video.</a:t>
            </a:r>
            <a:endParaRPr/>
          </a:p>
          <a:p>
            <a:pPr indent="-228600" lvl="0" marL="228600" rtl="0" algn="l">
              <a:lnSpc>
                <a:spcPct val="90000"/>
              </a:lnSpc>
              <a:spcBef>
                <a:spcPts val="1000"/>
              </a:spcBef>
              <a:spcAft>
                <a:spcPts val="0"/>
              </a:spcAft>
              <a:buClr>
                <a:schemeClr val="dk1"/>
              </a:buClr>
              <a:buSzPts val="2800"/>
              <a:buChar char="•"/>
            </a:pPr>
            <a:r>
              <a:rPr i="0" lang="en-US"/>
              <a:t>he report throws insights on the change in advertiser spends and the performance of video as a format from data analyzed on the </a:t>
            </a:r>
            <a:r>
              <a:rPr lang="en-US"/>
              <a:t>InMobi</a:t>
            </a:r>
            <a:r>
              <a:rPr i="0" lang="en-US"/>
              <a:t> Advertising Platform between January 2020 and January 2021.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b="1" lang="en-US">
                <a:solidFill>
                  <a:srgbClr val="000000"/>
                </a:solidFill>
              </a:rPr>
              <a:t>Opportunities for advertisers and publishers</a:t>
            </a:r>
            <a:endParaRPr b="1" sz="8800"/>
          </a:p>
        </p:txBody>
      </p:sp>
      <p:pic>
        <p:nvPicPr>
          <p:cNvPr descr="Digital Advertising Ecosystem: Structure, Elements, Creation" id="127" name="Google Shape;127;p8"/>
          <p:cNvPicPr preferRelativeResize="0"/>
          <p:nvPr/>
        </p:nvPicPr>
        <p:blipFill rotWithShape="1">
          <a:blip r:embed="rId3">
            <a:alphaModFix/>
          </a:blip>
          <a:srcRect b="0" l="0" r="0" t="22348"/>
          <a:stretch/>
        </p:blipFill>
        <p:spPr>
          <a:xfrm>
            <a:off x="1676400" y="1432780"/>
            <a:ext cx="8616462" cy="51952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0" lang="en-US"/>
              <a:t>What are the channels of an Integrated Digital Marketing strategy?</a:t>
            </a:r>
            <a:endParaRPr/>
          </a:p>
        </p:txBody>
      </p:sp>
      <p:pic>
        <p:nvPicPr>
          <p:cNvPr descr="Why your digital marketing message must follow IMC rules |" id="133" name="Google Shape;133;p9"/>
          <p:cNvPicPr preferRelativeResize="0"/>
          <p:nvPr>
            <p:ph idx="1" type="body"/>
          </p:nvPr>
        </p:nvPicPr>
        <p:blipFill rotWithShape="1">
          <a:blip r:embed="rId3">
            <a:alphaModFix/>
          </a:blip>
          <a:srcRect b="16013" l="0" r="0" t="10646"/>
          <a:stretch/>
        </p:blipFill>
        <p:spPr>
          <a:xfrm>
            <a:off x="1723293" y="1775855"/>
            <a:ext cx="9132276" cy="47170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2022-06-20T09:26:37Z</dcterms:created>
  <dc:creator>Sanjay Parab</dc:creator>
</cp:coreProperties>
</file>