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2" d="100"/>
          <a:sy n="82" d="100"/>
        </p:scale>
        <p:origin x="4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949F-D104-710F-6395-EFF0CB31DE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F2CE0FE-53C1-17CD-0AB9-9E6C49AD3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4365E00-B60D-4649-7127-9FE85BDA3F97}"/>
              </a:ext>
            </a:extLst>
          </p:cNvPr>
          <p:cNvSpPr>
            <a:spLocks noGrp="1"/>
          </p:cNvSpPr>
          <p:nvPr>
            <p:ph type="dt" sz="half" idx="10"/>
          </p:nvPr>
        </p:nvSpPr>
        <p:spPr/>
        <p:txBody>
          <a:bodyPr/>
          <a:lstStyle/>
          <a:p>
            <a:fld id="{6645252F-56AD-4B66-B4CF-0FDDA367DD67}" type="datetimeFigureOut">
              <a:rPr lang="en-IN" smtClean="0"/>
              <a:t>21-06-2022</a:t>
            </a:fld>
            <a:endParaRPr lang="en-IN"/>
          </a:p>
        </p:txBody>
      </p:sp>
      <p:sp>
        <p:nvSpPr>
          <p:cNvPr id="5" name="Footer Placeholder 4">
            <a:extLst>
              <a:ext uri="{FF2B5EF4-FFF2-40B4-BE49-F238E27FC236}">
                <a16:creationId xmlns:a16="http://schemas.microsoft.com/office/drawing/2014/main" id="{339ECE78-1A5D-EBBA-86A1-7474052A6AA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C3D501F-5C7A-7524-D05C-69B464DA093D}"/>
              </a:ext>
            </a:extLst>
          </p:cNvPr>
          <p:cNvSpPr>
            <a:spLocks noGrp="1"/>
          </p:cNvSpPr>
          <p:nvPr>
            <p:ph type="sldNum" sz="quarter" idx="12"/>
          </p:nvPr>
        </p:nvSpPr>
        <p:spPr/>
        <p:txBody>
          <a:bodyPr/>
          <a:lstStyle/>
          <a:p>
            <a:fld id="{206C53E9-956C-4EFB-8B94-BFFE6818F49F}" type="slidenum">
              <a:rPr lang="en-IN" smtClean="0"/>
              <a:t>‹#›</a:t>
            </a:fld>
            <a:endParaRPr lang="en-IN"/>
          </a:p>
        </p:txBody>
      </p:sp>
    </p:spTree>
    <p:extLst>
      <p:ext uri="{BB962C8B-B14F-4D97-AF65-F5344CB8AC3E}">
        <p14:creationId xmlns:p14="http://schemas.microsoft.com/office/powerpoint/2010/main" val="380998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11BC-7CAA-7A95-3462-9F3C0C90572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FDC449D-97EC-7C53-0C8D-EE98352AA1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0747DFF-D216-1AFF-8AC9-DC6248385D69}"/>
              </a:ext>
            </a:extLst>
          </p:cNvPr>
          <p:cNvSpPr>
            <a:spLocks noGrp="1"/>
          </p:cNvSpPr>
          <p:nvPr>
            <p:ph type="dt" sz="half" idx="10"/>
          </p:nvPr>
        </p:nvSpPr>
        <p:spPr/>
        <p:txBody>
          <a:bodyPr/>
          <a:lstStyle/>
          <a:p>
            <a:fld id="{6645252F-56AD-4B66-B4CF-0FDDA367DD67}" type="datetimeFigureOut">
              <a:rPr lang="en-IN" smtClean="0"/>
              <a:t>21-06-2022</a:t>
            </a:fld>
            <a:endParaRPr lang="en-IN"/>
          </a:p>
        </p:txBody>
      </p:sp>
      <p:sp>
        <p:nvSpPr>
          <p:cNvPr id="5" name="Footer Placeholder 4">
            <a:extLst>
              <a:ext uri="{FF2B5EF4-FFF2-40B4-BE49-F238E27FC236}">
                <a16:creationId xmlns:a16="http://schemas.microsoft.com/office/drawing/2014/main" id="{DC5A03FE-B71E-478B-212C-B9D8471E25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D39271-4AB7-86F1-09E2-04D3CCFA6562}"/>
              </a:ext>
            </a:extLst>
          </p:cNvPr>
          <p:cNvSpPr>
            <a:spLocks noGrp="1"/>
          </p:cNvSpPr>
          <p:nvPr>
            <p:ph type="sldNum" sz="quarter" idx="12"/>
          </p:nvPr>
        </p:nvSpPr>
        <p:spPr/>
        <p:txBody>
          <a:bodyPr/>
          <a:lstStyle/>
          <a:p>
            <a:fld id="{206C53E9-956C-4EFB-8B94-BFFE6818F49F}" type="slidenum">
              <a:rPr lang="en-IN" smtClean="0"/>
              <a:t>‹#›</a:t>
            </a:fld>
            <a:endParaRPr lang="en-IN"/>
          </a:p>
        </p:txBody>
      </p:sp>
    </p:spTree>
    <p:extLst>
      <p:ext uri="{BB962C8B-B14F-4D97-AF65-F5344CB8AC3E}">
        <p14:creationId xmlns:p14="http://schemas.microsoft.com/office/powerpoint/2010/main" val="1137702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4BC51-B5FF-F0C9-C748-983D5A3F6F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5869AD5-D98B-3624-E907-3FF641F110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BB9D252-573D-7962-4E31-C0C49DFCBA10}"/>
              </a:ext>
            </a:extLst>
          </p:cNvPr>
          <p:cNvSpPr>
            <a:spLocks noGrp="1"/>
          </p:cNvSpPr>
          <p:nvPr>
            <p:ph type="dt" sz="half" idx="10"/>
          </p:nvPr>
        </p:nvSpPr>
        <p:spPr/>
        <p:txBody>
          <a:bodyPr/>
          <a:lstStyle/>
          <a:p>
            <a:fld id="{6645252F-56AD-4B66-B4CF-0FDDA367DD67}" type="datetimeFigureOut">
              <a:rPr lang="en-IN" smtClean="0"/>
              <a:t>21-06-2022</a:t>
            </a:fld>
            <a:endParaRPr lang="en-IN"/>
          </a:p>
        </p:txBody>
      </p:sp>
      <p:sp>
        <p:nvSpPr>
          <p:cNvPr id="5" name="Footer Placeholder 4">
            <a:extLst>
              <a:ext uri="{FF2B5EF4-FFF2-40B4-BE49-F238E27FC236}">
                <a16:creationId xmlns:a16="http://schemas.microsoft.com/office/drawing/2014/main" id="{DBE2A97C-6D4D-6D36-3A61-6E1EF98C42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A66AE7E-699E-13AA-F6AC-496532B7FF71}"/>
              </a:ext>
            </a:extLst>
          </p:cNvPr>
          <p:cNvSpPr>
            <a:spLocks noGrp="1"/>
          </p:cNvSpPr>
          <p:nvPr>
            <p:ph type="sldNum" sz="quarter" idx="12"/>
          </p:nvPr>
        </p:nvSpPr>
        <p:spPr/>
        <p:txBody>
          <a:bodyPr/>
          <a:lstStyle/>
          <a:p>
            <a:fld id="{206C53E9-956C-4EFB-8B94-BFFE6818F49F}" type="slidenum">
              <a:rPr lang="en-IN" smtClean="0"/>
              <a:t>‹#›</a:t>
            </a:fld>
            <a:endParaRPr lang="en-IN"/>
          </a:p>
        </p:txBody>
      </p:sp>
    </p:spTree>
    <p:extLst>
      <p:ext uri="{BB962C8B-B14F-4D97-AF65-F5344CB8AC3E}">
        <p14:creationId xmlns:p14="http://schemas.microsoft.com/office/powerpoint/2010/main" val="299490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61C3-1AEA-454E-75D8-B2D6C5EE5D7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27284AF-C50F-BC8E-9CB5-3527EE971E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41AFE31-F2DD-C873-3F5E-EC8EFEE02E87}"/>
              </a:ext>
            </a:extLst>
          </p:cNvPr>
          <p:cNvSpPr>
            <a:spLocks noGrp="1"/>
          </p:cNvSpPr>
          <p:nvPr>
            <p:ph type="dt" sz="half" idx="10"/>
          </p:nvPr>
        </p:nvSpPr>
        <p:spPr/>
        <p:txBody>
          <a:bodyPr/>
          <a:lstStyle/>
          <a:p>
            <a:fld id="{6645252F-56AD-4B66-B4CF-0FDDA367DD67}" type="datetimeFigureOut">
              <a:rPr lang="en-IN" smtClean="0"/>
              <a:t>21-06-2022</a:t>
            </a:fld>
            <a:endParaRPr lang="en-IN"/>
          </a:p>
        </p:txBody>
      </p:sp>
      <p:sp>
        <p:nvSpPr>
          <p:cNvPr id="5" name="Footer Placeholder 4">
            <a:extLst>
              <a:ext uri="{FF2B5EF4-FFF2-40B4-BE49-F238E27FC236}">
                <a16:creationId xmlns:a16="http://schemas.microsoft.com/office/drawing/2014/main" id="{3F2A5228-FB09-F8AD-49F3-1C45A61FAB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CEED04-8DF9-C607-1348-D4FE5BBAED91}"/>
              </a:ext>
            </a:extLst>
          </p:cNvPr>
          <p:cNvSpPr>
            <a:spLocks noGrp="1"/>
          </p:cNvSpPr>
          <p:nvPr>
            <p:ph type="sldNum" sz="quarter" idx="12"/>
          </p:nvPr>
        </p:nvSpPr>
        <p:spPr/>
        <p:txBody>
          <a:bodyPr/>
          <a:lstStyle/>
          <a:p>
            <a:fld id="{206C53E9-956C-4EFB-8B94-BFFE6818F49F}" type="slidenum">
              <a:rPr lang="en-IN" smtClean="0"/>
              <a:t>‹#›</a:t>
            </a:fld>
            <a:endParaRPr lang="en-IN"/>
          </a:p>
        </p:txBody>
      </p:sp>
    </p:spTree>
    <p:extLst>
      <p:ext uri="{BB962C8B-B14F-4D97-AF65-F5344CB8AC3E}">
        <p14:creationId xmlns:p14="http://schemas.microsoft.com/office/powerpoint/2010/main" val="169641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F5A8-E99A-7105-927E-E5F568FDDD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C3F5B34-A35F-D7EB-0476-19BFCFF47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7E9153-944E-72F2-9DBB-53917007EBF7}"/>
              </a:ext>
            </a:extLst>
          </p:cNvPr>
          <p:cNvSpPr>
            <a:spLocks noGrp="1"/>
          </p:cNvSpPr>
          <p:nvPr>
            <p:ph type="dt" sz="half" idx="10"/>
          </p:nvPr>
        </p:nvSpPr>
        <p:spPr/>
        <p:txBody>
          <a:bodyPr/>
          <a:lstStyle/>
          <a:p>
            <a:fld id="{6645252F-56AD-4B66-B4CF-0FDDA367DD67}" type="datetimeFigureOut">
              <a:rPr lang="en-IN" smtClean="0"/>
              <a:t>21-06-2022</a:t>
            </a:fld>
            <a:endParaRPr lang="en-IN"/>
          </a:p>
        </p:txBody>
      </p:sp>
      <p:sp>
        <p:nvSpPr>
          <p:cNvPr id="5" name="Footer Placeholder 4">
            <a:extLst>
              <a:ext uri="{FF2B5EF4-FFF2-40B4-BE49-F238E27FC236}">
                <a16:creationId xmlns:a16="http://schemas.microsoft.com/office/drawing/2014/main" id="{C1B0C3E0-F9C2-B340-2326-9A60759AAC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356787-DDCE-298B-F4B0-DC692315FF76}"/>
              </a:ext>
            </a:extLst>
          </p:cNvPr>
          <p:cNvSpPr>
            <a:spLocks noGrp="1"/>
          </p:cNvSpPr>
          <p:nvPr>
            <p:ph type="sldNum" sz="quarter" idx="12"/>
          </p:nvPr>
        </p:nvSpPr>
        <p:spPr/>
        <p:txBody>
          <a:bodyPr/>
          <a:lstStyle/>
          <a:p>
            <a:fld id="{206C53E9-956C-4EFB-8B94-BFFE6818F49F}" type="slidenum">
              <a:rPr lang="en-IN" smtClean="0"/>
              <a:t>‹#›</a:t>
            </a:fld>
            <a:endParaRPr lang="en-IN"/>
          </a:p>
        </p:txBody>
      </p:sp>
    </p:spTree>
    <p:extLst>
      <p:ext uri="{BB962C8B-B14F-4D97-AF65-F5344CB8AC3E}">
        <p14:creationId xmlns:p14="http://schemas.microsoft.com/office/powerpoint/2010/main" val="92752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F75A-7263-7675-EADB-8936BC0EB7F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B136B55-5078-8D20-8295-FE878B85E8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C9B9FCD-29B9-AC0D-C82A-0D9DE599DC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A63A76F-33F1-71E3-2A03-CFE9697413CB}"/>
              </a:ext>
            </a:extLst>
          </p:cNvPr>
          <p:cNvSpPr>
            <a:spLocks noGrp="1"/>
          </p:cNvSpPr>
          <p:nvPr>
            <p:ph type="dt" sz="half" idx="10"/>
          </p:nvPr>
        </p:nvSpPr>
        <p:spPr/>
        <p:txBody>
          <a:bodyPr/>
          <a:lstStyle/>
          <a:p>
            <a:fld id="{6645252F-56AD-4B66-B4CF-0FDDA367DD67}" type="datetimeFigureOut">
              <a:rPr lang="en-IN" smtClean="0"/>
              <a:t>21-06-2022</a:t>
            </a:fld>
            <a:endParaRPr lang="en-IN"/>
          </a:p>
        </p:txBody>
      </p:sp>
      <p:sp>
        <p:nvSpPr>
          <p:cNvPr id="6" name="Footer Placeholder 5">
            <a:extLst>
              <a:ext uri="{FF2B5EF4-FFF2-40B4-BE49-F238E27FC236}">
                <a16:creationId xmlns:a16="http://schemas.microsoft.com/office/drawing/2014/main" id="{82E648E6-52E4-1441-BBFF-9383A7DAE2F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77206A6-FC51-9F5B-3E43-5668A390C8D9}"/>
              </a:ext>
            </a:extLst>
          </p:cNvPr>
          <p:cNvSpPr>
            <a:spLocks noGrp="1"/>
          </p:cNvSpPr>
          <p:nvPr>
            <p:ph type="sldNum" sz="quarter" idx="12"/>
          </p:nvPr>
        </p:nvSpPr>
        <p:spPr/>
        <p:txBody>
          <a:bodyPr/>
          <a:lstStyle/>
          <a:p>
            <a:fld id="{206C53E9-956C-4EFB-8B94-BFFE6818F49F}" type="slidenum">
              <a:rPr lang="en-IN" smtClean="0"/>
              <a:t>‹#›</a:t>
            </a:fld>
            <a:endParaRPr lang="en-IN"/>
          </a:p>
        </p:txBody>
      </p:sp>
    </p:spTree>
    <p:extLst>
      <p:ext uri="{BB962C8B-B14F-4D97-AF65-F5344CB8AC3E}">
        <p14:creationId xmlns:p14="http://schemas.microsoft.com/office/powerpoint/2010/main" val="189227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AB46-9B0D-7CBD-9952-8DF9C81DB85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B3510F0-EB96-52B8-E785-45DF67FD1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12B36C-9101-9834-0A24-D5EDC64BF8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B5BE298-BAE2-CB7B-C724-21482CE3E7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5B1692-06F2-57ED-0DA9-AB29C0838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7FD5194-A745-2550-4343-820408A035B4}"/>
              </a:ext>
            </a:extLst>
          </p:cNvPr>
          <p:cNvSpPr>
            <a:spLocks noGrp="1"/>
          </p:cNvSpPr>
          <p:nvPr>
            <p:ph type="dt" sz="half" idx="10"/>
          </p:nvPr>
        </p:nvSpPr>
        <p:spPr/>
        <p:txBody>
          <a:bodyPr/>
          <a:lstStyle/>
          <a:p>
            <a:fld id="{6645252F-56AD-4B66-B4CF-0FDDA367DD67}" type="datetimeFigureOut">
              <a:rPr lang="en-IN" smtClean="0"/>
              <a:t>21-06-2022</a:t>
            </a:fld>
            <a:endParaRPr lang="en-IN"/>
          </a:p>
        </p:txBody>
      </p:sp>
      <p:sp>
        <p:nvSpPr>
          <p:cNvPr id="8" name="Footer Placeholder 7">
            <a:extLst>
              <a:ext uri="{FF2B5EF4-FFF2-40B4-BE49-F238E27FC236}">
                <a16:creationId xmlns:a16="http://schemas.microsoft.com/office/drawing/2014/main" id="{CBE78DF9-081E-B734-3980-8E9C2D32BA3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07D4D2C-1352-9378-670B-5DCE2BF1F39F}"/>
              </a:ext>
            </a:extLst>
          </p:cNvPr>
          <p:cNvSpPr>
            <a:spLocks noGrp="1"/>
          </p:cNvSpPr>
          <p:nvPr>
            <p:ph type="sldNum" sz="quarter" idx="12"/>
          </p:nvPr>
        </p:nvSpPr>
        <p:spPr/>
        <p:txBody>
          <a:bodyPr/>
          <a:lstStyle/>
          <a:p>
            <a:fld id="{206C53E9-956C-4EFB-8B94-BFFE6818F49F}" type="slidenum">
              <a:rPr lang="en-IN" smtClean="0"/>
              <a:t>‹#›</a:t>
            </a:fld>
            <a:endParaRPr lang="en-IN"/>
          </a:p>
        </p:txBody>
      </p:sp>
    </p:spTree>
    <p:extLst>
      <p:ext uri="{BB962C8B-B14F-4D97-AF65-F5344CB8AC3E}">
        <p14:creationId xmlns:p14="http://schemas.microsoft.com/office/powerpoint/2010/main" val="381503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69C7-3AC9-B963-BE42-D3B715DDD5B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43F18C5-02B7-02C8-0533-D90D87ACC8B2}"/>
              </a:ext>
            </a:extLst>
          </p:cNvPr>
          <p:cNvSpPr>
            <a:spLocks noGrp="1"/>
          </p:cNvSpPr>
          <p:nvPr>
            <p:ph type="dt" sz="half" idx="10"/>
          </p:nvPr>
        </p:nvSpPr>
        <p:spPr/>
        <p:txBody>
          <a:bodyPr/>
          <a:lstStyle/>
          <a:p>
            <a:fld id="{6645252F-56AD-4B66-B4CF-0FDDA367DD67}" type="datetimeFigureOut">
              <a:rPr lang="en-IN" smtClean="0"/>
              <a:t>21-06-2022</a:t>
            </a:fld>
            <a:endParaRPr lang="en-IN"/>
          </a:p>
        </p:txBody>
      </p:sp>
      <p:sp>
        <p:nvSpPr>
          <p:cNvPr id="4" name="Footer Placeholder 3">
            <a:extLst>
              <a:ext uri="{FF2B5EF4-FFF2-40B4-BE49-F238E27FC236}">
                <a16:creationId xmlns:a16="http://schemas.microsoft.com/office/drawing/2014/main" id="{48FDF28F-589B-9DA9-4A57-2980DADE05D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845896D-376F-6E45-5DB0-22600D6AFB44}"/>
              </a:ext>
            </a:extLst>
          </p:cNvPr>
          <p:cNvSpPr>
            <a:spLocks noGrp="1"/>
          </p:cNvSpPr>
          <p:nvPr>
            <p:ph type="sldNum" sz="quarter" idx="12"/>
          </p:nvPr>
        </p:nvSpPr>
        <p:spPr/>
        <p:txBody>
          <a:bodyPr/>
          <a:lstStyle/>
          <a:p>
            <a:fld id="{206C53E9-956C-4EFB-8B94-BFFE6818F49F}" type="slidenum">
              <a:rPr lang="en-IN" smtClean="0"/>
              <a:t>‹#›</a:t>
            </a:fld>
            <a:endParaRPr lang="en-IN"/>
          </a:p>
        </p:txBody>
      </p:sp>
    </p:spTree>
    <p:extLst>
      <p:ext uri="{BB962C8B-B14F-4D97-AF65-F5344CB8AC3E}">
        <p14:creationId xmlns:p14="http://schemas.microsoft.com/office/powerpoint/2010/main" val="364169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C55365-2E59-9B90-A1B3-1E8BF71D4B1A}"/>
              </a:ext>
            </a:extLst>
          </p:cNvPr>
          <p:cNvSpPr>
            <a:spLocks noGrp="1"/>
          </p:cNvSpPr>
          <p:nvPr>
            <p:ph type="dt" sz="half" idx="10"/>
          </p:nvPr>
        </p:nvSpPr>
        <p:spPr/>
        <p:txBody>
          <a:bodyPr/>
          <a:lstStyle/>
          <a:p>
            <a:fld id="{6645252F-56AD-4B66-B4CF-0FDDA367DD67}" type="datetimeFigureOut">
              <a:rPr lang="en-IN" smtClean="0"/>
              <a:t>21-06-2022</a:t>
            </a:fld>
            <a:endParaRPr lang="en-IN"/>
          </a:p>
        </p:txBody>
      </p:sp>
      <p:sp>
        <p:nvSpPr>
          <p:cNvPr id="3" name="Footer Placeholder 2">
            <a:extLst>
              <a:ext uri="{FF2B5EF4-FFF2-40B4-BE49-F238E27FC236}">
                <a16:creationId xmlns:a16="http://schemas.microsoft.com/office/drawing/2014/main" id="{6B9C0C9A-07ED-4FC6-460F-76A232429ED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F8ED2EC-AF0D-84D2-86DB-526F7E7BE3E3}"/>
              </a:ext>
            </a:extLst>
          </p:cNvPr>
          <p:cNvSpPr>
            <a:spLocks noGrp="1"/>
          </p:cNvSpPr>
          <p:nvPr>
            <p:ph type="sldNum" sz="quarter" idx="12"/>
          </p:nvPr>
        </p:nvSpPr>
        <p:spPr/>
        <p:txBody>
          <a:bodyPr/>
          <a:lstStyle/>
          <a:p>
            <a:fld id="{206C53E9-956C-4EFB-8B94-BFFE6818F49F}" type="slidenum">
              <a:rPr lang="en-IN" smtClean="0"/>
              <a:t>‹#›</a:t>
            </a:fld>
            <a:endParaRPr lang="en-IN"/>
          </a:p>
        </p:txBody>
      </p:sp>
    </p:spTree>
    <p:extLst>
      <p:ext uri="{BB962C8B-B14F-4D97-AF65-F5344CB8AC3E}">
        <p14:creationId xmlns:p14="http://schemas.microsoft.com/office/powerpoint/2010/main" val="381562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0C8F-994C-4BDB-0482-A1F602F7A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1C6B259-D74E-2F9D-153C-D9D7714352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880FB46-730D-B2E1-B1AC-C9A725C98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FCA71-6E34-1983-E8D8-6B377A3BE79D}"/>
              </a:ext>
            </a:extLst>
          </p:cNvPr>
          <p:cNvSpPr>
            <a:spLocks noGrp="1"/>
          </p:cNvSpPr>
          <p:nvPr>
            <p:ph type="dt" sz="half" idx="10"/>
          </p:nvPr>
        </p:nvSpPr>
        <p:spPr/>
        <p:txBody>
          <a:bodyPr/>
          <a:lstStyle/>
          <a:p>
            <a:fld id="{6645252F-56AD-4B66-B4CF-0FDDA367DD67}" type="datetimeFigureOut">
              <a:rPr lang="en-IN" smtClean="0"/>
              <a:t>21-06-2022</a:t>
            </a:fld>
            <a:endParaRPr lang="en-IN"/>
          </a:p>
        </p:txBody>
      </p:sp>
      <p:sp>
        <p:nvSpPr>
          <p:cNvPr id="6" name="Footer Placeholder 5">
            <a:extLst>
              <a:ext uri="{FF2B5EF4-FFF2-40B4-BE49-F238E27FC236}">
                <a16:creationId xmlns:a16="http://schemas.microsoft.com/office/drawing/2014/main" id="{80871334-2B52-744C-4896-07FFC592943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5E68306-B3B8-F603-8D54-5D729C956D3C}"/>
              </a:ext>
            </a:extLst>
          </p:cNvPr>
          <p:cNvSpPr>
            <a:spLocks noGrp="1"/>
          </p:cNvSpPr>
          <p:nvPr>
            <p:ph type="sldNum" sz="quarter" idx="12"/>
          </p:nvPr>
        </p:nvSpPr>
        <p:spPr/>
        <p:txBody>
          <a:bodyPr/>
          <a:lstStyle/>
          <a:p>
            <a:fld id="{206C53E9-956C-4EFB-8B94-BFFE6818F49F}" type="slidenum">
              <a:rPr lang="en-IN" smtClean="0"/>
              <a:t>‹#›</a:t>
            </a:fld>
            <a:endParaRPr lang="en-IN"/>
          </a:p>
        </p:txBody>
      </p:sp>
    </p:spTree>
    <p:extLst>
      <p:ext uri="{BB962C8B-B14F-4D97-AF65-F5344CB8AC3E}">
        <p14:creationId xmlns:p14="http://schemas.microsoft.com/office/powerpoint/2010/main" val="298571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1529-7B60-529A-6AE3-279D53BC7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9206066-3DE8-5B94-411D-808B816A16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F052BD-96CD-6B7A-2972-823ABA85D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6404D-D5B0-ED78-EAB3-4B13BCE260F6}"/>
              </a:ext>
            </a:extLst>
          </p:cNvPr>
          <p:cNvSpPr>
            <a:spLocks noGrp="1"/>
          </p:cNvSpPr>
          <p:nvPr>
            <p:ph type="dt" sz="half" idx="10"/>
          </p:nvPr>
        </p:nvSpPr>
        <p:spPr/>
        <p:txBody>
          <a:bodyPr/>
          <a:lstStyle/>
          <a:p>
            <a:fld id="{6645252F-56AD-4B66-B4CF-0FDDA367DD67}" type="datetimeFigureOut">
              <a:rPr lang="en-IN" smtClean="0"/>
              <a:t>21-06-2022</a:t>
            </a:fld>
            <a:endParaRPr lang="en-IN"/>
          </a:p>
        </p:txBody>
      </p:sp>
      <p:sp>
        <p:nvSpPr>
          <p:cNvPr id="6" name="Footer Placeholder 5">
            <a:extLst>
              <a:ext uri="{FF2B5EF4-FFF2-40B4-BE49-F238E27FC236}">
                <a16:creationId xmlns:a16="http://schemas.microsoft.com/office/drawing/2014/main" id="{8FB9FEE1-7B93-4D9B-F22E-BA5A09B2EF0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82D5BB9-C3C1-9E4B-DC12-5302D021CA6F}"/>
              </a:ext>
            </a:extLst>
          </p:cNvPr>
          <p:cNvSpPr>
            <a:spLocks noGrp="1"/>
          </p:cNvSpPr>
          <p:nvPr>
            <p:ph type="sldNum" sz="quarter" idx="12"/>
          </p:nvPr>
        </p:nvSpPr>
        <p:spPr/>
        <p:txBody>
          <a:bodyPr/>
          <a:lstStyle/>
          <a:p>
            <a:fld id="{206C53E9-956C-4EFB-8B94-BFFE6818F49F}" type="slidenum">
              <a:rPr lang="en-IN" smtClean="0"/>
              <a:t>‹#›</a:t>
            </a:fld>
            <a:endParaRPr lang="en-IN"/>
          </a:p>
        </p:txBody>
      </p:sp>
    </p:spTree>
    <p:extLst>
      <p:ext uri="{BB962C8B-B14F-4D97-AF65-F5344CB8AC3E}">
        <p14:creationId xmlns:p14="http://schemas.microsoft.com/office/powerpoint/2010/main" val="77356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9B104F-BC4E-43A3-07A3-483984657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7F0E25C-2D05-CB71-2AEF-095DE68AC5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47B38E2-C950-269F-8B6B-0940AFE02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5252F-56AD-4B66-B4CF-0FDDA367DD67}" type="datetimeFigureOut">
              <a:rPr lang="en-IN" smtClean="0"/>
              <a:t>21-06-2022</a:t>
            </a:fld>
            <a:endParaRPr lang="en-IN"/>
          </a:p>
        </p:txBody>
      </p:sp>
      <p:sp>
        <p:nvSpPr>
          <p:cNvPr id="5" name="Footer Placeholder 4">
            <a:extLst>
              <a:ext uri="{FF2B5EF4-FFF2-40B4-BE49-F238E27FC236}">
                <a16:creationId xmlns:a16="http://schemas.microsoft.com/office/drawing/2014/main" id="{5AE85207-D6D0-D19D-CB83-679BA2C20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4437EF6-53E9-10DE-96C7-4F75C5F2C4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C53E9-956C-4EFB-8B94-BFFE6818F49F}" type="slidenum">
              <a:rPr lang="en-IN" smtClean="0"/>
              <a:t>‹#›</a:t>
            </a:fld>
            <a:endParaRPr lang="en-IN"/>
          </a:p>
        </p:txBody>
      </p:sp>
    </p:spTree>
    <p:extLst>
      <p:ext uri="{BB962C8B-B14F-4D97-AF65-F5344CB8AC3E}">
        <p14:creationId xmlns:p14="http://schemas.microsoft.com/office/powerpoint/2010/main" val="1234942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3D85-E551-31F1-614C-28330B18E1A6}"/>
              </a:ext>
            </a:extLst>
          </p:cNvPr>
          <p:cNvSpPr>
            <a:spLocks noGrp="1"/>
          </p:cNvSpPr>
          <p:nvPr>
            <p:ph type="ctrTitle"/>
          </p:nvPr>
        </p:nvSpPr>
        <p:spPr>
          <a:xfrm>
            <a:off x="1733005" y="1997573"/>
            <a:ext cx="9144000" cy="2387600"/>
          </a:xfrm>
        </p:spPr>
        <p:txBody>
          <a:bodyPr>
            <a:normAutofit/>
          </a:bodyPr>
          <a:lstStyle/>
          <a:p>
            <a:r>
              <a:rPr lang="en-US" sz="8800" b="1" dirty="0">
                <a:solidFill>
                  <a:schemeClr val="bg1"/>
                </a:solidFill>
                <a:highlight>
                  <a:srgbClr val="000000"/>
                </a:highlight>
              </a:rPr>
              <a:t>Ad Network</a:t>
            </a:r>
            <a:endParaRPr lang="en-IN" sz="8800" b="1" dirty="0">
              <a:solidFill>
                <a:schemeClr val="bg1"/>
              </a:solidFill>
              <a:highlight>
                <a:srgbClr val="000000"/>
              </a:highlight>
            </a:endParaRPr>
          </a:p>
        </p:txBody>
      </p:sp>
    </p:spTree>
    <p:extLst>
      <p:ext uri="{BB962C8B-B14F-4D97-AF65-F5344CB8AC3E}">
        <p14:creationId xmlns:p14="http://schemas.microsoft.com/office/powerpoint/2010/main" val="1590893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A1C60-0E0B-0480-10F6-A66499A2DDAC}"/>
              </a:ext>
            </a:extLst>
          </p:cNvPr>
          <p:cNvSpPr>
            <a:spLocks noGrp="1"/>
          </p:cNvSpPr>
          <p:nvPr>
            <p:ph type="title"/>
          </p:nvPr>
        </p:nvSpPr>
        <p:spPr/>
        <p:txBody>
          <a:bodyPr/>
          <a:lstStyle/>
          <a:p>
            <a:r>
              <a:rPr lang="en-US" b="1" dirty="0"/>
              <a:t>Supply Side Platform</a:t>
            </a:r>
            <a:endParaRPr lang="en-IN" b="1" dirty="0"/>
          </a:p>
        </p:txBody>
      </p:sp>
      <p:pic>
        <p:nvPicPr>
          <p:cNvPr id="3074" name="Picture 2" descr="What Are Supply-Side Platforms (SSPs)?">
            <a:extLst>
              <a:ext uri="{FF2B5EF4-FFF2-40B4-BE49-F238E27FC236}">
                <a16:creationId xmlns:a16="http://schemas.microsoft.com/office/drawing/2014/main" id="{D4B489B5-79D9-2D18-9C36-B18495D11C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19"/>
          <a:stretch/>
        </p:blipFill>
        <p:spPr bwMode="auto">
          <a:xfrm>
            <a:off x="1348154" y="2141537"/>
            <a:ext cx="1048758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38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8A04-C284-FCF9-7831-70726668AB73}"/>
              </a:ext>
            </a:extLst>
          </p:cNvPr>
          <p:cNvSpPr>
            <a:spLocks noGrp="1"/>
          </p:cNvSpPr>
          <p:nvPr>
            <p:ph type="title"/>
          </p:nvPr>
        </p:nvSpPr>
        <p:spPr/>
        <p:txBody>
          <a:bodyPr>
            <a:normAutofit/>
          </a:bodyPr>
          <a:lstStyle/>
          <a:p>
            <a:r>
              <a:rPr lang="en-US" b="1" i="0" dirty="0">
                <a:effectLst/>
              </a:rPr>
              <a:t>How Does A Supply-Side Platform (SSP) Work?</a:t>
            </a:r>
            <a:endParaRPr lang="en-IN" dirty="0"/>
          </a:p>
        </p:txBody>
      </p:sp>
      <p:pic>
        <p:nvPicPr>
          <p:cNvPr id="4098" name="Picture 2" descr="How does a supply side platform (SSP) work?">
            <a:extLst>
              <a:ext uri="{FF2B5EF4-FFF2-40B4-BE49-F238E27FC236}">
                <a16:creationId xmlns:a16="http://schemas.microsoft.com/office/drawing/2014/main" id="{B611BA77-9ECF-4211-B93F-17D334405B3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167"/>
          <a:stretch/>
        </p:blipFill>
        <p:spPr bwMode="auto">
          <a:xfrm>
            <a:off x="1126717" y="1708273"/>
            <a:ext cx="10327188" cy="457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8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7D71-6884-7032-4D74-286B16ECC7D2}"/>
              </a:ext>
            </a:extLst>
          </p:cNvPr>
          <p:cNvSpPr>
            <a:spLocks noGrp="1"/>
          </p:cNvSpPr>
          <p:nvPr>
            <p:ph type="title"/>
          </p:nvPr>
        </p:nvSpPr>
        <p:spPr/>
        <p:txBody>
          <a:bodyPr/>
          <a:lstStyle/>
          <a:p>
            <a:r>
              <a:rPr lang="en-US" b="1" i="0" dirty="0">
                <a:effectLst/>
              </a:rPr>
              <a:t>Benefits of SSP for publishers </a:t>
            </a:r>
            <a:endParaRPr lang="en-IN" b="1" dirty="0"/>
          </a:p>
        </p:txBody>
      </p:sp>
      <p:pic>
        <p:nvPicPr>
          <p:cNvPr id="5122" name="Picture 2" descr="Why publishers need SSP Programmatic technology - AdCumulus">
            <a:extLst>
              <a:ext uri="{FF2B5EF4-FFF2-40B4-BE49-F238E27FC236}">
                <a16:creationId xmlns:a16="http://schemas.microsoft.com/office/drawing/2014/main" id="{F2441E07-87FB-F4F9-170E-68E09013C3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0350" y="1425147"/>
            <a:ext cx="9176973" cy="524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87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F55A0-5CA8-A04C-59B2-8AD21828DAB9}"/>
              </a:ext>
            </a:extLst>
          </p:cNvPr>
          <p:cNvSpPr>
            <a:spLocks noGrp="1"/>
          </p:cNvSpPr>
          <p:nvPr>
            <p:ph type="title"/>
          </p:nvPr>
        </p:nvSpPr>
        <p:spPr/>
        <p:txBody>
          <a:bodyPr/>
          <a:lstStyle/>
          <a:p>
            <a:r>
              <a:rPr lang="en-US" b="1" dirty="0"/>
              <a:t>Examples of SSP</a:t>
            </a:r>
            <a:endParaRPr lang="en-IN" b="1" dirty="0"/>
          </a:p>
        </p:txBody>
      </p:sp>
      <p:sp>
        <p:nvSpPr>
          <p:cNvPr id="3" name="Content Placeholder 2">
            <a:extLst>
              <a:ext uri="{FF2B5EF4-FFF2-40B4-BE49-F238E27FC236}">
                <a16:creationId xmlns:a16="http://schemas.microsoft.com/office/drawing/2014/main" id="{618C978F-7A85-D3F4-B698-22AD4429F82B}"/>
              </a:ext>
            </a:extLst>
          </p:cNvPr>
          <p:cNvSpPr>
            <a:spLocks noGrp="1"/>
          </p:cNvSpPr>
          <p:nvPr>
            <p:ph idx="1"/>
          </p:nvPr>
        </p:nvSpPr>
        <p:spPr>
          <a:xfrm>
            <a:off x="838200" y="1825625"/>
            <a:ext cx="6230815" cy="4351338"/>
          </a:xfrm>
        </p:spPr>
        <p:txBody>
          <a:bodyPr/>
          <a:lstStyle/>
          <a:p>
            <a:pPr marL="0" indent="0">
              <a:buNone/>
            </a:pPr>
            <a:r>
              <a:rPr lang="en-US" b="1" dirty="0"/>
              <a:t>Google Ad Manger</a:t>
            </a:r>
          </a:p>
          <a:p>
            <a:r>
              <a:rPr lang="en-US" b="0" i="0" dirty="0">
                <a:effectLst/>
              </a:rPr>
              <a:t>Google Ad Manager is both a supply side platform and an ad exchange. It’s free for publishers that have over 5 million pages views and offers full capabilities for managing ad inventory for video, native, and custom ad formats</a:t>
            </a:r>
            <a:endParaRPr lang="en-IN" dirty="0"/>
          </a:p>
        </p:txBody>
      </p:sp>
      <p:pic>
        <p:nvPicPr>
          <p:cNvPr id="6146" name="Picture 2" descr="Here's Why You Are Getting Charged for Using Google Ad Manager">
            <a:extLst>
              <a:ext uri="{FF2B5EF4-FFF2-40B4-BE49-F238E27FC236}">
                <a16:creationId xmlns:a16="http://schemas.microsoft.com/office/drawing/2014/main" id="{B2779FAA-002A-1466-A485-FED1B52430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41" r="24117"/>
          <a:stretch/>
        </p:blipFill>
        <p:spPr bwMode="auto">
          <a:xfrm>
            <a:off x="7275946" y="2106185"/>
            <a:ext cx="4283007" cy="379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63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CDB2FD-9C62-B2B1-C233-5D7A8DD42B4D}"/>
              </a:ext>
            </a:extLst>
          </p:cNvPr>
          <p:cNvSpPr>
            <a:spLocks noGrp="1"/>
          </p:cNvSpPr>
          <p:nvPr>
            <p:ph idx="1"/>
          </p:nvPr>
        </p:nvSpPr>
        <p:spPr>
          <a:xfrm>
            <a:off x="838200" y="855785"/>
            <a:ext cx="6160477" cy="5321178"/>
          </a:xfrm>
        </p:spPr>
        <p:txBody>
          <a:bodyPr/>
          <a:lstStyle/>
          <a:p>
            <a:pPr marL="0" indent="0">
              <a:buNone/>
            </a:pPr>
            <a:r>
              <a:rPr lang="en-US" b="1" dirty="0"/>
              <a:t>OpenX</a:t>
            </a:r>
          </a:p>
          <a:p>
            <a:r>
              <a:rPr lang="en-US" i="0" dirty="0">
                <a:effectLst/>
              </a:rPr>
              <a:t>OpenX offers products for both publishers and advertisers. The supply side platform includes OpenX Bidder for real-time bidding, OpenX Mobile and OpenX Video for direct access to quality mobile and video advertisers, and OpenX Private Marketplaces for direct access to premium advertisers.</a:t>
            </a:r>
            <a:endParaRPr lang="en-IN" dirty="0"/>
          </a:p>
        </p:txBody>
      </p:sp>
      <p:pic>
        <p:nvPicPr>
          <p:cNvPr id="7170" name="Picture 2" descr="OpenX | LinkedIn">
            <a:extLst>
              <a:ext uri="{FF2B5EF4-FFF2-40B4-BE49-F238E27FC236}">
                <a16:creationId xmlns:a16="http://schemas.microsoft.com/office/drawing/2014/main" id="{2B61D8AE-A265-F4A9-55D4-631CD3535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069" y="1351083"/>
            <a:ext cx="3736731" cy="373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41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2E6F11-58C2-07B4-0F62-320401CEA7C3}"/>
              </a:ext>
            </a:extLst>
          </p:cNvPr>
          <p:cNvSpPr>
            <a:spLocks noGrp="1"/>
          </p:cNvSpPr>
          <p:nvPr>
            <p:ph idx="1"/>
          </p:nvPr>
        </p:nvSpPr>
        <p:spPr>
          <a:xfrm>
            <a:off x="838200" y="1066800"/>
            <a:ext cx="6394938" cy="5110163"/>
          </a:xfrm>
        </p:spPr>
        <p:txBody>
          <a:bodyPr/>
          <a:lstStyle/>
          <a:p>
            <a:pPr marL="0" indent="0">
              <a:buNone/>
            </a:pPr>
            <a:r>
              <a:rPr lang="en-IN" b="1" i="0" dirty="0">
                <a:effectLst/>
              </a:rPr>
              <a:t>Xandr (formerly AppNexus)</a:t>
            </a:r>
          </a:p>
          <a:p>
            <a:r>
              <a:rPr lang="en-US" b="0" i="0" dirty="0">
                <a:effectLst/>
              </a:rPr>
              <a:t>Xandr has a broad offering of solutions from an SSP to a DSP and ad exchange. It includes Xandr Invest, a DSP and connected TV offerings; Xandr Monetize, its SSP solution, and </a:t>
            </a:r>
            <a:r>
              <a:rPr lang="en-US" b="0" i="0" dirty="0" err="1">
                <a:effectLst/>
              </a:rPr>
              <a:t>MonetizeTV</a:t>
            </a:r>
            <a:r>
              <a:rPr lang="en-US" b="0" i="0" dirty="0">
                <a:effectLst/>
              </a:rPr>
              <a:t>, a connected TV solution for media companies.</a:t>
            </a:r>
            <a:endParaRPr lang="en-IN" b="1" i="0" dirty="0">
              <a:effectLst/>
            </a:endParaRPr>
          </a:p>
          <a:p>
            <a:endParaRPr lang="en-IN" dirty="0"/>
          </a:p>
        </p:txBody>
      </p:sp>
      <p:pic>
        <p:nvPicPr>
          <p:cNvPr id="8194" name="Picture 2" descr="Xandr Standardises Video Content on its Platform - ExchangeWire.com">
            <a:extLst>
              <a:ext uri="{FF2B5EF4-FFF2-40B4-BE49-F238E27FC236}">
                <a16:creationId xmlns:a16="http://schemas.microsoft.com/office/drawing/2014/main" id="{607502B9-54FB-EF2D-F3C5-F64D2F7B4F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21" t="23240" r="21259" b="24478"/>
          <a:stretch/>
        </p:blipFill>
        <p:spPr bwMode="auto">
          <a:xfrm>
            <a:off x="6261997" y="3692769"/>
            <a:ext cx="5590034" cy="232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4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8EABA4-BF48-2071-52CA-808552575914}"/>
              </a:ext>
            </a:extLst>
          </p:cNvPr>
          <p:cNvSpPr>
            <a:spLocks noGrp="1"/>
          </p:cNvSpPr>
          <p:nvPr>
            <p:ph idx="1"/>
          </p:nvPr>
        </p:nvSpPr>
        <p:spPr>
          <a:xfrm>
            <a:off x="838200" y="750277"/>
            <a:ext cx="5890846" cy="5426686"/>
          </a:xfrm>
        </p:spPr>
        <p:txBody>
          <a:bodyPr/>
          <a:lstStyle/>
          <a:p>
            <a:pPr marL="0" indent="0">
              <a:buNone/>
            </a:pPr>
            <a:r>
              <a:rPr lang="en-IN" b="1" i="0" dirty="0" err="1">
                <a:effectLst/>
              </a:rPr>
              <a:t>Magnite</a:t>
            </a:r>
            <a:r>
              <a:rPr lang="en-IN" b="1" i="0" dirty="0">
                <a:effectLst/>
              </a:rPr>
              <a:t> (formerly Rubicon Project)</a:t>
            </a:r>
          </a:p>
          <a:p>
            <a:r>
              <a:rPr lang="en-US" b="0" i="0" dirty="0" err="1">
                <a:effectLst/>
              </a:rPr>
              <a:t>Magnite</a:t>
            </a:r>
            <a:r>
              <a:rPr lang="en-US" b="0" i="0" dirty="0">
                <a:effectLst/>
              </a:rPr>
              <a:t> provides both an SSP for publishers and a DSP for advertisers. It also offers a private marketplace (PMP) and Programmatic Guaranteed (PG) and Auction Package capabilities that give publishers complete control over their inventory and audiences.</a:t>
            </a:r>
            <a:endParaRPr lang="en-IN" b="1" i="0" dirty="0">
              <a:effectLst/>
            </a:endParaRPr>
          </a:p>
        </p:txBody>
      </p:sp>
      <p:pic>
        <p:nvPicPr>
          <p:cNvPr id="9220" name="Picture 4" descr="Rubicon Project rebrands as Magnite after Telaria merger - L.A. Business  First">
            <a:extLst>
              <a:ext uri="{FF2B5EF4-FFF2-40B4-BE49-F238E27FC236}">
                <a16:creationId xmlns:a16="http://schemas.microsoft.com/office/drawing/2014/main" id="{0C3211AD-7427-E731-FC1B-7B20137DC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046" y="2469904"/>
            <a:ext cx="5245384" cy="2946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02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401A5-4412-9C2D-9FEC-55EF5DF3C572}"/>
              </a:ext>
            </a:extLst>
          </p:cNvPr>
          <p:cNvSpPr>
            <a:spLocks noGrp="1"/>
          </p:cNvSpPr>
          <p:nvPr>
            <p:ph idx="1"/>
          </p:nvPr>
        </p:nvSpPr>
        <p:spPr>
          <a:xfrm>
            <a:off x="838200" y="597877"/>
            <a:ext cx="5257800" cy="5579086"/>
          </a:xfrm>
        </p:spPr>
        <p:txBody>
          <a:bodyPr/>
          <a:lstStyle/>
          <a:p>
            <a:pPr marL="0" indent="0">
              <a:buNone/>
            </a:pPr>
            <a:r>
              <a:rPr lang="en-IN" b="1" i="0" dirty="0">
                <a:effectLst/>
              </a:rPr>
              <a:t>PubMatic</a:t>
            </a:r>
          </a:p>
          <a:p>
            <a:pPr algn="just"/>
            <a:r>
              <a:rPr lang="en-US" b="0" i="0" dirty="0">
                <a:effectLst/>
              </a:rPr>
              <a:t>PubMatic is an SSP for publishers and agencies. It includes private marketplaces, a premium header bidder solution, and support for real-time bidding. Another key feature of PubMatic is its suite of ad quality tools that help publishers ensure the best ads are placed on their properties (it has strategic partnerships with ad quality enterprises, The Media Trust, and Confidant).</a:t>
            </a:r>
            <a:endParaRPr lang="en-IN" b="1" i="0" dirty="0">
              <a:effectLst/>
            </a:endParaRPr>
          </a:p>
        </p:txBody>
      </p:sp>
      <p:pic>
        <p:nvPicPr>
          <p:cNvPr id="10242" name="Picture 2" descr="PubMatic Off-Campus Hiring For NOC Systems Engineer Role | Batch 2017/  2018/ 2019/ 2020/ 2021 Pass-out | BE/ B-Tech, MSc, MCA | - The IT Minds">
            <a:extLst>
              <a:ext uri="{FF2B5EF4-FFF2-40B4-BE49-F238E27FC236}">
                <a16:creationId xmlns:a16="http://schemas.microsoft.com/office/drawing/2014/main" id="{BB0E779A-D504-7FA0-B585-D2BE3C0B1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857" y="1959586"/>
            <a:ext cx="6046143" cy="224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95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E506-9C14-EDE9-5321-227418F4296D}"/>
              </a:ext>
            </a:extLst>
          </p:cNvPr>
          <p:cNvSpPr>
            <a:spLocks noGrp="1"/>
          </p:cNvSpPr>
          <p:nvPr>
            <p:ph type="title"/>
          </p:nvPr>
        </p:nvSpPr>
        <p:spPr/>
        <p:txBody>
          <a:bodyPr/>
          <a:lstStyle/>
          <a:p>
            <a:r>
              <a:rPr lang="en-US" b="1" dirty="0"/>
              <a:t>Block Chain</a:t>
            </a:r>
            <a:endParaRPr lang="en-IN" b="1" dirty="0"/>
          </a:p>
        </p:txBody>
      </p:sp>
      <p:pic>
        <p:nvPicPr>
          <p:cNvPr id="11266" name="Picture 2" descr="Why Blockchain is Important in 2022 and Beyond - 101 Blockchains">
            <a:extLst>
              <a:ext uri="{FF2B5EF4-FFF2-40B4-BE49-F238E27FC236}">
                <a16:creationId xmlns:a16="http://schemas.microsoft.com/office/drawing/2014/main" id="{BA817E37-BA60-EB5C-9CEF-86FB6586EC2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746"/>
          <a:stretch/>
        </p:blipFill>
        <p:spPr bwMode="auto">
          <a:xfrm>
            <a:off x="5796023" y="631447"/>
            <a:ext cx="5812889" cy="55951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0D935-3EC9-B1CD-B736-1EBAC4FA82E2}"/>
              </a:ext>
            </a:extLst>
          </p:cNvPr>
          <p:cNvSpPr txBox="1"/>
          <p:nvPr/>
        </p:nvSpPr>
        <p:spPr>
          <a:xfrm>
            <a:off x="838200" y="1690688"/>
            <a:ext cx="4530969" cy="3539430"/>
          </a:xfrm>
          <a:prstGeom prst="rect">
            <a:avLst/>
          </a:prstGeom>
          <a:noFill/>
        </p:spPr>
        <p:txBody>
          <a:bodyPr wrap="square">
            <a:spAutoFit/>
          </a:bodyPr>
          <a:lstStyle/>
          <a:p>
            <a:pPr marL="285750" indent="-285750">
              <a:buFont typeface="Arial" panose="020B0604020202020204" pitchFamily="34" charset="0"/>
              <a:buChar char="•"/>
            </a:pPr>
            <a:r>
              <a:rPr lang="en-US" sz="2800" i="0" dirty="0">
                <a:solidFill>
                  <a:srgbClr val="202124"/>
                </a:solidFill>
                <a:effectLst/>
              </a:rPr>
              <a:t>Blockchain is a system of recording information in a way that makes it difficult or impossible to change, hack, or cheat the system.</a:t>
            </a:r>
          </a:p>
          <a:p>
            <a:pPr marL="285750" indent="-285750">
              <a:buFont typeface="Arial" panose="020B0604020202020204" pitchFamily="34" charset="0"/>
              <a:buChar char="•"/>
            </a:pPr>
            <a:endParaRPr lang="en-US" sz="2800" dirty="0">
              <a:solidFill>
                <a:srgbClr val="202124"/>
              </a:solidFill>
            </a:endParaRPr>
          </a:p>
          <a:p>
            <a:pPr marL="285750" indent="-285750">
              <a:buFont typeface="Arial" panose="020B0604020202020204" pitchFamily="34" charset="0"/>
              <a:buChar char="•"/>
            </a:pPr>
            <a:r>
              <a:rPr lang="en-US" sz="2800" i="0" dirty="0">
                <a:solidFill>
                  <a:srgbClr val="202124"/>
                </a:solidFill>
                <a:effectLst/>
              </a:rPr>
              <a:t>Example: Bitcoin</a:t>
            </a:r>
          </a:p>
          <a:p>
            <a:endParaRPr lang="en-IN" sz="2800" dirty="0"/>
          </a:p>
        </p:txBody>
      </p:sp>
    </p:spTree>
    <p:extLst>
      <p:ext uri="{BB962C8B-B14F-4D97-AF65-F5344CB8AC3E}">
        <p14:creationId xmlns:p14="http://schemas.microsoft.com/office/powerpoint/2010/main" val="3691762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AA64-B8FF-F204-25F7-B3710F4D3DFD}"/>
              </a:ext>
            </a:extLst>
          </p:cNvPr>
          <p:cNvSpPr>
            <a:spLocks noGrp="1"/>
          </p:cNvSpPr>
          <p:nvPr>
            <p:ph type="title"/>
          </p:nvPr>
        </p:nvSpPr>
        <p:spPr/>
        <p:txBody>
          <a:bodyPr/>
          <a:lstStyle/>
          <a:p>
            <a:r>
              <a:rPr lang="en-US" b="1" dirty="0"/>
              <a:t>Cloud Computing</a:t>
            </a:r>
            <a:endParaRPr lang="en-IN" b="1" dirty="0"/>
          </a:p>
        </p:txBody>
      </p:sp>
      <p:sp>
        <p:nvSpPr>
          <p:cNvPr id="3" name="Content Placeholder 2">
            <a:extLst>
              <a:ext uri="{FF2B5EF4-FFF2-40B4-BE49-F238E27FC236}">
                <a16:creationId xmlns:a16="http://schemas.microsoft.com/office/drawing/2014/main" id="{82CE41FD-8B47-6785-4CCB-425F5AE8F754}"/>
              </a:ext>
            </a:extLst>
          </p:cNvPr>
          <p:cNvSpPr>
            <a:spLocks noGrp="1"/>
          </p:cNvSpPr>
          <p:nvPr>
            <p:ph idx="1"/>
          </p:nvPr>
        </p:nvSpPr>
        <p:spPr>
          <a:xfrm>
            <a:off x="838200" y="1825625"/>
            <a:ext cx="5586046" cy="4351338"/>
          </a:xfrm>
        </p:spPr>
        <p:txBody>
          <a:bodyPr/>
          <a:lstStyle/>
          <a:p>
            <a:r>
              <a:rPr lang="en-US" i="0" dirty="0">
                <a:solidFill>
                  <a:srgbClr val="202124"/>
                </a:solidFill>
                <a:effectLst/>
              </a:rPr>
              <a:t>Cloud allows network-based access to communication tools like emails and calendars. WhatsApp is also a cloud-based infrastructure as it comes in communication it is also one of the examples of cloud computing. All the messages and information are stored in service providers hardware.</a:t>
            </a:r>
            <a:endParaRPr lang="en-IN" dirty="0"/>
          </a:p>
        </p:txBody>
      </p:sp>
      <p:pic>
        <p:nvPicPr>
          <p:cNvPr id="12290" name="Picture 2" descr="The Cloud, Cloud Computing, What is Cloud Computing | Times of Cloud">
            <a:extLst>
              <a:ext uri="{FF2B5EF4-FFF2-40B4-BE49-F238E27FC236}">
                <a16:creationId xmlns:a16="http://schemas.microsoft.com/office/drawing/2014/main" id="{9A702643-B8D1-E296-6BDD-D433996F0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24210"/>
            <a:ext cx="5908970" cy="380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71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34F5-0D26-980D-F1DD-0CE618738F91}"/>
              </a:ext>
            </a:extLst>
          </p:cNvPr>
          <p:cNvSpPr>
            <a:spLocks noGrp="1"/>
          </p:cNvSpPr>
          <p:nvPr>
            <p:ph type="title"/>
          </p:nvPr>
        </p:nvSpPr>
        <p:spPr/>
        <p:txBody>
          <a:bodyPr/>
          <a:lstStyle/>
          <a:p>
            <a:r>
              <a:rPr lang="en-US" b="1" dirty="0"/>
              <a:t>Introduction</a:t>
            </a:r>
            <a:endParaRPr lang="en-IN" b="1" dirty="0"/>
          </a:p>
        </p:txBody>
      </p:sp>
      <p:sp>
        <p:nvSpPr>
          <p:cNvPr id="3" name="Content Placeholder 2">
            <a:extLst>
              <a:ext uri="{FF2B5EF4-FFF2-40B4-BE49-F238E27FC236}">
                <a16:creationId xmlns:a16="http://schemas.microsoft.com/office/drawing/2014/main" id="{206E3FDB-C3E2-434A-70A9-0D7255ADC3C7}"/>
              </a:ext>
            </a:extLst>
          </p:cNvPr>
          <p:cNvSpPr>
            <a:spLocks noGrp="1"/>
          </p:cNvSpPr>
          <p:nvPr>
            <p:ph idx="1"/>
          </p:nvPr>
        </p:nvSpPr>
        <p:spPr/>
        <p:txBody>
          <a:bodyPr/>
          <a:lstStyle/>
          <a:p>
            <a:r>
              <a:rPr lang="en-US" i="0" dirty="0">
                <a:solidFill>
                  <a:srgbClr val="202124"/>
                </a:solidFill>
                <a:effectLst/>
              </a:rPr>
              <a:t>An online advertising network or ad network is a company that connects advertisers to websites that want to host advertisements. The key function of an ad network is an aggregation of ad supply from publishers and matching it with advertiser's demand.</a:t>
            </a:r>
          </a:p>
          <a:p>
            <a:r>
              <a:rPr lang="en-US" dirty="0">
                <a:solidFill>
                  <a:srgbClr val="202124"/>
                </a:solidFill>
              </a:rPr>
              <a:t>Examples: </a:t>
            </a:r>
            <a:r>
              <a:rPr lang="en-US" b="1" i="0" dirty="0">
                <a:solidFill>
                  <a:srgbClr val="202124"/>
                </a:solidFill>
                <a:effectLst/>
              </a:rPr>
              <a:t>Google AdSense, </a:t>
            </a:r>
            <a:r>
              <a:rPr lang="en-US" b="1" i="0" dirty="0" err="1">
                <a:solidFill>
                  <a:srgbClr val="202124"/>
                </a:solidFill>
                <a:effectLst/>
              </a:rPr>
              <a:t>Media.Net</a:t>
            </a:r>
            <a:r>
              <a:rPr lang="en-US" b="1" i="0" dirty="0">
                <a:solidFill>
                  <a:srgbClr val="202124"/>
                </a:solidFill>
                <a:effectLst/>
              </a:rPr>
              <a:t>, </a:t>
            </a:r>
            <a:r>
              <a:rPr lang="en-US" b="1" i="0" dirty="0" err="1">
                <a:solidFill>
                  <a:srgbClr val="202124"/>
                </a:solidFill>
                <a:effectLst/>
              </a:rPr>
              <a:t>BuySellAds</a:t>
            </a:r>
            <a:r>
              <a:rPr lang="en-US" b="1" i="0" dirty="0">
                <a:solidFill>
                  <a:srgbClr val="202124"/>
                </a:solidFill>
                <a:effectLst/>
              </a:rPr>
              <a:t> and Conversant</a:t>
            </a:r>
            <a:r>
              <a:rPr lang="en-US" b="0" i="0" dirty="0">
                <a:solidFill>
                  <a:srgbClr val="202124"/>
                </a:solidFill>
                <a:effectLst/>
              </a:rPr>
              <a:t>.</a:t>
            </a:r>
            <a:endParaRPr lang="en-IN" dirty="0"/>
          </a:p>
        </p:txBody>
      </p:sp>
    </p:spTree>
    <p:extLst>
      <p:ext uri="{BB962C8B-B14F-4D97-AF65-F5344CB8AC3E}">
        <p14:creationId xmlns:p14="http://schemas.microsoft.com/office/powerpoint/2010/main" val="651864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91E0-020D-0F16-E455-26AEB94C3DEB}"/>
              </a:ext>
            </a:extLst>
          </p:cNvPr>
          <p:cNvSpPr>
            <a:spLocks noGrp="1"/>
          </p:cNvSpPr>
          <p:nvPr>
            <p:ph type="title"/>
          </p:nvPr>
        </p:nvSpPr>
        <p:spPr/>
        <p:txBody>
          <a:bodyPr/>
          <a:lstStyle/>
          <a:p>
            <a:r>
              <a:rPr lang="en-IN" b="1" i="0" dirty="0">
                <a:solidFill>
                  <a:srgbClr val="0E0618"/>
                </a:solidFill>
                <a:effectLst/>
              </a:rPr>
              <a:t>Top 10 emerging technologies</a:t>
            </a:r>
            <a:endParaRPr lang="en-IN" b="1" dirty="0"/>
          </a:p>
        </p:txBody>
      </p:sp>
      <p:sp>
        <p:nvSpPr>
          <p:cNvPr id="3" name="Content Placeholder 2">
            <a:extLst>
              <a:ext uri="{FF2B5EF4-FFF2-40B4-BE49-F238E27FC236}">
                <a16:creationId xmlns:a16="http://schemas.microsoft.com/office/drawing/2014/main" id="{2092D2CA-E90A-7143-4F89-5C4BA3D79A91}"/>
              </a:ext>
            </a:extLst>
          </p:cNvPr>
          <p:cNvSpPr>
            <a:spLocks noGrp="1"/>
          </p:cNvSpPr>
          <p:nvPr>
            <p:ph idx="1"/>
          </p:nvPr>
        </p:nvSpPr>
        <p:spPr>
          <a:xfrm>
            <a:off x="838200" y="1825625"/>
            <a:ext cx="10515600" cy="4667250"/>
          </a:xfrm>
        </p:spPr>
        <p:txBody>
          <a:bodyPr>
            <a:normAutofit fontScale="92500" lnSpcReduction="20000"/>
          </a:bodyPr>
          <a:lstStyle/>
          <a:p>
            <a:r>
              <a:rPr lang="en-US" dirty="0"/>
              <a:t>Artificial Intelligence (AI)</a:t>
            </a:r>
          </a:p>
          <a:p>
            <a:r>
              <a:rPr lang="en-US" dirty="0"/>
              <a:t>5G</a:t>
            </a:r>
          </a:p>
          <a:p>
            <a:r>
              <a:rPr lang="en-US" dirty="0"/>
              <a:t>Internet of Things (IoT)</a:t>
            </a:r>
          </a:p>
          <a:p>
            <a:r>
              <a:rPr lang="en-US" dirty="0"/>
              <a:t>Serverless Computing</a:t>
            </a:r>
          </a:p>
          <a:p>
            <a:r>
              <a:rPr lang="en-US" dirty="0"/>
              <a:t>Biometrics</a:t>
            </a:r>
          </a:p>
          <a:p>
            <a:r>
              <a:rPr lang="en-US" dirty="0"/>
              <a:t>Augmented Reality &amp; Virtual Reality</a:t>
            </a:r>
          </a:p>
          <a:p>
            <a:r>
              <a:rPr lang="en-US" dirty="0"/>
              <a:t>Robotics</a:t>
            </a:r>
          </a:p>
          <a:p>
            <a:r>
              <a:rPr lang="en-US" dirty="0"/>
              <a:t>Blockchain</a:t>
            </a:r>
          </a:p>
          <a:p>
            <a:r>
              <a:rPr lang="en-US" dirty="0"/>
              <a:t>Natural Language Processing</a:t>
            </a:r>
          </a:p>
          <a:p>
            <a:r>
              <a:rPr lang="en-US" dirty="0"/>
              <a:t>Drones</a:t>
            </a:r>
          </a:p>
          <a:p>
            <a:r>
              <a:rPr lang="en-US" dirty="0"/>
              <a:t>3D Printing</a:t>
            </a:r>
          </a:p>
        </p:txBody>
      </p:sp>
    </p:spTree>
    <p:extLst>
      <p:ext uri="{BB962C8B-B14F-4D97-AF65-F5344CB8AC3E}">
        <p14:creationId xmlns:p14="http://schemas.microsoft.com/office/powerpoint/2010/main" val="1567084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2656-96FC-67EA-BE11-E1215FF8240F}"/>
              </a:ext>
            </a:extLst>
          </p:cNvPr>
          <p:cNvSpPr>
            <a:spLocks noGrp="1"/>
          </p:cNvSpPr>
          <p:nvPr>
            <p:ph type="title"/>
          </p:nvPr>
        </p:nvSpPr>
        <p:spPr>
          <a:xfrm>
            <a:off x="838200" y="365126"/>
            <a:ext cx="10515600" cy="994752"/>
          </a:xfrm>
        </p:spPr>
        <p:txBody>
          <a:bodyPr/>
          <a:lstStyle/>
          <a:p>
            <a:r>
              <a:rPr lang="en-US" b="1" dirty="0"/>
              <a:t>Application Program Interfaces (API)</a:t>
            </a:r>
            <a:endParaRPr lang="en-IN" b="1" dirty="0"/>
          </a:p>
        </p:txBody>
      </p:sp>
      <p:sp>
        <p:nvSpPr>
          <p:cNvPr id="3" name="Content Placeholder 2">
            <a:extLst>
              <a:ext uri="{FF2B5EF4-FFF2-40B4-BE49-F238E27FC236}">
                <a16:creationId xmlns:a16="http://schemas.microsoft.com/office/drawing/2014/main" id="{46FB9B67-65B2-B923-44E6-D2696057B2CE}"/>
              </a:ext>
            </a:extLst>
          </p:cNvPr>
          <p:cNvSpPr>
            <a:spLocks noGrp="1"/>
          </p:cNvSpPr>
          <p:nvPr>
            <p:ph idx="1"/>
          </p:nvPr>
        </p:nvSpPr>
        <p:spPr>
          <a:xfrm>
            <a:off x="838201" y="1825625"/>
            <a:ext cx="5046784" cy="4667250"/>
          </a:xfrm>
        </p:spPr>
        <p:txBody>
          <a:bodyPr>
            <a:normAutofit/>
          </a:bodyPr>
          <a:lstStyle/>
          <a:p>
            <a:r>
              <a:rPr lang="en-US" i="0" dirty="0">
                <a:solidFill>
                  <a:srgbClr val="202124"/>
                </a:solidFill>
                <a:effectLst/>
              </a:rPr>
              <a:t>An application program interface (API) is code that allows two software programs to communicate with each other. </a:t>
            </a:r>
          </a:p>
          <a:p>
            <a:endParaRPr lang="en-US" i="0" dirty="0">
              <a:solidFill>
                <a:srgbClr val="202124"/>
              </a:solidFill>
              <a:effectLst/>
            </a:endParaRPr>
          </a:p>
          <a:p>
            <a:r>
              <a:rPr lang="en-US" dirty="0">
                <a:solidFill>
                  <a:srgbClr val="202124"/>
                </a:solidFill>
              </a:rPr>
              <a:t>Examples: </a:t>
            </a:r>
            <a:r>
              <a:rPr lang="en-US" i="0" dirty="0">
                <a:solidFill>
                  <a:srgbClr val="202124"/>
                </a:solidFill>
                <a:effectLst/>
              </a:rPr>
              <a:t>Google Maps API and Twitter API</a:t>
            </a:r>
            <a:endParaRPr lang="en-IN" dirty="0"/>
          </a:p>
        </p:txBody>
      </p:sp>
      <p:pic>
        <p:nvPicPr>
          <p:cNvPr id="13314" name="Picture 2" descr="Application Programming Interface Service IT / Technology Services from  Hyderabad">
            <a:extLst>
              <a:ext uri="{FF2B5EF4-FFF2-40B4-BE49-F238E27FC236}">
                <a16:creationId xmlns:a16="http://schemas.microsoft.com/office/drawing/2014/main" id="{038F200D-861C-517D-93AF-39EAE0D18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46956"/>
            <a:ext cx="5545015" cy="525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731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45CB-DB45-9484-8B3E-34FD98B3498B}"/>
              </a:ext>
            </a:extLst>
          </p:cNvPr>
          <p:cNvSpPr>
            <a:spLocks noGrp="1"/>
          </p:cNvSpPr>
          <p:nvPr>
            <p:ph type="title"/>
          </p:nvPr>
        </p:nvSpPr>
        <p:spPr>
          <a:xfrm>
            <a:off x="838200" y="365125"/>
            <a:ext cx="10515600" cy="963329"/>
          </a:xfrm>
        </p:spPr>
        <p:txBody>
          <a:bodyPr/>
          <a:lstStyle/>
          <a:p>
            <a:r>
              <a:rPr lang="en-US" b="1" dirty="0"/>
              <a:t>Smart Devices</a:t>
            </a:r>
            <a:endParaRPr lang="en-IN" b="1" dirty="0"/>
          </a:p>
        </p:txBody>
      </p:sp>
      <p:pic>
        <p:nvPicPr>
          <p:cNvPr id="14338" name="Picture 2" descr="IoT devices might be smart but they lack basic security, says new report">
            <a:extLst>
              <a:ext uri="{FF2B5EF4-FFF2-40B4-BE49-F238E27FC236}">
                <a16:creationId xmlns:a16="http://schemas.microsoft.com/office/drawing/2014/main" id="{3F034E18-95DF-FD7E-DADA-5418E6260A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9547" y="1328454"/>
            <a:ext cx="7504023" cy="527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36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222C-BEDF-418E-C169-FDB47FE3E444}"/>
              </a:ext>
            </a:extLst>
          </p:cNvPr>
          <p:cNvSpPr>
            <a:spLocks noGrp="1"/>
          </p:cNvSpPr>
          <p:nvPr>
            <p:ph type="title"/>
          </p:nvPr>
        </p:nvSpPr>
        <p:spPr/>
        <p:txBody>
          <a:bodyPr/>
          <a:lstStyle/>
          <a:p>
            <a:r>
              <a:rPr lang="en-US" b="1" dirty="0"/>
              <a:t>Ad Networks Evolution</a:t>
            </a:r>
            <a:endParaRPr lang="en-IN" b="1" dirty="0"/>
          </a:p>
        </p:txBody>
      </p:sp>
      <p:pic>
        <p:nvPicPr>
          <p:cNvPr id="5" name="Content Placeholder 4" descr="Diagram&#10;&#10;Description automatically generated">
            <a:extLst>
              <a:ext uri="{FF2B5EF4-FFF2-40B4-BE49-F238E27FC236}">
                <a16:creationId xmlns:a16="http://schemas.microsoft.com/office/drawing/2014/main" id="{E27FCE89-80DB-3329-78BA-776697BDC9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4666"/>
          <a:stretch/>
        </p:blipFill>
        <p:spPr>
          <a:xfrm>
            <a:off x="1924475" y="1327271"/>
            <a:ext cx="9077117" cy="5165604"/>
          </a:xfrm>
        </p:spPr>
      </p:pic>
    </p:spTree>
    <p:extLst>
      <p:ext uri="{BB962C8B-B14F-4D97-AF65-F5344CB8AC3E}">
        <p14:creationId xmlns:p14="http://schemas.microsoft.com/office/powerpoint/2010/main" val="1610649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E502-E61E-00AF-C28A-CF07285F9F70}"/>
              </a:ext>
            </a:extLst>
          </p:cNvPr>
          <p:cNvSpPr>
            <a:spLocks noGrp="1"/>
          </p:cNvSpPr>
          <p:nvPr>
            <p:ph type="title"/>
          </p:nvPr>
        </p:nvSpPr>
        <p:spPr/>
        <p:txBody>
          <a:bodyPr/>
          <a:lstStyle/>
          <a:p>
            <a:r>
              <a:rPr lang="en-US" b="1" dirty="0"/>
              <a:t>Types of Ad Network</a:t>
            </a:r>
            <a:endParaRPr lang="en-IN" b="1" dirty="0"/>
          </a:p>
        </p:txBody>
      </p:sp>
      <p:sp>
        <p:nvSpPr>
          <p:cNvPr id="3" name="Content Placeholder 2">
            <a:extLst>
              <a:ext uri="{FF2B5EF4-FFF2-40B4-BE49-F238E27FC236}">
                <a16:creationId xmlns:a16="http://schemas.microsoft.com/office/drawing/2014/main" id="{9206B597-787F-8415-A728-2EF768698B2E}"/>
              </a:ext>
            </a:extLst>
          </p:cNvPr>
          <p:cNvSpPr>
            <a:spLocks noGrp="1"/>
          </p:cNvSpPr>
          <p:nvPr>
            <p:ph idx="1"/>
          </p:nvPr>
        </p:nvSpPr>
        <p:spPr/>
        <p:txBody>
          <a:bodyPr/>
          <a:lstStyle/>
          <a:p>
            <a:pPr algn="l">
              <a:buFont typeface="Arial" panose="020B0604020202020204" pitchFamily="34" charset="0"/>
              <a:buChar char="•"/>
            </a:pPr>
            <a:r>
              <a:rPr lang="en-US" b="1" i="0" dirty="0">
                <a:solidFill>
                  <a:srgbClr val="202124"/>
                </a:solidFill>
                <a:effectLst/>
              </a:rPr>
              <a:t>Vertical Networks</a:t>
            </a:r>
          </a:p>
          <a:p>
            <a:pPr algn="l">
              <a:buFont typeface="Arial" panose="020B0604020202020204" pitchFamily="34" charset="0"/>
              <a:buChar char="•"/>
            </a:pPr>
            <a:r>
              <a:rPr lang="en-US" b="1" i="0" dirty="0">
                <a:solidFill>
                  <a:srgbClr val="202124"/>
                </a:solidFill>
                <a:effectLst/>
              </a:rPr>
              <a:t>Premium Networks</a:t>
            </a:r>
            <a:endParaRPr lang="en-US" b="0" i="0" dirty="0">
              <a:solidFill>
                <a:srgbClr val="202124"/>
              </a:solidFill>
              <a:effectLst/>
            </a:endParaRPr>
          </a:p>
          <a:p>
            <a:pPr algn="l">
              <a:buFont typeface="Arial" panose="020B0604020202020204" pitchFamily="34" charset="0"/>
              <a:buChar char="•"/>
            </a:pPr>
            <a:r>
              <a:rPr lang="en-US" b="1" i="0" dirty="0">
                <a:solidFill>
                  <a:srgbClr val="202124"/>
                </a:solidFill>
                <a:effectLst/>
              </a:rPr>
              <a:t>Inventory-specific networks: </a:t>
            </a:r>
            <a:r>
              <a:rPr lang="en-US" b="0" i="0" dirty="0">
                <a:solidFill>
                  <a:srgbClr val="202124"/>
                </a:solidFill>
                <a:effectLst/>
              </a:rPr>
              <a:t>Ad networks that provide a specific type of ad inventory, such as video or mobile.</a:t>
            </a:r>
          </a:p>
          <a:p>
            <a:pPr algn="l">
              <a:buFont typeface="Arial" panose="020B0604020202020204" pitchFamily="34" charset="0"/>
              <a:buChar char="•"/>
            </a:pPr>
            <a:r>
              <a:rPr lang="en-US" b="1" dirty="0">
                <a:solidFill>
                  <a:srgbClr val="202124"/>
                </a:solidFill>
              </a:rPr>
              <a:t>Horizontal Networks</a:t>
            </a:r>
            <a:endParaRPr lang="en-US" b="1" i="0" dirty="0">
              <a:solidFill>
                <a:srgbClr val="202124"/>
              </a:solidFill>
              <a:effectLst/>
            </a:endParaRPr>
          </a:p>
          <a:p>
            <a:pPr marL="0" indent="0">
              <a:buNone/>
            </a:pPr>
            <a:endParaRPr lang="en-IN" dirty="0"/>
          </a:p>
        </p:txBody>
      </p:sp>
    </p:spTree>
    <p:extLst>
      <p:ext uri="{BB962C8B-B14F-4D97-AF65-F5344CB8AC3E}">
        <p14:creationId xmlns:p14="http://schemas.microsoft.com/office/powerpoint/2010/main" val="251871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6BA48-74CE-9D6E-0C16-34160CD6E82F}"/>
              </a:ext>
            </a:extLst>
          </p:cNvPr>
          <p:cNvSpPr>
            <a:spLocks noGrp="1"/>
          </p:cNvSpPr>
          <p:nvPr>
            <p:ph type="title"/>
          </p:nvPr>
        </p:nvSpPr>
        <p:spPr/>
        <p:txBody>
          <a:bodyPr/>
          <a:lstStyle/>
          <a:p>
            <a:r>
              <a:rPr lang="en-US" b="1" dirty="0"/>
              <a:t>Vertical Network</a:t>
            </a:r>
            <a:endParaRPr lang="en-IN" b="1" dirty="0"/>
          </a:p>
        </p:txBody>
      </p:sp>
      <p:pic>
        <p:nvPicPr>
          <p:cNvPr id="5" name="Content Placeholder 4" descr="Diagram&#10;&#10;Description automatically generated">
            <a:extLst>
              <a:ext uri="{FF2B5EF4-FFF2-40B4-BE49-F238E27FC236}">
                <a16:creationId xmlns:a16="http://schemas.microsoft.com/office/drawing/2014/main" id="{CA14E741-EFAC-5844-B6DE-14FBFB05952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738" t="53101" r="58139" b="10119"/>
          <a:stretch/>
        </p:blipFill>
        <p:spPr>
          <a:xfrm>
            <a:off x="7086600" y="879230"/>
            <a:ext cx="4267200" cy="5453937"/>
          </a:xfrm>
        </p:spPr>
      </p:pic>
      <p:sp>
        <p:nvSpPr>
          <p:cNvPr id="7" name="TextBox 6">
            <a:extLst>
              <a:ext uri="{FF2B5EF4-FFF2-40B4-BE49-F238E27FC236}">
                <a16:creationId xmlns:a16="http://schemas.microsoft.com/office/drawing/2014/main" id="{CCBD5D81-76F1-F24A-BE21-667B3603A009}"/>
              </a:ext>
            </a:extLst>
          </p:cNvPr>
          <p:cNvSpPr txBox="1"/>
          <p:nvPr/>
        </p:nvSpPr>
        <p:spPr>
          <a:xfrm>
            <a:off x="1160585" y="2196045"/>
            <a:ext cx="3733800" cy="1815882"/>
          </a:xfrm>
          <a:prstGeom prst="rect">
            <a:avLst/>
          </a:prstGeom>
          <a:noFill/>
        </p:spPr>
        <p:txBody>
          <a:bodyPr wrap="square">
            <a:spAutoFit/>
          </a:bodyPr>
          <a:lstStyle/>
          <a:p>
            <a:pPr algn="l"/>
            <a:r>
              <a:rPr lang="en-US" sz="2800" b="0" i="1" dirty="0">
                <a:solidFill>
                  <a:srgbClr val="202124"/>
                </a:solidFill>
                <a:effectLst/>
              </a:rPr>
              <a:t>Ad networks that are topic-specific, such as fashion, automotive, or business.</a:t>
            </a:r>
          </a:p>
        </p:txBody>
      </p:sp>
    </p:spTree>
    <p:extLst>
      <p:ext uri="{BB962C8B-B14F-4D97-AF65-F5344CB8AC3E}">
        <p14:creationId xmlns:p14="http://schemas.microsoft.com/office/powerpoint/2010/main" val="252294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2718-CBE7-24EE-0A99-FF23A1A5D261}"/>
              </a:ext>
            </a:extLst>
          </p:cNvPr>
          <p:cNvSpPr>
            <a:spLocks noGrp="1"/>
          </p:cNvSpPr>
          <p:nvPr>
            <p:ph type="title"/>
          </p:nvPr>
        </p:nvSpPr>
        <p:spPr/>
        <p:txBody>
          <a:bodyPr/>
          <a:lstStyle/>
          <a:p>
            <a:r>
              <a:rPr lang="en-US" b="1" dirty="0"/>
              <a:t>Premium Networks</a:t>
            </a:r>
            <a:endParaRPr lang="en-IN" b="1" dirty="0"/>
          </a:p>
        </p:txBody>
      </p:sp>
      <p:pic>
        <p:nvPicPr>
          <p:cNvPr id="5" name="Content Placeholder 4">
            <a:extLst>
              <a:ext uri="{FF2B5EF4-FFF2-40B4-BE49-F238E27FC236}">
                <a16:creationId xmlns:a16="http://schemas.microsoft.com/office/drawing/2014/main" id="{8292E10D-1C87-09F6-E27B-D39046C07E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9853" t="53147" r="4683" b="11021"/>
          <a:stretch/>
        </p:blipFill>
        <p:spPr>
          <a:xfrm>
            <a:off x="6353908" y="1371599"/>
            <a:ext cx="5507550" cy="4466493"/>
          </a:xfrm>
        </p:spPr>
      </p:pic>
      <p:sp>
        <p:nvSpPr>
          <p:cNvPr id="7" name="TextBox 6">
            <a:extLst>
              <a:ext uri="{FF2B5EF4-FFF2-40B4-BE49-F238E27FC236}">
                <a16:creationId xmlns:a16="http://schemas.microsoft.com/office/drawing/2014/main" id="{E7DD6180-DAE2-F1AA-F741-23C446498C20}"/>
              </a:ext>
            </a:extLst>
          </p:cNvPr>
          <p:cNvSpPr txBox="1"/>
          <p:nvPr/>
        </p:nvSpPr>
        <p:spPr>
          <a:xfrm>
            <a:off x="949569" y="2333229"/>
            <a:ext cx="5507550" cy="954107"/>
          </a:xfrm>
          <a:prstGeom prst="rect">
            <a:avLst/>
          </a:prstGeom>
          <a:noFill/>
        </p:spPr>
        <p:txBody>
          <a:bodyPr wrap="square">
            <a:spAutoFit/>
          </a:bodyPr>
          <a:lstStyle/>
          <a:p>
            <a:r>
              <a:rPr lang="en-US" sz="2800" b="0" i="1" dirty="0">
                <a:solidFill>
                  <a:srgbClr val="202124"/>
                </a:solidFill>
                <a:effectLst/>
              </a:rPr>
              <a:t>Ad networks that offer inventory from popular publishers.</a:t>
            </a:r>
            <a:endParaRPr lang="en-IN" sz="2800" i="1" dirty="0"/>
          </a:p>
        </p:txBody>
      </p:sp>
    </p:spTree>
    <p:extLst>
      <p:ext uri="{BB962C8B-B14F-4D97-AF65-F5344CB8AC3E}">
        <p14:creationId xmlns:p14="http://schemas.microsoft.com/office/powerpoint/2010/main" val="133493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A17A-DDF4-5868-3EA5-A54877715978}"/>
              </a:ext>
            </a:extLst>
          </p:cNvPr>
          <p:cNvSpPr>
            <a:spLocks noGrp="1"/>
          </p:cNvSpPr>
          <p:nvPr>
            <p:ph type="title"/>
          </p:nvPr>
        </p:nvSpPr>
        <p:spPr/>
        <p:txBody>
          <a:bodyPr/>
          <a:lstStyle/>
          <a:p>
            <a:r>
              <a:rPr lang="en-US" b="1" i="0" dirty="0">
                <a:solidFill>
                  <a:srgbClr val="202124"/>
                </a:solidFill>
                <a:effectLst/>
              </a:rPr>
              <a:t>Inventory-specific networks</a:t>
            </a:r>
            <a:endParaRPr lang="en-IN" dirty="0"/>
          </a:p>
        </p:txBody>
      </p:sp>
      <p:sp>
        <p:nvSpPr>
          <p:cNvPr id="3" name="Content Placeholder 2">
            <a:extLst>
              <a:ext uri="{FF2B5EF4-FFF2-40B4-BE49-F238E27FC236}">
                <a16:creationId xmlns:a16="http://schemas.microsoft.com/office/drawing/2014/main" id="{909545C2-1C14-5BC9-151B-1CEDB1B93EEE}"/>
              </a:ext>
            </a:extLst>
          </p:cNvPr>
          <p:cNvSpPr>
            <a:spLocks noGrp="1"/>
          </p:cNvSpPr>
          <p:nvPr>
            <p:ph idx="1"/>
          </p:nvPr>
        </p:nvSpPr>
        <p:spPr>
          <a:xfrm>
            <a:off x="838200" y="1825625"/>
            <a:ext cx="10638692" cy="4351338"/>
          </a:xfrm>
        </p:spPr>
        <p:txBody>
          <a:bodyPr/>
          <a:lstStyle/>
          <a:p>
            <a:pPr algn="l">
              <a:buFont typeface="Arial" panose="020B0604020202020204" pitchFamily="34" charset="0"/>
              <a:buChar char="•"/>
            </a:pPr>
            <a:r>
              <a:rPr lang="en-US" b="0" i="1" dirty="0">
                <a:solidFill>
                  <a:srgbClr val="202124"/>
                </a:solidFill>
                <a:effectLst/>
              </a:rPr>
              <a:t>Ad networks that provide a specific type of ad inventory, such as video or mobile.</a:t>
            </a:r>
          </a:p>
          <a:p>
            <a:pPr algn="l">
              <a:buFont typeface="Arial" panose="020B0604020202020204" pitchFamily="34" charset="0"/>
              <a:buChar char="•"/>
            </a:pPr>
            <a:r>
              <a:rPr lang="en-US" i="1" dirty="0">
                <a:solidFill>
                  <a:srgbClr val="202124"/>
                </a:solidFill>
              </a:rPr>
              <a:t>Ad networks traditionally collect unsold ad inventory from multiple publishers and offer this pool of impressions to advertisers at a much lower price than a publisher's direct sales. This kind of inventory is often referred to as non-premium, or remnant.</a:t>
            </a:r>
          </a:p>
        </p:txBody>
      </p:sp>
    </p:spTree>
    <p:extLst>
      <p:ext uri="{BB962C8B-B14F-4D97-AF65-F5344CB8AC3E}">
        <p14:creationId xmlns:p14="http://schemas.microsoft.com/office/powerpoint/2010/main" val="170011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82BC-183D-9F01-2802-76B30FE68C02}"/>
              </a:ext>
            </a:extLst>
          </p:cNvPr>
          <p:cNvSpPr>
            <a:spLocks noGrp="1"/>
          </p:cNvSpPr>
          <p:nvPr>
            <p:ph type="title"/>
          </p:nvPr>
        </p:nvSpPr>
        <p:spPr/>
        <p:txBody>
          <a:bodyPr/>
          <a:lstStyle/>
          <a:p>
            <a:r>
              <a:rPr lang="en-US" b="1" dirty="0"/>
              <a:t>Horizontal Networks</a:t>
            </a:r>
            <a:endParaRPr lang="en-IN" b="1" dirty="0"/>
          </a:p>
        </p:txBody>
      </p:sp>
      <p:pic>
        <p:nvPicPr>
          <p:cNvPr id="5" name="Content Placeholder 4" descr="Diagram&#10;&#10;Description automatically generated">
            <a:extLst>
              <a:ext uri="{FF2B5EF4-FFF2-40B4-BE49-F238E27FC236}">
                <a16:creationId xmlns:a16="http://schemas.microsoft.com/office/drawing/2014/main" id="{4A96381A-CDD9-8135-E1E9-09FCE707AE7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497" t="6385" r="6642" b="8817"/>
          <a:stretch/>
        </p:blipFill>
        <p:spPr>
          <a:xfrm>
            <a:off x="5379949" y="1690687"/>
            <a:ext cx="6718268" cy="4616327"/>
          </a:xfrm>
        </p:spPr>
      </p:pic>
      <p:sp>
        <p:nvSpPr>
          <p:cNvPr id="7" name="TextBox 6">
            <a:extLst>
              <a:ext uri="{FF2B5EF4-FFF2-40B4-BE49-F238E27FC236}">
                <a16:creationId xmlns:a16="http://schemas.microsoft.com/office/drawing/2014/main" id="{077C9938-7303-208C-4C1D-A2C8F92627AF}"/>
              </a:ext>
            </a:extLst>
          </p:cNvPr>
          <p:cNvSpPr txBox="1"/>
          <p:nvPr/>
        </p:nvSpPr>
        <p:spPr>
          <a:xfrm>
            <a:off x="838200" y="2182969"/>
            <a:ext cx="4835769" cy="1815882"/>
          </a:xfrm>
          <a:prstGeom prst="rect">
            <a:avLst/>
          </a:prstGeom>
          <a:noFill/>
        </p:spPr>
        <p:txBody>
          <a:bodyPr wrap="square">
            <a:spAutoFit/>
          </a:bodyPr>
          <a:lstStyle/>
          <a:p>
            <a:r>
              <a:rPr lang="en-US" sz="2800" i="1" dirty="0">
                <a:solidFill>
                  <a:srgbClr val="202124"/>
                </a:solidFill>
                <a:effectLst/>
              </a:rPr>
              <a:t>Horizontal ad networks offer higher scale, reach and multiple targeting capabilities for advertisers.</a:t>
            </a:r>
            <a:endParaRPr lang="en-IN" sz="2800" i="1" dirty="0"/>
          </a:p>
        </p:txBody>
      </p:sp>
    </p:spTree>
    <p:extLst>
      <p:ext uri="{BB962C8B-B14F-4D97-AF65-F5344CB8AC3E}">
        <p14:creationId xmlns:p14="http://schemas.microsoft.com/office/powerpoint/2010/main" val="52686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8454-A105-A49A-6390-C47A79F4DCAF}"/>
              </a:ext>
            </a:extLst>
          </p:cNvPr>
          <p:cNvSpPr>
            <a:spLocks noGrp="1"/>
          </p:cNvSpPr>
          <p:nvPr>
            <p:ph type="title"/>
          </p:nvPr>
        </p:nvSpPr>
        <p:spPr/>
        <p:txBody>
          <a:bodyPr/>
          <a:lstStyle/>
          <a:p>
            <a:r>
              <a:rPr lang="en-US" b="1" dirty="0"/>
              <a:t>Features of Ad Networks</a:t>
            </a:r>
            <a:endParaRPr lang="en-IN" b="1" dirty="0"/>
          </a:p>
        </p:txBody>
      </p:sp>
      <p:pic>
        <p:nvPicPr>
          <p:cNvPr id="2050" name="Picture 2" descr="3 Key Benefits and Top 5 Features of Ad Network - Learn Ad Operations">
            <a:extLst>
              <a:ext uri="{FF2B5EF4-FFF2-40B4-BE49-F238E27FC236}">
                <a16:creationId xmlns:a16="http://schemas.microsoft.com/office/drawing/2014/main" id="{9A2E51DB-91F7-0430-7811-8058FE902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458" y="1690688"/>
            <a:ext cx="8877814" cy="493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811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632</Words>
  <Application>Microsoft Office PowerPoint</Application>
  <PresentationFormat>Widescreen</PresentationFormat>
  <Paragraphs>57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Ad Network</vt:lpstr>
      <vt:lpstr>Introduction</vt:lpstr>
      <vt:lpstr>Ad Networks Evolution</vt:lpstr>
      <vt:lpstr>Types of Ad Network</vt:lpstr>
      <vt:lpstr>Vertical Network</vt:lpstr>
      <vt:lpstr>Premium Networks</vt:lpstr>
      <vt:lpstr>Inventory-specific networks</vt:lpstr>
      <vt:lpstr>Horizontal Networks</vt:lpstr>
      <vt:lpstr>Features of Ad Networks</vt:lpstr>
      <vt:lpstr>Supply Side Platform</vt:lpstr>
      <vt:lpstr>How Does A Supply-Side Platform (SSP) Work?</vt:lpstr>
      <vt:lpstr>Benefits of SSP for publishers </vt:lpstr>
      <vt:lpstr>Examples of SSP</vt:lpstr>
      <vt:lpstr>PowerPoint Presentation</vt:lpstr>
      <vt:lpstr>PowerPoint Presentation</vt:lpstr>
      <vt:lpstr>PowerPoint Presentation</vt:lpstr>
      <vt:lpstr>PowerPoint Presentation</vt:lpstr>
      <vt:lpstr>Block Chain</vt:lpstr>
      <vt:lpstr>Cloud Computing</vt:lpstr>
      <vt:lpstr>Top 10 emerging technologies</vt:lpstr>
      <vt:lpstr>Application Program Interfaces (API)</vt:lpstr>
      <vt:lpstr>Smart Devices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 Network</dc:title>
  <dc:creator>Sanjay Parab</dc:creator>
  <cp:lastModifiedBy>Sanjay Parab</cp:lastModifiedBy>
  <cp:revision>7</cp:revision>
  <dcterms:created xsi:type="dcterms:W3CDTF">2022-06-21T06:24:57Z</dcterms:created>
  <dcterms:modified xsi:type="dcterms:W3CDTF">2022-06-21T11:53:09Z</dcterms:modified>
</cp:coreProperties>
</file>