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6" r:id="rId5"/>
    <p:sldId id="259" r:id="rId6"/>
    <p:sldId id="260" r:id="rId7"/>
    <p:sldId id="257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2" d="100"/>
          <a:sy n="82" d="100"/>
        </p:scale>
        <p:origin x="48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C-473F-91FD-A876418816A2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A-4A49-A520-6FB0B0F004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C-473F-91FD-A87641881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A-4A49-A520-6FB0B0F0044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A-4A49-A520-6FB0B0F00448}"/>
              </c:ext>
            </c:extLst>
          </c:dPt>
          <c:dPt>
            <c:idx val="5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E0A-4A49-A520-6FB0B0F004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Youtube</c:v>
                </c:pt>
                <c:pt idx="2">
                  <c:v>Twitter</c:v>
                </c:pt>
                <c:pt idx="3">
                  <c:v>Reddit</c:v>
                </c:pt>
                <c:pt idx="4">
                  <c:v>Instagram</c:v>
                </c:pt>
                <c:pt idx="5">
                  <c:v>Rest of the platforms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36.64</c:v>
                </c:pt>
                <c:pt idx="1">
                  <c:v>27.01</c:v>
                </c:pt>
                <c:pt idx="2">
                  <c:v>6.82</c:v>
                </c:pt>
                <c:pt idx="3">
                  <c:v>5.0999999999999996</c:v>
                </c:pt>
                <c:pt idx="4">
                  <c:v>2.4700000000000002</c:v>
                </c:pt>
                <c:pt idx="5">
                  <c:v>21.96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A-4A49-A520-6FB0B0F00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Marketing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Session 1 &amp; 2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600C78-7045-4515-A8E4-EA0B642E0D1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7497" r="7497"/>
          <a:stretch>
            <a:fillRect/>
          </a:stretch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brands know about their customers?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Heard about Consumer Persona?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1311" y="2600325"/>
            <a:ext cx="10225497" cy="3027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 </a:t>
            </a:r>
            <a:r>
              <a:rPr lang="en-US" b="1" dirty="0"/>
              <a:t>Customer Persona</a:t>
            </a:r>
            <a:r>
              <a:rPr lang="en-US" dirty="0"/>
              <a:t> is a fictitious model of an ideal </a:t>
            </a:r>
            <a:r>
              <a:rPr lang="en-US" b="1" dirty="0"/>
              <a:t>customer</a:t>
            </a:r>
            <a:r>
              <a:rPr lang="en-US" dirty="0"/>
              <a:t>. It generally includes demographics (age, gender, location, and occupation) as well as psychographics (motivations, likes, dislikes, and pain points)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What is included in a consumer persona?</a:t>
            </a:r>
          </a:p>
          <a:p>
            <a:pPr algn="just"/>
            <a:r>
              <a:rPr lang="en-US" dirty="0"/>
              <a:t>Demographics</a:t>
            </a:r>
          </a:p>
          <a:p>
            <a:pPr algn="just"/>
            <a:r>
              <a:rPr lang="en-US" dirty="0"/>
              <a:t>Likes/dislikes</a:t>
            </a:r>
          </a:p>
          <a:p>
            <a:pPr algn="just"/>
            <a:r>
              <a:rPr lang="en-US" dirty="0"/>
              <a:t>How do they get influenced</a:t>
            </a:r>
          </a:p>
          <a:p>
            <a:pPr algn="just"/>
            <a:r>
              <a:rPr lang="en-US" dirty="0"/>
              <a:t>Aspirations</a:t>
            </a:r>
          </a:p>
          <a:p>
            <a:pPr algn="just"/>
            <a:r>
              <a:rPr lang="en-US" dirty="0"/>
              <a:t>Pain Points</a:t>
            </a:r>
          </a:p>
          <a:p>
            <a:pPr algn="just"/>
            <a:r>
              <a:rPr lang="en-US" dirty="0"/>
              <a:t>Motivations etc. the list is endless.</a:t>
            </a:r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/>
              <a:t>SMM: Session 1 &amp; 2</a:t>
            </a:r>
            <a:endParaRPr lang="ru-RU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Brand: </a:t>
            </a:r>
            <a:r>
              <a:rPr lang="en-US" dirty="0" err="1"/>
              <a:t>Whitehat</a:t>
            </a:r>
            <a:r>
              <a:rPr lang="en-US" dirty="0"/>
              <a:t> Jr.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Consumer Persona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1311" y="2596897"/>
            <a:ext cx="10515599" cy="303097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Age: 30-55 yrs.</a:t>
            </a:r>
          </a:p>
          <a:p>
            <a:pPr algn="just"/>
            <a:r>
              <a:rPr lang="en-US" dirty="0"/>
              <a:t>Location: Tier 1,2 cities</a:t>
            </a:r>
          </a:p>
          <a:p>
            <a:pPr algn="just"/>
            <a:r>
              <a:rPr lang="en-US" dirty="0"/>
              <a:t>Gender: M/F</a:t>
            </a:r>
          </a:p>
          <a:p>
            <a:pPr algn="just"/>
            <a:r>
              <a:rPr lang="en-US" dirty="0"/>
              <a:t>Career: Has a white collar job in a reputed MNC</a:t>
            </a:r>
          </a:p>
          <a:p>
            <a:pPr algn="just"/>
            <a:r>
              <a:rPr lang="en-US" dirty="0"/>
              <a:t>Salary: INR 60,000+/month</a:t>
            </a:r>
          </a:p>
          <a:p>
            <a:pPr algn="just"/>
            <a:r>
              <a:rPr lang="en-US" dirty="0"/>
              <a:t>Parental Status: Parents of 6+ </a:t>
            </a:r>
            <a:r>
              <a:rPr lang="en-US" dirty="0" err="1"/>
              <a:t>yr</a:t>
            </a:r>
            <a:r>
              <a:rPr lang="en-US" dirty="0"/>
              <a:t> kids</a:t>
            </a:r>
          </a:p>
          <a:p>
            <a:pPr algn="just"/>
            <a:r>
              <a:rPr lang="en-US" dirty="0"/>
              <a:t>Goal: A better future for kids</a:t>
            </a:r>
          </a:p>
          <a:p>
            <a:pPr algn="just"/>
            <a:r>
              <a:rPr lang="en-US" dirty="0"/>
              <a:t>Challenges: Less time to take care of their kid’s studies</a:t>
            </a:r>
          </a:p>
          <a:p>
            <a:pPr algn="just"/>
            <a:r>
              <a:rPr lang="en-US" dirty="0"/>
              <a:t>Fear: Kid will not be able to compete with others in the real world, he/she will not get a suitable job/career</a:t>
            </a:r>
          </a:p>
          <a:p>
            <a:pPr algn="just"/>
            <a:r>
              <a:rPr lang="en-US" dirty="0"/>
              <a:t>Source Of Information: Google, FB, Email</a:t>
            </a:r>
          </a:p>
          <a:p>
            <a:pPr algn="just"/>
            <a:r>
              <a:rPr lang="en-US" dirty="0"/>
              <a:t>Motivation: Kid gets to learn something new </a:t>
            </a:r>
            <a:r>
              <a:rPr lang="en-US" dirty="0" err="1"/>
              <a:t>i.e</a:t>
            </a:r>
            <a:r>
              <a:rPr lang="en-US" dirty="0"/>
              <a:t> coding, learns 21</a:t>
            </a:r>
            <a:r>
              <a:rPr lang="en-US" baseline="30000" dirty="0"/>
              <a:t>st</a:t>
            </a:r>
            <a:r>
              <a:rPr lang="en-US" dirty="0"/>
              <a:t> century skills needed for the future.</a:t>
            </a:r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/>
              <a:t>SMM: Session 1 &amp; 2</a:t>
            </a:r>
            <a:endParaRPr lang="ru-RU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56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0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THANK YOU!</a:t>
            </a:r>
            <a:endParaRPr lang="ru-RU" sz="4800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010A6ED3-3D0B-452E-9085-EAB32FC3D0B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0995" r="10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Subject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Let’s see what all is going to happen in 32 sessions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will you learn?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Organic/Paid Marketing strategies</a:t>
            </a:r>
          </a:p>
          <a:p>
            <a:r>
              <a:rPr lang="en-US" dirty="0"/>
              <a:t>Ad Managers – FB/IG, Twitter, LinkedIn, Quora, YouTube,</a:t>
            </a:r>
          </a:p>
          <a:p>
            <a:r>
              <a:rPr lang="en-US" dirty="0"/>
              <a:t>Platform features and when and how to leverage them</a:t>
            </a:r>
          </a:p>
          <a:p>
            <a:r>
              <a:rPr lang="en-US" dirty="0"/>
              <a:t>Social media listening (managing ORM)</a:t>
            </a:r>
          </a:p>
          <a:p>
            <a:r>
              <a:rPr lang="en-US" dirty="0"/>
              <a:t>Creating a social media plan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55960" y="2959593"/>
            <a:ext cx="4648398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will you learn all of this?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Theory: 20%</a:t>
            </a:r>
          </a:p>
          <a:p>
            <a:r>
              <a:rPr lang="en-US" dirty="0"/>
              <a:t>Practical: 50%</a:t>
            </a:r>
          </a:p>
          <a:p>
            <a:r>
              <a:rPr lang="en-US" dirty="0"/>
              <a:t>Live Project: 15%</a:t>
            </a:r>
          </a:p>
          <a:p>
            <a:r>
              <a:rPr lang="en-US" dirty="0"/>
              <a:t>Case Studies: 15%</a:t>
            </a: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 descr="Pie chart">
            <a:extLst>
              <a:ext uri="{FF2B5EF4-FFF2-40B4-BE49-F238E27FC236}">
                <a16:creationId xmlns:a16="http://schemas.microsoft.com/office/drawing/2014/main" id="{093B88E5-E854-483F-A761-6A39AF1AE58A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2891936545"/>
              </p:ext>
            </p:extLst>
          </p:nvPr>
        </p:nvGraphicFramePr>
        <p:xfrm>
          <a:off x="798795" y="1087668"/>
          <a:ext cx="4509470" cy="45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SMM?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FDBF9-B20C-4919-9CE3-90C6CDC85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836431"/>
          </a:xfrm>
        </p:spPr>
        <p:txBody>
          <a:bodyPr/>
          <a:lstStyle/>
          <a:p>
            <a:pPr algn="just"/>
            <a:r>
              <a:rPr lang="en-US" dirty="0"/>
              <a:t>Use of social media platforms to connect with your audience to build your brand, increase sales, drive website traffic etc.</a:t>
            </a:r>
            <a:endParaRPr lang="ru-RU" dirty="0"/>
          </a:p>
        </p:txBody>
      </p:sp>
      <p:sp>
        <p:nvSpPr>
          <p:cNvPr id="23" name="Oval 22" descr="Circle shape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32367" y="3774029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36.64%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Facebook</a:t>
            </a:r>
            <a:endParaRPr lang="ru-RU" dirty="0"/>
          </a:p>
        </p:txBody>
      </p:sp>
      <p:sp>
        <p:nvSpPr>
          <p:cNvPr id="24" name="Oval 23" descr="Circle shape">
            <a:extLst>
              <a:ext uri="{FF2B5EF4-FFF2-40B4-BE49-F238E27FC236}">
                <a16:creationId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7671881" y="3774029"/>
            <a:ext cx="384048" cy="384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2CE79-7062-4C12-A2AE-683EAD4CCE0C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27.01%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YouTube</a:t>
            </a:r>
            <a:endParaRPr lang="ru-RU" dirty="0"/>
          </a:p>
        </p:txBody>
      </p:sp>
      <p:sp>
        <p:nvSpPr>
          <p:cNvPr id="25" name="Oval 24" descr="Circle shape">
            <a:extLst>
              <a:ext uri="{FF2B5EF4-FFF2-40B4-BE49-F238E27FC236}">
                <a16:creationId xmlns:a16="http://schemas.microsoft.com/office/drawing/2014/main" id="{CB3E6EAD-AA8B-4D6A-B852-670A3BE077FA}"/>
              </a:ext>
            </a:extLst>
          </p:cNvPr>
          <p:cNvSpPr/>
          <p:nvPr/>
        </p:nvSpPr>
        <p:spPr>
          <a:xfrm>
            <a:off x="9611395" y="3774029"/>
            <a:ext cx="384048" cy="38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FECF88-E632-4781-8739-84E6E892DC4D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dirty="0"/>
              <a:t>6.82%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D0B53C-EBAB-4000-8108-72EE7F62A9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Twitter</a:t>
            </a:r>
            <a:endParaRPr lang="ru-RU" dirty="0"/>
          </a:p>
        </p:txBody>
      </p:sp>
      <p:sp>
        <p:nvSpPr>
          <p:cNvPr id="19" name="Oval 18" descr="Circle shape">
            <a:extLst>
              <a:ext uri="{FF2B5EF4-FFF2-40B4-BE49-F238E27FC236}">
                <a16:creationId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5732392" y="4506094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0CA877-BC73-44B2-B723-8023CA00ED0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dirty="0"/>
              <a:t>5.10%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508980-C5CA-4BC3-A366-9BA1490CA4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Reddit</a:t>
            </a:r>
            <a:endParaRPr lang="ru-RU" dirty="0"/>
          </a:p>
        </p:txBody>
      </p:sp>
      <p:sp>
        <p:nvSpPr>
          <p:cNvPr id="20" name="Oval 19" descr="Circle shape">
            <a:extLst>
              <a:ext uri="{FF2B5EF4-FFF2-40B4-BE49-F238E27FC236}">
                <a16:creationId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7671906" y="4506094"/>
            <a:ext cx="384048" cy="38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00B5B-000C-40A0-984E-296FEF26F894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/>
              <a:t>2.47%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Instagram</a:t>
            </a:r>
            <a:endParaRPr lang="ru-RU" dirty="0"/>
          </a:p>
        </p:txBody>
      </p:sp>
      <p:sp>
        <p:nvSpPr>
          <p:cNvPr id="22" name="Oval 21" descr="Circle shape">
            <a:extLst>
              <a:ext uri="{FF2B5EF4-FFF2-40B4-BE49-F238E27FC236}">
                <a16:creationId xmlns:a16="http://schemas.microsoft.com/office/drawing/2014/main" id="{F25A7B72-F802-4A5B-9C15-E6092A747BDA}"/>
              </a:ext>
            </a:extLst>
          </p:cNvPr>
          <p:cNvSpPr/>
          <p:nvPr/>
        </p:nvSpPr>
        <p:spPr>
          <a:xfrm>
            <a:off x="9611420" y="4506094"/>
            <a:ext cx="384048" cy="384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85F4B4-4174-4802-8880-EBF24FC23D34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21.96%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A8CDE2-952B-4BD3-A740-DF54D4C7E8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05439" y="4722773"/>
            <a:ext cx="2046353" cy="365125"/>
          </a:xfrm>
        </p:spPr>
        <p:txBody>
          <a:bodyPr>
            <a:normAutofit/>
          </a:bodyPr>
          <a:lstStyle/>
          <a:p>
            <a:r>
              <a:rPr lang="en-US" dirty="0"/>
              <a:t>Rest of the platforms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7EDA2-3620-47DB-BD1A-9C3633AE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Monthly worldwide users: 2.96 Billion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Largest social media network where ads can be shown</a:t>
            </a:r>
          </a:p>
          <a:p>
            <a:r>
              <a:rPr lang="en-US" dirty="0"/>
              <a:t>Age Distribution: 18 – 24 yrs: 25%, 25 – 34 yrs: 32% and 35 – 54 yrs: 25%</a:t>
            </a:r>
          </a:p>
          <a:p>
            <a:r>
              <a:rPr lang="en-US" dirty="0"/>
              <a:t>Globally: 57% male &amp; 43% female</a:t>
            </a:r>
          </a:p>
          <a:p>
            <a:r>
              <a:rPr lang="en-US" dirty="0"/>
              <a:t>India: 78% male and 22% female</a:t>
            </a:r>
          </a:p>
          <a:p>
            <a:r>
              <a:rPr lang="en-US" dirty="0"/>
              <a:t>Excellent platform for </a:t>
            </a:r>
            <a:r>
              <a:rPr lang="en-US" b="1" dirty="0"/>
              <a:t>Brand Awareness, B2C Leads, B2C Traffic, Small businesses who want to market locally.</a:t>
            </a:r>
          </a:p>
          <a:p>
            <a:r>
              <a:rPr lang="en-US" dirty="0"/>
              <a:t>Not efficient for B2B organizations or driving final conversions (purchases).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DE2CC7-A300-48F2-B4FC-CB64BCF77C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371" r="28371"/>
          <a:stretch>
            <a:fillRect/>
          </a:stretch>
        </p:blipFill>
        <p:spPr>
          <a:effectLst>
            <a:outerShdw blurRad="266700" dist="88900" dir="2700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201168"/>
            <a:ext cx="4503295" cy="1489520"/>
          </a:xfrm>
        </p:spPr>
        <p:txBody>
          <a:bodyPr>
            <a:normAutofit/>
          </a:bodyPr>
          <a:lstStyle/>
          <a:p>
            <a:r>
              <a:rPr lang="en-US" dirty="0"/>
              <a:t>Facebook: Objectives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2096817" cy="3323180"/>
          </a:xfrm>
        </p:spPr>
        <p:txBody>
          <a:bodyPr>
            <a:normAutofit/>
          </a:bodyPr>
          <a:lstStyle/>
          <a:p>
            <a:r>
              <a:rPr lang="en-US" sz="1600" dirty="0"/>
              <a:t>Brand Awareness</a:t>
            </a:r>
          </a:p>
          <a:p>
            <a:r>
              <a:rPr lang="en-US" sz="1600" dirty="0"/>
              <a:t>Reach</a:t>
            </a:r>
          </a:p>
          <a:p>
            <a:r>
              <a:rPr lang="en-US" sz="1600" dirty="0"/>
              <a:t>Website Traffic</a:t>
            </a:r>
          </a:p>
          <a:p>
            <a:r>
              <a:rPr lang="en-US" sz="1600" dirty="0"/>
              <a:t>Leads</a:t>
            </a:r>
          </a:p>
          <a:p>
            <a:r>
              <a:rPr lang="en-US" sz="1600" dirty="0"/>
              <a:t>Messages</a:t>
            </a:r>
          </a:p>
          <a:p>
            <a:r>
              <a:rPr lang="en-US" sz="1600" dirty="0"/>
              <a:t>Video Plays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DE2CC7-A300-48F2-B4FC-CB64BCF77C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371" r="28371"/>
          <a:stretch>
            <a:fillRect/>
          </a:stretch>
        </p:blipFill>
        <p:spPr>
          <a:effectLst>
            <a:outerShdw blurRad="266700" dist="88900" dir="2700000" algn="tl" rotWithShape="0">
              <a:prstClr val="black">
                <a:alpha val="37000"/>
              </a:prst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298F040-CF29-4692-A7E0-2F9DBB9237AE}"/>
              </a:ext>
            </a:extLst>
          </p:cNvPr>
          <p:cNvSpPr txBox="1">
            <a:spLocks/>
          </p:cNvSpPr>
          <p:nvPr/>
        </p:nvSpPr>
        <p:spPr>
          <a:xfrm>
            <a:off x="9161670" y="2858764"/>
            <a:ext cx="2096817" cy="332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App Installs</a:t>
            </a:r>
          </a:p>
          <a:p>
            <a:r>
              <a:rPr lang="en-US" sz="1600" dirty="0"/>
              <a:t>Engagement</a:t>
            </a:r>
          </a:p>
          <a:p>
            <a:r>
              <a:rPr lang="en-US" sz="1600" dirty="0"/>
              <a:t>Conversions</a:t>
            </a:r>
          </a:p>
          <a:p>
            <a:r>
              <a:rPr lang="en-US" sz="1600" dirty="0"/>
              <a:t>Catalogue Sales</a:t>
            </a:r>
          </a:p>
          <a:p>
            <a:r>
              <a:rPr lang="en-US" sz="1600" dirty="0"/>
              <a:t>Store Traffic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BBC87E-8A49-48C5-A454-F7A52A1BF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388" y="2051050"/>
            <a:ext cx="4548187" cy="639763"/>
          </a:xfrm>
        </p:spPr>
        <p:txBody>
          <a:bodyPr/>
          <a:lstStyle/>
          <a:p>
            <a:r>
              <a:rPr lang="en-US" dirty="0"/>
              <a:t>All the following objectives are available in the ad manager </a:t>
            </a:r>
          </a:p>
        </p:txBody>
      </p:sp>
    </p:spTree>
    <p:extLst>
      <p:ext uri="{BB962C8B-B14F-4D97-AF65-F5344CB8AC3E}">
        <p14:creationId xmlns:p14="http://schemas.microsoft.com/office/powerpoint/2010/main" val="87806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1051004"/>
            <a:ext cx="4503295" cy="639683"/>
          </a:xfrm>
        </p:spPr>
        <p:txBody>
          <a:bodyPr>
            <a:normAutofit fontScale="90000"/>
          </a:bodyPr>
          <a:lstStyle/>
          <a:p>
            <a:r>
              <a:rPr lang="en-US" dirty="0"/>
              <a:t>Instagram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9580D4D-4CF3-4D13-A88D-54FFE2932B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183" r="24183"/>
          <a:stretch>
            <a:fillRect/>
          </a:stretch>
        </p:blipFill>
        <p:spPr>
          <a:effectLst>
            <a:outerShdw blurRad="266700" dist="88900" dir="2700000" algn="tl" rotWithShape="0">
              <a:prstClr val="black">
                <a:alpha val="37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0184F2-EE7C-4DF3-B9B9-95C0F18EA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5095164" cy="2916952"/>
          </a:xfrm>
        </p:spPr>
        <p:txBody>
          <a:bodyPr/>
          <a:lstStyle/>
          <a:p>
            <a:r>
              <a:rPr lang="en-US" dirty="0"/>
              <a:t>Owned by Facebook and primarily used by organizations for Branding purposes.</a:t>
            </a:r>
          </a:p>
          <a:p>
            <a:r>
              <a:rPr lang="en-US" dirty="0"/>
              <a:t>Excellent platform for Influencer Marketing.</a:t>
            </a:r>
          </a:p>
          <a:p>
            <a:r>
              <a:rPr lang="en-US" dirty="0"/>
              <a:t>Excellent tool for visual marketing.</a:t>
            </a:r>
          </a:p>
          <a:p>
            <a:r>
              <a:rPr lang="en-US" dirty="0"/>
              <a:t>Serves as a tool to get new audience easily, with the use of user generated content.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C3969C-4CB1-4524-A6C7-D50EC46A7A8F}"/>
              </a:ext>
            </a:extLst>
          </p:cNvPr>
          <p:cNvSpPr txBox="1">
            <a:spLocks/>
          </p:cNvSpPr>
          <p:nvPr/>
        </p:nvSpPr>
        <p:spPr>
          <a:xfrm>
            <a:off x="7062423" y="2202875"/>
            <a:ext cx="4894881" cy="63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Monthly active users: 500+ Million</a:t>
            </a:r>
          </a:p>
        </p:txBody>
      </p:sp>
    </p:spTree>
    <p:extLst>
      <p:ext uri="{BB962C8B-B14F-4D97-AF65-F5344CB8AC3E}">
        <p14:creationId xmlns:p14="http://schemas.microsoft.com/office/powerpoint/2010/main" val="212704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1051004"/>
            <a:ext cx="4503295" cy="639683"/>
          </a:xfrm>
        </p:spPr>
        <p:txBody>
          <a:bodyPr>
            <a:normAutofit fontScale="90000"/>
          </a:bodyPr>
          <a:lstStyle/>
          <a:p>
            <a:r>
              <a:rPr lang="en-US" dirty="0"/>
              <a:t>LinkedIn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050475"/>
            <a:ext cx="4894881" cy="639683"/>
          </a:xfrm>
        </p:spPr>
        <p:txBody>
          <a:bodyPr/>
          <a:lstStyle/>
          <a:p>
            <a:r>
              <a:rPr lang="en-US" dirty="0"/>
              <a:t>Monthly active followers: 875 Million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0184F2-EE7C-4DF3-B9B9-95C0F18EA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5095164" cy="2916952"/>
          </a:xfrm>
        </p:spPr>
        <p:txBody>
          <a:bodyPr>
            <a:normAutofit/>
          </a:bodyPr>
          <a:lstStyle/>
          <a:p>
            <a:r>
              <a:rPr lang="en-US" dirty="0"/>
              <a:t>Owned by Microsoft and primarily used by B2B organizations for Branding and lead generation.</a:t>
            </a:r>
          </a:p>
          <a:p>
            <a:r>
              <a:rPr lang="en-US" dirty="0"/>
              <a:t>Excellent platform for </a:t>
            </a:r>
            <a:r>
              <a:rPr lang="en-US" b="1" dirty="0"/>
              <a:t>Thought Leadership</a:t>
            </a:r>
            <a:r>
              <a:rPr lang="en-US" dirty="0"/>
              <a:t>.</a:t>
            </a:r>
          </a:p>
          <a:p>
            <a:r>
              <a:rPr lang="en-US" dirty="0"/>
              <a:t>Excellent tool for visual marketing.</a:t>
            </a:r>
          </a:p>
          <a:p>
            <a:r>
              <a:rPr lang="en-US" dirty="0"/>
              <a:t>Serves as a tool to get quick attention of possible investors!</a:t>
            </a:r>
          </a:p>
          <a:p>
            <a:r>
              <a:rPr lang="en-US" dirty="0"/>
              <a:t>Hyper-targeting options available for running ads.</a:t>
            </a:r>
          </a:p>
          <a:p>
            <a:r>
              <a:rPr lang="en-US" dirty="0"/>
              <a:t>One of the most effective platforms for product/brand launches</a:t>
            </a:r>
          </a:p>
          <a:p>
            <a:r>
              <a:rPr lang="en-US" b="1" dirty="0"/>
              <a:t>15-25 years old: </a:t>
            </a:r>
            <a:r>
              <a:rPr lang="en-US" dirty="0"/>
              <a:t>16%, </a:t>
            </a:r>
            <a:r>
              <a:rPr lang="en-US" b="1" dirty="0"/>
              <a:t>26-35 years old:</a:t>
            </a:r>
            <a:r>
              <a:rPr lang="en-US" dirty="0"/>
              <a:t> 27%, </a:t>
            </a:r>
            <a:r>
              <a:rPr lang="en-US" b="1" dirty="0"/>
              <a:t>36-45 years old:</a:t>
            </a:r>
            <a:r>
              <a:rPr lang="en-US" dirty="0"/>
              <a:t> 34%, </a:t>
            </a:r>
            <a:r>
              <a:rPr lang="en-US" b="1" dirty="0"/>
              <a:t>46-55 years old:</a:t>
            </a:r>
            <a:r>
              <a:rPr lang="en-US" dirty="0"/>
              <a:t> 37%, </a:t>
            </a:r>
            <a:r>
              <a:rPr lang="en-US" b="1" dirty="0"/>
              <a:t>56+ years old:</a:t>
            </a:r>
            <a:r>
              <a:rPr lang="en-US" dirty="0"/>
              <a:t> 29%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BF9ABE2-D85C-4DE5-A289-88FA3FE5D9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51" r="27051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5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849836"/>
            <a:ext cx="4503295" cy="639683"/>
          </a:xfrm>
        </p:spPr>
        <p:txBody>
          <a:bodyPr>
            <a:normAutofit fontScale="90000"/>
          </a:bodyPr>
          <a:lstStyle/>
          <a:p>
            <a:r>
              <a:rPr lang="en-US" dirty="0"/>
              <a:t>LinkedIn Objectives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050475"/>
            <a:ext cx="4894881" cy="639683"/>
          </a:xfrm>
        </p:spPr>
        <p:txBody>
          <a:bodyPr/>
          <a:lstStyle/>
          <a:p>
            <a:r>
              <a:rPr lang="en-US" dirty="0"/>
              <a:t>All the following objectives are available in the ad manager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0184F2-EE7C-4DF3-B9B9-95C0F18EA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5095164" cy="2916952"/>
          </a:xfrm>
        </p:spPr>
        <p:txBody>
          <a:bodyPr>
            <a:normAutofit/>
          </a:bodyPr>
          <a:lstStyle/>
          <a:p>
            <a:r>
              <a:rPr lang="en-US" dirty="0"/>
              <a:t>Brand Awareness</a:t>
            </a:r>
          </a:p>
          <a:p>
            <a:r>
              <a:rPr lang="en-US" dirty="0"/>
              <a:t>Website Visits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Video Views</a:t>
            </a:r>
          </a:p>
          <a:p>
            <a:r>
              <a:rPr lang="en-US" dirty="0"/>
              <a:t>Lead Generation</a:t>
            </a:r>
          </a:p>
          <a:p>
            <a:r>
              <a:rPr lang="en-US" dirty="0"/>
              <a:t>Website Conversions</a:t>
            </a:r>
          </a:p>
          <a:p>
            <a:r>
              <a:rPr lang="en-US" dirty="0"/>
              <a:t>Job Applicants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BF9ABE2-D85C-4DE5-A289-88FA3FE5D9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51" r="27051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00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Objectives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do brands use social media marketing?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1311" y="2600325"/>
            <a:ext cx="4365625" cy="3027545"/>
          </a:xfrm>
        </p:spPr>
        <p:txBody>
          <a:bodyPr>
            <a:normAutofit/>
          </a:bodyPr>
          <a:lstStyle/>
          <a:p>
            <a:r>
              <a:rPr lang="en-US" dirty="0"/>
              <a:t>Branding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Leads</a:t>
            </a:r>
          </a:p>
          <a:p>
            <a:r>
              <a:rPr lang="en-US" dirty="0"/>
              <a:t>Rebranding</a:t>
            </a:r>
          </a:p>
          <a:p>
            <a:r>
              <a:rPr lang="en-US" dirty="0"/>
              <a:t>For better ad recalls</a:t>
            </a:r>
          </a:p>
          <a:p>
            <a:r>
              <a:rPr lang="en-US" dirty="0"/>
              <a:t>To get user generated content (UGC)</a:t>
            </a:r>
          </a:p>
          <a:p>
            <a:r>
              <a:rPr lang="en-US" dirty="0"/>
              <a:t>Sales / lower cost per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SMM: Session 1 &amp; 2</a:t>
            </a:r>
            <a:endParaRPr lang="ru-RU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E7161FE-C8C0-46D1-BA62-64D0FD182620}"/>
              </a:ext>
            </a:extLst>
          </p:cNvPr>
          <p:cNvSpPr txBox="1">
            <a:spLocks/>
          </p:cNvSpPr>
          <p:nvPr/>
        </p:nvSpPr>
        <p:spPr>
          <a:xfrm>
            <a:off x="6358671" y="2600706"/>
            <a:ext cx="4365625" cy="302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Offline Store visits</a:t>
            </a:r>
          </a:p>
          <a:p>
            <a:r>
              <a:rPr lang="en-US" dirty="0"/>
              <a:t>Repositioning</a:t>
            </a:r>
          </a:p>
          <a:p>
            <a:r>
              <a:rPr lang="en-US" dirty="0"/>
              <a:t>To get visible in front of investors</a:t>
            </a:r>
          </a:p>
          <a:p>
            <a:r>
              <a:rPr lang="en-US" dirty="0"/>
              <a:t>To start conversations</a:t>
            </a:r>
          </a:p>
          <a:p>
            <a:r>
              <a:rPr lang="en-US" dirty="0"/>
              <a:t>To search for partners/distributors</a:t>
            </a:r>
          </a:p>
          <a:p>
            <a:r>
              <a:rPr lang="en-US" dirty="0"/>
              <a:t>Acts as modern era customer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9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765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Social Media Marketing</vt:lpstr>
      <vt:lpstr>Our Subject</vt:lpstr>
      <vt:lpstr>What is SMM?</vt:lpstr>
      <vt:lpstr>Facebook</vt:lpstr>
      <vt:lpstr>Facebook: Objectives</vt:lpstr>
      <vt:lpstr>Instagram</vt:lpstr>
      <vt:lpstr>LinkedIn</vt:lpstr>
      <vt:lpstr>LinkedIn Objectives</vt:lpstr>
      <vt:lpstr>Business Objectives</vt:lpstr>
      <vt:lpstr>How do brands know about their customers?</vt:lpstr>
      <vt:lpstr>Brand: Whitehat Jr.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2020-12-18T16:24:18Z</dcterms:created>
  <dcterms:modified xsi:type="dcterms:W3CDTF">2022-12-26T10:48:34Z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