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0"/>
  </p:notesMasterIdLst>
  <p:handoutMasterIdLst>
    <p:handoutMasterId r:id="rId11"/>
  </p:handoutMasterIdLst>
  <p:sldIdLst>
    <p:sldId id="266" r:id="rId5"/>
    <p:sldId id="259" r:id="rId6"/>
    <p:sldId id="270" r:id="rId7"/>
    <p:sldId id="271" r:id="rId8"/>
    <p:sldId id="269"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74" autoAdjust="0"/>
  </p:normalViewPr>
  <p:slideViewPr>
    <p:cSldViewPr snapToGrid="0" showGuides="1">
      <p:cViewPr varScale="1">
        <p:scale>
          <a:sx n="82" d="100"/>
          <a:sy n="82" d="100"/>
        </p:scale>
        <p:origin x="486" y="78"/>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02.01.2023</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02.01.2023</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Social Media Marketing</a:t>
            </a:r>
            <a:endParaRPr lang="ru-RU" dirty="0">
              <a:effectLst>
                <a:outerShdw blurRad="38100" dist="38100" dir="2700000" algn="tl">
                  <a:srgbClr val="000000">
                    <a:alpha val="43137"/>
                  </a:srgbClr>
                </a:outerShdw>
              </a:effectLst>
            </a:endParaRPr>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p:txBody>
          <a:bodyPr/>
          <a:lstStyle/>
          <a:p>
            <a:r>
              <a:rPr lang="en-US" dirty="0"/>
              <a:t>Session 9 &amp; 10</a:t>
            </a:r>
            <a:endParaRPr lang="ru-RU" dirty="0"/>
          </a:p>
        </p:txBody>
      </p:sp>
      <p:pic>
        <p:nvPicPr>
          <p:cNvPr id="8" name="Picture Placeholder 7">
            <a:extLst>
              <a:ext uri="{FF2B5EF4-FFF2-40B4-BE49-F238E27FC236}">
                <a16:creationId xmlns:a16="http://schemas.microsoft.com/office/drawing/2014/main" id="{ED600C78-7045-4515-A8E4-EA0B642E0D17}"/>
              </a:ext>
            </a:extLst>
          </p:cNvPr>
          <p:cNvPicPr>
            <a:picLocks noGrp="1" noChangeAspect="1"/>
          </p:cNvPicPr>
          <p:nvPr>
            <p:ph type="pic" sz="quarter" idx="21"/>
          </p:nvPr>
        </p:nvPicPr>
        <p:blipFill>
          <a:blip r:embed="rId2"/>
          <a:srcRect l="7497" r="7497"/>
          <a:stretch>
            <a:fillRect/>
          </a:stretch>
        </p:blipFill>
        <p:spPr>
          <a:xfrm>
            <a:off x="4614953" y="0"/>
            <a:ext cx="7585924" cy="5949573"/>
          </a:xfrm>
        </p:spPr>
      </p:pic>
    </p:spTree>
    <p:extLst>
      <p:ext uri="{BB962C8B-B14F-4D97-AF65-F5344CB8AC3E}">
        <p14:creationId xmlns:p14="http://schemas.microsoft.com/office/powerpoint/2010/main" val="165001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lstStyle/>
          <a:p>
            <a:r>
              <a:rPr lang="en-US" dirty="0"/>
              <a:t>Case Study 1</a:t>
            </a:r>
            <a:endParaRPr lang="ru-RU" dirty="0"/>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p:txBody>
          <a:bodyPr/>
          <a:lstStyle/>
          <a:p>
            <a:r>
              <a:rPr lang="en-US" dirty="0"/>
              <a:t>How Samsung Promoted Galaxy S6 In Latin America</a:t>
            </a:r>
            <a:endParaRPr lang="ru-RU" dirty="0"/>
          </a:p>
        </p:txBody>
      </p:sp>
      <p:sp>
        <p:nvSpPr>
          <p:cNvPr id="7" name="Text Placeholder 6">
            <a:extLst>
              <a:ext uri="{FF2B5EF4-FFF2-40B4-BE49-F238E27FC236}">
                <a16:creationId xmlns:a16="http://schemas.microsoft.com/office/drawing/2014/main" id="{B0CA970E-796E-4258-8457-D1CEF7B4B866}"/>
              </a:ext>
            </a:extLst>
          </p:cNvPr>
          <p:cNvSpPr>
            <a:spLocks noGrp="1"/>
          </p:cNvSpPr>
          <p:nvPr>
            <p:ph type="body" idx="20"/>
          </p:nvPr>
        </p:nvSpPr>
        <p:spPr>
          <a:xfrm>
            <a:off x="811311" y="2404873"/>
            <a:ext cx="10515599" cy="3222998"/>
          </a:xfrm>
        </p:spPr>
        <p:txBody>
          <a:bodyPr/>
          <a:lstStyle/>
          <a:p>
            <a:pPr algn="just"/>
            <a:r>
              <a:rPr lang="en-US" dirty="0"/>
              <a:t>Campaign Duration: 1 month prior to the launch</a:t>
            </a:r>
          </a:p>
          <a:p>
            <a:pPr algn="just"/>
            <a:r>
              <a:rPr lang="en-US" dirty="0"/>
              <a:t>What did they do: Ran targeted video ads that highlighted the phone’s design, camera, and long battery life respectively. In the 4</a:t>
            </a:r>
            <a:r>
              <a:rPr lang="en-US" baseline="30000" dirty="0"/>
              <a:t>th</a:t>
            </a:r>
            <a:r>
              <a:rPr lang="en-US" dirty="0"/>
              <a:t> week, Samsung launched more traditional video and photo ads about the product. These ads were specifically targeted to people who'd engaged with the videos and their lookalike audiences.</a:t>
            </a:r>
          </a:p>
          <a:p>
            <a:pPr algn="just"/>
            <a:r>
              <a:rPr lang="en-US" dirty="0"/>
              <a:t>Results: Samsung received 500% ROI from the month-long campaign and a 7% increase in new customers.</a:t>
            </a:r>
          </a:p>
          <a:p>
            <a:pPr algn="just"/>
            <a:r>
              <a:rPr lang="en-US" dirty="0"/>
              <a:t>Takeaways: For launching an upgraded product, users of the previous product would be the first ones to try it out. Target them first and then go with a full blown campaign using Lookalike Audience.</a:t>
            </a:r>
          </a:p>
          <a:p>
            <a:pPr algn="just"/>
            <a:endParaRPr lang="en-US" dirty="0"/>
          </a:p>
          <a:p>
            <a:pPr algn="just"/>
            <a:endParaRPr lang="en-US" dirty="0"/>
          </a:p>
        </p:txBody>
      </p:sp>
      <p:sp>
        <p:nvSpPr>
          <p:cNvPr id="4" name="Footer Placeholder 3">
            <a:extLst>
              <a:ext uri="{FF2B5EF4-FFF2-40B4-BE49-F238E27FC236}">
                <a16:creationId xmlns:a16="http://schemas.microsoft.com/office/drawing/2014/main" id="{4C5FF61B-147F-4149-9E50-36696641E103}"/>
              </a:ext>
            </a:extLst>
          </p:cNvPr>
          <p:cNvSpPr>
            <a:spLocks noGrp="1"/>
          </p:cNvSpPr>
          <p:nvPr>
            <p:ph type="ftr" sz="quarter" idx="11"/>
          </p:nvPr>
        </p:nvSpPr>
        <p:spPr/>
        <p:txBody>
          <a:bodyPr/>
          <a:lstStyle/>
          <a:p>
            <a:r>
              <a:rPr lang="en-US" dirty="0"/>
              <a:t>SMM: Session 9 &amp; 10</a:t>
            </a:r>
            <a:endParaRPr lang="ru-RU" dirty="0"/>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2</a:t>
            </a:fld>
            <a:endParaRPr lang="ru-RU" dirty="0"/>
          </a:p>
        </p:txBody>
      </p:sp>
    </p:spTree>
    <p:extLst>
      <p:ext uri="{BB962C8B-B14F-4D97-AF65-F5344CB8AC3E}">
        <p14:creationId xmlns:p14="http://schemas.microsoft.com/office/powerpoint/2010/main" val="3953500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lstStyle/>
          <a:p>
            <a:r>
              <a:rPr lang="en-US" dirty="0"/>
              <a:t>Case Study 2</a:t>
            </a:r>
            <a:endParaRPr lang="ru-RU" dirty="0"/>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p:txBody>
          <a:bodyPr/>
          <a:lstStyle/>
          <a:p>
            <a:r>
              <a:rPr lang="en-US" dirty="0"/>
              <a:t>Airtel India - Driving incremental reach and impact with Facebook ads to gain postpaid users</a:t>
            </a:r>
            <a:endParaRPr lang="ru-RU" dirty="0"/>
          </a:p>
        </p:txBody>
      </p:sp>
      <p:sp>
        <p:nvSpPr>
          <p:cNvPr id="7" name="Text Placeholder 6">
            <a:extLst>
              <a:ext uri="{FF2B5EF4-FFF2-40B4-BE49-F238E27FC236}">
                <a16:creationId xmlns:a16="http://schemas.microsoft.com/office/drawing/2014/main" id="{B0CA970E-796E-4258-8457-D1CEF7B4B866}"/>
              </a:ext>
            </a:extLst>
          </p:cNvPr>
          <p:cNvSpPr>
            <a:spLocks noGrp="1"/>
          </p:cNvSpPr>
          <p:nvPr>
            <p:ph type="body" idx="20"/>
          </p:nvPr>
        </p:nvSpPr>
        <p:spPr>
          <a:xfrm>
            <a:off x="811311" y="2404873"/>
            <a:ext cx="10515599" cy="3222998"/>
          </a:xfrm>
        </p:spPr>
        <p:txBody>
          <a:bodyPr/>
          <a:lstStyle/>
          <a:p>
            <a:pPr algn="just"/>
            <a:r>
              <a:rPr lang="en-US" dirty="0"/>
              <a:t>Goal: Reassert itself as the market leader in postpaid mobile and sell more postpaid plans.</a:t>
            </a:r>
          </a:p>
          <a:p>
            <a:pPr algn="just"/>
            <a:r>
              <a:rPr lang="en-US" dirty="0"/>
              <a:t>What did they Do: Ran targeted ads in 6 metropolitan cities across India for males in the age group – 22-35 yrs. The ads were a series of 30 to 45 sec videos to introduce their new plans and a 10 sec video to drive and reinforce awareness. Also, they used eye catching GIFs that linked to the airtel website where potential customers could learn about the new plan and sign up. The ads were showed twice a week in all 6 cities.</a:t>
            </a:r>
          </a:p>
          <a:p>
            <a:pPr algn="just"/>
            <a:r>
              <a:rPr lang="en-US" dirty="0"/>
              <a:t>Result: 20X more cost-efficient reach from Facebook than from TV, 12X return on ad spend (highest among all media platforms), 41% of brand image uplift attributable to Facebook (highest among all media platforms).</a:t>
            </a:r>
          </a:p>
        </p:txBody>
      </p:sp>
      <p:sp>
        <p:nvSpPr>
          <p:cNvPr id="4" name="Footer Placeholder 3">
            <a:extLst>
              <a:ext uri="{FF2B5EF4-FFF2-40B4-BE49-F238E27FC236}">
                <a16:creationId xmlns:a16="http://schemas.microsoft.com/office/drawing/2014/main" id="{4C5FF61B-147F-4149-9E50-36696641E103}"/>
              </a:ext>
            </a:extLst>
          </p:cNvPr>
          <p:cNvSpPr>
            <a:spLocks noGrp="1"/>
          </p:cNvSpPr>
          <p:nvPr>
            <p:ph type="ftr" sz="quarter" idx="11"/>
          </p:nvPr>
        </p:nvSpPr>
        <p:spPr/>
        <p:txBody>
          <a:bodyPr/>
          <a:lstStyle/>
          <a:p>
            <a:r>
              <a:rPr lang="en-US" dirty="0"/>
              <a:t>SMM: Session 9 &amp; 10</a:t>
            </a:r>
            <a:endParaRPr lang="ru-RU" dirty="0"/>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3</a:t>
            </a:fld>
            <a:endParaRPr lang="ru-RU" dirty="0"/>
          </a:p>
        </p:txBody>
      </p:sp>
    </p:spTree>
    <p:extLst>
      <p:ext uri="{BB962C8B-B14F-4D97-AF65-F5344CB8AC3E}">
        <p14:creationId xmlns:p14="http://schemas.microsoft.com/office/powerpoint/2010/main" val="224003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lstStyle/>
          <a:p>
            <a:r>
              <a:rPr lang="en-US" dirty="0"/>
              <a:t>Case Study 3</a:t>
            </a:r>
            <a:endParaRPr lang="ru-RU" dirty="0"/>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p:txBody>
          <a:bodyPr/>
          <a:lstStyle/>
          <a:p>
            <a:r>
              <a:rPr lang="en-US" dirty="0" err="1"/>
              <a:t>HealthKart</a:t>
            </a:r>
            <a:r>
              <a:rPr lang="en-US" dirty="0"/>
              <a:t>: Pumping up sales with simultaneous Facebook ad campaigns</a:t>
            </a:r>
            <a:endParaRPr lang="ru-RU" dirty="0"/>
          </a:p>
        </p:txBody>
      </p:sp>
      <p:sp>
        <p:nvSpPr>
          <p:cNvPr id="7" name="Text Placeholder 6">
            <a:extLst>
              <a:ext uri="{FF2B5EF4-FFF2-40B4-BE49-F238E27FC236}">
                <a16:creationId xmlns:a16="http://schemas.microsoft.com/office/drawing/2014/main" id="{B0CA970E-796E-4258-8457-D1CEF7B4B866}"/>
              </a:ext>
            </a:extLst>
          </p:cNvPr>
          <p:cNvSpPr>
            <a:spLocks noGrp="1"/>
          </p:cNvSpPr>
          <p:nvPr>
            <p:ph type="body" idx="20"/>
          </p:nvPr>
        </p:nvSpPr>
        <p:spPr>
          <a:xfrm>
            <a:off x="811311" y="2404873"/>
            <a:ext cx="10515599" cy="3222998"/>
          </a:xfrm>
        </p:spPr>
        <p:txBody>
          <a:bodyPr>
            <a:normAutofit/>
          </a:bodyPr>
          <a:lstStyle/>
          <a:p>
            <a:pPr algn="just"/>
            <a:r>
              <a:rPr lang="en-US" dirty="0"/>
              <a:t>Goal: </a:t>
            </a:r>
            <a:r>
              <a:rPr lang="en-US" dirty="0" err="1"/>
              <a:t>HealthKart</a:t>
            </a:r>
            <a:r>
              <a:rPr lang="en-US" dirty="0"/>
              <a:t> wanted to connect with a wider audience, grow awareness of its </a:t>
            </a:r>
            <a:r>
              <a:rPr lang="en-US" dirty="0" err="1"/>
              <a:t>MuscleBlaze</a:t>
            </a:r>
            <a:r>
              <a:rPr lang="en-US" dirty="0"/>
              <a:t> Whey Gold product and encourage more sales.</a:t>
            </a:r>
          </a:p>
          <a:p>
            <a:pPr algn="just"/>
            <a:r>
              <a:rPr lang="en-US" dirty="0"/>
              <a:t>What they did: The brand used a “full-funnel” campaign strategy to guide people from product discovery to consideration to conversion. </a:t>
            </a:r>
            <a:r>
              <a:rPr lang="en-US" dirty="0" err="1"/>
              <a:t>HealthKart</a:t>
            </a:r>
            <a:r>
              <a:rPr lang="en-US" dirty="0"/>
              <a:t> ran 2 campaigns at the same time: one with an awareness objective to promote discovery and the other with a conversion objective to encourage purchases. Both campaigns reached out to fitness enthusiasts aged 18–65.</a:t>
            </a:r>
            <a:br>
              <a:rPr lang="en-US" dirty="0"/>
            </a:br>
            <a:endParaRPr lang="en-US" dirty="0"/>
          </a:p>
          <a:p>
            <a:pPr algn="just"/>
            <a:r>
              <a:rPr lang="en-US" dirty="0"/>
              <a:t>For awareness, they created video ads that showcased inspiring fitness journeys of some of its customers as well as the benefits of the new product. </a:t>
            </a:r>
          </a:p>
          <a:p>
            <a:pPr algn="just"/>
            <a:r>
              <a:rPr lang="en-US" dirty="0"/>
              <a:t>For the conversion campaign, </a:t>
            </a:r>
            <a:r>
              <a:rPr lang="en-US" dirty="0" err="1"/>
              <a:t>HealthKart</a:t>
            </a:r>
            <a:r>
              <a:rPr lang="en-US" dirty="0"/>
              <a:t> used information from the Facebook pixel installed on its website to build Custom Audiences of people who had viewed its product videos, visited its website and purchased its products. The brand also created lookalike audiences based on these visitors to reach new customers. After clicking on the carousel format ads, people would be taken to </a:t>
            </a:r>
            <a:r>
              <a:rPr lang="en-US" dirty="0" err="1"/>
              <a:t>HealthKart’s</a:t>
            </a:r>
            <a:r>
              <a:rPr lang="en-US" dirty="0"/>
              <a:t> website or other platform to make purchases.</a:t>
            </a:r>
          </a:p>
          <a:p>
            <a:r>
              <a:rPr lang="en-US" dirty="0"/>
              <a:t>Results: 50% increase in sales for </a:t>
            </a:r>
            <a:r>
              <a:rPr lang="en-US" dirty="0" err="1"/>
              <a:t>MuscleBlaze</a:t>
            </a:r>
            <a:r>
              <a:rPr lang="en-US" dirty="0"/>
              <a:t>, 11%lift in ad recall, 6% lift in brand preference</a:t>
            </a:r>
          </a:p>
          <a:p>
            <a:pPr algn="just"/>
            <a:endParaRPr lang="en-US" dirty="0"/>
          </a:p>
        </p:txBody>
      </p:sp>
      <p:sp>
        <p:nvSpPr>
          <p:cNvPr id="4" name="Footer Placeholder 3">
            <a:extLst>
              <a:ext uri="{FF2B5EF4-FFF2-40B4-BE49-F238E27FC236}">
                <a16:creationId xmlns:a16="http://schemas.microsoft.com/office/drawing/2014/main" id="{4C5FF61B-147F-4149-9E50-36696641E103}"/>
              </a:ext>
            </a:extLst>
          </p:cNvPr>
          <p:cNvSpPr>
            <a:spLocks noGrp="1"/>
          </p:cNvSpPr>
          <p:nvPr>
            <p:ph type="ftr" sz="quarter" idx="11"/>
          </p:nvPr>
        </p:nvSpPr>
        <p:spPr/>
        <p:txBody>
          <a:bodyPr/>
          <a:lstStyle/>
          <a:p>
            <a:r>
              <a:rPr lang="en-US" dirty="0"/>
              <a:t>SMM: Session 9 &amp; 10</a:t>
            </a:r>
            <a:endParaRPr lang="ru-RU" dirty="0"/>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4</a:t>
            </a:fld>
            <a:endParaRPr lang="ru-RU" dirty="0"/>
          </a:p>
        </p:txBody>
      </p:sp>
    </p:spTree>
    <p:extLst>
      <p:ext uri="{BB962C8B-B14F-4D97-AF65-F5344CB8AC3E}">
        <p14:creationId xmlns:p14="http://schemas.microsoft.com/office/powerpoint/2010/main" val="186306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24B6-BECF-4BE6-9971-53768392C0BB}"/>
              </a:ext>
            </a:extLst>
          </p:cNvPr>
          <p:cNvSpPr>
            <a:spLocks noGrp="1"/>
          </p:cNvSpPr>
          <p:nvPr>
            <p:ph type="title"/>
          </p:nvPr>
        </p:nvSpPr>
        <p:spPr/>
        <p:txBody>
          <a:bodyPr>
            <a:normAutofit/>
          </a:bodyPr>
          <a:lstStyle/>
          <a:p>
            <a:r>
              <a:rPr lang="en-US" sz="6000" dirty="0"/>
              <a:t>THANK YOU!</a:t>
            </a:r>
            <a:endParaRPr lang="ru-RU" sz="6000" dirty="0"/>
          </a:p>
        </p:txBody>
      </p:sp>
      <p:pic>
        <p:nvPicPr>
          <p:cNvPr id="30" name="Picture Placeholder 29">
            <a:extLst>
              <a:ext uri="{FF2B5EF4-FFF2-40B4-BE49-F238E27FC236}">
                <a16:creationId xmlns:a16="http://schemas.microsoft.com/office/drawing/2014/main" id="{010A6ED3-3D0B-452E-9085-EAB32FC3D0B2}"/>
              </a:ext>
            </a:extLst>
          </p:cNvPr>
          <p:cNvPicPr>
            <a:picLocks noGrp="1" noChangeAspect="1"/>
          </p:cNvPicPr>
          <p:nvPr>
            <p:ph type="pic" sz="quarter" idx="21"/>
          </p:nvPr>
        </p:nvPicPr>
        <p:blipFill>
          <a:blip r:embed="rId2"/>
          <a:srcRect l="10995" r="10995"/>
          <a:stretch>
            <a:fillRect/>
          </a:stretch>
        </p:blipFill>
        <p:spPr/>
      </p:pic>
    </p:spTree>
    <p:extLst>
      <p:ext uri="{BB962C8B-B14F-4D97-AF65-F5344CB8AC3E}">
        <p14:creationId xmlns:p14="http://schemas.microsoft.com/office/powerpoint/2010/main" val="1316663592"/>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024DF7-0783-4549-86B7-A48B29FBA9C2}">
  <ds:schemaRefs>
    <ds:schemaRef ds:uri="http://purl.org/dc/elements/1.1/"/>
    <ds:schemaRef ds:uri="http://purl.org/dc/terms/"/>
    <ds:schemaRef ds:uri="http://purl.org/dc/dcmitype/"/>
    <ds:schemaRef ds:uri="http://schemas.microsoft.com/sharepoint/v3"/>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fb0879af-3eba-417a-a55a-ffe6dcd6ca77"/>
    <ds:schemaRef ds:uri="6dc4bcd6-49db-4c07-9060-8acfc67cef9f"/>
  </ds:schemaRefs>
</ds:datastoreItem>
</file>

<file path=customXml/itemProps2.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3.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0</TotalTime>
  <Words>554</Words>
  <Application>Microsoft Office PowerPoint</Application>
  <PresentationFormat>Widescreen</PresentationFormat>
  <Paragraphs>27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Century Gothic</vt:lpstr>
      <vt:lpstr>Office Theme</vt:lpstr>
      <vt:lpstr>Social Media Marketing</vt:lpstr>
      <vt:lpstr>Case Study 1</vt:lpstr>
      <vt:lpstr>Case Study 2</vt:lpstr>
      <vt:lpstr>Case Study 3</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2020-12-18T16:24:18Z</dcterms:created>
  <dcterms:modified xsi:type="dcterms:W3CDTF">2023-01-02T12:22:23Z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